
<file path=[Content_Types].xml><?xml version="1.0" encoding="utf-8"?>
<Types xmlns="http://schemas.openxmlformats.org/package/2006/content-types">
  <Default Extension="fntdata" ContentType="application/x-fontdata"/>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Calibri" panose="020F0502020204030204" pitchFamily="34" charset="0"/>
      <p:regular r:id="rId13"/>
      <p:bold r:id="rId14"/>
      <p:italic r:id="rId15"/>
      <p:boldItalic r:id="rId16"/>
    </p:embeddedFont>
    <p:embeddedFont>
      <p:font typeface="Open Sauce" panose="020B0604020202020204" charset="0"/>
      <p:regular r:id="rId17"/>
    </p:embeddedFont>
    <p:embeddedFont>
      <p:font typeface="Oswald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37" d="100"/>
          <a:sy n="37" d="100"/>
        </p:scale>
        <p:origin x="83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slideLayout" Target="../slideLayouts/slideLayout7.xml"/><Relationship Id="rId7" Type="http://schemas.openxmlformats.org/officeDocument/2006/relationships/image" Target="../media/image2.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5" name="Group 5"/>
          <p:cNvGrpSpPr/>
          <p:nvPr/>
        </p:nvGrpSpPr>
        <p:grpSpPr>
          <a:xfrm>
            <a:off x="4236347" y="3202251"/>
            <a:ext cx="9815307" cy="4208864"/>
            <a:chOff x="0" y="0"/>
            <a:chExt cx="1895495" cy="812800"/>
          </a:xfrm>
        </p:grpSpPr>
        <p:sp>
          <p:nvSpPr>
            <p:cNvPr id="6" name="Freeform 6"/>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txBody>
            <a:bodyPr/>
            <a:lstStyle/>
            <a:p>
              <a:endParaRPr lang="en-US"/>
            </a:p>
          </p:txBody>
        </p:sp>
        <p:sp>
          <p:nvSpPr>
            <p:cNvPr id="7" name="TextBox 7"/>
            <p:cNvSpPr txBox="1"/>
            <p:nvPr/>
          </p:nvSpPr>
          <p:spPr>
            <a:xfrm>
              <a:off x="0" y="-19050"/>
              <a:ext cx="1895495" cy="831850"/>
            </a:xfrm>
            <a:prstGeom prst="rect">
              <a:avLst/>
            </a:prstGeom>
          </p:spPr>
          <p:txBody>
            <a:bodyPr lIns="50800" tIns="50800" rIns="50800" bIns="50800" rtlCol="0" anchor="ctr"/>
            <a:lstStyle/>
            <a:p>
              <a:pPr algn="ctr">
                <a:lnSpc>
                  <a:spcPts val="2859"/>
                </a:lnSpc>
              </a:pPr>
              <a:endParaRPr/>
            </a:p>
          </p:txBody>
        </p:sp>
      </p:grpSp>
      <p:sp>
        <p:nvSpPr>
          <p:cNvPr id="8" name="TextBox 8"/>
          <p:cNvSpPr txBox="1"/>
          <p:nvPr/>
        </p:nvSpPr>
        <p:spPr>
          <a:xfrm>
            <a:off x="4236347" y="4039041"/>
            <a:ext cx="9815307" cy="2420983"/>
          </a:xfrm>
          <a:prstGeom prst="rect">
            <a:avLst/>
          </a:prstGeom>
        </p:spPr>
        <p:txBody>
          <a:bodyPr lIns="0" tIns="0" rIns="0" bIns="0" rtlCol="0" anchor="t">
            <a:spAutoFit/>
          </a:bodyPr>
          <a:lstStyle/>
          <a:p>
            <a:pPr algn="ctr">
              <a:lnSpc>
                <a:spcPts val="9748"/>
              </a:lnSpc>
            </a:pPr>
            <a:r>
              <a:rPr lang="en-US" sz="7063" spc="692">
                <a:solidFill>
                  <a:srgbClr val="231F20"/>
                </a:solidFill>
                <a:latin typeface="Oswald Bold"/>
              </a:rPr>
              <a:t>VISUAL TRANSFORMER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sp>
        <p:nvSpPr>
          <p:cNvPr id="3" name="Freeform 3"/>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TextBox 5"/>
          <p:cNvSpPr txBox="1"/>
          <p:nvPr/>
        </p:nvSpPr>
        <p:spPr>
          <a:xfrm>
            <a:off x="2584259" y="1798308"/>
            <a:ext cx="13119483" cy="565150"/>
          </a:xfrm>
          <a:prstGeom prst="rect">
            <a:avLst/>
          </a:prstGeom>
        </p:spPr>
        <p:txBody>
          <a:bodyPr lIns="0" tIns="0" rIns="0" bIns="0" rtlCol="0" anchor="t">
            <a:spAutoFit/>
          </a:bodyPr>
          <a:lstStyle/>
          <a:p>
            <a:pPr algn="ctr">
              <a:lnSpc>
                <a:spcPts val="4549"/>
              </a:lnSpc>
              <a:spcBef>
                <a:spcPct val="0"/>
              </a:spcBef>
            </a:pPr>
            <a:r>
              <a:rPr lang="en-US" sz="3499">
                <a:solidFill>
                  <a:srgbClr val="000000"/>
                </a:solidFill>
                <a:latin typeface="Open Sauce"/>
              </a:rPr>
              <a:t>VIT ГҮЙЦЭТГЭЛ ХЭРХЭН САЙН ВЭ?</a:t>
            </a:r>
          </a:p>
        </p:txBody>
      </p:sp>
      <p:sp>
        <p:nvSpPr>
          <p:cNvPr id="6" name="TextBox 6"/>
          <p:cNvSpPr txBox="1"/>
          <p:nvPr/>
        </p:nvSpPr>
        <p:spPr>
          <a:xfrm>
            <a:off x="2584259" y="3413125"/>
            <a:ext cx="13119483" cy="565150"/>
          </a:xfrm>
          <a:prstGeom prst="rect">
            <a:avLst/>
          </a:prstGeom>
        </p:spPr>
        <p:txBody>
          <a:bodyPr lIns="0" tIns="0" rIns="0" bIns="0" rtlCol="0" anchor="t">
            <a:spAutoFit/>
          </a:bodyPr>
          <a:lstStyle/>
          <a:p>
            <a:pPr algn="ctr">
              <a:lnSpc>
                <a:spcPts val="4549"/>
              </a:lnSpc>
              <a:spcBef>
                <a:spcPct val="0"/>
              </a:spcBef>
            </a:pPr>
            <a:r>
              <a:rPr lang="en-US" sz="3499">
                <a:solidFill>
                  <a:srgbClr val="000000"/>
                </a:solidFill>
                <a:latin typeface="Open Sauce"/>
              </a:rPr>
              <a:t>Зөвхөн ImageNet дээр сургагдсан үед Resnet-ээс ч муу</a:t>
            </a:r>
          </a:p>
        </p:txBody>
      </p:sp>
      <p:sp>
        <p:nvSpPr>
          <p:cNvPr id="7" name="TextBox 7"/>
          <p:cNvSpPr txBox="1"/>
          <p:nvPr/>
        </p:nvSpPr>
        <p:spPr>
          <a:xfrm>
            <a:off x="2584259" y="4406900"/>
            <a:ext cx="13119483" cy="1136650"/>
          </a:xfrm>
          <a:prstGeom prst="rect">
            <a:avLst/>
          </a:prstGeom>
        </p:spPr>
        <p:txBody>
          <a:bodyPr lIns="0" tIns="0" rIns="0" bIns="0" rtlCol="0" anchor="t">
            <a:spAutoFit/>
          </a:bodyPr>
          <a:lstStyle/>
          <a:p>
            <a:pPr algn="ctr">
              <a:lnSpc>
                <a:spcPts val="4549"/>
              </a:lnSpc>
              <a:spcBef>
                <a:spcPct val="0"/>
              </a:spcBef>
            </a:pPr>
            <a:r>
              <a:rPr lang="en-US" sz="3499">
                <a:solidFill>
                  <a:srgbClr val="000000"/>
                </a:solidFill>
                <a:latin typeface="Open Sauce"/>
              </a:rPr>
              <a:t>Том (мөн би үүнийг хэлж байна) датасет дээр урьдчилан бэлтгэсэн үед гүйцэтгэл сайжирсан</a:t>
            </a:r>
          </a:p>
        </p:txBody>
      </p:sp>
      <p:sp>
        <p:nvSpPr>
          <p:cNvPr id="8" name="TextBox 8"/>
          <p:cNvSpPr txBox="1"/>
          <p:nvPr/>
        </p:nvSpPr>
        <p:spPr>
          <a:xfrm>
            <a:off x="2584259" y="5855059"/>
            <a:ext cx="13119483" cy="565150"/>
          </a:xfrm>
          <a:prstGeom prst="rect">
            <a:avLst/>
          </a:prstGeom>
        </p:spPr>
        <p:txBody>
          <a:bodyPr lIns="0" tIns="0" rIns="0" bIns="0" rtlCol="0" anchor="t">
            <a:spAutoFit/>
          </a:bodyPr>
          <a:lstStyle/>
          <a:p>
            <a:pPr algn="ctr">
              <a:lnSpc>
                <a:spcPts val="4549"/>
              </a:lnSpc>
              <a:spcBef>
                <a:spcPct val="0"/>
              </a:spcBef>
            </a:pPr>
            <a:r>
              <a:rPr lang="en-US" sz="3499">
                <a:solidFill>
                  <a:srgbClr val="000000"/>
                </a:solidFill>
                <a:latin typeface="Open Sauce"/>
              </a:rPr>
              <a:t>Урьдчилан бэлтгэгдсэн нь илүү том CNN-ээс давж гардаг</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sp>
        <p:nvSpPr>
          <p:cNvPr id="3" name="Freeform 3"/>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TextBox 5"/>
          <p:cNvSpPr txBox="1"/>
          <p:nvPr/>
        </p:nvSpPr>
        <p:spPr>
          <a:xfrm>
            <a:off x="4236347" y="4039041"/>
            <a:ext cx="9815307" cy="2420983"/>
          </a:xfrm>
          <a:prstGeom prst="rect">
            <a:avLst/>
          </a:prstGeom>
        </p:spPr>
        <p:txBody>
          <a:bodyPr lIns="0" tIns="0" rIns="0" bIns="0" rtlCol="0" anchor="t">
            <a:spAutoFit/>
          </a:bodyPr>
          <a:lstStyle/>
          <a:p>
            <a:pPr algn="ctr">
              <a:lnSpc>
                <a:spcPts val="9748"/>
              </a:lnSpc>
            </a:pPr>
            <a:r>
              <a:rPr lang="en-US" sz="7063" spc="692">
                <a:solidFill>
                  <a:srgbClr val="231F20"/>
                </a:solidFill>
                <a:latin typeface="Oswald Bold"/>
              </a:rPr>
              <a:t>УНШСАНД</a:t>
            </a:r>
          </a:p>
          <a:p>
            <a:pPr algn="ctr">
              <a:lnSpc>
                <a:spcPts val="9748"/>
              </a:lnSpc>
            </a:pPr>
            <a:r>
              <a:rPr lang="en-US" sz="7063" spc="692">
                <a:solidFill>
                  <a:srgbClr val="231F20"/>
                </a:solidFill>
                <a:latin typeface="Oswald Bold"/>
              </a:rPr>
              <a:t>БАЯРЛАЛАА</a:t>
            </a:r>
          </a:p>
        </p:txBody>
      </p:sp>
      <p:grpSp>
        <p:nvGrpSpPr>
          <p:cNvPr id="6" name="Group 6"/>
          <p:cNvGrpSpPr/>
          <p:nvPr/>
        </p:nvGrpSpPr>
        <p:grpSpPr>
          <a:xfrm>
            <a:off x="4236347" y="3202251"/>
            <a:ext cx="9815307" cy="4208864"/>
            <a:chOff x="0" y="0"/>
            <a:chExt cx="1895495" cy="812800"/>
          </a:xfrm>
        </p:grpSpPr>
        <p:sp>
          <p:nvSpPr>
            <p:cNvPr id="7" name="Freeform 7"/>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txBody>
            <a:bodyPr/>
            <a:lstStyle/>
            <a:p>
              <a:endParaRPr lang="en-US"/>
            </a:p>
          </p:txBody>
        </p:sp>
        <p:sp>
          <p:nvSpPr>
            <p:cNvPr id="8" name="TextBox 8"/>
            <p:cNvSpPr txBox="1"/>
            <p:nvPr/>
          </p:nvSpPr>
          <p:spPr>
            <a:xfrm>
              <a:off x="0" y="-19050"/>
              <a:ext cx="1895495" cy="831850"/>
            </a:xfrm>
            <a:prstGeom prst="rect">
              <a:avLst/>
            </a:prstGeom>
          </p:spPr>
          <p:txBody>
            <a:bodyPr lIns="50800" tIns="50800" rIns="50800" bIns="50800" rtlCol="0" anchor="ctr"/>
            <a:lstStyle/>
            <a:p>
              <a:pPr algn="ctr">
                <a:lnSpc>
                  <a:spcPts val="2859"/>
                </a:lnSpc>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2584259" y="1237560"/>
            <a:ext cx="13119483" cy="2279650"/>
          </a:xfrm>
          <a:prstGeom prst="rect">
            <a:avLst/>
          </a:prstGeom>
        </p:spPr>
        <p:txBody>
          <a:bodyPr lIns="0" tIns="0" rIns="0" bIns="0" rtlCol="0" anchor="t">
            <a:spAutoFit/>
          </a:bodyPr>
          <a:lstStyle/>
          <a:p>
            <a:pPr algn="ctr">
              <a:lnSpc>
                <a:spcPts val="4549"/>
              </a:lnSpc>
              <a:spcBef>
                <a:spcPct val="0"/>
              </a:spcBef>
            </a:pPr>
            <a:r>
              <a:rPr lang="en-US" sz="3499">
                <a:solidFill>
                  <a:srgbClr val="000000"/>
                </a:solidFill>
                <a:latin typeface="Open Sauce"/>
              </a:rPr>
              <a:t>Трансформаторуудад орчуулгын өөрчлөгдөөгүй байдал, орон нутгийн хязгаарлагдмал хүлээн авах талбар зэрэг Convolutional Neural Networks (CNNs)-ийн индуктив хэвийсэн шинж чанар байхгүй.</a:t>
            </a:r>
          </a:p>
        </p:txBody>
      </p:sp>
      <p:sp>
        <p:nvSpPr>
          <p:cNvPr id="5" name="TextBox 5"/>
          <p:cNvSpPr txBox="1"/>
          <p:nvPr/>
        </p:nvSpPr>
        <p:spPr>
          <a:xfrm>
            <a:off x="2584259" y="4393843"/>
            <a:ext cx="13119483" cy="2851150"/>
          </a:xfrm>
          <a:prstGeom prst="rect">
            <a:avLst/>
          </a:prstGeom>
        </p:spPr>
        <p:txBody>
          <a:bodyPr lIns="0" tIns="0" rIns="0" bIns="0" rtlCol="0" anchor="t">
            <a:spAutoFit/>
          </a:bodyPr>
          <a:lstStyle/>
          <a:p>
            <a:pPr algn="ctr">
              <a:lnSpc>
                <a:spcPts val="4549"/>
              </a:lnSpc>
              <a:spcBef>
                <a:spcPct val="0"/>
              </a:spcBef>
            </a:pPr>
            <a:r>
              <a:rPr lang="en-US" sz="3499">
                <a:solidFill>
                  <a:srgbClr val="000000"/>
                </a:solidFill>
                <a:latin typeface="Open Sauce"/>
              </a:rPr>
              <a:t>Инвариант байдал гэдэг нь тухайн зураг дээрх объектыг (жишээ нь: объект) гадаад төрх, байрлал нь өөр өөр байсан ч таних боломжтой гэсэн үг юм. Компьютерийн харааны орчуулга нь зургийн пиксел бүрийг тодорхой чиглэлд тодорхой хэмжээгээр шилжүүлсэн гэсэн үг юм.</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sp>
        <p:nvSpPr>
          <p:cNvPr id="3" name="Freeform 3"/>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TextBox 4"/>
          <p:cNvSpPr txBox="1"/>
          <p:nvPr/>
        </p:nvSpPr>
        <p:spPr>
          <a:xfrm>
            <a:off x="2584259" y="2270125"/>
            <a:ext cx="13119483" cy="5708650"/>
          </a:xfrm>
          <a:prstGeom prst="rect">
            <a:avLst/>
          </a:prstGeom>
        </p:spPr>
        <p:txBody>
          <a:bodyPr lIns="0" tIns="0" rIns="0" bIns="0" rtlCol="0" anchor="t">
            <a:spAutoFit/>
          </a:bodyPr>
          <a:lstStyle/>
          <a:p>
            <a:pPr algn="ctr">
              <a:lnSpc>
                <a:spcPts val="4549"/>
              </a:lnSpc>
            </a:pPr>
            <a:r>
              <a:rPr lang="en-US" sz="3499">
                <a:solidFill>
                  <a:srgbClr val="000000"/>
                </a:solidFill>
                <a:latin typeface="Open Sauce"/>
              </a:rPr>
              <a:t>Цаашилбал, convolution нь шугаман орон нутгийн оператор гэдгийг санаарай. Бид цөмд заасан хөршийн утгуудыг л хардаг.</a:t>
            </a:r>
          </a:p>
          <a:p>
            <a:pPr algn="ctr">
              <a:lnSpc>
                <a:spcPts val="4549"/>
              </a:lnSpc>
            </a:pPr>
            <a:endParaRPr lang="en-US" sz="3499">
              <a:solidFill>
                <a:srgbClr val="000000"/>
              </a:solidFill>
              <a:latin typeface="Open Sauce"/>
            </a:endParaRPr>
          </a:p>
          <a:p>
            <a:pPr algn="ctr">
              <a:lnSpc>
                <a:spcPts val="4549"/>
              </a:lnSpc>
            </a:pPr>
            <a:r>
              <a:rPr lang="en-US" sz="3499">
                <a:solidFill>
                  <a:srgbClr val="000000"/>
                </a:solidFill>
                <a:latin typeface="Open Sauce"/>
              </a:rPr>
              <a:t>Нөгөөтэйгүүр, трансформатор нь дизайны хувьд өөрчлөгддөггүй. Муу мэдээ гэвэл энэ нь сүлжээний бүтэцтэй өгөгдлийг боловсруулах боломжгүй юм. Бидэнд дараалал хэрэгтэй! Үүний тулд бид орон зайн дараалсан бус дохиог дараалал болгон хувиргах болно!</a:t>
            </a:r>
          </a:p>
          <a:p>
            <a:pPr algn="ctr">
              <a:lnSpc>
                <a:spcPts val="4549"/>
              </a:lnSpc>
              <a:spcBef>
                <a:spcPct val="0"/>
              </a:spcBef>
            </a:pPr>
            <a:endParaRPr lang="en-US" sz="3499">
              <a:solidFill>
                <a:srgbClr val="000000"/>
              </a:solidFill>
              <a:latin typeface="Open Sauce"/>
            </a:endParaRPr>
          </a:p>
        </p:txBody>
      </p:sp>
      <p:sp>
        <p:nvSpPr>
          <p:cNvPr id="5" name="Freeform 5"/>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sp>
        <p:nvSpPr>
          <p:cNvPr id="3" name="Freeform 3"/>
          <p:cNvSpPr/>
          <p:nvPr/>
        </p:nvSpPr>
        <p:spPr>
          <a:xfrm>
            <a:off x="-5032298" y="6917979"/>
            <a:ext cx="7616557" cy="7815497"/>
          </a:xfrm>
          <a:custGeom>
            <a:avLst/>
            <a:gdLst/>
            <a:ahLst/>
            <a:cxnLst/>
            <a:rect l="l" t="t" r="r" b="b"/>
            <a:pathLst>
              <a:path w="7616557" h="781549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TextBox 4"/>
          <p:cNvSpPr txBox="1"/>
          <p:nvPr/>
        </p:nvSpPr>
        <p:spPr>
          <a:xfrm>
            <a:off x="2584259" y="547286"/>
            <a:ext cx="13119483" cy="1708150"/>
          </a:xfrm>
          <a:prstGeom prst="rect">
            <a:avLst/>
          </a:prstGeom>
        </p:spPr>
        <p:txBody>
          <a:bodyPr lIns="0" tIns="0" rIns="0" bIns="0" rtlCol="0" anchor="t">
            <a:spAutoFit/>
          </a:bodyPr>
          <a:lstStyle/>
          <a:p>
            <a:pPr algn="ctr">
              <a:lnSpc>
                <a:spcPts val="4549"/>
              </a:lnSpc>
            </a:pPr>
            <a:r>
              <a:rPr lang="en-US" sz="3499">
                <a:solidFill>
                  <a:srgbClr val="000000"/>
                </a:solidFill>
                <a:latin typeface="Open Sauce"/>
              </a:rPr>
              <a:t>Харааны хувиргагч хэрхэн ажилладаг вэ</a:t>
            </a:r>
          </a:p>
          <a:p>
            <a:pPr algn="ctr">
              <a:lnSpc>
                <a:spcPts val="4549"/>
              </a:lnSpc>
              <a:spcBef>
                <a:spcPct val="0"/>
              </a:spcBef>
            </a:pPr>
            <a:r>
              <a:rPr lang="en-US" sz="3499">
                <a:solidFill>
                  <a:srgbClr val="000000"/>
                </a:solidFill>
                <a:latin typeface="Open Sauce"/>
              </a:rPr>
              <a:t>Нийт архитектурыг Vision Transformer (товчхондоо ViT) гэж нэрлэдэг. Үүнийг алхам алхмаар авч үзье.</a:t>
            </a:r>
          </a:p>
        </p:txBody>
      </p:sp>
      <p:sp>
        <p:nvSpPr>
          <p:cNvPr id="5" name="Freeform 5"/>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TextBox 6"/>
          <p:cNvSpPr txBox="1"/>
          <p:nvPr/>
        </p:nvSpPr>
        <p:spPr>
          <a:xfrm>
            <a:off x="2584259" y="2416597"/>
            <a:ext cx="13119483" cy="565150"/>
          </a:xfrm>
          <a:prstGeom prst="rect">
            <a:avLst/>
          </a:prstGeom>
        </p:spPr>
        <p:txBody>
          <a:bodyPr lIns="0" tIns="0" rIns="0" bIns="0" rtlCol="0" anchor="t">
            <a:spAutoFit/>
          </a:bodyPr>
          <a:lstStyle/>
          <a:p>
            <a:pPr algn="ctr">
              <a:lnSpc>
                <a:spcPts val="4549"/>
              </a:lnSpc>
              <a:spcBef>
                <a:spcPct val="0"/>
              </a:spcBef>
            </a:pPr>
            <a:r>
              <a:rPr lang="en-US" sz="3499">
                <a:solidFill>
                  <a:srgbClr val="000000"/>
                </a:solidFill>
                <a:latin typeface="Open Sauce"/>
              </a:rPr>
              <a:t>Зургийг засварууд болгон хуваах</a:t>
            </a:r>
          </a:p>
        </p:txBody>
      </p:sp>
      <p:sp>
        <p:nvSpPr>
          <p:cNvPr id="7" name="TextBox 7"/>
          <p:cNvSpPr txBox="1"/>
          <p:nvPr/>
        </p:nvSpPr>
        <p:spPr>
          <a:xfrm>
            <a:off x="2584259" y="3300047"/>
            <a:ext cx="13119483" cy="565150"/>
          </a:xfrm>
          <a:prstGeom prst="rect">
            <a:avLst/>
          </a:prstGeom>
        </p:spPr>
        <p:txBody>
          <a:bodyPr lIns="0" tIns="0" rIns="0" bIns="0" rtlCol="0" anchor="t">
            <a:spAutoFit/>
          </a:bodyPr>
          <a:lstStyle/>
          <a:p>
            <a:pPr algn="ctr">
              <a:lnSpc>
                <a:spcPts val="4549"/>
              </a:lnSpc>
              <a:spcBef>
                <a:spcPct val="0"/>
              </a:spcBef>
            </a:pPr>
            <a:r>
              <a:rPr lang="en-US" sz="3499">
                <a:solidFill>
                  <a:srgbClr val="000000"/>
                </a:solidFill>
                <a:latin typeface="Open Sauce"/>
              </a:rPr>
              <a:t>Залгууруудыг тэгшлээрэй</a:t>
            </a:r>
          </a:p>
        </p:txBody>
      </p:sp>
      <p:sp>
        <p:nvSpPr>
          <p:cNvPr id="8" name="TextBox 8"/>
          <p:cNvSpPr txBox="1"/>
          <p:nvPr/>
        </p:nvSpPr>
        <p:spPr>
          <a:xfrm>
            <a:off x="2584259" y="4179523"/>
            <a:ext cx="13119483" cy="1136650"/>
          </a:xfrm>
          <a:prstGeom prst="rect">
            <a:avLst/>
          </a:prstGeom>
        </p:spPr>
        <p:txBody>
          <a:bodyPr lIns="0" tIns="0" rIns="0" bIns="0" rtlCol="0" anchor="t">
            <a:spAutoFit/>
          </a:bodyPr>
          <a:lstStyle/>
          <a:p>
            <a:pPr algn="ctr">
              <a:lnSpc>
                <a:spcPts val="4549"/>
              </a:lnSpc>
              <a:spcBef>
                <a:spcPct val="0"/>
              </a:spcBef>
            </a:pPr>
            <a:r>
              <a:rPr lang="en-US" sz="3499">
                <a:solidFill>
                  <a:srgbClr val="000000"/>
                </a:solidFill>
                <a:latin typeface="Open Sauce"/>
              </a:rPr>
              <a:t>Хавтгай наалтуудаас бага хэмжээст шугаман суулгацыг гарга</a:t>
            </a:r>
          </a:p>
        </p:txBody>
      </p:sp>
      <p:sp>
        <p:nvSpPr>
          <p:cNvPr id="9" name="TextBox 9"/>
          <p:cNvSpPr txBox="1"/>
          <p:nvPr/>
        </p:nvSpPr>
        <p:spPr>
          <a:xfrm>
            <a:off x="2584259" y="5630498"/>
            <a:ext cx="13119483" cy="565150"/>
          </a:xfrm>
          <a:prstGeom prst="rect">
            <a:avLst/>
          </a:prstGeom>
        </p:spPr>
        <p:txBody>
          <a:bodyPr lIns="0" tIns="0" rIns="0" bIns="0" rtlCol="0" anchor="t">
            <a:spAutoFit/>
          </a:bodyPr>
          <a:lstStyle/>
          <a:p>
            <a:pPr algn="ctr">
              <a:lnSpc>
                <a:spcPts val="4549"/>
              </a:lnSpc>
              <a:spcBef>
                <a:spcPct val="0"/>
              </a:spcBef>
            </a:pPr>
            <a:r>
              <a:rPr lang="en-US" sz="3499">
                <a:solidFill>
                  <a:srgbClr val="000000"/>
                </a:solidFill>
                <a:latin typeface="Open Sauce"/>
              </a:rPr>
              <a:t>Байршлын суулгацыг нэмнэ үү</a:t>
            </a:r>
          </a:p>
        </p:txBody>
      </p:sp>
      <p:sp>
        <p:nvSpPr>
          <p:cNvPr id="10" name="TextBox 10"/>
          <p:cNvSpPr txBox="1"/>
          <p:nvPr/>
        </p:nvSpPr>
        <p:spPr>
          <a:xfrm>
            <a:off x="2584259" y="6330604"/>
            <a:ext cx="13119483" cy="1136650"/>
          </a:xfrm>
          <a:prstGeom prst="rect">
            <a:avLst/>
          </a:prstGeom>
        </p:spPr>
        <p:txBody>
          <a:bodyPr lIns="0" tIns="0" rIns="0" bIns="0" rtlCol="0" anchor="t">
            <a:spAutoFit/>
          </a:bodyPr>
          <a:lstStyle/>
          <a:p>
            <a:pPr algn="ctr">
              <a:lnSpc>
                <a:spcPts val="4549"/>
              </a:lnSpc>
              <a:spcBef>
                <a:spcPct val="0"/>
              </a:spcBef>
            </a:pPr>
            <a:r>
              <a:rPr lang="en-US" sz="3499">
                <a:solidFill>
                  <a:srgbClr val="000000"/>
                </a:solidFill>
                <a:latin typeface="Open Sauce"/>
              </a:rPr>
              <a:t>Дарааллыг стандарт трансформаторын кодлогч руу оролт болгон өгнө</a:t>
            </a:r>
          </a:p>
        </p:txBody>
      </p:sp>
      <p:sp>
        <p:nvSpPr>
          <p:cNvPr id="11" name="TextBox 11"/>
          <p:cNvSpPr txBox="1"/>
          <p:nvPr/>
        </p:nvSpPr>
        <p:spPr>
          <a:xfrm>
            <a:off x="2584259" y="7600604"/>
            <a:ext cx="13119483" cy="1136650"/>
          </a:xfrm>
          <a:prstGeom prst="rect">
            <a:avLst/>
          </a:prstGeom>
        </p:spPr>
        <p:txBody>
          <a:bodyPr lIns="0" tIns="0" rIns="0" bIns="0" rtlCol="0" anchor="t">
            <a:spAutoFit/>
          </a:bodyPr>
          <a:lstStyle/>
          <a:p>
            <a:pPr algn="ctr">
              <a:lnSpc>
                <a:spcPts val="4549"/>
              </a:lnSpc>
              <a:spcBef>
                <a:spcPct val="0"/>
              </a:spcBef>
            </a:pPr>
            <a:r>
              <a:rPr lang="en-US" sz="3499">
                <a:solidFill>
                  <a:srgbClr val="000000"/>
                </a:solidFill>
                <a:latin typeface="Open Sauce"/>
              </a:rPr>
              <a:t>Загварыг зургийн шошготойгоор урьдчилан бэлтгэх (асар том мэдээллийн багц дээр бүрэн хяналт тавих)</a:t>
            </a:r>
          </a:p>
        </p:txBody>
      </p:sp>
      <p:sp>
        <p:nvSpPr>
          <p:cNvPr id="12" name="TextBox 12"/>
          <p:cNvSpPr txBox="1"/>
          <p:nvPr/>
        </p:nvSpPr>
        <p:spPr>
          <a:xfrm>
            <a:off x="2584259" y="9051580"/>
            <a:ext cx="13119483" cy="565150"/>
          </a:xfrm>
          <a:prstGeom prst="rect">
            <a:avLst/>
          </a:prstGeom>
        </p:spPr>
        <p:txBody>
          <a:bodyPr lIns="0" tIns="0" rIns="0" bIns="0" rtlCol="0" anchor="t">
            <a:spAutoFit/>
          </a:bodyPr>
          <a:lstStyle/>
          <a:p>
            <a:pPr algn="ctr">
              <a:lnSpc>
                <a:spcPts val="4549"/>
              </a:lnSpc>
              <a:spcBef>
                <a:spcPct val="0"/>
              </a:spcBef>
            </a:pPr>
            <a:r>
              <a:rPr lang="en-US" sz="3499">
                <a:solidFill>
                  <a:srgbClr val="000000"/>
                </a:solidFill>
                <a:latin typeface="Open Sauce"/>
              </a:rPr>
              <a:t>Зургийн ангилалын доод өгөгдлийн багц дээр Finetune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4"/>
            <a:stretch>
              <a:fillRect t="-38888" b="-38888"/>
            </a:stretch>
          </a:blipFill>
        </p:spPr>
        <p:txBody>
          <a:bodyPr/>
          <a:lstStyle/>
          <a:p>
            <a:endParaRPr lang="en-US"/>
          </a:p>
        </p:txBody>
      </p:sp>
      <p:sp>
        <p:nvSpPr>
          <p:cNvPr id="3" name="Freeform 3"/>
          <p:cNvSpPr/>
          <p:nvPr/>
        </p:nvSpPr>
        <p:spPr>
          <a:xfrm>
            <a:off x="4994936" y="7891202"/>
            <a:ext cx="1268693" cy="1211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 name="Freeform 4"/>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 name="Freeform 5"/>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pic>
        <p:nvPicPr>
          <p:cNvPr id="6" name="Picture 6">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9"/>
          <a:srcRect/>
          <a:stretch>
            <a:fillRect/>
          </a:stretch>
        </p:blipFill>
        <p:spPr>
          <a:xfrm>
            <a:off x="2746091" y="461176"/>
            <a:ext cx="12795817" cy="8797124"/>
          </a:xfrm>
          <a:prstGeom prst="rect">
            <a:avLst/>
          </a:prstGeom>
        </p:spPr>
      </p:pic>
    </p:spTree>
  </p:cSld>
  <p:clrMapOvr>
    <a:masterClrMapping/>
  </p:clrMapOvr>
  <p:timing>
    <p:tnLst>
      <p:par>
        <p:cTn id="1" dur="indefinite" restart="never" nodeType="tmRoot">
          <p:childTnLst>
            <p:video>
              <p:cMediaNode vol="0">
                <p:cTn id="2" fill="hold" display="0">
                  <p:stCondLst>
                    <p:cond delay="indefinite"/>
                  </p:stCondLst>
                </p:cTn>
                <p:tgtEl>
                  <p:spTgt spid="6"/>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sp>
        <p:nvSpPr>
          <p:cNvPr id="3" name="Freeform 3"/>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TextBox 4"/>
          <p:cNvSpPr txBox="1"/>
          <p:nvPr/>
        </p:nvSpPr>
        <p:spPr>
          <a:xfrm>
            <a:off x="1967064" y="2728829"/>
            <a:ext cx="7176936" cy="4565650"/>
          </a:xfrm>
          <a:prstGeom prst="rect">
            <a:avLst/>
          </a:prstGeom>
        </p:spPr>
        <p:txBody>
          <a:bodyPr lIns="0" tIns="0" rIns="0" bIns="0" rtlCol="0" anchor="t">
            <a:spAutoFit/>
          </a:bodyPr>
          <a:lstStyle/>
          <a:p>
            <a:pPr algn="ctr">
              <a:lnSpc>
                <a:spcPts val="4549"/>
              </a:lnSpc>
              <a:spcBef>
                <a:spcPct val="0"/>
              </a:spcBef>
            </a:pPr>
            <a:r>
              <a:rPr lang="en-US" sz="3499">
                <a:solidFill>
                  <a:srgbClr val="000000"/>
                </a:solidFill>
                <a:latin typeface="Open Sauce"/>
              </a:rPr>
              <a:t>Зургийн засварууд нь үндсэндээ дарааллын тэмдэг (үг гэх мэт) юм. Үнэн хэрэгтээ кодлогчийн блок нь Васвани нарын санал болгосон анхны трансформатортой ижил байна. (2017) бид дэлгэрэнгүй тайлбарласнаар:</a:t>
            </a:r>
          </a:p>
        </p:txBody>
      </p:sp>
      <p:sp>
        <p:nvSpPr>
          <p:cNvPr id="5" name="Freeform 5"/>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Freeform 6"/>
          <p:cNvSpPr/>
          <p:nvPr/>
        </p:nvSpPr>
        <p:spPr>
          <a:xfrm>
            <a:off x="10959634" y="1028700"/>
            <a:ext cx="4011290" cy="8004009"/>
          </a:xfrm>
          <a:custGeom>
            <a:avLst/>
            <a:gdLst/>
            <a:ahLst/>
            <a:cxnLst/>
            <a:rect l="l" t="t" r="r" b="b"/>
            <a:pathLst>
              <a:path w="4011290" h="8004009">
                <a:moveTo>
                  <a:pt x="0" y="0"/>
                </a:moveTo>
                <a:lnTo>
                  <a:pt x="4011289" y="0"/>
                </a:lnTo>
                <a:lnTo>
                  <a:pt x="4011289" y="8004009"/>
                </a:lnTo>
                <a:lnTo>
                  <a:pt x="0" y="8004009"/>
                </a:lnTo>
                <a:lnTo>
                  <a:pt x="0" y="0"/>
                </a:lnTo>
                <a:close/>
              </a:path>
            </a:pathLst>
          </a:custGeom>
          <a:blipFill>
            <a:blip r:embed="rId5"/>
            <a:stretch>
              <a:fillRect/>
            </a:stretch>
          </a:blipFill>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sp>
        <p:nvSpPr>
          <p:cNvPr id="3" name="Freeform 3"/>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2836761" y="5603789"/>
            <a:ext cx="12614477" cy="2600199"/>
          </a:xfrm>
          <a:custGeom>
            <a:avLst/>
            <a:gdLst/>
            <a:ahLst/>
            <a:cxnLst/>
            <a:rect l="l" t="t" r="r" b="b"/>
            <a:pathLst>
              <a:path w="12614477" h="2600199">
                <a:moveTo>
                  <a:pt x="0" y="0"/>
                </a:moveTo>
                <a:lnTo>
                  <a:pt x="12614478" y="0"/>
                </a:lnTo>
                <a:lnTo>
                  <a:pt x="12614478" y="2600198"/>
                </a:lnTo>
                <a:lnTo>
                  <a:pt x="0" y="2600198"/>
                </a:lnTo>
                <a:lnTo>
                  <a:pt x="0" y="0"/>
                </a:lnTo>
                <a:close/>
              </a:path>
            </a:pathLst>
          </a:custGeom>
          <a:blipFill>
            <a:blip r:embed="rId5"/>
            <a:stretch>
              <a:fillRect/>
            </a:stretch>
          </a:blipFill>
        </p:spPr>
        <p:txBody>
          <a:bodyPr/>
          <a:lstStyle/>
          <a:p>
            <a:endParaRPr lang="en-US"/>
          </a:p>
        </p:txBody>
      </p:sp>
      <p:sp>
        <p:nvSpPr>
          <p:cNvPr id="5" name="TextBox 5"/>
          <p:cNvSpPr txBox="1"/>
          <p:nvPr/>
        </p:nvSpPr>
        <p:spPr>
          <a:xfrm>
            <a:off x="2584259" y="2044913"/>
            <a:ext cx="13119483" cy="2279650"/>
          </a:xfrm>
          <a:prstGeom prst="rect">
            <a:avLst/>
          </a:prstGeom>
        </p:spPr>
        <p:txBody>
          <a:bodyPr lIns="0" tIns="0" rIns="0" bIns="0" rtlCol="0" anchor="t">
            <a:spAutoFit/>
          </a:bodyPr>
          <a:lstStyle/>
          <a:p>
            <a:pPr algn="ctr">
              <a:lnSpc>
                <a:spcPts val="4549"/>
              </a:lnSpc>
              <a:spcBef>
                <a:spcPct val="0"/>
              </a:spcBef>
            </a:pPr>
            <a:r>
              <a:rPr lang="en-US" sz="3499">
                <a:solidFill>
                  <a:srgbClr val="000000"/>
                </a:solidFill>
                <a:latin typeface="Open Sauce"/>
              </a:rPr>
              <a:t>Өөрчлөгдсөн цорын ганц зүйл бол эдгээр блокуудын тоо юм. Үүний тулд, мөн илүү их өгөгдөлтэй бол тэд илүү том ViT хувилбаруудыг сургаж чадна гэдгийг батлахын тулд 3 загварыг санал болгосон:</a:t>
            </a:r>
          </a:p>
        </p:txBody>
      </p:sp>
      <p:sp>
        <p:nvSpPr>
          <p:cNvPr id="6" name="Freeform 6"/>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sp>
        <p:nvSpPr>
          <p:cNvPr id="3" name="Freeform 3"/>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TextBox 4"/>
          <p:cNvSpPr txBox="1"/>
          <p:nvPr/>
        </p:nvSpPr>
        <p:spPr>
          <a:xfrm>
            <a:off x="2584259" y="2270125"/>
            <a:ext cx="13119483" cy="565150"/>
          </a:xfrm>
          <a:prstGeom prst="rect">
            <a:avLst/>
          </a:prstGeom>
        </p:spPr>
        <p:txBody>
          <a:bodyPr lIns="0" tIns="0" rIns="0" bIns="0" rtlCol="0" anchor="t">
            <a:spAutoFit/>
          </a:bodyPr>
          <a:lstStyle/>
          <a:p>
            <a:pPr algn="ctr">
              <a:lnSpc>
                <a:spcPts val="4549"/>
              </a:lnSpc>
              <a:spcBef>
                <a:spcPct val="0"/>
              </a:spcBef>
            </a:pPr>
            <a:r>
              <a:rPr lang="en-US" sz="3499">
                <a:solidFill>
                  <a:srgbClr val="000000"/>
                </a:solidFill>
                <a:latin typeface="Open Sauce"/>
              </a:rPr>
              <a:t>Чухал мэдээлэл</a:t>
            </a:r>
          </a:p>
        </p:txBody>
      </p:sp>
      <p:sp>
        <p:nvSpPr>
          <p:cNvPr id="5" name="Freeform 5"/>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TextBox 6"/>
          <p:cNvSpPr txBox="1"/>
          <p:nvPr/>
        </p:nvSpPr>
        <p:spPr>
          <a:xfrm>
            <a:off x="2584259" y="3171585"/>
            <a:ext cx="13119483" cy="2279650"/>
          </a:xfrm>
          <a:prstGeom prst="rect">
            <a:avLst/>
          </a:prstGeom>
        </p:spPr>
        <p:txBody>
          <a:bodyPr lIns="0" tIns="0" rIns="0" bIns="0" rtlCol="0" anchor="t">
            <a:spAutoFit/>
          </a:bodyPr>
          <a:lstStyle/>
          <a:p>
            <a:pPr algn="ctr">
              <a:lnSpc>
                <a:spcPts val="4549"/>
              </a:lnSpc>
              <a:spcBef>
                <a:spcPct val="0"/>
              </a:spcBef>
            </a:pPr>
            <a:r>
              <a:rPr lang="en-US" sz="3499">
                <a:solidFill>
                  <a:srgbClr val="000000"/>
                </a:solidFill>
                <a:latin typeface="Open Sauce"/>
              </a:rPr>
              <a:t>Тодруулбал, хэрэв ViT нь 14 сая (хамгийн багадаа :P)-ээс дээш зураг бүхий өгөгдлийн багц дээр сургагдсан бол энэ нь хамгийн сүүлийн үеийн CNN-д ойртож, ялах боломжтой.</a:t>
            </a:r>
          </a:p>
        </p:txBody>
      </p:sp>
      <p:sp>
        <p:nvSpPr>
          <p:cNvPr id="7" name="TextBox 7"/>
          <p:cNvSpPr txBox="1"/>
          <p:nvPr/>
        </p:nvSpPr>
        <p:spPr>
          <a:xfrm>
            <a:off x="2584259" y="5784611"/>
            <a:ext cx="13119483" cy="1136650"/>
          </a:xfrm>
          <a:prstGeom prst="rect">
            <a:avLst/>
          </a:prstGeom>
        </p:spPr>
        <p:txBody>
          <a:bodyPr lIns="0" tIns="0" rIns="0" bIns="0" rtlCol="0" anchor="t">
            <a:spAutoFit/>
          </a:bodyPr>
          <a:lstStyle/>
          <a:p>
            <a:pPr algn="ctr">
              <a:lnSpc>
                <a:spcPts val="4549"/>
              </a:lnSpc>
              <a:spcBef>
                <a:spcPct val="0"/>
              </a:spcBef>
            </a:pPr>
            <a:r>
              <a:rPr lang="en-US" sz="3499">
                <a:solidFill>
                  <a:srgbClr val="000000"/>
                </a:solidFill>
                <a:latin typeface="Open Sauce"/>
              </a:rPr>
              <a:t>Хэрэв тийм биш бол та ResNets эсвэл EfficientNets-тэй зууралдсан нь дээр.</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sp>
        <p:nvSpPr>
          <p:cNvPr id="3" name="Freeform 3"/>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TextBox 5"/>
          <p:cNvSpPr txBox="1"/>
          <p:nvPr/>
        </p:nvSpPr>
        <p:spPr>
          <a:xfrm>
            <a:off x="2584259" y="1798308"/>
            <a:ext cx="13119483" cy="2851150"/>
          </a:xfrm>
          <a:prstGeom prst="rect">
            <a:avLst/>
          </a:prstGeom>
        </p:spPr>
        <p:txBody>
          <a:bodyPr lIns="0" tIns="0" rIns="0" bIns="0" rtlCol="0" anchor="t">
            <a:spAutoFit/>
          </a:bodyPr>
          <a:lstStyle/>
          <a:p>
            <a:pPr algn="ctr">
              <a:lnSpc>
                <a:spcPts val="4549"/>
              </a:lnSpc>
              <a:spcBef>
                <a:spcPct val="0"/>
              </a:spcBef>
            </a:pPr>
            <a:r>
              <a:rPr lang="en-US" sz="3499">
                <a:solidFill>
                  <a:srgbClr val="000000"/>
                </a:solidFill>
                <a:latin typeface="Open Sauce"/>
                <a:ea typeface="Open Sauce"/>
              </a:rPr>
              <a:t>ViT нь том өгөгдлийн багц дээр урьдчилан бэлтгэгдэж, дараа нь жижиг өгөгдлүүд рүү нарийн тааруулдаг. Цорын ганц өөрчлөлт нь таамаглах толгойг (MLP толгой) хаяж, шинэ D × K шугаман давхарга хавсаргах явдал бөгөөд K нь жижиг өгөгдлийн багцын ангиллын тоо юм.</a:t>
            </a:r>
          </a:p>
        </p:txBody>
      </p:sp>
      <p:sp>
        <p:nvSpPr>
          <p:cNvPr id="6" name="TextBox 6"/>
          <p:cNvSpPr txBox="1"/>
          <p:nvPr/>
        </p:nvSpPr>
        <p:spPr>
          <a:xfrm>
            <a:off x="2584259" y="5105400"/>
            <a:ext cx="13119483" cy="3422650"/>
          </a:xfrm>
          <a:prstGeom prst="rect">
            <a:avLst/>
          </a:prstGeom>
        </p:spPr>
        <p:txBody>
          <a:bodyPr lIns="0" tIns="0" rIns="0" bIns="0" rtlCol="0" anchor="t">
            <a:spAutoFit/>
          </a:bodyPr>
          <a:lstStyle/>
          <a:p>
            <a:pPr algn="ctr">
              <a:lnSpc>
                <a:spcPts val="4549"/>
              </a:lnSpc>
              <a:spcBef>
                <a:spcPct val="0"/>
              </a:spcBef>
            </a:pPr>
            <a:r>
              <a:rPr lang="en-US" sz="3499">
                <a:solidFill>
                  <a:srgbClr val="000000"/>
                </a:solidFill>
                <a:latin typeface="Open Sauce"/>
              </a:rPr>
              <a:t>Илүү өндөр нарийвчлалтай болгохын тулд урьдчилан бэлтгэсэн байрлалын суулгацын 2D интерполяцыг гүйцэтгэдэг. Шалтгаан нь тэд сургах боломжтой шугаман давхарга бүхий байрлалын суулгацыг загварчлах явдал юм. Үүнийг хэлэхэд энэ нийтлэлийн инженерийн гол хэсэг нь трансформатор дахь дүрсийг тэжээх явдал юм.</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439</Words>
  <Application>Microsoft Office PowerPoint</Application>
  <PresentationFormat>Custom</PresentationFormat>
  <Paragraphs>28</Paragraphs>
  <Slides>11</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Open Sauce</vt:lpstr>
      <vt:lpstr>Oswald Bold</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Transformer</dc:title>
  <cp:lastModifiedBy>Temka Serge</cp:lastModifiedBy>
  <cp:revision>2</cp:revision>
  <dcterms:created xsi:type="dcterms:W3CDTF">2006-08-16T00:00:00Z</dcterms:created>
  <dcterms:modified xsi:type="dcterms:W3CDTF">2023-12-08T08:12:23Z</dcterms:modified>
  <dc:identifier>DAF1Xp8oPCI</dc:identifier>
</cp:coreProperties>
</file>