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4"/>
    <p:sldMasterId id="2147483695" r:id="rId5"/>
  </p:sldMasterIdLst>
  <p:notesMasterIdLst>
    <p:notesMasterId r:id="rId32"/>
  </p:notesMasterIdLst>
  <p:handoutMasterIdLst>
    <p:handoutMasterId r:id="rId33"/>
  </p:handoutMasterIdLst>
  <p:sldIdLst>
    <p:sldId id="265" r:id="rId6"/>
    <p:sldId id="428" r:id="rId7"/>
    <p:sldId id="427" r:id="rId8"/>
    <p:sldId id="367" r:id="rId9"/>
    <p:sldId id="398" r:id="rId10"/>
    <p:sldId id="399" r:id="rId11"/>
    <p:sldId id="400" r:id="rId12"/>
    <p:sldId id="401" r:id="rId13"/>
    <p:sldId id="402" r:id="rId14"/>
    <p:sldId id="403" r:id="rId15"/>
    <p:sldId id="429" r:id="rId16"/>
    <p:sldId id="430" r:id="rId17"/>
    <p:sldId id="431" r:id="rId18"/>
    <p:sldId id="432" r:id="rId19"/>
    <p:sldId id="433" r:id="rId20"/>
    <p:sldId id="434" r:id="rId21"/>
    <p:sldId id="435" r:id="rId22"/>
    <p:sldId id="436" r:id="rId23"/>
    <p:sldId id="437" r:id="rId24"/>
    <p:sldId id="438" r:id="rId25"/>
    <p:sldId id="439" r:id="rId26"/>
    <p:sldId id="440" r:id="rId27"/>
    <p:sldId id="441" r:id="rId28"/>
    <p:sldId id="442" r:id="rId29"/>
    <p:sldId id="443" r:id="rId30"/>
    <p:sldId id="425" r:id="rId31"/>
  </p:sldIdLst>
  <p:sldSz cx="9144000" cy="5143500" type="screen16x9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0491AD5-8045-41C1-9F3E-C00D2F2CBF13}">
          <p14:sldIdLst>
            <p14:sldId id="265"/>
            <p14:sldId id="428"/>
          </p14:sldIdLst>
        </p14:section>
        <p14:section name="Project Requirements" id="{E0052ED7-CE6B-4D70-BF1A-C592DF5EA1FD}">
          <p14:sldIdLst>
            <p14:sldId id="427"/>
            <p14:sldId id="367"/>
            <p14:sldId id="398"/>
            <p14:sldId id="399"/>
            <p14:sldId id="400"/>
            <p14:sldId id="401"/>
            <p14:sldId id="402"/>
            <p14:sldId id="403"/>
          </p14:sldIdLst>
        </p14:section>
        <p14:section name="Solution Template" id="{DF25B1F9-41C5-4ADF-9ED1-F2C6F1D1EE91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Faulkner, Melinda" initials="FM" lastIdx="20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CF1D4"/>
    <a:srgbClr val="FFFAD0"/>
    <a:srgbClr val="414042"/>
    <a:srgbClr val="7F7F7F"/>
    <a:srgbClr val="595A5D"/>
    <a:srgbClr val="DCDCDC"/>
    <a:srgbClr val="4F81BD"/>
    <a:srgbClr val="0C9B2E"/>
    <a:srgbClr val="FFF8AE"/>
    <a:srgbClr val="FCB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77768" autoAdjust="0"/>
  </p:normalViewPr>
  <p:slideViewPr>
    <p:cSldViewPr snapToGrid="0" showGuides="1">
      <p:cViewPr varScale="1">
        <p:scale>
          <a:sx n="97" d="100"/>
          <a:sy n="97" d="100"/>
        </p:scale>
        <p:origin x="1520" y="184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005" y="72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4D3222-AD8A-4C8F-BB33-4DB761E12861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4DDA165-F99B-4F2E-99EC-F6EF6118D2BF}">
      <dgm:prSet phldrT="[Text]"/>
      <dgm:spPr/>
      <dgm:t>
        <a:bodyPr/>
        <a:lstStyle/>
        <a:p>
          <a:r>
            <a:rPr lang="en-US" dirty="0">
              <a:latin typeface="Arial Rounded MT Bold" panose="020F0704030504030204" pitchFamily="34" charset="0"/>
            </a:rPr>
            <a:t>1</a:t>
          </a:r>
        </a:p>
      </dgm:t>
    </dgm:pt>
    <dgm:pt modelId="{328848A3-79B9-43D2-BE41-D7EEA7BBA2A2}" type="parTrans" cxnId="{5DAC679B-B77F-49D6-BD49-C75A2D3A1D5F}">
      <dgm:prSet/>
      <dgm:spPr/>
      <dgm:t>
        <a:bodyPr/>
        <a:lstStyle/>
        <a:p>
          <a:endParaRPr lang="en-US"/>
        </a:p>
      </dgm:t>
    </dgm:pt>
    <dgm:pt modelId="{E66430AC-CEE5-4BB3-9796-3297B88AA8EC}" type="sibTrans" cxnId="{5DAC679B-B77F-49D6-BD49-C75A2D3A1D5F}">
      <dgm:prSet/>
      <dgm:spPr/>
      <dgm:t>
        <a:bodyPr/>
        <a:lstStyle/>
        <a:p>
          <a:endParaRPr lang="en-US"/>
        </a:p>
      </dgm:t>
    </dgm:pt>
    <dgm:pt modelId="{7105FEA6-2C4D-499C-A973-910C4B1DCC1A}">
      <dgm:prSet phldrT="[Text]"/>
      <dgm:spPr/>
      <dgm:t>
        <a:bodyPr/>
        <a:lstStyle/>
        <a:p>
          <a:r>
            <a:rPr lang="en-US" dirty="0"/>
            <a:t>Analyze needs and current architecture</a:t>
          </a:r>
        </a:p>
      </dgm:t>
    </dgm:pt>
    <dgm:pt modelId="{0168CAB3-A1ED-4BEC-B29C-388E38B3D6B5}" type="parTrans" cxnId="{37A9721B-3C20-4C77-A302-281753F734C3}">
      <dgm:prSet/>
      <dgm:spPr/>
      <dgm:t>
        <a:bodyPr/>
        <a:lstStyle/>
        <a:p>
          <a:endParaRPr lang="en-US"/>
        </a:p>
      </dgm:t>
    </dgm:pt>
    <dgm:pt modelId="{F6C7FDB9-4046-4302-9955-88810BBC245E}" type="sibTrans" cxnId="{37A9721B-3C20-4C77-A302-281753F734C3}">
      <dgm:prSet/>
      <dgm:spPr/>
      <dgm:t>
        <a:bodyPr/>
        <a:lstStyle/>
        <a:p>
          <a:endParaRPr lang="en-US"/>
        </a:p>
      </dgm:t>
    </dgm:pt>
    <dgm:pt modelId="{6E671C1C-EAD5-4422-B500-374900382988}">
      <dgm:prSet phldrT="[Text]"/>
      <dgm:spPr/>
      <dgm:t>
        <a:bodyPr/>
        <a:lstStyle/>
        <a:p>
          <a:r>
            <a:rPr lang="en-US" dirty="0">
              <a:latin typeface="Arial Rounded MT Bold" panose="020F0704030504030204" pitchFamily="34" charset="0"/>
            </a:rPr>
            <a:t>2</a:t>
          </a:r>
        </a:p>
      </dgm:t>
    </dgm:pt>
    <dgm:pt modelId="{5FCF92DC-EEB6-42BA-9CEB-C2A66476FCF7}" type="parTrans" cxnId="{FF1653E8-06BE-4F3A-A40D-C82A80422293}">
      <dgm:prSet/>
      <dgm:spPr/>
      <dgm:t>
        <a:bodyPr/>
        <a:lstStyle/>
        <a:p>
          <a:endParaRPr lang="en-US"/>
        </a:p>
      </dgm:t>
    </dgm:pt>
    <dgm:pt modelId="{E1EB3C12-0F08-450F-977B-B012CE285703}" type="sibTrans" cxnId="{FF1653E8-06BE-4F3A-A40D-C82A80422293}">
      <dgm:prSet/>
      <dgm:spPr/>
      <dgm:t>
        <a:bodyPr/>
        <a:lstStyle/>
        <a:p>
          <a:endParaRPr lang="en-US"/>
        </a:p>
      </dgm:t>
    </dgm:pt>
    <dgm:pt modelId="{AE4FB7B5-D0BD-4447-BB43-B53BE7F8BC5C}">
      <dgm:prSet phldrT="[Text]"/>
      <dgm:spPr/>
      <dgm:t>
        <a:bodyPr/>
        <a:lstStyle/>
        <a:p>
          <a:pPr marL="174625" marR="0" lvl="0" indent="-174625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/>
            <a:t>Provide solution details in the Project Plan</a:t>
          </a:r>
        </a:p>
        <a:p>
          <a:pPr marL="174625" lvl="1" indent="-174625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/>
            <a:t>tables provided</a:t>
          </a:r>
        </a:p>
      </dgm:t>
    </dgm:pt>
    <dgm:pt modelId="{A81B7078-811D-40C5-B242-0C56E1756797}" type="parTrans" cxnId="{E04B9F12-6051-4B61-84DC-3FD09117625F}">
      <dgm:prSet/>
      <dgm:spPr/>
      <dgm:t>
        <a:bodyPr/>
        <a:lstStyle/>
        <a:p>
          <a:endParaRPr lang="en-US"/>
        </a:p>
      </dgm:t>
    </dgm:pt>
    <dgm:pt modelId="{AA196D05-B490-4763-9B9C-B8D27345CB21}" type="sibTrans" cxnId="{E04B9F12-6051-4B61-84DC-3FD09117625F}">
      <dgm:prSet/>
      <dgm:spPr/>
      <dgm:t>
        <a:bodyPr/>
        <a:lstStyle/>
        <a:p>
          <a:endParaRPr lang="en-US"/>
        </a:p>
      </dgm:t>
    </dgm:pt>
    <dgm:pt modelId="{EB4CE068-1B08-4060-99D8-0A2EE0CA5A99}">
      <dgm:prSet phldrT="[Text]"/>
      <dgm:spPr/>
      <dgm:t>
        <a:bodyPr/>
        <a:lstStyle/>
        <a:p>
          <a:pPr marL="174625" lvl="1" indent="-174625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/>
            <a:t>Create an architecture diagram demonstrating the solution</a:t>
          </a:r>
        </a:p>
      </dgm:t>
    </dgm:pt>
    <dgm:pt modelId="{F137BDDD-0EF6-44B1-806E-027BF24FB16C}" type="parTrans" cxnId="{5C2FA3C2-4797-41B0-9C00-EDD177BB9157}">
      <dgm:prSet/>
      <dgm:spPr/>
      <dgm:t>
        <a:bodyPr/>
        <a:lstStyle/>
        <a:p>
          <a:endParaRPr lang="en-US"/>
        </a:p>
      </dgm:t>
    </dgm:pt>
    <dgm:pt modelId="{CED5927A-D211-4023-A29B-AB129EA439DA}" type="sibTrans" cxnId="{5C2FA3C2-4797-41B0-9C00-EDD177BB9157}">
      <dgm:prSet/>
      <dgm:spPr/>
      <dgm:t>
        <a:bodyPr/>
        <a:lstStyle/>
        <a:p>
          <a:endParaRPr lang="en-US"/>
        </a:p>
      </dgm:t>
    </dgm:pt>
    <dgm:pt modelId="{2A35BDA4-91F1-44BC-84BC-BD71065D2595}">
      <dgm:prSet phldrT="[Text]"/>
      <dgm:spPr/>
      <dgm:t>
        <a:bodyPr/>
        <a:lstStyle/>
        <a:p>
          <a:r>
            <a:rPr lang="en-US" dirty="0">
              <a:latin typeface="Arial Rounded MT Bold" panose="020F0704030504030204" pitchFamily="34" charset="0"/>
            </a:rPr>
            <a:t>3</a:t>
          </a:r>
        </a:p>
      </dgm:t>
    </dgm:pt>
    <dgm:pt modelId="{565DC0FF-D64C-4577-95C4-D5C2B2790A1C}" type="parTrans" cxnId="{747021A3-7D55-4B01-8BC9-43A4619DAFFC}">
      <dgm:prSet/>
      <dgm:spPr/>
      <dgm:t>
        <a:bodyPr/>
        <a:lstStyle/>
        <a:p>
          <a:endParaRPr lang="en-US"/>
        </a:p>
      </dgm:t>
    </dgm:pt>
    <dgm:pt modelId="{2AD17926-0FCF-4612-979F-7AA392AAADD4}" type="sibTrans" cxnId="{747021A3-7D55-4B01-8BC9-43A4619DAFFC}">
      <dgm:prSet/>
      <dgm:spPr/>
      <dgm:t>
        <a:bodyPr/>
        <a:lstStyle/>
        <a:p>
          <a:endParaRPr lang="en-US"/>
        </a:p>
      </dgm:t>
    </dgm:pt>
    <dgm:pt modelId="{037F793C-903E-4462-94DA-AC99A61B5176}">
      <dgm:prSet phldrT="[Text]"/>
      <dgm:spPr/>
      <dgm:t>
        <a:bodyPr/>
        <a:lstStyle/>
        <a:p>
          <a:r>
            <a:rPr lang="en-US" dirty="0"/>
            <a:t>Lab environment:</a:t>
          </a:r>
          <a:br>
            <a:rPr lang="en-US" dirty="0"/>
          </a:br>
          <a:r>
            <a:rPr lang="en-US" dirty="0"/>
            <a:t>implement based on lab instructions.</a:t>
          </a:r>
        </a:p>
      </dgm:t>
    </dgm:pt>
    <dgm:pt modelId="{120C68D6-19C0-4074-B8C6-D123FC9BE91A}" type="parTrans" cxnId="{1118FAA5-4B63-44CD-8202-A58823F2F5FD}">
      <dgm:prSet/>
      <dgm:spPr/>
      <dgm:t>
        <a:bodyPr/>
        <a:lstStyle/>
        <a:p>
          <a:endParaRPr lang="en-US"/>
        </a:p>
      </dgm:t>
    </dgm:pt>
    <dgm:pt modelId="{B0879075-9DE6-4B9F-B477-AC26877C36A5}" type="sibTrans" cxnId="{1118FAA5-4B63-44CD-8202-A58823F2F5FD}">
      <dgm:prSet/>
      <dgm:spPr/>
      <dgm:t>
        <a:bodyPr/>
        <a:lstStyle/>
        <a:p>
          <a:endParaRPr lang="en-US"/>
        </a:p>
      </dgm:t>
    </dgm:pt>
    <dgm:pt modelId="{E590B7A6-0F1F-490E-84D8-777B24FBC7E7}">
      <dgm:prSet phldrT="[Text]"/>
      <dgm:spPr/>
      <dgm:t>
        <a:bodyPr/>
        <a:lstStyle/>
        <a:p>
          <a:r>
            <a:rPr lang="en-US" dirty="0"/>
            <a:t>Design an AWS solution meeting the provided requirements</a:t>
          </a:r>
        </a:p>
      </dgm:t>
    </dgm:pt>
    <dgm:pt modelId="{288623FE-FB1B-4D72-885B-BC5DDB3AD1AD}" type="parTrans" cxnId="{3BF742E1-E8F9-4454-8070-3D8E60939A8F}">
      <dgm:prSet/>
      <dgm:spPr/>
      <dgm:t>
        <a:bodyPr/>
        <a:lstStyle/>
        <a:p>
          <a:endParaRPr lang="en-US"/>
        </a:p>
      </dgm:t>
    </dgm:pt>
    <dgm:pt modelId="{3FAAE420-827E-47C6-B875-58277C28B55C}" type="sibTrans" cxnId="{3BF742E1-E8F9-4454-8070-3D8E60939A8F}">
      <dgm:prSet/>
      <dgm:spPr/>
      <dgm:t>
        <a:bodyPr/>
        <a:lstStyle/>
        <a:p>
          <a:endParaRPr lang="en-US"/>
        </a:p>
      </dgm:t>
    </dgm:pt>
    <dgm:pt modelId="{F7FE4AF5-A91A-4C21-A243-4A198CAA320C}" type="pres">
      <dgm:prSet presAssocID="{2E4D3222-AD8A-4C8F-BB33-4DB761E12861}" presName="linearFlow" presStyleCnt="0">
        <dgm:presLayoutVars>
          <dgm:dir/>
          <dgm:animLvl val="lvl"/>
          <dgm:resizeHandles val="exact"/>
        </dgm:presLayoutVars>
      </dgm:prSet>
      <dgm:spPr/>
    </dgm:pt>
    <dgm:pt modelId="{800D9FB0-042F-4C04-82D8-CFCF27460F28}" type="pres">
      <dgm:prSet presAssocID="{04DDA165-F99B-4F2E-99EC-F6EF6118D2BF}" presName="composite" presStyleCnt="0"/>
      <dgm:spPr/>
    </dgm:pt>
    <dgm:pt modelId="{FD0DC4D0-8A5F-49FC-BFBB-524314F60E3D}" type="pres">
      <dgm:prSet presAssocID="{04DDA165-F99B-4F2E-99EC-F6EF6118D2B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86CFB06-8749-44C2-B774-BAB8D311DFF8}" type="pres">
      <dgm:prSet presAssocID="{04DDA165-F99B-4F2E-99EC-F6EF6118D2BF}" presName="descendantText" presStyleLbl="alignAcc1" presStyleIdx="0" presStyleCnt="3">
        <dgm:presLayoutVars>
          <dgm:bulletEnabled val="1"/>
        </dgm:presLayoutVars>
      </dgm:prSet>
      <dgm:spPr/>
    </dgm:pt>
    <dgm:pt modelId="{D5B93C5B-F5A9-46C3-8F3E-DAC70A08E013}" type="pres">
      <dgm:prSet presAssocID="{E66430AC-CEE5-4BB3-9796-3297B88AA8EC}" presName="sp" presStyleCnt="0"/>
      <dgm:spPr/>
    </dgm:pt>
    <dgm:pt modelId="{3D626B34-AE11-43CC-89CD-6034E0F2C994}" type="pres">
      <dgm:prSet presAssocID="{6E671C1C-EAD5-4422-B500-374900382988}" presName="composite" presStyleCnt="0"/>
      <dgm:spPr/>
    </dgm:pt>
    <dgm:pt modelId="{B9954685-EF51-4FE4-85DB-3DFF71F37083}" type="pres">
      <dgm:prSet presAssocID="{6E671C1C-EAD5-4422-B500-37490038298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2E12B78-5939-43AE-887A-AD903259AAC4}" type="pres">
      <dgm:prSet presAssocID="{6E671C1C-EAD5-4422-B500-374900382988}" presName="descendantText" presStyleLbl="alignAcc1" presStyleIdx="1" presStyleCnt="3">
        <dgm:presLayoutVars>
          <dgm:bulletEnabled val="1"/>
        </dgm:presLayoutVars>
      </dgm:prSet>
      <dgm:spPr/>
    </dgm:pt>
    <dgm:pt modelId="{B7F45C93-0238-48F3-8CBB-ADB6A9BE77D9}" type="pres">
      <dgm:prSet presAssocID="{E1EB3C12-0F08-450F-977B-B012CE285703}" presName="sp" presStyleCnt="0"/>
      <dgm:spPr/>
    </dgm:pt>
    <dgm:pt modelId="{61F98263-9D94-4407-A6B0-4FAF08BA9664}" type="pres">
      <dgm:prSet presAssocID="{2A35BDA4-91F1-44BC-84BC-BD71065D2595}" presName="composite" presStyleCnt="0"/>
      <dgm:spPr/>
    </dgm:pt>
    <dgm:pt modelId="{859E9D34-2240-49DE-A05A-D1010442ECC5}" type="pres">
      <dgm:prSet presAssocID="{2A35BDA4-91F1-44BC-84BC-BD71065D259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0A4910D-7AFA-4D46-9076-6871980699C4}" type="pres">
      <dgm:prSet presAssocID="{2A35BDA4-91F1-44BC-84BC-BD71065D259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04B9F12-6051-4B61-84DC-3FD09117625F}" srcId="{6E671C1C-EAD5-4422-B500-374900382988}" destId="{AE4FB7B5-D0BD-4447-BB43-B53BE7F8BC5C}" srcOrd="0" destOrd="0" parTransId="{A81B7078-811D-40C5-B242-0C56E1756797}" sibTransId="{AA196D05-B490-4763-9B9C-B8D27345CB21}"/>
    <dgm:cxn modelId="{F7585214-7223-4A6F-9BA7-2D599EEF7015}" type="presOf" srcId="{7105FEA6-2C4D-499C-A973-910C4B1DCC1A}" destId="{686CFB06-8749-44C2-B774-BAB8D311DFF8}" srcOrd="0" destOrd="0" presId="urn:microsoft.com/office/officeart/2005/8/layout/chevron2"/>
    <dgm:cxn modelId="{37A9721B-3C20-4C77-A302-281753F734C3}" srcId="{04DDA165-F99B-4F2E-99EC-F6EF6118D2BF}" destId="{7105FEA6-2C4D-499C-A973-910C4B1DCC1A}" srcOrd="0" destOrd="0" parTransId="{0168CAB3-A1ED-4BEC-B29C-388E38B3D6B5}" sibTransId="{F6C7FDB9-4046-4302-9955-88810BBC245E}"/>
    <dgm:cxn modelId="{B0C1E326-7EE5-4110-AC4F-46149F99BE13}" type="presOf" srcId="{037F793C-903E-4462-94DA-AC99A61B5176}" destId="{10A4910D-7AFA-4D46-9076-6871980699C4}" srcOrd="0" destOrd="0" presId="urn:microsoft.com/office/officeart/2005/8/layout/chevron2"/>
    <dgm:cxn modelId="{45A8E02C-762A-42EB-B924-4D8F5E17CE96}" type="presOf" srcId="{AE4FB7B5-D0BD-4447-BB43-B53BE7F8BC5C}" destId="{22E12B78-5939-43AE-887A-AD903259AAC4}" srcOrd="0" destOrd="0" presId="urn:microsoft.com/office/officeart/2005/8/layout/chevron2"/>
    <dgm:cxn modelId="{11FB512E-4709-421E-B3C2-45646182515F}" type="presOf" srcId="{EB4CE068-1B08-4060-99D8-0A2EE0CA5A99}" destId="{22E12B78-5939-43AE-887A-AD903259AAC4}" srcOrd="0" destOrd="1" presId="urn:microsoft.com/office/officeart/2005/8/layout/chevron2"/>
    <dgm:cxn modelId="{327A9C41-ADB8-416F-B840-3F7F1C56C3D2}" type="presOf" srcId="{E590B7A6-0F1F-490E-84D8-777B24FBC7E7}" destId="{686CFB06-8749-44C2-B774-BAB8D311DFF8}" srcOrd="0" destOrd="1" presId="urn:microsoft.com/office/officeart/2005/8/layout/chevron2"/>
    <dgm:cxn modelId="{ADD9A34A-3CB7-4CEA-8349-D6CBACE10AB5}" type="presOf" srcId="{6E671C1C-EAD5-4422-B500-374900382988}" destId="{B9954685-EF51-4FE4-85DB-3DFF71F37083}" srcOrd="0" destOrd="0" presId="urn:microsoft.com/office/officeart/2005/8/layout/chevron2"/>
    <dgm:cxn modelId="{7503714C-37ED-4EC8-93A5-89D7245E43B2}" type="presOf" srcId="{2A35BDA4-91F1-44BC-84BC-BD71065D2595}" destId="{859E9D34-2240-49DE-A05A-D1010442ECC5}" srcOrd="0" destOrd="0" presId="urn:microsoft.com/office/officeart/2005/8/layout/chevron2"/>
    <dgm:cxn modelId="{05181B5A-3B76-45E1-A8B0-907F6AE97932}" type="presOf" srcId="{2E4D3222-AD8A-4C8F-BB33-4DB761E12861}" destId="{F7FE4AF5-A91A-4C21-A243-4A198CAA320C}" srcOrd="0" destOrd="0" presId="urn:microsoft.com/office/officeart/2005/8/layout/chevron2"/>
    <dgm:cxn modelId="{D976AF74-F3F7-4FE9-8E7B-065DD61D72E1}" type="presOf" srcId="{04DDA165-F99B-4F2E-99EC-F6EF6118D2BF}" destId="{FD0DC4D0-8A5F-49FC-BFBB-524314F60E3D}" srcOrd="0" destOrd="0" presId="urn:microsoft.com/office/officeart/2005/8/layout/chevron2"/>
    <dgm:cxn modelId="{5DAC679B-B77F-49D6-BD49-C75A2D3A1D5F}" srcId="{2E4D3222-AD8A-4C8F-BB33-4DB761E12861}" destId="{04DDA165-F99B-4F2E-99EC-F6EF6118D2BF}" srcOrd="0" destOrd="0" parTransId="{328848A3-79B9-43D2-BE41-D7EEA7BBA2A2}" sibTransId="{E66430AC-CEE5-4BB3-9796-3297B88AA8EC}"/>
    <dgm:cxn modelId="{747021A3-7D55-4B01-8BC9-43A4619DAFFC}" srcId="{2E4D3222-AD8A-4C8F-BB33-4DB761E12861}" destId="{2A35BDA4-91F1-44BC-84BC-BD71065D2595}" srcOrd="2" destOrd="0" parTransId="{565DC0FF-D64C-4577-95C4-D5C2B2790A1C}" sibTransId="{2AD17926-0FCF-4612-979F-7AA392AAADD4}"/>
    <dgm:cxn modelId="{1118FAA5-4B63-44CD-8202-A58823F2F5FD}" srcId="{2A35BDA4-91F1-44BC-84BC-BD71065D2595}" destId="{037F793C-903E-4462-94DA-AC99A61B5176}" srcOrd="0" destOrd="0" parTransId="{120C68D6-19C0-4074-B8C6-D123FC9BE91A}" sibTransId="{B0879075-9DE6-4B9F-B477-AC26877C36A5}"/>
    <dgm:cxn modelId="{5C2FA3C2-4797-41B0-9C00-EDD177BB9157}" srcId="{6E671C1C-EAD5-4422-B500-374900382988}" destId="{EB4CE068-1B08-4060-99D8-0A2EE0CA5A99}" srcOrd="1" destOrd="0" parTransId="{F137BDDD-0EF6-44B1-806E-027BF24FB16C}" sibTransId="{CED5927A-D211-4023-A29B-AB129EA439DA}"/>
    <dgm:cxn modelId="{3BF742E1-E8F9-4454-8070-3D8E60939A8F}" srcId="{04DDA165-F99B-4F2E-99EC-F6EF6118D2BF}" destId="{E590B7A6-0F1F-490E-84D8-777B24FBC7E7}" srcOrd="1" destOrd="0" parTransId="{288623FE-FB1B-4D72-885B-BC5DDB3AD1AD}" sibTransId="{3FAAE420-827E-47C6-B875-58277C28B55C}"/>
    <dgm:cxn modelId="{FF1653E8-06BE-4F3A-A40D-C82A80422293}" srcId="{2E4D3222-AD8A-4C8F-BB33-4DB761E12861}" destId="{6E671C1C-EAD5-4422-B500-374900382988}" srcOrd="1" destOrd="0" parTransId="{5FCF92DC-EEB6-42BA-9CEB-C2A66476FCF7}" sibTransId="{E1EB3C12-0F08-450F-977B-B012CE285703}"/>
    <dgm:cxn modelId="{3AA96AF1-B33E-469D-B920-46EFFA556C3C}" type="presParOf" srcId="{F7FE4AF5-A91A-4C21-A243-4A198CAA320C}" destId="{800D9FB0-042F-4C04-82D8-CFCF27460F28}" srcOrd="0" destOrd="0" presId="urn:microsoft.com/office/officeart/2005/8/layout/chevron2"/>
    <dgm:cxn modelId="{6A9BEBC5-A245-48D1-B981-265E3C71416C}" type="presParOf" srcId="{800D9FB0-042F-4C04-82D8-CFCF27460F28}" destId="{FD0DC4D0-8A5F-49FC-BFBB-524314F60E3D}" srcOrd="0" destOrd="0" presId="urn:microsoft.com/office/officeart/2005/8/layout/chevron2"/>
    <dgm:cxn modelId="{A31AF4BD-C23B-4005-841C-E209844B3E71}" type="presParOf" srcId="{800D9FB0-042F-4C04-82D8-CFCF27460F28}" destId="{686CFB06-8749-44C2-B774-BAB8D311DFF8}" srcOrd="1" destOrd="0" presId="urn:microsoft.com/office/officeart/2005/8/layout/chevron2"/>
    <dgm:cxn modelId="{EC69938B-CB0D-4571-B250-15CB9AD0EC04}" type="presParOf" srcId="{F7FE4AF5-A91A-4C21-A243-4A198CAA320C}" destId="{D5B93C5B-F5A9-46C3-8F3E-DAC70A08E013}" srcOrd="1" destOrd="0" presId="urn:microsoft.com/office/officeart/2005/8/layout/chevron2"/>
    <dgm:cxn modelId="{1512358A-D4F8-4925-882D-6CA8C6F9E47C}" type="presParOf" srcId="{F7FE4AF5-A91A-4C21-A243-4A198CAA320C}" destId="{3D626B34-AE11-43CC-89CD-6034E0F2C994}" srcOrd="2" destOrd="0" presId="urn:microsoft.com/office/officeart/2005/8/layout/chevron2"/>
    <dgm:cxn modelId="{E992199D-DF9E-4F92-821F-C15FB330CA48}" type="presParOf" srcId="{3D626B34-AE11-43CC-89CD-6034E0F2C994}" destId="{B9954685-EF51-4FE4-85DB-3DFF71F37083}" srcOrd="0" destOrd="0" presId="urn:microsoft.com/office/officeart/2005/8/layout/chevron2"/>
    <dgm:cxn modelId="{512E0A16-6FB7-442E-9865-EA76081382EA}" type="presParOf" srcId="{3D626B34-AE11-43CC-89CD-6034E0F2C994}" destId="{22E12B78-5939-43AE-887A-AD903259AAC4}" srcOrd="1" destOrd="0" presId="urn:microsoft.com/office/officeart/2005/8/layout/chevron2"/>
    <dgm:cxn modelId="{61F0427C-C32B-43D7-B1B0-1B3FBF54409B}" type="presParOf" srcId="{F7FE4AF5-A91A-4C21-A243-4A198CAA320C}" destId="{B7F45C93-0238-48F3-8CBB-ADB6A9BE77D9}" srcOrd="3" destOrd="0" presId="urn:microsoft.com/office/officeart/2005/8/layout/chevron2"/>
    <dgm:cxn modelId="{02E102AC-3CDD-4364-93E6-009AF2E70823}" type="presParOf" srcId="{F7FE4AF5-A91A-4C21-A243-4A198CAA320C}" destId="{61F98263-9D94-4407-A6B0-4FAF08BA9664}" srcOrd="4" destOrd="0" presId="urn:microsoft.com/office/officeart/2005/8/layout/chevron2"/>
    <dgm:cxn modelId="{FCCE84F5-DAEB-4202-A984-8FC17280ED4F}" type="presParOf" srcId="{61F98263-9D94-4407-A6B0-4FAF08BA9664}" destId="{859E9D34-2240-49DE-A05A-D1010442ECC5}" srcOrd="0" destOrd="0" presId="urn:microsoft.com/office/officeart/2005/8/layout/chevron2"/>
    <dgm:cxn modelId="{4690D411-0827-4683-8677-98E3991EF57F}" type="presParOf" srcId="{61F98263-9D94-4407-A6B0-4FAF08BA9664}" destId="{10A4910D-7AFA-4D46-9076-6871980699C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DC4D0-8A5F-49FC-BFBB-524314F60E3D}">
      <dsp:nvSpPr>
        <dsp:cNvPr id="0" name=""/>
        <dsp:cNvSpPr/>
      </dsp:nvSpPr>
      <dsp:spPr>
        <a:xfrm rot="5400000">
          <a:off x="-211596" y="213202"/>
          <a:ext cx="1410642" cy="98744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rial Rounded MT Bold" panose="020F0704030504030204" pitchFamily="34" charset="0"/>
            </a:rPr>
            <a:t>1</a:t>
          </a:r>
        </a:p>
      </dsp:txBody>
      <dsp:txXfrm rot="-5400000">
        <a:off x="1" y="495331"/>
        <a:ext cx="987449" cy="423193"/>
      </dsp:txXfrm>
    </dsp:sp>
    <dsp:sp modelId="{686CFB06-8749-44C2-B774-BAB8D311DFF8}">
      <dsp:nvSpPr>
        <dsp:cNvPr id="0" name=""/>
        <dsp:cNvSpPr/>
      </dsp:nvSpPr>
      <dsp:spPr>
        <a:xfrm rot="5400000">
          <a:off x="3426166" y="-2437110"/>
          <a:ext cx="916917" cy="57943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Analyze needs and current architecture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Design an AWS solution meeting the provided requirements</a:t>
          </a:r>
        </a:p>
      </dsp:txBody>
      <dsp:txXfrm rot="-5400000">
        <a:off x="987450" y="46366"/>
        <a:ext cx="5749590" cy="827397"/>
      </dsp:txXfrm>
    </dsp:sp>
    <dsp:sp modelId="{B9954685-EF51-4FE4-85DB-3DFF71F37083}">
      <dsp:nvSpPr>
        <dsp:cNvPr id="0" name=""/>
        <dsp:cNvSpPr/>
      </dsp:nvSpPr>
      <dsp:spPr>
        <a:xfrm rot="5400000">
          <a:off x="-211596" y="1427150"/>
          <a:ext cx="1410642" cy="987449"/>
        </a:xfrm>
        <a:prstGeom prst="chevron">
          <a:avLst/>
        </a:prstGeom>
        <a:solidFill>
          <a:schemeClr val="accent5">
            <a:hueOff val="1280710"/>
            <a:satOff val="-48446"/>
            <a:lumOff val="-1568"/>
            <a:alphaOff val="0"/>
          </a:schemeClr>
        </a:solidFill>
        <a:ln w="25400" cap="flat" cmpd="sng" algn="ctr">
          <a:solidFill>
            <a:schemeClr val="accent5">
              <a:hueOff val="1280710"/>
              <a:satOff val="-48446"/>
              <a:lumOff val="-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rial Rounded MT Bold" panose="020F0704030504030204" pitchFamily="34" charset="0"/>
            </a:rPr>
            <a:t>2</a:t>
          </a:r>
        </a:p>
      </dsp:txBody>
      <dsp:txXfrm rot="-5400000">
        <a:off x="1" y="1709279"/>
        <a:ext cx="987449" cy="423193"/>
      </dsp:txXfrm>
    </dsp:sp>
    <dsp:sp modelId="{22E12B78-5939-43AE-887A-AD903259AAC4}">
      <dsp:nvSpPr>
        <dsp:cNvPr id="0" name=""/>
        <dsp:cNvSpPr/>
      </dsp:nvSpPr>
      <dsp:spPr>
        <a:xfrm rot="5400000">
          <a:off x="3426166" y="-1223162"/>
          <a:ext cx="916917" cy="57943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280710"/>
              <a:satOff val="-48446"/>
              <a:lumOff val="-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4625" marR="0" lvl="0" indent="-174625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kern="1200" dirty="0"/>
            <a:t>Provide solution details in the Project Plan</a:t>
          </a:r>
        </a:p>
        <a:p>
          <a:pPr marL="174625" lvl="1" indent="-174625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tables provided</a:t>
          </a:r>
        </a:p>
        <a:p>
          <a:pPr marL="174625" lvl="1" indent="-174625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Create an architecture diagram demonstrating the solution</a:t>
          </a:r>
        </a:p>
      </dsp:txBody>
      <dsp:txXfrm rot="-5400000">
        <a:off x="987450" y="1260314"/>
        <a:ext cx="5749590" cy="827397"/>
      </dsp:txXfrm>
    </dsp:sp>
    <dsp:sp modelId="{859E9D34-2240-49DE-A05A-D1010442ECC5}">
      <dsp:nvSpPr>
        <dsp:cNvPr id="0" name=""/>
        <dsp:cNvSpPr/>
      </dsp:nvSpPr>
      <dsp:spPr>
        <a:xfrm rot="5400000">
          <a:off x="-211596" y="2641097"/>
          <a:ext cx="1410642" cy="987449"/>
        </a:xfrm>
        <a:prstGeom prst="chevron">
          <a:avLst/>
        </a:prstGeom>
        <a:solidFill>
          <a:schemeClr val="accent5">
            <a:hueOff val="2561420"/>
            <a:satOff val="-96892"/>
            <a:lumOff val="-3137"/>
            <a:alphaOff val="0"/>
          </a:schemeClr>
        </a:solidFill>
        <a:ln w="25400" cap="flat" cmpd="sng" algn="ctr">
          <a:solidFill>
            <a:schemeClr val="accent5">
              <a:hueOff val="2561420"/>
              <a:satOff val="-96892"/>
              <a:lumOff val="-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rial Rounded MT Bold" panose="020F0704030504030204" pitchFamily="34" charset="0"/>
            </a:rPr>
            <a:t>3</a:t>
          </a:r>
        </a:p>
      </dsp:txBody>
      <dsp:txXfrm rot="-5400000">
        <a:off x="1" y="2923226"/>
        <a:ext cx="987449" cy="423193"/>
      </dsp:txXfrm>
    </dsp:sp>
    <dsp:sp modelId="{10A4910D-7AFA-4D46-9076-6871980699C4}">
      <dsp:nvSpPr>
        <dsp:cNvPr id="0" name=""/>
        <dsp:cNvSpPr/>
      </dsp:nvSpPr>
      <dsp:spPr>
        <a:xfrm rot="5400000">
          <a:off x="3426166" y="-9214"/>
          <a:ext cx="916917" cy="57943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2561420"/>
              <a:satOff val="-96892"/>
              <a:lumOff val="-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Lab environment:</a:t>
          </a:r>
          <a:br>
            <a:rPr lang="en-US" sz="1600" kern="1200" dirty="0"/>
          </a:br>
          <a:r>
            <a:rPr lang="en-US" sz="1600" kern="1200" dirty="0"/>
            <a:t>implement based on lab instructions.</a:t>
          </a:r>
        </a:p>
      </dsp:txBody>
      <dsp:txXfrm rot="-5400000">
        <a:off x="987450" y="2474262"/>
        <a:ext cx="5749590" cy="827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38" tIns="48321" rIns="96638" bIns="48321" rtlCol="0"/>
          <a:lstStyle>
            <a:lvl1pPr algn="l">
              <a:defRPr sz="1200"/>
            </a:lvl1pPr>
          </a:lstStyle>
          <a:p>
            <a:r>
              <a:rPr lang="en-US" dirty="0"/>
              <a:t>AWS Training and Certification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38" tIns="48321" rIns="96638" bIns="48321" rtlCol="0"/>
          <a:lstStyle>
            <a:lvl1pPr algn="r">
              <a:defRPr sz="1200"/>
            </a:lvl1pPr>
          </a:lstStyle>
          <a:p>
            <a:fld id="{2ED4DAAF-DBCD-4337-9277-0A528F50CD7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21" rIns="96638" bIns="48321" rtlCol="0" anchor="b"/>
          <a:lstStyle>
            <a:lvl1pPr algn="l">
              <a:defRPr sz="1200"/>
            </a:lvl1pPr>
          </a:lstStyle>
          <a:p>
            <a:r>
              <a:rPr lang="en-US" dirty="0"/>
              <a:t>© 2013, 2014 Amazon Web Services, Inc. or its affiliates.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21" rIns="96638" bIns="48321" rtlCol="0" anchor="b"/>
          <a:lstStyle>
            <a:lvl1pPr algn="r">
              <a:defRPr sz="1200"/>
            </a:lvl1pPr>
          </a:lstStyle>
          <a:p>
            <a:fld id="{1DAAEEFA-5D48-4BB4-9A72-AD41288C7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5966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5613" y="717550"/>
            <a:ext cx="6407150" cy="3603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21" rIns="96638" bIns="4832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2" y="4560571"/>
            <a:ext cx="5852159" cy="4320539"/>
          </a:xfrm>
          <a:prstGeom prst="rect">
            <a:avLst/>
          </a:prstGeom>
        </p:spPr>
        <p:txBody>
          <a:bodyPr vert="horz" lIns="96638" tIns="48321" rIns="96638" bIns="4832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indent="0" algn="l" defTabSz="457200" rtl="0" eaLnBrk="1" latinLnBrk="0" hangingPunct="1">
      <a:spcAft>
        <a:spcPts val="600"/>
      </a:spcAft>
      <a:buFontTx/>
      <a:buNone/>
      <a:defRPr sz="1100" kern="1200">
        <a:solidFill>
          <a:schemeClr val="tx1"/>
        </a:solidFill>
        <a:latin typeface="Arial"/>
        <a:ea typeface="+mn-ea"/>
        <a:cs typeface="+mn-cs"/>
      </a:defRPr>
    </a:lvl1pPr>
    <a:lvl2pPr marL="173038" indent="-171450" algn="l" defTabSz="457200" rtl="0" eaLnBrk="1" latinLnBrk="0" hangingPunct="1">
      <a:spcAft>
        <a:spcPts val="600"/>
      </a:spcAft>
      <a:buSzPct val="100000"/>
      <a:buFont typeface="Arial" panose="020B0604020202020204" pitchFamily="34" charset="0"/>
      <a:buChar char="●"/>
      <a:defRPr sz="1100" kern="1200" baseline="0">
        <a:solidFill>
          <a:schemeClr val="tx1"/>
        </a:solidFill>
        <a:latin typeface="Arial"/>
        <a:ea typeface="+mn-ea"/>
        <a:cs typeface="+mn-cs"/>
      </a:defRPr>
    </a:lvl2pPr>
    <a:lvl3pPr marL="342900" indent="-171450" algn="l" defTabSz="457200" rtl="0" eaLnBrk="1" latinLnBrk="0" hangingPunct="1">
      <a:spcAft>
        <a:spcPts val="600"/>
      </a:spcAft>
      <a:buSzPct val="100000"/>
      <a:buFont typeface="Courier New" panose="02070309020205020404" pitchFamily="49" charset="0"/>
      <a:buChar char="o"/>
      <a:defRPr sz="1100" kern="1200" baseline="0">
        <a:solidFill>
          <a:schemeClr val="tx1"/>
        </a:solidFill>
        <a:latin typeface="Arial"/>
        <a:ea typeface="+mn-ea"/>
        <a:cs typeface="+mn-cs"/>
      </a:defRPr>
    </a:lvl3pPr>
    <a:lvl4pPr marL="514350" indent="-171450" algn="l" defTabSz="457200" rtl="0" eaLnBrk="1" latinLnBrk="0" hangingPunct="1">
      <a:spcAft>
        <a:spcPts val="600"/>
      </a:spcAft>
      <a:buFont typeface="Arial" panose="020B0604020202020204" pitchFamily="34" charset="0"/>
      <a:buChar char="−"/>
      <a:tabLst/>
      <a:defRPr sz="1100" kern="1200">
        <a:solidFill>
          <a:schemeClr val="tx1"/>
        </a:solidFill>
        <a:latin typeface="Arial"/>
        <a:ea typeface="+mn-ea"/>
        <a:cs typeface="+mn-cs"/>
      </a:defRPr>
    </a:lvl4pPr>
    <a:lvl5pPr marL="400050" indent="0" algn="l" defTabSz="457200" rtl="0" eaLnBrk="1" latinLnBrk="0" hangingPunct="1">
      <a:spcAft>
        <a:spcPts val="600"/>
      </a:spcAft>
      <a:buFont typeface="Arial" panose="020B0604020202020204" pitchFamily="34" charset="0"/>
      <a:buNone/>
      <a:defRPr sz="11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9348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918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96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452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825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970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408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679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908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4531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26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</a:t>
            </a:r>
            <a:r>
              <a:rPr lang="en-US" baseline="0" dirty="0"/>
              <a:t> complete the final project students will analyze the needs of a fictitious company (GoGreen) and design an AWS solution meeting the requirements provided. To complete this evaluation, students will fill-in the tables provided in the Project Plan (at the end of </a:t>
            </a:r>
            <a:r>
              <a:rPr lang="en-US" baseline="0"/>
              <a:t>this document) with </a:t>
            </a:r>
            <a:r>
              <a:rPr lang="en-US" baseline="0" dirty="0"/>
              <a:t>their proposal for choices of regions, VPCs, subnets, AZs, and other architecting details.</a:t>
            </a:r>
          </a:p>
          <a:p>
            <a:endParaRPr lang="en-US" baseline="0" dirty="0"/>
          </a:p>
          <a:p>
            <a:r>
              <a:rPr lang="en-US" baseline="0" dirty="0"/>
              <a:t>Students will present their proposed solution and a architecture diagram in the space provided in the student final project document. </a:t>
            </a:r>
          </a:p>
          <a:p>
            <a:endParaRPr lang="en-US" baseline="0" dirty="0"/>
          </a:p>
          <a:p>
            <a:r>
              <a:rPr lang="en-US" baseline="0" dirty="0"/>
              <a:t>Upon completion of the solution design, students will implement critical portions of the design in a lab environment based on lab documentation provided. </a:t>
            </a:r>
          </a:p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294043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785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Capture the actual DB requirements here.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Hiwever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use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 instance types for your demo in the 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 environment.</a:t>
            </a: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7755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51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934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221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054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40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GoGreen is a regional insurance company based in California. 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GoGreen has a 3-tier CRM web application that supports sales users in California, Europe, and South America.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application allows sales personnel to input and edit customer data. 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baseline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GoGreen’s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goal is to go “paperless” for all user data, documents, and pictures.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application stores customer data and documents and converts the documents into multiple formats, for example images for web and mobile formats.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Headquarters is in southern California, with offices in Europe and South America.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50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918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918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918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918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918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91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training/self-paced-labs/" TargetMode="External"/><Relationship Id="rId7" Type="http://schemas.openxmlformats.org/officeDocument/2006/relationships/image" Target="../media/image17.jpg"/><Relationship Id="rId2" Type="http://schemas.openxmlformats.org/officeDocument/2006/relationships/hyperlink" Target="http://aws.amazon.com/certification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hyperlink" Target="http://aws.amazon.com/training/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mailto:aws-course-feedback@amazon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ws.amazon.com/contact-us/aws-training/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verall Title Slide -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7582" y="1947429"/>
            <a:ext cx="7772400" cy="1102519"/>
          </a:xfrm>
        </p:spPr>
        <p:txBody>
          <a:bodyPr anchor="ctr">
            <a:noAutofit/>
          </a:bodyPr>
          <a:lstStyle>
            <a:lvl1pPr algn="ctr">
              <a:defRPr sz="40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Internal Presentation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407" y="2857529"/>
            <a:ext cx="7786115" cy="921643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141516" y="4776159"/>
            <a:ext cx="3853940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dirty="0"/>
              <a:t>© 2017 Amazon Web Services, Inc.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36550" y="893851"/>
            <a:ext cx="8256588" cy="359083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41516" y="4776159"/>
            <a:ext cx="3853940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dirty="0"/>
              <a:t>© 2017 Amazon Web Services, Inc.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0437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41516" y="4776159"/>
            <a:ext cx="3853940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dirty="0"/>
              <a:t>© 2017 Amazon Web Services, Inc.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41516" y="4776159"/>
            <a:ext cx="3853940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dirty="0"/>
              <a:t>© 2017 Amazon Web Services, Inc.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6706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6355830" y="114936"/>
            <a:ext cx="268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[INSTRUCTOR NOTES]</a:t>
            </a:r>
          </a:p>
        </p:txBody>
      </p:sp>
    </p:spTree>
    <p:extLst>
      <p:ext uri="{BB962C8B-B14F-4D97-AF65-F5344CB8AC3E}">
        <p14:creationId xmlns:p14="http://schemas.microsoft.com/office/powerpoint/2010/main" val="2876456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verall Title Slide -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7582" y="1947433"/>
            <a:ext cx="7772400" cy="910100"/>
          </a:xfrm>
        </p:spPr>
        <p:txBody>
          <a:bodyPr anchor="ctr">
            <a:normAutofit/>
          </a:bodyPr>
          <a:lstStyle>
            <a:lvl1pPr algn="ctr">
              <a:defRPr sz="24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Internal Presentation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410" y="2857533"/>
            <a:ext cx="7786115" cy="921643"/>
          </a:xfrm>
        </p:spPr>
        <p:txBody>
          <a:bodyPr>
            <a:norm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4669708"/>
            <a:ext cx="9144000" cy="473791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3344" defTabSz="685800"/>
            <a:r>
              <a:rPr lang="en-US" sz="900" dirty="0">
                <a:solidFill>
                  <a:prstClr val="white">
                    <a:lumMod val="95000"/>
                  </a:prstClr>
                </a:solidFill>
              </a:rPr>
              <a:t>© 2017 Amazon Web Services, Inc. or its affiliates.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536" y="4711760"/>
            <a:ext cx="1558747" cy="38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78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odu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0993" y="1771650"/>
            <a:ext cx="5153891" cy="280836"/>
          </a:xfrm>
        </p:spPr>
        <p:txBody>
          <a:bodyPr anchor="ctr">
            <a:noAutofit/>
          </a:bodyPr>
          <a:lstStyle>
            <a:lvl1pPr algn="l">
              <a:defRPr sz="15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971800" y="2052485"/>
            <a:ext cx="5552326" cy="131445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669708"/>
            <a:ext cx="9144000" cy="473791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3344" defTabSz="685800"/>
            <a:r>
              <a:rPr lang="en-US" sz="900" dirty="0">
                <a:solidFill>
                  <a:prstClr val="white">
                    <a:lumMod val="95000"/>
                  </a:prstClr>
                </a:solidFill>
              </a:rPr>
              <a:t>© 2017 Amazon Web Services, Inc. or its affiliates.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771651"/>
            <a:ext cx="1028700" cy="8090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536" y="4711760"/>
            <a:ext cx="1558747" cy="38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29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669708"/>
            <a:ext cx="9144000" cy="473791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3344" defTabSz="685800"/>
            <a:r>
              <a:rPr lang="en-US" sz="900" dirty="0">
                <a:solidFill>
                  <a:prstClr val="white">
                    <a:lumMod val="95000"/>
                  </a:prstClr>
                </a:solidFill>
              </a:rPr>
              <a:t>© 2017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2090" y="342901"/>
            <a:ext cx="8799050" cy="34290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25894" y="857250"/>
            <a:ext cx="8689506" cy="37060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222090" y="114303"/>
            <a:ext cx="879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474746">
                    <a:lumMod val="60000"/>
                    <a:lumOff val="40000"/>
                  </a:srgbClr>
                </a:solidFill>
              </a:rPr>
              <a:t>Module 1: &lt;Title&gt; ► Part 1: &lt;Section Title – </a:t>
            </a:r>
            <a:r>
              <a:rPr lang="en-US" sz="1200" i="1" dirty="0">
                <a:solidFill>
                  <a:srgbClr val="474746">
                    <a:lumMod val="60000"/>
                    <a:lumOff val="40000"/>
                  </a:srgbClr>
                </a:solidFill>
              </a:rPr>
              <a:t>edit in slide master</a:t>
            </a:r>
            <a:r>
              <a:rPr lang="en-US" sz="1200" dirty="0">
                <a:solidFill>
                  <a:srgbClr val="474746">
                    <a:lumMod val="60000"/>
                    <a:lumOff val="40000"/>
                  </a:srgbClr>
                </a:solidFill>
              </a:rPr>
              <a:t>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536" y="4711760"/>
            <a:ext cx="1558747" cy="38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53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669708"/>
            <a:ext cx="9144000" cy="473791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3344" defTabSz="685800"/>
            <a:r>
              <a:rPr lang="en-US" sz="900" dirty="0">
                <a:solidFill>
                  <a:prstClr val="white">
                    <a:lumMod val="95000"/>
                  </a:prstClr>
                </a:solidFill>
              </a:rPr>
              <a:t>© 2017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2090" y="342901"/>
            <a:ext cx="8799050" cy="34290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25894" y="857250"/>
            <a:ext cx="8689506" cy="37060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22090" y="114303"/>
            <a:ext cx="879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474746">
                    <a:lumMod val="60000"/>
                    <a:lumOff val="40000"/>
                  </a:srgbClr>
                </a:solidFill>
              </a:rPr>
              <a:t>Module 1: &lt;Title&gt; ► Part 2: &lt;Section Title – </a:t>
            </a:r>
            <a:r>
              <a:rPr lang="en-US" sz="1200" i="1" dirty="0">
                <a:solidFill>
                  <a:srgbClr val="474746">
                    <a:lumMod val="60000"/>
                    <a:lumOff val="40000"/>
                  </a:srgbClr>
                </a:solidFill>
              </a:rPr>
              <a:t>edit in slide master</a:t>
            </a:r>
            <a:r>
              <a:rPr lang="en-US" sz="1200" dirty="0">
                <a:solidFill>
                  <a:srgbClr val="474746">
                    <a:lumMod val="60000"/>
                    <a:lumOff val="40000"/>
                  </a:srgbClr>
                </a:solidFill>
              </a:rPr>
              <a:t>&gt;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536" y="4711760"/>
            <a:ext cx="1558747" cy="38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78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090" y="342901"/>
            <a:ext cx="8799050" cy="34290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894" y="857250"/>
            <a:ext cx="8689506" cy="37060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222090" y="114303"/>
            <a:ext cx="879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474746">
                    <a:lumMod val="60000"/>
                    <a:lumOff val="40000"/>
                  </a:srgbClr>
                </a:solidFill>
              </a:rPr>
              <a:t>Module 1: &lt;Title&gt; ► Part 3: &lt;Section Title – </a:t>
            </a:r>
            <a:r>
              <a:rPr lang="en-US" sz="1200" i="1" dirty="0">
                <a:solidFill>
                  <a:srgbClr val="474746">
                    <a:lumMod val="60000"/>
                    <a:lumOff val="40000"/>
                  </a:srgbClr>
                </a:solidFill>
              </a:rPr>
              <a:t>edit in slide master</a:t>
            </a:r>
            <a:r>
              <a:rPr lang="en-US" sz="1200" dirty="0">
                <a:solidFill>
                  <a:srgbClr val="474746">
                    <a:lumMod val="60000"/>
                    <a:lumOff val="40000"/>
                  </a:srgbClr>
                </a:solidFill>
              </a:rPr>
              <a:t>&gt;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669708"/>
            <a:ext cx="9144000" cy="473791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3344" defTabSz="685800"/>
            <a:r>
              <a:rPr lang="en-US" sz="900" dirty="0">
                <a:solidFill>
                  <a:prstClr val="white">
                    <a:lumMod val="95000"/>
                  </a:prstClr>
                </a:solidFill>
              </a:rPr>
              <a:t>© 2017 Amazon Web Services, Inc. or its affiliates.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536" y="4711760"/>
            <a:ext cx="1558747" cy="38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833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669708"/>
            <a:ext cx="9144000" cy="473791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3344" defTabSz="685800"/>
            <a:r>
              <a:rPr lang="en-US" sz="900" dirty="0">
                <a:solidFill>
                  <a:prstClr val="white">
                    <a:lumMod val="95000"/>
                  </a:prstClr>
                </a:solidFill>
              </a:rPr>
              <a:t>© 2017 Amazon Web Services, Inc. or its affiliates. All rights reserved.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42901"/>
            <a:ext cx="9144001" cy="342900"/>
          </a:xfrm>
        </p:spPr>
        <p:txBody>
          <a:bodyPr anchor="b">
            <a:normAutofit/>
          </a:bodyPr>
          <a:lstStyle>
            <a:lvl1pPr marL="125016" indent="0">
              <a:defRPr sz="21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536" y="4711760"/>
            <a:ext cx="1558747" cy="38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2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all Title Slide - People St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196" y="419576"/>
            <a:ext cx="7468546" cy="288589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69978" y="595708"/>
            <a:ext cx="7031224" cy="1664734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Classroom Title Slide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F:\Sreejesh_CM_Data\2013\Amazon\_Oct_2013\AWS Intro Series Branding\AWS-Intro-Series-Branding_10-17-2013_03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790" y="2213804"/>
            <a:ext cx="1031230" cy="2408108"/>
          </a:xfrm>
          <a:prstGeom prst="rect">
            <a:avLst/>
          </a:prstGeom>
          <a:noFill/>
        </p:spPr>
      </p:pic>
      <p:pic>
        <p:nvPicPr>
          <p:cNvPr id="12" name="Picture 6" descr="F:\Sreejesh_CM_Data\2013\Amazon\_Oct_2013\AWS Intro Series Branding\AWS-Intro-Series-Branding_10-17-2013_06b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90341" y="2307050"/>
            <a:ext cx="1568327" cy="2438663"/>
          </a:xfrm>
          <a:prstGeom prst="rect">
            <a:avLst/>
          </a:prstGeom>
          <a:noFill/>
        </p:spPr>
      </p:pic>
      <p:pic>
        <p:nvPicPr>
          <p:cNvPr id="13" name="Picture 3" descr="F:\Sreejesh_CM_Data\2013\Amazon\_Nov_2013\AWS Intro Series Branding\AWS-Intro-Series-Branding_11-07-2013_01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412760" y="2356035"/>
            <a:ext cx="1339415" cy="2323360"/>
          </a:xfrm>
          <a:prstGeom prst="rect">
            <a:avLst/>
          </a:prstGeom>
          <a:noFill/>
        </p:spPr>
      </p:pic>
      <p:pic>
        <p:nvPicPr>
          <p:cNvPr id="14" name="Picture 7" descr="F:\Sreejesh_CM_Data\2013\Amazon\_Oct_2013\AWS Intro Series Branding\AWS-Intro-Series-Branding_10-17-2013_03f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79585" y="2356035"/>
            <a:ext cx="1108136" cy="2300883"/>
          </a:xfrm>
          <a:prstGeom prst="rect">
            <a:avLst/>
          </a:prstGeom>
          <a:noFill/>
        </p:spPr>
      </p:pic>
      <p:pic>
        <p:nvPicPr>
          <p:cNvPr id="15" name="Picture 5" descr="F:\Sreejesh_CM_Data\2013\Amazon\_Oct_2013\AWS Intro Series Branding\AWS-Intro-Series-Branding_10-17-2013_02b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6586157" y="2356036"/>
            <a:ext cx="1502042" cy="2285590"/>
          </a:xfrm>
          <a:prstGeom prst="rect">
            <a:avLst/>
          </a:prstGeom>
          <a:noFill/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359478" y="2307050"/>
            <a:ext cx="4819413" cy="726237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41516" y="4776159"/>
            <a:ext cx="3853940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dirty="0"/>
              <a:t>© 2017 Amazon Web Services, Inc.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453732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" cy="4669708"/>
          </a:xfrm>
          <a:prstGeom prst="rect">
            <a:avLst/>
          </a:prstGeom>
          <a:solidFill>
            <a:schemeClr val="bg2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342901"/>
            <a:ext cx="8515350" cy="342900"/>
          </a:xfrm>
          <a:prstGeom prst="rect">
            <a:avLst/>
          </a:prstGeom>
          <a:solidFill>
            <a:schemeClr val="bg2">
              <a:lumMod val="90000"/>
              <a:alpha val="47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85800"/>
            <a:ext cx="1885950" cy="1257300"/>
          </a:xfrm>
          <a:prstGeom prst="rect">
            <a:avLst/>
          </a:prstGeom>
          <a:solidFill>
            <a:schemeClr val="bg1">
              <a:alpha val="70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4669708"/>
            <a:ext cx="9144000" cy="473791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3344" defTabSz="685800"/>
            <a:r>
              <a:rPr lang="en-US" sz="900" dirty="0">
                <a:solidFill>
                  <a:prstClr val="white">
                    <a:lumMod val="95000"/>
                  </a:prstClr>
                </a:solidFill>
              </a:rPr>
              <a:t>© 2017 Amazon Web Services, Inc. or its affiliates. All rights reserved.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24997" y="342901"/>
            <a:ext cx="7319004" cy="34290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536" y="4711760"/>
            <a:ext cx="1558747" cy="38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32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828800" cy="4669708"/>
          </a:xfrm>
          <a:prstGeom prst="rect">
            <a:avLst/>
          </a:prstGeom>
          <a:solidFill>
            <a:schemeClr val="bg2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4669708"/>
            <a:ext cx="9144000" cy="473791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3344" defTabSz="685800"/>
            <a:r>
              <a:rPr lang="en-US" sz="900" dirty="0">
                <a:solidFill>
                  <a:prstClr val="white">
                    <a:lumMod val="95000"/>
                  </a:prstClr>
                </a:solidFill>
              </a:rPr>
              <a:t>© 2017 Amazon Web Services, Inc. or its affiliates. All rights reserved.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85800"/>
            <a:ext cx="1885950" cy="1257300"/>
          </a:xfrm>
          <a:prstGeom prst="rect">
            <a:avLst/>
          </a:prstGeom>
          <a:solidFill>
            <a:schemeClr val="bg1">
              <a:alpha val="70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536" y="4711760"/>
            <a:ext cx="1558747" cy="38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0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ash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69708"/>
            <a:ext cx="9144000" cy="473791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3344" defTabSz="685800"/>
            <a:r>
              <a:rPr lang="en-US" sz="900" dirty="0">
                <a:solidFill>
                  <a:prstClr val="white">
                    <a:lumMod val="95000"/>
                  </a:prstClr>
                </a:solidFill>
              </a:rPr>
              <a:t>© 2017 Amazon Web Services, Inc. or its affiliates. All rights reserved.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194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943100"/>
            <a:ext cx="9144000" cy="0"/>
          </a:xfrm>
          <a:prstGeom prst="line">
            <a:avLst/>
          </a:prstGeom>
          <a:ln w="101600">
            <a:solidFill>
              <a:srgbClr val="FF9A0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57350" y="914400"/>
            <a:ext cx="5886450" cy="323165"/>
          </a:xfrm>
          <a:noFill/>
        </p:spPr>
        <p:txBody>
          <a:bodyPr wrap="squar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dirty="0">
                <a:solidFill>
                  <a:srgbClr val="FF9A05"/>
                </a:solidFill>
                <a:latin typeface="+mn-lt"/>
                <a:cs typeface="+mn-cs"/>
              </a:defRPr>
            </a:lvl1pPr>
          </a:lstStyle>
          <a:p>
            <a:pPr marL="0" lvl="0" defTabSz="685800"/>
            <a:r>
              <a:rPr lang="en-US" dirty="0"/>
              <a:t>Add Course Title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657350" y="1138577"/>
            <a:ext cx="5886450" cy="4000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100" b="1" dirty="0">
                <a:ea typeface="+mj-ea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Add Module Title Here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914400"/>
            <a:ext cx="857250" cy="6742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536" y="4711760"/>
            <a:ext cx="1558747" cy="38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21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629150" y="857250"/>
            <a:ext cx="2743200" cy="32575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6789" y="342901"/>
            <a:ext cx="8205304" cy="34290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0594" y="2514600"/>
            <a:ext cx="4002806" cy="1600200"/>
          </a:xfrm>
        </p:spPr>
        <p:txBody>
          <a:bodyPr anchor="b"/>
          <a:lstStyle>
            <a:lvl1pPr marL="0" indent="0" algn="r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257175" indent="0" algn="r">
              <a:buNone/>
              <a:defRPr>
                <a:solidFill>
                  <a:schemeClr val="tx1"/>
                </a:solidFill>
              </a:defRPr>
            </a:lvl2pPr>
            <a:lvl3pPr marL="514350" indent="0" algn="r">
              <a:buNone/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36790" y="114303"/>
            <a:ext cx="452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474746">
                    <a:lumMod val="60000"/>
                    <a:lumOff val="40000"/>
                  </a:srgbClr>
                </a:solidFill>
              </a:rPr>
              <a:t>Module 1: &lt;Title – </a:t>
            </a:r>
            <a:r>
              <a:rPr lang="en-US" sz="1200" i="1" dirty="0">
                <a:solidFill>
                  <a:srgbClr val="474746">
                    <a:lumMod val="60000"/>
                    <a:lumOff val="40000"/>
                  </a:srgbClr>
                </a:solidFill>
              </a:rPr>
              <a:t>edit in slide master</a:t>
            </a:r>
            <a:r>
              <a:rPr lang="en-US" sz="1200" dirty="0">
                <a:solidFill>
                  <a:srgbClr val="474746">
                    <a:lumMod val="60000"/>
                    <a:lumOff val="40000"/>
                  </a:srgbClr>
                </a:solidFill>
              </a:rPr>
              <a:t>&gt;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669708"/>
            <a:ext cx="9144000" cy="473791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3344" defTabSz="685800"/>
            <a:r>
              <a:rPr lang="en-US" sz="900" dirty="0">
                <a:solidFill>
                  <a:prstClr val="white">
                    <a:lumMod val="95000"/>
                  </a:prstClr>
                </a:solidFill>
              </a:rPr>
              <a:t>© 2017 Amazon Web Services, Inc. or its affiliates.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536" y="4711760"/>
            <a:ext cx="1558747" cy="38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806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p Nex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3617" y="1771650"/>
            <a:ext cx="5153891" cy="280836"/>
          </a:xfrm>
        </p:spPr>
        <p:txBody>
          <a:bodyPr anchor="ctr">
            <a:noAutofit/>
          </a:bodyPr>
          <a:lstStyle>
            <a:lvl1pPr algn="l">
              <a:defRPr sz="15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Up Next…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34425" y="2052486"/>
            <a:ext cx="5552326" cy="46211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669708"/>
            <a:ext cx="9144000" cy="473791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3344" defTabSz="685800"/>
            <a:r>
              <a:rPr lang="en-US" sz="900" dirty="0">
                <a:solidFill>
                  <a:prstClr val="white">
                    <a:lumMod val="95000"/>
                  </a:prstClr>
                </a:solidFill>
              </a:rPr>
              <a:t>© 2017 Amazon Web Services, Inc. or its affiliates.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771651"/>
            <a:ext cx="1028700" cy="80909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33675" y="2514600"/>
            <a:ext cx="5553075" cy="4000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rgbClr val="FF9A05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536" y="4711760"/>
            <a:ext cx="1558747" cy="38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142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4669708"/>
          </a:xfrm>
          <a:prstGeom prst="rect">
            <a:avLst/>
          </a:prstGeom>
          <a:solidFill>
            <a:schemeClr val="bg2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16836" y="742950"/>
            <a:ext cx="8112815" cy="3200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95872" y="4800600"/>
            <a:ext cx="3218828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4669708"/>
            <a:ext cx="9144000" cy="473791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3344" defTabSz="685800"/>
            <a:r>
              <a:rPr lang="en-US" sz="900" dirty="0">
                <a:solidFill>
                  <a:prstClr val="white">
                    <a:lumMod val="95000"/>
                  </a:prstClr>
                </a:solidFill>
              </a:rPr>
              <a:t>© 2017 Amazon Web Services, Inc. or its affiliates.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536" y="4711760"/>
            <a:ext cx="1558747" cy="38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8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all Title Slide - Male Teac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196" y="419576"/>
            <a:ext cx="7468546" cy="2885895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169004" y="2408109"/>
            <a:ext cx="2869529" cy="2030077"/>
            <a:chOff x="884623" y="2405722"/>
            <a:chExt cx="2484680" cy="1731150"/>
          </a:xfrm>
        </p:grpSpPr>
        <p:pic>
          <p:nvPicPr>
            <p:cNvPr id="12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7818" y="2405722"/>
              <a:ext cx="1141485" cy="1166889"/>
            </a:xfrm>
            <a:prstGeom prst="rect">
              <a:avLst/>
            </a:prstGeom>
            <a:noFill/>
          </p:spPr>
        </p:pic>
        <p:pic>
          <p:nvPicPr>
            <p:cNvPr id="13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16993" y="2491559"/>
              <a:ext cx="1333421" cy="1363095"/>
            </a:xfrm>
            <a:prstGeom prst="rect">
              <a:avLst/>
            </a:prstGeom>
            <a:noFill/>
          </p:spPr>
        </p:pic>
        <p:pic>
          <p:nvPicPr>
            <p:cNvPr id="14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84623" y="2491559"/>
              <a:ext cx="1609495" cy="1645313"/>
            </a:xfrm>
            <a:prstGeom prst="rect">
              <a:avLst/>
            </a:prstGeom>
            <a:noFill/>
          </p:spPr>
        </p:pic>
      </p:grpSp>
      <p:pic>
        <p:nvPicPr>
          <p:cNvPr id="15" name="Picture 3" descr="F:\Sreejesh_CM_Data\2013\Amazon\_Oct_2013\AWS Intro Series Branding\AWS-Intro-Series-Branding_10-17-2013_05d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63314" y="2260442"/>
            <a:ext cx="1547331" cy="2293505"/>
          </a:xfrm>
          <a:prstGeom prst="rect">
            <a:avLst/>
          </a:prstGeom>
          <a:noFill/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1169978" y="595708"/>
            <a:ext cx="7031224" cy="1664734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Classroom Title Slide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2359478" y="2307050"/>
            <a:ext cx="4819413" cy="726237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41516" y="4776159"/>
            <a:ext cx="3853940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dirty="0"/>
              <a:t>© 2017 Amazon Web Services, Inc.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2863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0136" y="1340363"/>
            <a:ext cx="5514798" cy="993913"/>
          </a:xfrm>
        </p:spPr>
        <p:txBody>
          <a:bodyPr anchor="ctr">
            <a:noAutofit/>
          </a:bodyPr>
          <a:lstStyle>
            <a:lvl1pPr algn="l"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</a:t>
            </a:r>
          </a:p>
        </p:txBody>
      </p:sp>
      <p:pic>
        <p:nvPicPr>
          <p:cNvPr id="4" name="Picture 3" descr="AWS-Intro-Series-Branding_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1" y="1172965"/>
            <a:ext cx="2225304" cy="3346107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09807" y="2052485"/>
            <a:ext cx="5532166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41516" y="4776159"/>
            <a:ext cx="3853940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dirty="0"/>
              <a:t>© 2017 Amazon Web Services, Inc.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du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72079" y="1597475"/>
            <a:ext cx="5514798" cy="993913"/>
          </a:xfrm>
        </p:spPr>
        <p:txBody>
          <a:bodyPr anchor="ctr">
            <a:noAutofit/>
          </a:bodyPr>
          <a:lstStyle>
            <a:lvl1pPr algn="l"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571750" y="2309597"/>
            <a:ext cx="5532166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41516" y="4776159"/>
            <a:ext cx="3853940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dirty="0"/>
              <a:t>© 2017 Amazon Web Services, Inc. and its affiliates.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764" y="1956474"/>
            <a:ext cx="1028700" cy="80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7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S T&amp;C 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980209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Certification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865909" y="4132033"/>
            <a:ext cx="2511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linkClick r:id="rId2"/>
              </a:rPr>
              <a:t>aws.amazon.com/certification</a:t>
            </a:r>
            <a:endParaRPr lang="en-US" sz="1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016818" y="2957987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Demonstrate your skills, knowledge, and expertise with the AWS platform.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46210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Self-Paced Labs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3400" y="4024311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aws.amazon.com/training/</a:t>
            </a:r>
            <a:br>
              <a:rPr lang="en-US" sz="1400" dirty="0">
                <a:hlinkClick r:id="rId3"/>
              </a:rPr>
            </a:br>
            <a:r>
              <a:rPr lang="en-US" sz="1400" dirty="0">
                <a:hlinkClick r:id="rId3"/>
              </a:rPr>
              <a:t>self-paced-labs</a:t>
            </a:r>
            <a:endParaRPr lang="en-US" sz="14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47700" y="2957989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Try products, gain new skills, and get hands-on practice working with AWS technologies.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971800" y="4132033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linkClick r:id="rId4"/>
              </a:rPr>
              <a:t>aws.amazon.com/training</a:t>
            </a:r>
            <a:endParaRPr lang="en-US" sz="14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313210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Training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314700" y="2962482"/>
            <a:ext cx="2209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Skill up and gain confidence to design, develop, deploy, and manage your applications on AWS.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518" y="1263008"/>
            <a:ext cx="2438400" cy="16459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63008"/>
            <a:ext cx="2438400" cy="16459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63008"/>
            <a:ext cx="2438400" cy="1645920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338328" y="118872"/>
            <a:ext cx="7305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AWS Training and Certification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41516" y="4776159"/>
            <a:ext cx="3853940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dirty="0"/>
              <a:t>© 2017 Amazon Web Services, Inc.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465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74711" y="299120"/>
            <a:ext cx="8535259" cy="4067471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>
            <a:off x="516835" y="620153"/>
            <a:ext cx="805069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© 2016 Amazon Web Services, Inc. or its affiliates. All rights reserved.</a:t>
            </a: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This work may not be reproduced or redistributed, in whole or in part, without prior written permission from Amazon Web Services, Inc. Commercial copying, lending, or selling is prohibited.</a:t>
            </a: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Errors or corrections? Email us at </a:t>
            </a:r>
            <a:r>
              <a:rPr lang="en-US" sz="1800" u="sng" dirty="0">
                <a:solidFill>
                  <a:schemeClr val="tx1"/>
                </a:solidFill>
                <a:hlinkClick r:id="rId3"/>
              </a:rPr>
              <a:t>aws-course-feedback@amazon.com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questions? Contact us at </a:t>
            </a:r>
            <a:b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https://aws.amazon.com/contact-us/aws-training/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All trademarks are the property of their owners.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95872" y="4767086"/>
            <a:ext cx="3386468" cy="269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2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0592" y="874211"/>
            <a:ext cx="8205304" cy="36890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41516" y="4776159"/>
            <a:ext cx="3853940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dirty="0"/>
              <a:t>© 2017 Amazon Web Services, Inc.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 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141516" y="4776159"/>
            <a:ext cx="3853940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dirty="0"/>
              <a:t>© 2017 Amazon Web Services, Inc. and its affiliates.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119257" y="4188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[ANSWER KEY]</a:t>
            </a:r>
          </a:p>
        </p:txBody>
      </p:sp>
    </p:spTree>
    <p:extLst>
      <p:ext uri="{BB962C8B-B14F-4D97-AF65-F5344CB8AC3E}">
        <p14:creationId xmlns:p14="http://schemas.microsoft.com/office/powerpoint/2010/main" val="401443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9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677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874211"/>
            <a:ext cx="8205304" cy="3689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0"/>
          <p:cNvSpPr txBox="1">
            <a:spLocks/>
          </p:cNvSpPr>
          <p:nvPr userDrawn="1"/>
        </p:nvSpPr>
        <p:spPr>
          <a:xfrm>
            <a:off x="8734566" y="4774919"/>
            <a:ext cx="32242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8CCA2CA-1B45-4AF7-8183-FFFEE66DD4C1}" type="slidenum">
              <a:rPr lang="en-US" b="1" smtClean="0">
                <a:solidFill>
                  <a:schemeClr val="tx1"/>
                </a:solidFill>
              </a:rPr>
              <a:t>‹#›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67671" y="4796859"/>
            <a:ext cx="5037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© 2016 Amazon Web Services, Inc. and its affiliates. All rights reserved.</a:t>
            </a:r>
          </a:p>
        </p:txBody>
      </p:sp>
      <p:pic>
        <p:nvPicPr>
          <p:cNvPr id="11" name="Picture 10"/>
          <p:cNvPicPr/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162" y="4742390"/>
            <a:ext cx="1190286" cy="31066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 userDrawn="1"/>
        </p:nvSpPr>
        <p:spPr>
          <a:xfrm>
            <a:off x="141516" y="4776159"/>
            <a:ext cx="3853940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dirty="0"/>
              <a:t>© 2017 Amazon Web Services, Inc.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9" r:id="rId2"/>
    <p:sldLayoutId id="2147483690" r:id="rId3"/>
    <p:sldLayoutId id="2147483677" r:id="rId4"/>
    <p:sldLayoutId id="2147483711" r:id="rId5"/>
    <p:sldLayoutId id="2147483693" r:id="rId6"/>
    <p:sldLayoutId id="2147483691" r:id="rId7"/>
    <p:sldLayoutId id="2147483676" r:id="rId8"/>
    <p:sldLayoutId id="2147483712" r:id="rId9"/>
    <p:sldLayoutId id="2147483694" r:id="rId10"/>
    <p:sldLayoutId id="2147483678" r:id="rId11"/>
    <p:sldLayoutId id="2147483680" r:id="rId12"/>
    <p:sldLayoutId id="2147483713" r:id="rId13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344488" indent="-341313" algn="l" defTabSz="457200" rtl="0" eaLnBrk="1" latinLnBrk="0" hangingPunct="1">
        <a:spcBef>
          <a:spcPct val="20000"/>
        </a:spcBef>
        <a:buClr>
          <a:schemeClr val="accent1"/>
        </a:buClr>
        <a:buSzPct val="125000"/>
        <a:buFontTx/>
        <a:buBlip>
          <a:blip r:embed="rId16"/>
        </a:buBlip>
        <a:defRPr sz="22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625475" indent="-282575" algn="l" defTabSz="4572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Ø"/>
        <a:defRPr sz="2000" b="0" i="0" kern="1200" baseline="0">
          <a:solidFill>
            <a:schemeClr val="tx1"/>
          </a:solidFill>
          <a:latin typeface="Arial"/>
          <a:ea typeface="+mn-ea"/>
          <a:cs typeface="Arial"/>
        </a:defRPr>
      </a:lvl3pPr>
      <a:lvl4pPr marL="914400" indent="-222250" algn="l" defTabSz="4572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rgbClr val="595A5D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9"/>
            <a:ext cx="8205304" cy="677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3" y="874215"/>
            <a:ext cx="8205304" cy="3689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4669708"/>
            <a:ext cx="9144000" cy="473791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3344" defTabSz="685800"/>
            <a:r>
              <a:rPr lang="en-US" sz="900" dirty="0">
                <a:solidFill>
                  <a:prstClr val="white">
                    <a:lumMod val="95000"/>
                  </a:prstClr>
                </a:solidFill>
              </a:rPr>
              <a:t>© 2017 Amazon Web Services, Inc. or its affiliates.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536" y="4711760"/>
            <a:ext cx="1558747" cy="38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5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sldNum="0" hdr="0" dt="0"/>
  <p:txStyles>
    <p:titleStyle>
      <a:lvl1pPr algn="l" defTabSz="257175" rtl="0" eaLnBrk="1" latinLnBrk="0" hangingPunct="1">
        <a:spcBef>
          <a:spcPct val="0"/>
        </a:spcBef>
        <a:buNone/>
        <a:defRPr sz="21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192881" indent="-192881" algn="l" defTabSz="257175" rtl="0" eaLnBrk="1" latinLnBrk="0" hangingPunct="1">
        <a:spcBef>
          <a:spcPct val="20000"/>
        </a:spcBef>
        <a:buFontTx/>
        <a:buBlip>
          <a:blip r:embed="rId15"/>
        </a:buBlip>
        <a:defRPr sz="15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417910" indent="-160735" algn="l" defTabSz="257175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Ø"/>
        <a:defRPr sz="12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642938" indent="-128588" algn="l" defTabSz="257175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05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771525" indent="0" algn="l" defTabSz="257175" rtl="0" eaLnBrk="1" latinLnBrk="0" hangingPunct="1">
        <a:spcBef>
          <a:spcPct val="20000"/>
        </a:spcBef>
        <a:buFont typeface="Arial"/>
        <a:buNone/>
        <a:defRPr sz="900" b="0" i="0" kern="1200">
          <a:solidFill>
            <a:srgbClr val="595A5D"/>
          </a:solidFill>
          <a:latin typeface="Arial"/>
          <a:ea typeface="+mn-ea"/>
          <a:cs typeface="Arial"/>
        </a:defRPr>
      </a:lvl4pPr>
      <a:lvl5pPr marL="1157288" indent="-128588" algn="l" defTabSz="257175" rtl="0" eaLnBrk="1" latinLnBrk="0" hangingPunct="1">
        <a:spcBef>
          <a:spcPct val="20000"/>
        </a:spcBef>
        <a:buFont typeface="Arial"/>
        <a:buChar char="»"/>
        <a:defRPr sz="900" b="0" i="0" kern="1200">
          <a:solidFill>
            <a:srgbClr val="595A5D"/>
          </a:solidFill>
          <a:latin typeface="Arial"/>
          <a:ea typeface="+mn-ea"/>
          <a:cs typeface="Arial"/>
        </a:defRPr>
      </a:lvl5pPr>
      <a:lvl6pPr marL="1414463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architecture/icons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aws-course-feedback@amazon.co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aws.amazon.com/contact-us/aws-trainin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GoGreen Insurance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32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Considerations (optional)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325285" y="716864"/>
            <a:ext cx="8534400" cy="3891548"/>
          </a:xfrm>
        </p:spPr>
        <p:txBody>
          <a:bodyPr/>
          <a:lstStyle/>
          <a:p>
            <a:pPr lvl="0"/>
            <a:r>
              <a:rPr lang="en-US" sz="1800" dirty="0"/>
              <a:t>The proposed solution must take into consideration all the technical requirements as well as the most cost-conscious financial options.</a:t>
            </a:r>
          </a:p>
          <a:p>
            <a:pPr lvl="0"/>
            <a:endParaRPr lang="en-US" sz="1800" dirty="0"/>
          </a:p>
          <a:p>
            <a:pPr lvl="0"/>
            <a:r>
              <a:rPr lang="en-US" sz="1800" dirty="0"/>
              <a:t>Typical cost considerations include:</a:t>
            </a:r>
          </a:p>
          <a:p>
            <a:pPr marL="347663" lvl="2" indent="-228600">
              <a:buFont typeface="Wingdings" panose="05000000000000000000" pitchFamily="2" charset="2"/>
              <a:buChar char="§"/>
            </a:pPr>
            <a:r>
              <a:rPr lang="en-US" sz="1600" dirty="0"/>
              <a:t>Type of instances and payment models</a:t>
            </a:r>
          </a:p>
          <a:p>
            <a:pPr marL="347663" lvl="2" indent="-228600">
              <a:buFont typeface="Wingdings" panose="05000000000000000000" pitchFamily="2" charset="2"/>
              <a:buChar char="§"/>
            </a:pPr>
            <a:r>
              <a:rPr lang="en-US" sz="1600" dirty="0"/>
              <a:t>Number of instances</a:t>
            </a:r>
          </a:p>
          <a:p>
            <a:pPr marL="347663" lvl="2" indent="-228600">
              <a:buFont typeface="Wingdings" panose="05000000000000000000" pitchFamily="2" charset="2"/>
              <a:buChar char="§"/>
            </a:pPr>
            <a:r>
              <a:rPr lang="en-US" sz="1600" dirty="0"/>
              <a:t>Estimated monthly cost for the solution</a:t>
            </a:r>
          </a:p>
          <a:p>
            <a:pPr marL="3175" lvl="1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299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325285" y="716864"/>
            <a:ext cx="8534400" cy="3891548"/>
          </a:xfrm>
        </p:spPr>
        <p:txBody>
          <a:bodyPr/>
          <a:lstStyle/>
          <a:p>
            <a:pPr marL="3175" lvl="1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672576"/>
            <a:ext cx="9144000" cy="1362075"/>
          </a:xfrm>
        </p:spPr>
        <p:txBody>
          <a:bodyPr/>
          <a:lstStyle/>
          <a:p>
            <a:pPr algn="ctr"/>
            <a:r>
              <a:rPr lang="en-US" sz="3200" dirty="0"/>
              <a:t>Student Solution Template</a:t>
            </a:r>
          </a:p>
        </p:txBody>
      </p:sp>
    </p:spTree>
    <p:extLst>
      <p:ext uri="{BB962C8B-B14F-4D97-AF65-F5344CB8AC3E}">
        <p14:creationId xmlns:p14="http://schemas.microsoft.com/office/powerpoint/2010/main" val="223269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325285" y="1349828"/>
            <a:ext cx="8534400" cy="3258583"/>
          </a:xfrm>
        </p:spPr>
        <p:txBody>
          <a:bodyPr/>
          <a:lstStyle/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Determine the region, VPCs, subnets, and Availability Zone requirements.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Document encryption and security details.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Design a plan for storage and backups.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Using what you learned in class, determine how to resolve the issues concerning the Web, App, and Database Tiers.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Use this document as your implementation plan.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Build the infrastructure in the lab based on this document.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5285" y="791936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74746"/>
                </a:solidFill>
              </a:rPr>
              <a:t>Project Plan</a:t>
            </a:r>
          </a:p>
        </p:txBody>
      </p:sp>
    </p:spTree>
    <p:extLst>
      <p:ext uri="{BB962C8B-B14F-4D97-AF65-F5344CB8AC3E}">
        <p14:creationId xmlns:p14="http://schemas.microsoft.com/office/powerpoint/2010/main" val="189416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60964"/>
          </a:xfrm>
        </p:spPr>
        <p:txBody>
          <a:bodyPr/>
          <a:lstStyle/>
          <a:p>
            <a:r>
              <a:rPr lang="en-US" dirty="0"/>
              <a:t>VPC Details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64541" y="677685"/>
          <a:ext cx="7696203" cy="1208212"/>
        </p:xfrm>
        <a:graphic>
          <a:graphicData uri="http://schemas.openxmlformats.org/drawingml/2006/table">
            <a:tbl>
              <a:tblPr firstRow="1" bandRow="1"/>
              <a:tblGrid>
                <a:gridCol w="73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0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3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721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VPC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Region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Purpose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Subnets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AZs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57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4572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defTabSz="400050"/>
                      <a:endParaRPr lang="en-US" dirty="0"/>
                    </a:p>
                  </a:txBody>
                  <a:tcPr marR="18288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endParaRPr lang="en-US" dirty="0"/>
                    </a:p>
                  </a:txBody>
                  <a:tcPr marR="18288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69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4572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endParaRPr lang="en-US" dirty="0"/>
                    </a:p>
                  </a:txBody>
                  <a:tcPr marR="18288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endParaRPr lang="en-US" dirty="0"/>
                    </a:p>
                  </a:txBody>
                  <a:tcPr marR="18288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02118" y="2049508"/>
          <a:ext cx="7696202" cy="2499360"/>
        </p:xfrm>
        <a:graphic>
          <a:graphicData uri="http://schemas.openxmlformats.org/drawingml/2006/table">
            <a:tbl>
              <a:tblPr firstRow="1" bandRow="1"/>
              <a:tblGrid>
                <a:gridCol w="171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0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1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27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1" dirty="0"/>
                        <a:t>Subnet</a:t>
                      </a:r>
                      <a:r>
                        <a:rPr lang="en-US" sz="1400" b="1" baseline="0" dirty="0"/>
                        <a:t> Name</a:t>
                      </a:r>
                      <a:endParaRPr lang="en-US" sz="1400" b="1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1" dirty="0"/>
                        <a:t>VPC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1" dirty="0"/>
                        <a:t>Subnet</a:t>
                      </a:r>
                      <a:r>
                        <a:rPr lang="en-US" sz="1400" b="1" baseline="0" dirty="0"/>
                        <a:t> type (Public/private)</a:t>
                      </a:r>
                      <a:endParaRPr lang="en-US" sz="1400" b="1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1" dirty="0"/>
                        <a:t>AZ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2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2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2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29"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29"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129"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11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60964"/>
          </a:xfrm>
        </p:spPr>
        <p:txBody>
          <a:bodyPr/>
          <a:lstStyle/>
          <a:p>
            <a:r>
              <a:rPr lang="en-US" dirty="0"/>
              <a:t>Security Details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25145" y="659025"/>
          <a:ext cx="7696202" cy="1798320"/>
        </p:xfrm>
        <a:graphic>
          <a:graphicData uri="http://schemas.openxmlformats.org/drawingml/2006/table">
            <a:tbl>
              <a:tblPr firstRow="1" bandRow="1"/>
              <a:tblGrid>
                <a:gridCol w="1910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8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3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Security</a:t>
                      </a:r>
                      <a:r>
                        <a:rPr lang="en-US" sz="1600" b="1" baseline="0" dirty="0">
                          <a:latin typeface="Calibri" panose="020F0502020204030204" pitchFamily="34" charset="0"/>
                        </a:rPr>
                        <a:t> Group</a:t>
                      </a:r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SG</a:t>
                      </a:r>
                      <a:r>
                        <a:rPr lang="en-US" sz="1600" b="1" baseline="0" dirty="0">
                          <a:latin typeface="Calibri" panose="020F0502020204030204" pitchFamily="34" charset="0"/>
                        </a:rPr>
                        <a:t> Name</a:t>
                      </a:r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Rule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3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ELB load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balancer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53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Web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Tier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10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App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Tier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50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Database Tier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89277" y="2616887"/>
          <a:ext cx="7807599" cy="1830171"/>
        </p:xfrm>
        <a:graphic>
          <a:graphicData uri="http://schemas.openxmlformats.org/drawingml/2006/table">
            <a:tbl>
              <a:tblPr firstRow="1" bandRow="1"/>
              <a:tblGrid>
                <a:gridCol w="3320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7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74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Other</a:t>
                      </a:r>
                      <a:r>
                        <a:rPr lang="en-US" sz="1600" b="1" baseline="0" dirty="0">
                          <a:latin typeface="Calibri" panose="020F0502020204030204" pitchFamily="34" charset="0"/>
                        </a:rPr>
                        <a:t> Security Options</a:t>
                      </a:r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Justification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08"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42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66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427"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46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60964"/>
          </a:xfrm>
        </p:spPr>
        <p:txBody>
          <a:bodyPr/>
          <a:lstStyle/>
          <a:p>
            <a:r>
              <a:rPr lang="en-US" dirty="0"/>
              <a:t>Encryption Options</a:t>
            </a:r>
          </a:p>
        </p:txBody>
      </p:sp>
      <p:sp>
        <p:nvSpPr>
          <p:cNvPr id="5" name="Rectangle 2"/>
          <p:cNvSpPr>
            <a:spLocks noGrp="1"/>
          </p:cNvSpPr>
          <p:nvPr>
            <p:ph idx="1"/>
          </p:nvPr>
        </p:nvSpPr>
        <p:spPr>
          <a:xfrm>
            <a:off x="315042" y="864069"/>
            <a:ext cx="8534400" cy="685799"/>
          </a:xfrm>
        </p:spPr>
        <p:txBody>
          <a:bodyPr/>
          <a:lstStyle/>
          <a:p>
            <a:r>
              <a:rPr lang="en-US" dirty="0"/>
              <a:t>Based on the requirements, list your encryption options: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71055" y="1854668"/>
          <a:ext cx="7696200" cy="1828800"/>
        </p:xfrm>
        <a:graphic>
          <a:graphicData uri="http://schemas.openxmlformats.org/drawingml/2006/table">
            <a:tbl>
              <a:tblPr firstRow="1" bandRow="1"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Requirement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Solution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Encryption option for </a:t>
                      </a:r>
                    </a:p>
                    <a:p>
                      <a:r>
                        <a:rPr lang="en-US" sz="1400" b="1" dirty="0"/>
                        <a:t>data at rest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9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Encryption</a:t>
                      </a:r>
                      <a:r>
                        <a:rPr lang="en-US" sz="1400" baseline="0" dirty="0"/>
                        <a:t> option for </a:t>
                      </a:r>
                    </a:p>
                    <a:p>
                      <a:r>
                        <a:rPr lang="en-US" sz="1400" b="1" baseline="0" dirty="0"/>
                        <a:t>data in transit</a:t>
                      </a:r>
                      <a:endParaRPr lang="en-US" sz="1400" b="1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kern="1200" baseline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23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60964"/>
          </a:xfrm>
        </p:spPr>
        <p:txBody>
          <a:bodyPr/>
          <a:lstStyle/>
          <a:p>
            <a:r>
              <a:rPr lang="en-US" dirty="0"/>
              <a:t>Instance Details</a:t>
            </a:r>
          </a:p>
        </p:txBody>
      </p:sp>
      <p:sp>
        <p:nvSpPr>
          <p:cNvPr id="5" name="Rectangle 2"/>
          <p:cNvSpPr>
            <a:spLocks noGrp="1"/>
          </p:cNvSpPr>
          <p:nvPr>
            <p:ph idx="1"/>
          </p:nvPr>
        </p:nvSpPr>
        <p:spPr>
          <a:xfrm>
            <a:off x="335528" y="643233"/>
            <a:ext cx="8534400" cy="685799"/>
          </a:xfrm>
        </p:spPr>
        <p:txBody>
          <a:bodyPr>
            <a:normAutofit fontScale="92500" lnSpcReduction="10000"/>
          </a:bodyPr>
          <a:lstStyle/>
          <a:p>
            <a:pPr marL="3175" lvl="1" indent="0">
              <a:buNone/>
            </a:pPr>
            <a:r>
              <a:rPr lang="en-US" dirty="0"/>
              <a:t>Describe the type, size, and justification for the instances you will use for each tier. </a:t>
            </a:r>
            <a:r>
              <a:rPr lang="en-US"/>
              <a:t>In the lab environment use T instance types only for your demo. </a:t>
            </a:r>
          </a:p>
          <a:p>
            <a:pPr marL="3175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74439"/>
              </p:ext>
            </p:extLst>
          </p:nvPr>
        </p:nvGraphicFramePr>
        <p:xfrm>
          <a:off x="335529" y="1315355"/>
          <a:ext cx="8629650" cy="3000304"/>
        </p:xfrm>
        <a:graphic>
          <a:graphicData uri="http://schemas.openxmlformats.org/drawingml/2006/table">
            <a:tbl>
              <a:tblPr firstRow="1" bandRow="1"/>
              <a:tblGrid>
                <a:gridCol w="563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6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9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3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477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471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933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Tier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AMI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Size 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Justification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# of instances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90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Web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400" kern="1200" dirty="0">
                        <a:solidFill>
                          <a:srgbClr val="00B0F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Key: Name</a:t>
                      </a:r>
                    </a:p>
                    <a:p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Value: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app-tier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kern="1200" dirty="0">
                        <a:solidFill>
                          <a:srgbClr val="00B0F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kern="1200" dirty="0">
                        <a:solidFill>
                          <a:srgbClr val="00B0F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457200" rtl="0" eaLnBrk="1" latinLnBrk="0" hangingPunct="1"/>
                      <a:endParaRPr lang="en-US" sz="1400" kern="1200" dirty="0">
                        <a:solidFill>
                          <a:srgbClr val="00B0F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tabLst>
                          <a:tab pos="1262063" algn="r"/>
                        </a:tabLst>
                      </a:pPr>
                      <a:endParaRPr lang="en-US" sz="1400" kern="1200" dirty="0">
                        <a:solidFill>
                          <a:srgbClr val="00B0F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758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App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B0F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Key: Name</a:t>
                      </a:r>
                    </a:p>
                    <a:p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Value: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web-tier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4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kern="1200" dirty="0">
                        <a:solidFill>
                          <a:srgbClr val="00B0F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457200" rtl="0" eaLnBrk="1" latinLnBrk="0" hangingPunct="1"/>
                      <a:endParaRPr lang="en-US" sz="1400" kern="1200" dirty="0">
                        <a:solidFill>
                          <a:srgbClr val="00B0F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rgbClr val="00B0F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rgbClr val="00B0F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30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DB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B0F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>
                        <a:solidFill>
                          <a:srgbClr val="00B0F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>
                        <a:solidFill>
                          <a:srgbClr val="00B0F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>
                        <a:solidFill>
                          <a:srgbClr val="00B0F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262063" algn="r"/>
                        </a:tabLst>
                      </a:pPr>
                      <a:endParaRPr lang="en-US" sz="1400" dirty="0">
                        <a:solidFill>
                          <a:srgbClr val="00B0F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50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60964"/>
          </a:xfrm>
        </p:spPr>
        <p:txBody>
          <a:bodyPr/>
          <a:lstStyle/>
          <a:p>
            <a:r>
              <a:rPr lang="en-US" dirty="0"/>
              <a:t>RPO Options</a:t>
            </a:r>
          </a:p>
        </p:txBody>
      </p:sp>
      <p:sp>
        <p:nvSpPr>
          <p:cNvPr id="5" name="Rectangle 2"/>
          <p:cNvSpPr>
            <a:spLocks noGrp="1"/>
          </p:cNvSpPr>
          <p:nvPr>
            <p:ph idx="1"/>
          </p:nvPr>
        </p:nvSpPr>
        <p:spPr>
          <a:xfrm>
            <a:off x="335528" y="864070"/>
            <a:ext cx="8534400" cy="880648"/>
          </a:xfrm>
        </p:spPr>
        <p:txBody>
          <a:bodyPr>
            <a:normAutofit/>
          </a:bodyPr>
          <a:lstStyle/>
          <a:p>
            <a:pPr marL="403225" lvl="1" indent="-365760">
              <a:buNone/>
            </a:pPr>
            <a:r>
              <a:rPr lang="en-US" b="1" dirty="0"/>
              <a:t>Q. </a:t>
            </a:r>
            <a:r>
              <a:rPr lang="en-US" dirty="0"/>
              <a:t>How would you achieve a Recovery Point Objective (RPO) of four hours?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335528" y="1932888"/>
            <a:ext cx="515810" cy="88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44488" indent="-341313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25000"/>
              <a:buFontTx/>
              <a:buBlip>
                <a:blip r:embed="rId3"/>
              </a:buBlip>
              <a:defRPr sz="22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625475" indent="-282575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000" b="0" i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914400" indent="-2222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lvl="1" indent="-365760">
              <a:buFontTx/>
              <a:buNone/>
            </a:pPr>
            <a:r>
              <a:rPr lang="en-US" b="1" dirty="0"/>
              <a:t>A.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09297" y="1912883"/>
            <a:ext cx="7732796" cy="196543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6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60964"/>
          </a:xfrm>
        </p:spPr>
        <p:txBody>
          <a:bodyPr/>
          <a:lstStyle/>
          <a:p>
            <a:r>
              <a:rPr lang="en-US" dirty="0"/>
              <a:t>Document Storage</a:t>
            </a:r>
          </a:p>
        </p:txBody>
      </p:sp>
      <p:sp>
        <p:nvSpPr>
          <p:cNvPr id="5" name="Rectangle 2"/>
          <p:cNvSpPr>
            <a:spLocks noGrp="1"/>
          </p:cNvSpPr>
          <p:nvPr>
            <p:ph idx="1"/>
          </p:nvPr>
        </p:nvSpPr>
        <p:spPr>
          <a:xfrm>
            <a:off x="335528" y="864069"/>
            <a:ext cx="8534400" cy="1135553"/>
          </a:xfrm>
        </p:spPr>
        <p:txBody>
          <a:bodyPr>
            <a:normAutofit/>
          </a:bodyPr>
          <a:lstStyle/>
          <a:p>
            <a:pPr marL="3175" lvl="1" indent="0">
              <a:buNone/>
            </a:pPr>
            <a:r>
              <a:rPr lang="en-US" dirty="0"/>
              <a:t>How would you design document storage based on the requirements?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29787" y="1767013"/>
          <a:ext cx="8382000" cy="2087880"/>
        </p:xfrm>
        <a:graphic>
          <a:graphicData uri="http://schemas.openxmlformats.org/drawingml/2006/table">
            <a:tbl>
              <a:tblPr firstRow="1" bandRow="1"/>
              <a:tblGrid>
                <a:gridCol w="2323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8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Storage/Archive</a:t>
                      </a:r>
                      <a:r>
                        <a:rPr lang="en-US" b="1" baseline="0" dirty="0"/>
                        <a:t> Option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Detail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9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85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60964"/>
          </a:xfrm>
        </p:spPr>
        <p:txBody>
          <a:bodyPr/>
          <a:lstStyle/>
          <a:p>
            <a:r>
              <a:rPr lang="en-US" dirty="0"/>
              <a:t>Web Tier Requirements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76497" y="1179353"/>
          <a:ext cx="8305800" cy="2781300"/>
        </p:xfrm>
        <a:graphic>
          <a:graphicData uri="http://schemas.openxmlformats.org/drawingml/2006/table">
            <a:tbl>
              <a:tblPr firstRow="1" bandRow="1"/>
              <a:tblGrid>
                <a:gridCol w="3218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7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Requirement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Solution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Architecture must be flexible and handle any peak in traffic or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performance.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9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The overall acceptable incoming network bandwidth is between 300 Mbps and 750 Mbps.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457200" rtl="0" eaLnBrk="1" latinLnBrk="0" hangingPunct="1"/>
                      <a:endParaRPr lang="en-US" sz="1400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9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Application administrators want to be notified by email if there are more than 100 “400 HTTP errors” per minute in the application.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74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483778"/>
          </a:xfrm>
        </p:spPr>
        <p:txBody>
          <a:bodyPr/>
          <a:lstStyle/>
          <a:p>
            <a:r>
              <a:rPr lang="en-US" dirty="0"/>
              <a:t>Final Project Overview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09948614"/>
              </p:ext>
            </p:extLst>
          </p:nvPr>
        </p:nvGraphicFramePr>
        <p:xfrm>
          <a:off x="1240971" y="762000"/>
          <a:ext cx="6781800" cy="3841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0239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60964"/>
          </a:xfrm>
        </p:spPr>
        <p:txBody>
          <a:bodyPr/>
          <a:lstStyle/>
          <a:p>
            <a:r>
              <a:rPr lang="en-US" dirty="0"/>
              <a:t>App Tier Requirements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66256" y="1138389"/>
          <a:ext cx="8305800" cy="2788920"/>
        </p:xfrm>
        <a:graphic>
          <a:graphicData uri="http://schemas.openxmlformats.org/drawingml/2006/table">
            <a:tbl>
              <a:tblPr firstRow="1" bandRow="1"/>
              <a:tblGrid>
                <a:gridCol w="271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Requirement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Solution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Architecture must be flexible and handle any peak in traffic or performance.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9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4572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Overall memory and CPU utilization should not go above 80% and 75% respectively or below 30% for either.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9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Internet access is required for patching and updates without exposing the servers.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6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60964"/>
          </a:xfrm>
        </p:spPr>
        <p:txBody>
          <a:bodyPr/>
          <a:lstStyle/>
          <a:p>
            <a:r>
              <a:rPr lang="en-US" dirty="0"/>
              <a:t>Database Tier Requirements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84315" y="892607"/>
          <a:ext cx="8305800" cy="2560320"/>
        </p:xfrm>
        <a:graphic>
          <a:graphicData uri="http://schemas.openxmlformats.org/drawingml/2006/table">
            <a:tbl>
              <a:tblPr firstRow="1" bandRow="1"/>
              <a:tblGrid>
                <a:gridCol w="271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Requirement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Solution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Database needs consistent storage performance at 21,000 IOPS.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9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High</a:t>
                      </a:r>
                      <a:r>
                        <a:rPr lang="en-US" sz="1400" baseline="0" dirty="0"/>
                        <a:t> availability is a requirement.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9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 change to the database schema can be made at this time.</a:t>
                      </a:r>
                    </a:p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99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874211"/>
            <a:ext cx="8205304" cy="791303"/>
          </a:xfrm>
        </p:spPr>
        <p:txBody>
          <a:bodyPr/>
          <a:lstStyle/>
          <a:p>
            <a:pPr marL="3175" lvl="1" indent="0">
              <a:buNone/>
            </a:pPr>
            <a:r>
              <a:rPr lang="en-US" sz="2000" dirty="0"/>
              <a:t>List any additional AWS services that you would use for your solution and why?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3828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Considerations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325285" y="716864"/>
            <a:ext cx="8534400" cy="3891548"/>
          </a:xfrm>
        </p:spPr>
        <p:txBody>
          <a:bodyPr/>
          <a:lstStyle/>
          <a:p>
            <a:pPr marL="3175" lvl="1" indent="0">
              <a:buNone/>
            </a:pPr>
            <a:r>
              <a:rPr lang="en-US" dirty="0"/>
              <a:t>Determine the following:</a:t>
            </a:r>
          </a:p>
          <a:p>
            <a:pPr marL="347663" lvl="2" indent="-228600">
              <a:buFont typeface="Wingdings" panose="05000000000000000000" pitchFamily="2" charset="2"/>
              <a:buChar char="§"/>
            </a:pPr>
            <a:r>
              <a:rPr lang="en-US" dirty="0"/>
              <a:t>Type of instances and payment models</a:t>
            </a:r>
          </a:p>
          <a:p>
            <a:pPr marL="347663" lvl="2" indent="-228600">
              <a:buFont typeface="Wingdings" panose="05000000000000000000" pitchFamily="2" charset="2"/>
              <a:buChar char="§"/>
            </a:pPr>
            <a:r>
              <a:rPr lang="en-US" dirty="0"/>
              <a:t>Number of instances</a:t>
            </a:r>
          </a:p>
          <a:p>
            <a:pPr marL="347663" lvl="2" indent="-228600">
              <a:buFont typeface="Wingdings" panose="05000000000000000000" pitchFamily="2" charset="2"/>
              <a:buChar char="§"/>
            </a:pPr>
            <a:r>
              <a:rPr lang="en-US" dirty="0"/>
              <a:t>Estimated monthly cost for the solution (Optional)</a:t>
            </a:r>
          </a:p>
          <a:p>
            <a:pPr marL="3175" lvl="1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3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325285" y="798790"/>
            <a:ext cx="8534400" cy="3809621"/>
          </a:xfrm>
        </p:spPr>
        <p:txBody>
          <a:bodyPr/>
          <a:lstStyle/>
          <a:p>
            <a:r>
              <a:rPr lang="en-US" dirty="0"/>
              <a:t>AWS Simple Icons for Architecture Diagrams can be downloaded from:</a:t>
            </a:r>
          </a:p>
          <a:p>
            <a:r>
              <a:rPr lang="en-US" dirty="0"/>
              <a:t>	 </a:t>
            </a:r>
            <a:r>
              <a:rPr lang="en-US" dirty="0">
                <a:hlinkClick r:id="rId3"/>
              </a:rPr>
              <a:t>http://aws.amazon.com/architecture/icons/</a:t>
            </a:r>
            <a:endParaRPr lang="en-US" dirty="0"/>
          </a:p>
          <a:p>
            <a:pPr marL="3175" lvl="1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9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1"/>
          <p:cNvSpPr txBox="1">
            <a:spLocks/>
          </p:cNvSpPr>
          <p:nvPr/>
        </p:nvSpPr>
        <p:spPr>
          <a:xfrm>
            <a:off x="304800" y="114300"/>
            <a:ext cx="8534400" cy="526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US" sz="2400" dirty="0"/>
              <a:t>Proposed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19708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306156"/>
            <a:ext cx="77724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en-US" sz="1350" dirty="0">
                <a:solidFill>
                  <a:srgbClr val="474746"/>
                </a:solidFill>
              </a:rPr>
              <a:t>© 2017 Amazon Web Services, Inc. or its affiliates. All rights reserved.</a:t>
            </a:r>
          </a:p>
          <a:p>
            <a:pPr algn="ctr" defTabSz="685800"/>
            <a:endParaRPr lang="en-US" sz="1350" dirty="0">
              <a:solidFill>
                <a:srgbClr val="474746"/>
              </a:solidFill>
            </a:endParaRPr>
          </a:p>
          <a:p>
            <a:pPr algn="ctr" defTabSz="685800"/>
            <a:r>
              <a:rPr lang="en-US" sz="1350" dirty="0">
                <a:solidFill>
                  <a:srgbClr val="474746"/>
                </a:solidFill>
              </a:rPr>
              <a:t>This work may not be reproduced or redistributed, in whole or in part, without prior written permission from Amazon Web Services, Inc. Commercial copying, lending, or selling is prohibited.</a:t>
            </a:r>
          </a:p>
          <a:p>
            <a:pPr algn="ctr" defTabSz="685800"/>
            <a:endParaRPr lang="en-US" sz="1350" dirty="0">
              <a:solidFill>
                <a:srgbClr val="474746"/>
              </a:solidFill>
            </a:endParaRPr>
          </a:p>
          <a:p>
            <a:pPr algn="ctr" defTabSz="685800"/>
            <a:r>
              <a:rPr lang="en-US" sz="1350" dirty="0">
                <a:solidFill>
                  <a:srgbClr val="474746"/>
                </a:solidFill>
              </a:rPr>
              <a:t>Errors or corrections? Email us at </a:t>
            </a:r>
            <a:r>
              <a:rPr lang="en-US" sz="1350" u="sng" dirty="0">
                <a:solidFill>
                  <a:srgbClr val="474746"/>
                </a:solidFill>
                <a:hlinkClick r:id="rId3"/>
              </a:rPr>
              <a:t>aws-course-feedback@amazon.com</a:t>
            </a:r>
            <a:r>
              <a:rPr lang="en-US" sz="1350" dirty="0">
                <a:solidFill>
                  <a:srgbClr val="474746"/>
                </a:solidFill>
              </a:rPr>
              <a:t>. </a:t>
            </a:r>
            <a:br>
              <a:rPr lang="en-US" sz="1350" dirty="0">
                <a:solidFill>
                  <a:srgbClr val="474746"/>
                </a:solidFill>
              </a:rPr>
            </a:br>
            <a:r>
              <a:rPr lang="en-US" sz="1350" dirty="0">
                <a:solidFill>
                  <a:srgbClr val="474746"/>
                </a:solidFill>
              </a:rPr>
              <a:t>For all other questions, contact us at </a:t>
            </a:r>
            <a:br>
              <a:rPr lang="en-US" sz="1350" dirty="0">
                <a:solidFill>
                  <a:srgbClr val="474746"/>
                </a:solidFill>
              </a:rPr>
            </a:br>
            <a:r>
              <a:rPr lang="en-US" sz="1350" dirty="0">
                <a:solidFill>
                  <a:srgbClr val="474746"/>
                </a:solidFill>
                <a:hlinkClick r:id="rId4"/>
              </a:rPr>
              <a:t>https://aws.amazon.com/contact-us/aws-training/</a:t>
            </a:r>
            <a:r>
              <a:rPr lang="en-US" sz="1350" dirty="0">
                <a:solidFill>
                  <a:srgbClr val="474746"/>
                </a:solidFill>
              </a:rPr>
              <a:t>.</a:t>
            </a:r>
          </a:p>
          <a:p>
            <a:pPr algn="ctr" defTabSz="685800"/>
            <a:endParaRPr lang="en-US" sz="1350" dirty="0">
              <a:solidFill>
                <a:srgbClr val="474746"/>
              </a:solidFill>
            </a:endParaRPr>
          </a:p>
          <a:p>
            <a:pPr algn="ctr" defTabSz="685800"/>
            <a:r>
              <a:rPr lang="en-US" sz="1350" dirty="0">
                <a:solidFill>
                  <a:srgbClr val="474746"/>
                </a:solidFill>
              </a:rPr>
              <a:t>All trademarks are the property of their owners. </a:t>
            </a:r>
          </a:p>
        </p:txBody>
      </p:sp>
    </p:spTree>
    <p:extLst>
      <p:ext uri="{BB962C8B-B14F-4D97-AF65-F5344CB8AC3E}">
        <p14:creationId xmlns:p14="http://schemas.microsoft.com/office/powerpoint/2010/main" val="329362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367557"/>
              </p:ext>
            </p:extLst>
          </p:nvPr>
        </p:nvGraphicFramePr>
        <p:xfrm>
          <a:off x="1194533" y="704095"/>
          <a:ext cx="7055873" cy="3852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0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Company:</a:t>
                      </a:r>
                    </a:p>
                  </a:txBody>
                  <a:tcPr marT="182880" marB="182880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sz="1600" dirty="0"/>
                        <a:t>GoGreen Insurance Company</a:t>
                      </a:r>
                    </a:p>
                  </a:txBody>
                  <a:tcPr marL="182880" marT="182880" marB="18288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Locations:</a:t>
                      </a:r>
                    </a:p>
                  </a:txBody>
                  <a:tcPr marT="182880" marB="182880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sz="1600" dirty="0"/>
                        <a:t>Europe, South America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Southern</a:t>
                      </a:r>
                      <a:r>
                        <a:rPr lang="en-US" sz="1600" baseline="0" dirty="0"/>
                        <a:t> California (</a:t>
                      </a:r>
                      <a:r>
                        <a:rPr lang="en-US" sz="1600" dirty="0"/>
                        <a:t>headquarters)</a:t>
                      </a:r>
                    </a:p>
                  </a:txBody>
                  <a:tcPr marL="182880" marT="182880" marB="18288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Application:</a:t>
                      </a:r>
                    </a:p>
                  </a:txBody>
                  <a:tcPr marT="182880" marB="182880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sz="1600" dirty="0"/>
                        <a:t>CRM web application allows sales personnel to input and edit customer data.</a:t>
                      </a:r>
                    </a:p>
                  </a:txBody>
                  <a:tcPr marL="182880" marT="182880" marB="18288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Technical:</a:t>
                      </a:r>
                    </a:p>
                  </a:txBody>
                  <a:tcPr marT="182880" marB="182880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sz="1600" dirty="0"/>
                        <a:t>3-tier web app stores customer data and documents.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sz="1600" dirty="0"/>
                        <a:t>Converts the documents into multiple formats (e.g.</a:t>
                      </a:r>
                      <a:r>
                        <a:rPr lang="en-US" sz="1600" baseline="0" dirty="0"/>
                        <a:t> images for web/mobile)</a:t>
                      </a:r>
                      <a:endParaRPr lang="en-US" sz="1600" dirty="0"/>
                    </a:p>
                  </a:txBody>
                  <a:tcPr marL="182880" marT="182880" marB="18288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Goal:</a:t>
                      </a:r>
                    </a:p>
                  </a:txBody>
                  <a:tcPr marT="182880" marB="182880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sz="1600" dirty="0"/>
                        <a:t>Go </a:t>
                      </a:r>
                      <a:r>
                        <a:rPr lang="en-US" sz="1600" i="1" dirty="0"/>
                        <a:t>paperless</a:t>
                      </a:r>
                      <a:r>
                        <a:rPr lang="en-US" sz="1600" dirty="0"/>
                        <a:t> for all user data, documents and pictures</a:t>
                      </a:r>
                    </a:p>
                  </a:txBody>
                  <a:tcPr marL="182880" marT="182880" marB="18288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59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874211"/>
            <a:ext cx="7402896" cy="3689047"/>
          </a:xfrm>
        </p:spPr>
        <p:txBody>
          <a:bodyPr/>
          <a:lstStyle/>
          <a:p>
            <a:r>
              <a:rPr lang="en-US" sz="1800" dirty="0"/>
              <a:t>Problems with the existing application include:</a:t>
            </a:r>
          </a:p>
          <a:p>
            <a:pPr lvl="1" indent="-225425">
              <a:buFont typeface="Wingdings" panose="05000000000000000000" pitchFamily="2" charset="2"/>
              <a:buChar char="§"/>
            </a:pPr>
            <a:r>
              <a:rPr lang="en-US" sz="1800" dirty="0"/>
              <a:t>On-premises performance and reliability issues occur.</a:t>
            </a:r>
          </a:p>
          <a:p>
            <a:pPr lvl="1" indent="-225425">
              <a:buFont typeface="Wingdings" panose="05000000000000000000" pitchFamily="2" charset="2"/>
              <a:buChar char="§"/>
            </a:pPr>
            <a:r>
              <a:rPr lang="en-US" sz="1800" dirty="0"/>
              <a:t>The architecture is continuously overprovisioned to handle growth.</a:t>
            </a:r>
            <a:br>
              <a:rPr lang="en-US" sz="1800" dirty="0"/>
            </a:b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This process has occurred three times in the last year.</a:t>
            </a:r>
            <a:endParaRPr lang="en-US" sz="1800" i="1" dirty="0">
              <a:solidFill>
                <a:schemeClr val="bg1">
                  <a:lumMod val="50000"/>
                </a:schemeClr>
              </a:solidFill>
            </a:endParaRPr>
          </a:p>
          <a:p>
            <a:pPr lvl="1" indent="-225425">
              <a:buFont typeface="Wingdings" panose="05000000000000000000" pitchFamily="2" charset="2"/>
              <a:buChar char="§"/>
            </a:pPr>
            <a:r>
              <a:rPr lang="en-US" sz="1800" dirty="0"/>
              <a:t>Growing the architecture has become too expensive.</a:t>
            </a:r>
          </a:p>
          <a:p>
            <a:pPr lvl="1" indent="-225425">
              <a:buFont typeface="Wingdings" panose="05000000000000000000" pitchFamily="2" charset="2"/>
              <a:buChar char="§"/>
            </a:pPr>
            <a:r>
              <a:rPr lang="en-US" sz="1800" dirty="0"/>
              <a:t>The procurement process takes 20 days.</a:t>
            </a:r>
          </a:p>
          <a:p>
            <a:pPr lvl="1" indent="-225425">
              <a:buFont typeface="Wingdings" panose="05000000000000000000" pitchFamily="2" charset="2"/>
              <a:buChar char="§"/>
            </a:pPr>
            <a:r>
              <a:rPr lang="en-US" sz="1800" dirty="0"/>
              <a:t>Deployment takes a week.</a:t>
            </a:r>
          </a:p>
          <a:p>
            <a:pPr lvl="1" indent="-225425">
              <a:buFont typeface="Wingdings" panose="05000000000000000000" pitchFamily="2" charset="2"/>
              <a:buChar char="§"/>
            </a:pPr>
            <a:r>
              <a:rPr lang="en-US" sz="1800" dirty="0"/>
              <a:t>The entire process costs in excess of $100,000.</a:t>
            </a:r>
          </a:p>
          <a:p>
            <a:endParaRPr lang="en-US" sz="1800" dirty="0"/>
          </a:p>
          <a:p>
            <a:r>
              <a:rPr lang="en-US" sz="1800" dirty="0"/>
              <a:t>The plan is to move the application into the cloud. </a:t>
            </a:r>
          </a:p>
        </p:txBody>
      </p:sp>
    </p:spTree>
    <p:extLst>
      <p:ext uri="{BB962C8B-B14F-4D97-AF65-F5344CB8AC3E}">
        <p14:creationId xmlns:p14="http://schemas.microsoft.com/office/powerpoint/2010/main" val="345781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Architecture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1306285" y="716864"/>
            <a:ext cx="7553399" cy="3891548"/>
          </a:xfrm>
        </p:spPr>
        <p:txBody>
          <a:bodyPr/>
          <a:lstStyle/>
          <a:p>
            <a:r>
              <a:rPr lang="en-US" sz="1600" b="1" dirty="0"/>
              <a:t>Web Tier</a:t>
            </a:r>
          </a:p>
          <a:p>
            <a:pPr lvl="1" indent="-225425">
              <a:buFont typeface="Wingdings" panose="05000000000000000000" pitchFamily="2" charset="2"/>
              <a:buChar char="§"/>
            </a:pPr>
            <a:r>
              <a:rPr lang="en-US" sz="1500" dirty="0"/>
              <a:t>Six virtual machines (Two vCPUs/4-GB memory)</a:t>
            </a:r>
          </a:p>
          <a:p>
            <a:pPr lvl="1" indent="-225425">
              <a:buFont typeface="Wingdings" panose="05000000000000000000" pitchFamily="2" charset="2"/>
              <a:buChar char="§"/>
            </a:pPr>
            <a:r>
              <a:rPr lang="en-US" sz="1500" dirty="0"/>
              <a:t>SUSE Linux Enterprise Server 12</a:t>
            </a:r>
          </a:p>
          <a:p>
            <a:pPr lvl="1" indent="-225425">
              <a:buFont typeface="Wingdings" panose="05000000000000000000" pitchFamily="2" charset="2"/>
              <a:buChar char="§"/>
            </a:pPr>
            <a:r>
              <a:rPr lang="en-US" sz="1500" dirty="0"/>
              <a:t>Apache web server</a:t>
            </a:r>
          </a:p>
          <a:p>
            <a:pPr lvl="1" indent="-225425">
              <a:buFont typeface="Wingdings" panose="05000000000000000000" pitchFamily="2" charset="2"/>
              <a:buChar char="§"/>
            </a:pPr>
            <a:r>
              <a:rPr lang="en-US" sz="1500" dirty="0"/>
              <a:t>PHP server and PHP files</a:t>
            </a:r>
          </a:p>
          <a:p>
            <a:pPr>
              <a:spcBef>
                <a:spcPts val="1200"/>
              </a:spcBef>
            </a:pPr>
            <a:r>
              <a:rPr lang="en-US" sz="1600" b="1" dirty="0"/>
              <a:t>Application Tier</a:t>
            </a:r>
          </a:p>
          <a:p>
            <a:pPr lvl="1" indent="-225425">
              <a:buFont typeface="Wingdings" panose="05000000000000000000" pitchFamily="2" charset="2"/>
              <a:buChar char="§"/>
            </a:pPr>
            <a:r>
              <a:rPr lang="en-US" sz="1500" dirty="0"/>
              <a:t>Five virtual machines (Four vCPUs/32-GB memory)</a:t>
            </a:r>
          </a:p>
          <a:p>
            <a:pPr lvl="1" indent="-225425">
              <a:buFont typeface="Wingdings" panose="05000000000000000000" pitchFamily="2" charset="2"/>
              <a:buChar char="§"/>
            </a:pPr>
            <a:r>
              <a:rPr lang="en-US" sz="1500" dirty="0"/>
              <a:t>SUSE Linux Enterprise Server 12</a:t>
            </a:r>
          </a:p>
          <a:p>
            <a:pPr lvl="1" indent="-225425">
              <a:buFont typeface="Wingdings" panose="05000000000000000000" pitchFamily="2" charset="2"/>
              <a:buChar char="§"/>
            </a:pPr>
            <a:r>
              <a:rPr lang="en-US" sz="1500" dirty="0"/>
              <a:t>Java SRE 7/Java application files</a:t>
            </a:r>
          </a:p>
          <a:p>
            <a:pPr>
              <a:spcBef>
                <a:spcPts val="1200"/>
              </a:spcBef>
            </a:pPr>
            <a:r>
              <a:rPr lang="en-US" sz="1600" b="1" dirty="0"/>
              <a:t>Database Tier</a:t>
            </a:r>
          </a:p>
          <a:p>
            <a:pPr lvl="1" indent="-225425">
              <a:buFont typeface="Wingdings" panose="05000000000000000000" pitchFamily="2" charset="2"/>
              <a:buChar char="§"/>
            </a:pPr>
            <a:r>
              <a:rPr lang="en-US" sz="1500" dirty="0"/>
              <a:t>Two virtual machines (Eight vCPUs/48-GB memory /5.5-TB storage)</a:t>
            </a:r>
          </a:p>
          <a:p>
            <a:pPr lvl="1" indent="-225425">
              <a:buFont typeface="Wingdings" panose="05000000000000000000" pitchFamily="2" charset="2"/>
              <a:buChar char="§"/>
            </a:pPr>
            <a:r>
              <a:rPr lang="en-US" sz="1500" dirty="0"/>
              <a:t>SUSE Linux Enterprise Server 12 </a:t>
            </a:r>
          </a:p>
          <a:p>
            <a:pPr lvl="1" indent="-225425">
              <a:buFont typeface="Wingdings" panose="05000000000000000000" pitchFamily="2" charset="2"/>
              <a:buChar char="§"/>
            </a:pPr>
            <a:r>
              <a:rPr lang="en-US" sz="1500" dirty="0"/>
              <a:t>MySQL 5.6.22 database cluster </a:t>
            </a:r>
          </a:p>
          <a:p>
            <a:pPr lvl="1"/>
            <a:endParaRPr lang="en-US" sz="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8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</a:t>
            </a:r>
            <a:r>
              <a:rPr lang="en-US" sz="2000" dirty="0"/>
              <a:t>(1 of 4)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435429" y="1045028"/>
            <a:ext cx="8534400" cy="3563383"/>
          </a:xfrm>
        </p:spPr>
        <p:txBody>
          <a:bodyPr/>
          <a:lstStyle/>
          <a:p>
            <a:pPr marL="228600" lvl="1" indent="-228600">
              <a:buFont typeface="Wingdings" panose="05000000000000000000" pitchFamily="2" charset="2"/>
              <a:buChar char="§"/>
            </a:pPr>
            <a:r>
              <a:rPr lang="en-US" sz="1700" dirty="0"/>
              <a:t>Infrastructure will be managed by members of the new Cloud Team.</a:t>
            </a:r>
          </a:p>
          <a:p>
            <a:pPr marL="228600" lvl="1" indent="-228600">
              <a:buFont typeface="Wingdings" panose="05000000000000000000" pitchFamily="2" charset="2"/>
              <a:buChar char="§"/>
            </a:pPr>
            <a:r>
              <a:rPr lang="en-US" sz="1700" dirty="0"/>
              <a:t>All data must be encrypted in transit and at rest.</a:t>
            </a:r>
          </a:p>
          <a:p>
            <a:pPr marL="228600" lvl="1" indent="-228600">
              <a:buFont typeface="Wingdings" panose="05000000000000000000" pitchFamily="2" charset="2"/>
              <a:buChar char="§"/>
            </a:pPr>
            <a:r>
              <a:rPr lang="en-US" sz="1700" dirty="0"/>
              <a:t>Infrastructure should be secured using a defense-in-depth approach.</a:t>
            </a:r>
          </a:p>
          <a:p>
            <a:pPr marL="228600" lvl="1" indent="-228600">
              <a:buFont typeface="Wingdings" panose="05000000000000000000" pitchFamily="2" charset="2"/>
              <a:buChar char="§"/>
            </a:pPr>
            <a:r>
              <a:rPr lang="en-US" sz="1700" dirty="0"/>
              <a:t>Users should connect to stateless web servers. </a:t>
            </a:r>
          </a:p>
          <a:p>
            <a:pPr marL="228600" lvl="1" indent="-228600">
              <a:buFont typeface="Wingdings" panose="05000000000000000000" pitchFamily="2" charset="2"/>
              <a:buChar char="§"/>
            </a:pPr>
            <a:r>
              <a:rPr lang="en-US" sz="1700" dirty="0"/>
              <a:t>A baseline for the number and type of instances needed should be established.</a:t>
            </a:r>
          </a:p>
          <a:p>
            <a:pPr marL="228600" lvl="1" indent="-228600">
              <a:buFont typeface="Wingdings" panose="05000000000000000000" pitchFamily="2" charset="2"/>
              <a:buChar char="§"/>
            </a:pPr>
            <a:r>
              <a:rPr lang="en-US" sz="1700" dirty="0"/>
              <a:t>Recovery Point Objective for the application is four hours.</a:t>
            </a:r>
          </a:p>
          <a:p>
            <a:pPr marL="228600" lvl="1" indent="-228600">
              <a:buFont typeface="Wingdings" panose="05000000000000000000" pitchFamily="2" charset="2"/>
              <a:buChar char="§"/>
            </a:pPr>
            <a:r>
              <a:rPr lang="en-US" sz="1700" dirty="0"/>
              <a:t>A user base that is expected to grow 90% in the next three years must be supported.</a:t>
            </a:r>
          </a:p>
          <a:p>
            <a:pPr marL="228600" lvl="1" indent="-228600">
              <a:buFont typeface="Wingdings" panose="05000000000000000000" pitchFamily="2" charset="2"/>
              <a:buChar char="§"/>
            </a:pPr>
            <a:r>
              <a:rPr lang="en-US" sz="1700" dirty="0"/>
              <a:t>Documents and pictures must be kept for five years. However, these files are rarely requested after three months.</a:t>
            </a:r>
          </a:p>
          <a:p>
            <a:pPr marL="228600" lvl="1" indent="-228600">
              <a:buFont typeface="Wingdings" panose="05000000000000000000" pitchFamily="2" charset="2"/>
              <a:buChar char="§"/>
            </a:pPr>
            <a:r>
              <a:rPr lang="en-US" sz="1700" dirty="0"/>
              <a:t>To enhance availability and lower cost, managed services must be leveraged whenever possible.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5285" y="67569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14042"/>
                </a:solidFill>
              </a:rPr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418331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472893"/>
          </a:xfrm>
        </p:spPr>
        <p:txBody>
          <a:bodyPr/>
          <a:lstStyle/>
          <a:p>
            <a:r>
              <a:rPr lang="en-US" dirty="0"/>
              <a:t>Requirements </a:t>
            </a:r>
            <a:r>
              <a:rPr lang="en-US" sz="2000" dirty="0"/>
              <a:t>(2 of 4)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457200" y="1045028"/>
            <a:ext cx="8402485" cy="3563384"/>
          </a:xfrm>
        </p:spPr>
        <p:txBody>
          <a:bodyPr/>
          <a:lstStyle/>
          <a:p>
            <a:pPr marL="228600" lvl="1" indent="-225425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700" dirty="0">
                <a:latin typeface="+mn-lt"/>
                <a:cs typeface="Arial" panose="020B0604020202020204" pitchFamily="34" charset="0"/>
              </a:rPr>
              <a:t>Architecture must be flexible and handle any peak in traffic or performance</a:t>
            </a:r>
          </a:p>
          <a:p>
            <a:pPr marL="228600" lvl="1" indent="-225425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700" dirty="0">
                <a:latin typeface="+mn-lt"/>
                <a:cs typeface="Arial" panose="020B0604020202020204" pitchFamily="34" charset="0"/>
              </a:rPr>
              <a:t>Servers are currently at 75% of memory capacity all the time. This number must decrease to between 50% and 60% when moved to AWS.</a:t>
            </a:r>
          </a:p>
          <a:p>
            <a:pPr marL="228600" lvl="1" indent="-225425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700" dirty="0">
                <a:latin typeface="+mn-lt"/>
                <a:cs typeface="Arial" panose="020B0604020202020204" pitchFamily="34" charset="0"/>
              </a:rPr>
              <a:t>Application administrators want to be notified by email if there are more than 100 “400 HTTP errors” per minute in the application.</a:t>
            </a:r>
          </a:p>
          <a:p>
            <a:pPr marL="228600" lvl="1" indent="-225425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700" dirty="0">
                <a:latin typeface="+mn-lt"/>
                <a:cs typeface="Arial" panose="020B0604020202020204" pitchFamily="34" charset="0"/>
              </a:rPr>
              <a:t>All instances</a:t>
            </a:r>
            <a:r>
              <a:rPr lang="zh-CN" altLang="en-US" sz="1700" dirty="0">
                <a:latin typeface="+mn-lt"/>
                <a:cs typeface="Arial" panose="020B0604020202020204" pitchFamily="34" charset="0"/>
              </a:rPr>
              <a:t> </a:t>
            </a:r>
            <a:r>
              <a:rPr lang="en-US" sz="1700" dirty="0">
                <a:latin typeface="+mn-lt"/>
                <a:cs typeface="Arial" panose="020B0604020202020204" pitchFamily="34" charset="0"/>
              </a:rPr>
              <a:t>in Web Tier should be tagged as “Key=Name” and “Value=web-tier”.</a:t>
            </a:r>
          </a:p>
          <a:p>
            <a:pPr marL="3175" lvl="1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5285" y="675696"/>
            <a:ext cx="12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14042"/>
                </a:solidFill>
              </a:rPr>
              <a:t>Web Tier </a:t>
            </a:r>
          </a:p>
        </p:txBody>
      </p:sp>
    </p:spTree>
    <p:extLst>
      <p:ext uri="{BB962C8B-B14F-4D97-AF65-F5344CB8AC3E}">
        <p14:creationId xmlns:p14="http://schemas.microsoft.com/office/powerpoint/2010/main" val="95461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418464"/>
          </a:xfrm>
        </p:spPr>
        <p:txBody>
          <a:bodyPr/>
          <a:lstStyle/>
          <a:p>
            <a:r>
              <a:rPr lang="en-US" dirty="0"/>
              <a:t>Requirements </a:t>
            </a:r>
            <a:r>
              <a:rPr lang="en-US" sz="2000" dirty="0"/>
              <a:t>(3 of 4)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457199" y="1045028"/>
            <a:ext cx="8084893" cy="3499215"/>
          </a:xfrm>
        </p:spPr>
        <p:txBody>
          <a:bodyPr/>
          <a:lstStyle/>
          <a:p>
            <a:pPr marL="228600" lvl="1" indent="-225425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Architecture must be flexible and handle any peak in performance</a:t>
            </a:r>
          </a:p>
          <a:p>
            <a:pPr marL="228600" lvl="1" indent="-225425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Servers are currently at 90% of memory and CPU capacity all the time. This number must decrease to between 50% and 60% when moved to AWS.</a:t>
            </a:r>
          </a:p>
          <a:p>
            <a:pPr marL="228600" lvl="1" indent="-225425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Overall memory and CPU utilization should not go above 80% and 75% respectively, or below 30% for each.</a:t>
            </a:r>
          </a:p>
          <a:p>
            <a:pPr marL="228600" lvl="1" indent="-225425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Internet access for patching and updates must be available without exposing the servers.</a:t>
            </a:r>
          </a:p>
          <a:p>
            <a:pPr marL="228600" lvl="1" indent="-225425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All instances</a:t>
            </a:r>
            <a:r>
              <a:rPr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in Application Tier should be tagged as “Key=Name” and “Value=app-tier”.</a:t>
            </a:r>
          </a:p>
          <a:p>
            <a:pPr lvl="1">
              <a:spcBef>
                <a:spcPts val="1200"/>
              </a:spcBef>
            </a:pPr>
            <a:endParaRPr lang="en-US" sz="1800" dirty="0">
              <a:latin typeface="+mn-lt"/>
            </a:endParaRPr>
          </a:p>
          <a:p>
            <a:pPr marL="3175" lvl="1" indent="0">
              <a:spcBef>
                <a:spcPts val="1200"/>
              </a:spcBef>
              <a:buNone/>
            </a:pPr>
            <a:endParaRPr lang="en-US" sz="1800" dirty="0">
              <a:latin typeface="+mn-lt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5285" y="675696"/>
            <a:ext cx="1988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14042"/>
                </a:solidFill>
              </a:rPr>
              <a:t>Application Tier </a:t>
            </a:r>
          </a:p>
        </p:txBody>
      </p:sp>
    </p:spTree>
    <p:extLst>
      <p:ext uri="{BB962C8B-B14F-4D97-AF65-F5344CB8AC3E}">
        <p14:creationId xmlns:p14="http://schemas.microsoft.com/office/powerpoint/2010/main" val="294035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</a:t>
            </a:r>
            <a:r>
              <a:rPr lang="en-US" sz="2000" dirty="0"/>
              <a:t>(4 of 4)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457199" y="1045028"/>
            <a:ext cx="8402485" cy="3563384"/>
          </a:xfrm>
        </p:spPr>
        <p:txBody>
          <a:bodyPr/>
          <a:lstStyle/>
          <a:p>
            <a:pPr marL="228600" lvl="1" indent="-225425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700" dirty="0"/>
              <a:t>The database needs consistent storage performance at 21,000 IOPS.</a:t>
            </a:r>
          </a:p>
          <a:p>
            <a:pPr marL="228600" lvl="1" indent="-225425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700" dirty="0"/>
              <a:t>Internet access for patching and updates must be available without exposing the servers.</a:t>
            </a:r>
          </a:p>
          <a:p>
            <a:pPr marL="228600" lvl="1" indent="-225425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700" dirty="0"/>
              <a:t>High availability is a requirement.</a:t>
            </a:r>
          </a:p>
          <a:p>
            <a:pPr marL="228600" lvl="1" indent="-225425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700" dirty="0"/>
              <a:t>No change to the database schema can be made at this time.</a:t>
            </a:r>
          </a:p>
          <a:p>
            <a:pPr marL="228600" lvl="1" indent="-225425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sz="17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5285" y="675696"/>
            <a:ext cx="175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14042"/>
                </a:solidFill>
              </a:rPr>
              <a:t>Database Tier </a:t>
            </a:r>
          </a:p>
        </p:txBody>
      </p:sp>
    </p:spTree>
    <p:extLst>
      <p:ext uri="{BB962C8B-B14F-4D97-AF65-F5344CB8AC3E}">
        <p14:creationId xmlns:p14="http://schemas.microsoft.com/office/powerpoint/2010/main" val="251615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Lecture_Template_V2.5">
  <a:themeElements>
    <a:clrScheme name="AWS-Style-V2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E98E31"/>
      </a:accent1>
      <a:accent2>
        <a:srgbClr val="1B508D"/>
      </a:accent2>
      <a:accent3>
        <a:srgbClr val="94C9E2"/>
      </a:accent3>
      <a:accent4>
        <a:srgbClr val="286332"/>
      </a:accent4>
      <a:accent5>
        <a:srgbClr val="FDD645"/>
      </a:accent5>
      <a:accent6>
        <a:srgbClr val="999A98"/>
      </a:accent6>
      <a:hlink>
        <a:srgbClr val="004B91"/>
      </a:hlink>
      <a:folHlink>
        <a:srgbClr val="517DA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 PPT Template 2016" id="{E6BD0AB3-12E3-455D-8A4E-44366AEFCF2F}" vid="{FC48CD92-3A82-44B0-84C1-3F61DDA8C9FA}"/>
    </a:ext>
  </a:extLst>
</a:theme>
</file>

<file path=ppt/theme/theme2.xml><?xml version="1.0" encoding="utf-8"?>
<a:theme xmlns:a="http://schemas.openxmlformats.org/drawingml/2006/main" name="1_Lecture_Template_V2.5">
  <a:themeElements>
    <a:clrScheme name="AWS-Style-V2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E98E31"/>
      </a:accent1>
      <a:accent2>
        <a:srgbClr val="1B508D"/>
      </a:accent2>
      <a:accent3>
        <a:srgbClr val="94C9E2"/>
      </a:accent3>
      <a:accent4>
        <a:srgbClr val="286332"/>
      </a:accent4>
      <a:accent5>
        <a:srgbClr val="FDD645"/>
      </a:accent5>
      <a:accent6>
        <a:srgbClr val="999A98"/>
      </a:accent6>
      <a:hlink>
        <a:srgbClr val="004B91"/>
      </a:hlink>
      <a:folHlink>
        <a:srgbClr val="517DA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>
                <a:lumMod val="75000"/>
              </a:schemeClr>
            </a:gs>
            <a:gs pos="73000">
              <a:schemeClr val="bg2"/>
            </a:gs>
          </a:gsLst>
          <a:path path="circle">
            <a:fillToRect l="50000" t="50000" r="50000" b="50000"/>
          </a:path>
          <a:tileRect/>
        </a:gradFill>
        <a:ln w="25400">
          <a:solidFill>
            <a:schemeClr val="tx2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-ppt-template-2.0.potx" id="{F0B341BA-3A45-4BB3-9596-EADEFBBA703F}" vid="{394EA8EE-AA2A-40B2-8052-15611B50550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Status xmlns="610c11cb-1be1-44ad-96bd-1936ba709450">Green</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228ACFB690DF47A98B289D97A23B1C" ma:contentTypeVersion="1" ma:contentTypeDescription="Create a new document." ma:contentTypeScope="" ma:versionID="90521453f8316360c1638baee89bcb78">
  <xsd:schema xmlns:xsd="http://www.w3.org/2001/XMLSchema" xmlns:xs="http://www.w3.org/2001/XMLSchema" xmlns:p="http://schemas.microsoft.com/office/2006/metadata/properties" xmlns:ns2="610c11cb-1be1-44ad-96bd-1936ba709450" targetNamespace="http://schemas.microsoft.com/office/2006/metadata/properties" ma:root="true" ma:fieldsID="8f98b7a73ff55b7d2c9c898400d06866" ns2:_="">
    <xsd:import namespace="610c11cb-1be1-44ad-96bd-1936ba709450"/>
    <xsd:element name="properties">
      <xsd:complexType>
        <xsd:sequence>
          <xsd:element name="documentManagement">
            <xsd:complexType>
              <xsd:all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0c11cb-1be1-44ad-96bd-1936ba709450" elementFormDefault="qualified">
    <xsd:import namespace="http://schemas.microsoft.com/office/2006/documentManagement/types"/>
    <xsd:import namespace="http://schemas.microsoft.com/office/infopath/2007/PartnerControls"/>
    <xsd:element name="Status" ma:index="8" nillable="true" ma:displayName="Status" ma:default="&lt;Choose One&gt;" ma:format="Dropdown" ma:internalName="Status">
      <xsd:simpleType>
        <xsd:restriction base="dms:Choice">
          <xsd:enumeration value="&lt;Choose One&gt;"/>
          <xsd:enumeration value="Green"/>
          <xsd:enumeration value="Yellow"/>
          <xsd:enumeration value="Re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610c11cb-1be1-44ad-96bd-1936ba70945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A28432D-0FB4-4F71-87BC-3ADBCE6660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0c11cb-1be1-44ad-96bd-1936ba7094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ILT PPT Template 2016</Template>
  <TotalTime>9019</TotalTime>
  <Words>1370</Words>
  <Application>Microsoft Macintosh PowerPoint</Application>
  <PresentationFormat>On-screen Show (16:9)</PresentationFormat>
  <Paragraphs>198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黑体</vt:lpstr>
      <vt:lpstr>Arial</vt:lpstr>
      <vt:lpstr>Arial Rounded MT Bold</vt:lpstr>
      <vt:lpstr>Calibri</vt:lpstr>
      <vt:lpstr>Courier New</vt:lpstr>
      <vt:lpstr>Wingdings</vt:lpstr>
      <vt:lpstr>Lecture_Template_V2.5</vt:lpstr>
      <vt:lpstr>1_Lecture_Template_V2.5</vt:lpstr>
      <vt:lpstr>Final Project</vt:lpstr>
      <vt:lpstr>Final Project Overview</vt:lpstr>
      <vt:lpstr>Background</vt:lpstr>
      <vt:lpstr>Issues</vt:lpstr>
      <vt:lpstr>Current Architecture</vt:lpstr>
      <vt:lpstr>Requirements (1 of 4)</vt:lpstr>
      <vt:lpstr>Requirements (2 of 4)</vt:lpstr>
      <vt:lpstr>Requirements (3 of 4)</vt:lpstr>
      <vt:lpstr>Requirements (4 of 4)</vt:lpstr>
      <vt:lpstr>Cost Considerations (optional)</vt:lpstr>
      <vt:lpstr>Student Solution Template</vt:lpstr>
      <vt:lpstr>Project Objectives</vt:lpstr>
      <vt:lpstr>VPC Details</vt:lpstr>
      <vt:lpstr>Security Details</vt:lpstr>
      <vt:lpstr>Encryption Options</vt:lpstr>
      <vt:lpstr>Instance Details</vt:lpstr>
      <vt:lpstr>RPO Options</vt:lpstr>
      <vt:lpstr>Document Storage</vt:lpstr>
      <vt:lpstr>Web Tier Requirements</vt:lpstr>
      <vt:lpstr>App Tier Requirements</vt:lpstr>
      <vt:lpstr>Database Tier Requirements</vt:lpstr>
      <vt:lpstr>Additional Services</vt:lpstr>
      <vt:lpstr>Cost Considerations</vt:lpstr>
      <vt:lpstr>Architecture Diagram</vt:lpstr>
      <vt:lpstr>PowerPoint Presentation</vt:lpstr>
      <vt:lpstr>PowerPoint Presentation</vt:lpstr>
    </vt:vector>
  </TitlesOfParts>
  <Company>Amazon.com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to:  [Course Title]</dc:title>
  <dc:creator>Kabik, Gabriel</dc:creator>
  <cp:lastModifiedBy>Microsoft Office User</cp:lastModifiedBy>
  <cp:revision>253</cp:revision>
  <cp:lastPrinted>2014-02-24T20:13:24Z</cp:lastPrinted>
  <dcterms:created xsi:type="dcterms:W3CDTF">2016-02-12T19:13:51Z</dcterms:created>
  <dcterms:modified xsi:type="dcterms:W3CDTF">2019-04-05T15:15:56Z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0x010100D8228ACFB690DF47A98B289D97A23B1C</vt:lpwstr>
  </property>
</Properties>
</file>