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reeform 2"/>
          <p:cNvSpPr/>
          <p:nvPr/>
        </p:nvSpPr>
        <p:spPr>
          <a:xfrm>
            <a:off x="0" y="0"/>
            <a:ext cx="18288000" cy="10287000"/>
          </a:xfrm>
          <a:prstGeom prst="rect">
            <a:avLst/>
          </a:prstGeom>
          <a:blipFill>
            <a:blip r:embed="rId2"/>
            <a:stretch>
              <a:fillRect/>
            </a:stretch>
          </a:blipFill>
          <a:ln w="12700">
            <a:miter lim="400000"/>
          </a:ln>
        </p:spPr>
        <p:txBody>
          <a:bodyPr lIns="45719" rIns="45719"/>
          <a:lstStyle/>
          <a:p>
            <a:pPr/>
          </a:p>
        </p:txBody>
      </p:sp>
      <p:sp>
        <p:nvSpPr>
          <p:cNvPr id="95" name="Freeform 3"/>
          <p:cNvSpPr/>
          <p:nvPr/>
        </p:nvSpPr>
        <p:spPr>
          <a:xfrm>
            <a:off x="-467763" y="-942452"/>
            <a:ext cx="1839949" cy="2499082"/>
          </a:xfrm>
          <a:prstGeom prst="rect">
            <a:avLst/>
          </a:prstGeom>
          <a:blipFill>
            <a:blip r:embed="rId3"/>
            <a:stretch>
              <a:fillRect/>
            </a:stretch>
          </a:blipFill>
          <a:ln w="12700">
            <a:miter lim="400000"/>
          </a:ln>
        </p:spPr>
        <p:txBody>
          <a:bodyPr lIns="45719" rIns="45719"/>
          <a:lstStyle/>
          <a:p>
            <a:pPr/>
          </a:p>
        </p:txBody>
      </p:sp>
      <p:sp>
        <p:nvSpPr>
          <p:cNvPr id="96" name="Freeform 4"/>
          <p:cNvSpPr/>
          <p:nvPr/>
        </p:nvSpPr>
        <p:spPr>
          <a:xfrm>
            <a:off x="17358447" y="9696049"/>
            <a:ext cx="2516166" cy="2577379"/>
          </a:xfrm>
          <a:prstGeom prst="rect">
            <a:avLst/>
          </a:prstGeom>
          <a:blipFill>
            <a:blip r:embed="rId4"/>
            <a:stretch>
              <a:fillRect/>
            </a:stretch>
          </a:blipFill>
          <a:ln w="12700">
            <a:miter lim="400000"/>
          </a:ln>
        </p:spPr>
        <p:txBody>
          <a:bodyPr lIns="45719" rIns="45719"/>
          <a:lstStyle/>
          <a:p>
            <a:pPr/>
          </a:p>
        </p:txBody>
      </p:sp>
      <p:sp>
        <p:nvSpPr>
          <p:cNvPr id="97" name="Freeform 5"/>
          <p:cNvSpPr/>
          <p:nvPr/>
        </p:nvSpPr>
        <p:spPr>
          <a:xfrm>
            <a:off x="75684" y="10115345"/>
            <a:ext cx="566287" cy="343311"/>
          </a:xfrm>
          <a:prstGeom prst="rect">
            <a:avLst/>
          </a:prstGeom>
          <a:blipFill>
            <a:blip r:embed="rId5"/>
            <a:stretch>
              <a:fillRect/>
            </a:stretch>
          </a:blipFill>
          <a:ln w="12700">
            <a:miter lim="400000"/>
          </a:ln>
        </p:spPr>
        <p:txBody>
          <a:bodyPr lIns="45719" rIns="45719"/>
          <a:lstStyle/>
          <a:p>
            <a:pPr/>
          </a:p>
        </p:txBody>
      </p:sp>
      <p:sp>
        <p:nvSpPr>
          <p:cNvPr id="98" name="Freeform 6"/>
          <p:cNvSpPr/>
          <p:nvPr/>
        </p:nvSpPr>
        <p:spPr>
          <a:xfrm>
            <a:off x="17852756" y="-435244"/>
            <a:ext cx="870487" cy="870488"/>
          </a:xfrm>
          <a:prstGeom prst="rect">
            <a:avLst/>
          </a:prstGeom>
          <a:blipFill>
            <a:blip r:embed="rId6"/>
            <a:stretch>
              <a:fillRect/>
            </a:stretch>
          </a:blipFill>
          <a:ln w="12700">
            <a:miter lim="400000"/>
          </a:ln>
        </p:spPr>
        <p:txBody>
          <a:bodyPr lIns="45719" rIns="45719"/>
          <a:lstStyle/>
          <a:p>
            <a:pPr/>
          </a:p>
        </p:txBody>
      </p:sp>
      <p:sp>
        <p:nvSpPr>
          <p:cNvPr id="99" name="Freeform 7"/>
          <p:cNvSpPr/>
          <p:nvPr/>
        </p:nvSpPr>
        <p:spPr>
          <a:xfrm>
            <a:off x="17476216" y="307089"/>
            <a:ext cx="566287" cy="343311"/>
          </a:xfrm>
          <a:prstGeom prst="rect">
            <a:avLst/>
          </a:prstGeom>
          <a:blipFill>
            <a:blip r:embed="rId5"/>
            <a:stretch>
              <a:fillRect/>
            </a:stretch>
          </a:blipFill>
          <a:ln w="12700">
            <a:miter lim="400000"/>
          </a:ln>
        </p:spPr>
        <p:txBody>
          <a:bodyPr lIns="45719" rIns="45719"/>
          <a:lstStyle/>
          <a:p>
            <a:pPr/>
          </a:p>
        </p:txBody>
      </p:sp>
      <p:sp>
        <p:nvSpPr>
          <p:cNvPr id="100" name="Freeform 8"/>
          <p:cNvSpPr/>
          <p:nvPr/>
        </p:nvSpPr>
        <p:spPr>
          <a:xfrm>
            <a:off x="-391634" y="8983240"/>
            <a:ext cx="934639" cy="1417508"/>
          </a:xfrm>
          <a:prstGeom prst="rect">
            <a:avLst/>
          </a:prstGeom>
          <a:blipFill>
            <a:blip r:embed="rId7"/>
            <a:stretch>
              <a:fillRect/>
            </a:stretch>
          </a:blipFill>
          <a:ln w="12700">
            <a:miter lim="400000"/>
          </a:ln>
        </p:spPr>
        <p:txBody>
          <a:bodyPr lIns="45719" rIns="45719"/>
          <a:lstStyle/>
          <a:p>
            <a:pPr/>
          </a:p>
        </p:txBody>
      </p:sp>
      <p:sp>
        <p:nvSpPr>
          <p:cNvPr id="101" name="TextBox 9"/>
          <p:cNvSpPr txBox="1"/>
          <p:nvPr/>
        </p:nvSpPr>
        <p:spPr>
          <a:xfrm>
            <a:off x="16478294" y="8229234"/>
            <a:ext cx="504923" cy="4751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900"/>
              </a:lnSpc>
              <a:defRPr b="1" spc="116" sz="2700">
                <a:solidFill>
                  <a:srgbClr val="FFFFFF"/>
                </a:solidFill>
                <a:latin typeface="Source Sans Pro Bold"/>
                <a:ea typeface="Source Sans Pro Bold"/>
                <a:cs typeface="Source Sans Pro Bold"/>
                <a:sym typeface="Source Sans Pro Bold"/>
              </a:defRPr>
            </a:lvl1pPr>
          </a:lstStyle>
          <a:p>
            <a:pPr/>
            <a:r>
              <a:t>04</a:t>
            </a:r>
          </a:p>
        </p:txBody>
      </p:sp>
      <p:sp>
        <p:nvSpPr>
          <p:cNvPr id="102" name="Freeform 10"/>
          <p:cNvSpPr/>
          <p:nvPr/>
        </p:nvSpPr>
        <p:spPr>
          <a:xfrm>
            <a:off x="8127844" y="1305639"/>
            <a:ext cx="1732066" cy="1724366"/>
          </a:xfrm>
          <a:prstGeom prst="rect">
            <a:avLst/>
          </a:prstGeom>
          <a:blipFill>
            <a:blip r:embed="rId8"/>
            <a:stretch>
              <a:fillRect/>
            </a:stretch>
          </a:blipFill>
          <a:ln w="12700">
            <a:miter lim="400000"/>
          </a:ln>
        </p:spPr>
        <p:txBody>
          <a:bodyPr lIns="45719" rIns="45719"/>
          <a:lstStyle/>
          <a:p>
            <a:pPr/>
          </a:p>
        </p:txBody>
      </p:sp>
      <p:sp>
        <p:nvSpPr>
          <p:cNvPr id="103" name="Freeform 11"/>
          <p:cNvSpPr/>
          <p:nvPr/>
        </p:nvSpPr>
        <p:spPr>
          <a:xfrm>
            <a:off x="13946602" y="7102358"/>
            <a:ext cx="4669928" cy="3216413"/>
          </a:xfrm>
          <a:prstGeom prst="rect">
            <a:avLst/>
          </a:prstGeom>
          <a:blipFill>
            <a:blip r:embed="rId9"/>
            <a:stretch>
              <a:fillRect/>
            </a:stretch>
          </a:blipFill>
          <a:ln w="12700">
            <a:miter lim="400000"/>
          </a:ln>
        </p:spPr>
        <p:txBody>
          <a:bodyPr lIns="45719" rIns="45719"/>
          <a:lstStyle/>
          <a:p>
            <a:pPr/>
          </a:p>
        </p:txBody>
      </p:sp>
      <p:sp>
        <p:nvSpPr>
          <p:cNvPr id="104" name="TextBox 12"/>
          <p:cNvSpPr txBox="1"/>
          <p:nvPr/>
        </p:nvSpPr>
        <p:spPr>
          <a:xfrm>
            <a:off x="2639058" y="3125254"/>
            <a:ext cx="14091700" cy="24069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9700"/>
              </a:lnSpc>
              <a:defRPr b="1" sz="6900">
                <a:latin typeface="Times New Roman"/>
                <a:ea typeface="Times New Roman"/>
                <a:cs typeface="Times New Roman"/>
                <a:sym typeface="Times New Roman"/>
              </a:defRPr>
            </a:lvl1pPr>
          </a:lstStyle>
          <a:p>
            <a:pPr/>
            <a:r>
              <a:t>Investment Portfolio Optimisation using LP and ILP Models</a:t>
            </a:r>
          </a:p>
        </p:txBody>
      </p:sp>
      <p:sp>
        <p:nvSpPr>
          <p:cNvPr id="105" name="TextBox 13"/>
          <p:cNvSpPr txBox="1"/>
          <p:nvPr/>
        </p:nvSpPr>
        <p:spPr>
          <a:xfrm>
            <a:off x="4194831" y="5909729"/>
            <a:ext cx="9898337" cy="6041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5000"/>
              </a:lnSpc>
              <a:defRPr sz="3500">
                <a:latin typeface="Times New Roman"/>
                <a:ea typeface="Times New Roman"/>
                <a:cs typeface="Times New Roman"/>
                <a:sym typeface="Times New Roman"/>
              </a:defRPr>
            </a:lvl1pPr>
          </a:lstStyle>
          <a:p>
            <a:pPr/>
            <a:r>
              <a:t>MIS775: Desion Modeling for Business Analytics   </a:t>
            </a:r>
          </a:p>
        </p:txBody>
      </p:sp>
      <p:sp>
        <p:nvSpPr>
          <p:cNvPr id="106" name="TextBox 14"/>
          <p:cNvSpPr txBox="1"/>
          <p:nvPr/>
        </p:nvSpPr>
        <p:spPr>
          <a:xfrm>
            <a:off x="4870822" y="7808230"/>
            <a:ext cx="8246110" cy="116507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700"/>
              </a:lnSpc>
              <a:defRPr sz="3300">
                <a:latin typeface="Times New Roman"/>
                <a:ea typeface="Times New Roman"/>
                <a:cs typeface="Times New Roman"/>
                <a:sym typeface="Times New Roman"/>
              </a:defRPr>
            </a:pPr>
            <a:r>
              <a:t>Name: Duong Ngoc Phuong Trang</a:t>
            </a:r>
          </a:p>
          <a:p>
            <a:pPr algn="ctr">
              <a:lnSpc>
                <a:spcPts val="4700"/>
              </a:lnSpc>
              <a:defRPr sz="3300">
                <a:latin typeface="Times New Roman"/>
                <a:ea typeface="Times New Roman"/>
                <a:cs typeface="Times New Roman"/>
                <a:sym typeface="Times New Roman"/>
              </a:defRPr>
            </a:pPr>
            <a:r>
              <a:t>Student ID: 223990468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89" name="Freeform 2"/>
          <p:cNvSpPr/>
          <p:nvPr/>
        </p:nvSpPr>
        <p:spPr>
          <a:xfrm>
            <a:off x="3714329" y="2710756"/>
            <a:ext cx="9094449" cy="2547621"/>
          </a:xfrm>
          <a:prstGeom prst="rect">
            <a:avLst/>
          </a:prstGeom>
          <a:blipFill>
            <a:blip r:embed="rId2"/>
            <a:stretch>
              <a:fillRect/>
            </a:stretch>
          </a:blipFill>
          <a:ln w="12700">
            <a:miter lim="400000"/>
          </a:ln>
        </p:spPr>
        <p:txBody>
          <a:bodyPr lIns="45719" rIns="45719"/>
          <a:lstStyle/>
          <a:p>
            <a:pPr/>
          </a:p>
        </p:txBody>
      </p:sp>
      <p:sp>
        <p:nvSpPr>
          <p:cNvPr id="190" name="TextBox 4"/>
          <p:cNvSpPr txBox="1"/>
          <p:nvPr/>
        </p:nvSpPr>
        <p:spPr>
          <a:xfrm>
            <a:off x="8072139" y="1154929"/>
            <a:ext cx="2143721"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Sensitivity report  </a:t>
            </a:r>
          </a:p>
        </p:txBody>
      </p:sp>
      <p:sp>
        <p:nvSpPr>
          <p:cNvPr id="191" name="TextBox 5"/>
          <p:cNvSpPr txBox="1"/>
          <p:nvPr/>
        </p:nvSpPr>
        <p:spPr>
          <a:xfrm>
            <a:off x="1129035" y="2132906"/>
            <a:ext cx="8167607"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b="1" spc="64" sz="2000">
                <a:solidFill>
                  <a:srgbClr val="0F225B"/>
                </a:solidFill>
                <a:latin typeface="Times New Roman"/>
                <a:ea typeface="Times New Roman"/>
                <a:cs typeface="Times New Roman"/>
                <a:sym typeface="Times New Roman"/>
              </a:defRPr>
            </a:lvl1pPr>
          </a:lstStyle>
          <a:p>
            <a:pPr/>
            <a:r>
              <a:t>Analysis of Decision Variables (Variable Sensitivity)</a:t>
            </a:r>
          </a:p>
        </p:txBody>
      </p:sp>
      <p:sp>
        <p:nvSpPr>
          <p:cNvPr id="192" name="TextBox 6"/>
          <p:cNvSpPr txBox="1"/>
          <p:nvPr/>
        </p:nvSpPr>
        <p:spPr>
          <a:xfrm>
            <a:off x="1129034" y="5286950"/>
            <a:ext cx="13216981" cy="2388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All decision variables have reduced cost = 0, confirming that all assets are active in the optimal solution.</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PME (S11) – Highest return (4.55%)</a:t>
            </a:r>
          </a:p>
          <a:p>
            <a:pPr>
              <a:lnSpc>
                <a:spcPts val="2100"/>
              </a:lnSpc>
              <a:defRPr spc="47" sz="1500">
                <a:solidFill>
                  <a:srgbClr val="0F225B"/>
                </a:solidFill>
                <a:latin typeface="Times New Roman"/>
                <a:ea typeface="Times New Roman"/>
                <a:cs typeface="Times New Roman"/>
                <a:sym typeface="Times New Roman"/>
              </a:defRPr>
            </a:pPr>
            <a:r>
              <a:t> → Very sensitive; allowable decrease = 0.0066 → A slight drop in return would exclude it from the portfolio.</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WTC (S22) – High-return stock</a:t>
            </a:r>
          </a:p>
          <a:p>
            <a:pPr>
              <a:lnSpc>
                <a:spcPts val="2100"/>
              </a:lnSpc>
              <a:defRPr spc="47" sz="1500">
                <a:solidFill>
                  <a:srgbClr val="0F225B"/>
                </a:solidFill>
                <a:latin typeface="Times New Roman"/>
                <a:ea typeface="Times New Roman"/>
                <a:cs typeface="Times New Roman"/>
                <a:sym typeface="Times New Roman"/>
              </a:defRPr>
            </a:pPr>
            <a:r>
              <a:t> → Allowable increase = 0.0066 → If return slightly decreases, it may no longer be optimal.</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NAB (S42) – Largest allocation (32.5%)</a:t>
            </a:r>
          </a:p>
          <a:p>
            <a:pPr>
              <a:lnSpc>
                <a:spcPts val="2100"/>
              </a:lnSpc>
              <a:defRPr spc="47" sz="1500">
                <a:solidFill>
                  <a:srgbClr val="0F225B"/>
                </a:solidFill>
                <a:latin typeface="Times New Roman"/>
                <a:ea typeface="Times New Roman"/>
                <a:cs typeface="Times New Roman"/>
                <a:sym typeface="Times New Roman"/>
              </a:defRPr>
            </a:pPr>
            <a:r>
              <a:t> → Allowable decrease = 0.0072 → Needs consistent performance to justify its large weight.</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MVF (S12) &amp; XRO (S21) </a:t>
            </a:r>
          </a:p>
          <a:p>
            <a:pPr>
              <a:lnSpc>
                <a:spcPts val="2100"/>
              </a:lnSpc>
              <a:defRPr spc="47" sz="1500">
                <a:solidFill>
                  <a:srgbClr val="0F225B"/>
                </a:solidFill>
                <a:latin typeface="Times New Roman"/>
                <a:ea typeface="Times New Roman"/>
                <a:cs typeface="Times New Roman"/>
                <a:sym typeface="Times New Roman"/>
              </a:defRPr>
            </a:pPr>
            <a:r>
              <a:t> → Small allowable increases (0.0034 and 0.004) → Already near optimal level; performance improvements would not change their inclusion significantly.</a:t>
            </a:r>
          </a:p>
        </p:txBody>
      </p:sp>
      <p:sp>
        <p:nvSpPr>
          <p:cNvPr id="193" name="TextBox 7"/>
          <p:cNvSpPr txBox="1"/>
          <p:nvPr/>
        </p:nvSpPr>
        <p:spPr>
          <a:xfrm>
            <a:off x="1129034" y="7991989"/>
            <a:ext cx="15500293" cy="7879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This sensitivity analysis reveals that while all assets are currently part of the optimal allocation, certain assets like PME, WTC, and NAB are critical drivers of the portfolio’s return. Their inclusion is highly dependent on maintaining current return levels. Any slight fluctuation in these returns could reshape the portfolio, indicating a need for close performance monitoring and regular re-optimisation. Meanwhile, assets like MVF and XRO are stable components, less likely to be affected by minor changes.</a:t>
            </a:r>
          </a:p>
        </p:txBody>
      </p:sp>
      <p:sp>
        <p:nvSpPr>
          <p:cNvPr id="194" name="TextBox 8"/>
          <p:cNvSpPr txBox="1"/>
          <p:nvPr/>
        </p:nvSpPr>
        <p:spPr>
          <a:xfrm>
            <a:off x="3184759" y="251731"/>
            <a:ext cx="12205350"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2: LP OPTIMISATION MODELS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96" name="TextBox 2"/>
          <p:cNvSpPr txBox="1"/>
          <p:nvPr/>
        </p:nvSpPr>
        <p:spPr>
          <a:xfrm>
            <a:off x="1129034" y="2747250"/>
            <a:ext cx="15908634" cy="28286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2800"/>
              </a:lnSpc>
              <a:defRPr spc="64" sz="2000">
                <a:latin typeface="Times New Roman"/>
                <a:ea typeface="Times New Roman"/>
                <a:cs typeface="Times New Roman"/>
                <a:sym typeface="Times New Roman"/>
              </a:defRPr>
            </a:pPr>
            <a:r>
              <a:t>To further enhance portfolio performance, it is recommended to increase the upper limit on high-risk assets (R3) from 15% to 20%, as the current shadow price (0.03475) suggests this constraint is significantly limiting returns. Relaxing this constraint would allow more capital allocation to high-return stocks like PME and WTC, potentially boosting the overall expected return.</a:t>
            </a:r>
          </a:p>
          <a:p>
            <a:pPr algn="just">
              <a:lnSpc>
                <a:spcPts val="2800"/>
              </a:lnSpc>
              <a:defRPr spc="64" sz="2000">
                <a:latin typeface="Times New Roman"/>
                <a:ea typeface="Times New Roman"/>
                <a:cs typeface="Times New Roman"/>
                <a:sym typeface="Times New Roman"/>
              </a:defRPr>
            </a:pPr>
            <a:r>
              <a:t>Additionally, the constraint requiring the lowest-risk group (R1) to have the highest allocation could be reconsidered. While it ensures safety, it also slightly reduces profitability (as indicated by its negative shadow price). For investors with moderate risk tolerance, removing or softening this rule may strike a better balance between risk and return.</a:t>
            </a:r>
          </a:p>
          <a:p>
            <a:pPr algn="just">
              <a:lnSpc>
                <a:spcPts val="2800"/>
              </a:lnSpc>
              <a:defRPr spc="64" sz="2000">
                <a:latin typeface="Times New Roman"/>
                <a:ea typeface="Times New Roman"/>
                <a:cs typeface="Times New Roman"/>
                <a:sym typeface="Times New Roman"/>
              </a:defRPr>
            </a:pPr>
            <a:r>
              <a:t>Finally, given the high sensitivity of key assets like PME, WTC, and NAB, it is advisable to regularly re-optimise the model in response to market changes to maintain an efficient and robust portfolio.</a:t>
            </a:r>
          </a:p>
        </p:txBody>
      </p:sp>
      <p:sp>
        <p:nvSpPr>
          <p:cNvPr id="197" name="TextBox 4"/>
          <p:cNvSpPr txBox="1"/>
          <p:nvPr/>
        </p:nvSpPr>
        <p:spPr>
          <a:xfrm>
            <a:off x="8072139" y="1154929"/>
            <a:ext cx="2143721"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Sensitivity report  </a:t>
            </a:r>
          </a:p>
        </p:txBody>
      </p:sp>
      <p:sp>
        <p:nvSpPr>
          <p:cNvPr id="198" name="TextBox 5"/>
          <p:cNvSpPr txBox="1"/>
          <p:nvPr/>
        </p:nvSpPr>
        <p:spPr>
          <a:xfrm>
            <a:off x="1129035" y="2132906"/>
            <a:ext cx="8167607"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b="1" spc="64" sz="2000">
                <a:solidFill>
                  <a:srgbClr val="0F225B"/>
                </a:solidFill>
                <a:latin typeface="Times New Roman"/>
                <a:ea typeface="Times New Roman"/>
                <a:cs typeface="Times New Roman"/>
                <a:sym typeface="Times New Roman"/>
              </a:defRPr>
            </a:lvl1pPr>
          </a:lstStyle>
          <a:p>
            <a:pPr/>
            <a:r>
              <a:t>Suggestion</a:t>
            </a:r>
          </a:p>
        </p:txBody>
      </p:sp>
      <p:sp>
        <p:nvSpPr>
          <p:cNvPr id="199" name="TextBox 8"/>
          <p:cNvSpPr txBox="1"/>
          <p:nvPr/>
        </p:nvSpPr>
        <p:spPr>
          <a:xfrm>
            <a:off x="3184759" y="251731"/>
            <a:ext cx="12205350"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2: LP OPTIMISATION MODELS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201" name="Freeform 2"/>
          <p:cNvSpPr/>
          <p:nvPr/>
        </p:nvSpPr>
        <p:spPr>
          <a:xfrm>
            <a:off x="1443484" y="5438278"/>
            <a:ext cx="3884751" cy="303498"/>
          </a:xfrm>
          <a:prstGeom prst="rect">
            <a:avLst/>
          </a:prstGeom>
          <a:blipFill>
            <a:blip r:embed="rId2"/>
            <a:stretch>
              <a:fillRect/>
            </a:stretch>
          </a:blipFill>
          <a:ln w="12700">
            <a:miter lim="400000"/>
          </a:ln>
        </p:spPr>
        <p:txBody>
          <a:bodyPr lIns="45719" rIns="45719"/>
          <a:lstStyle/>
          <a:p>
            <a:pPr/>
          </a:p>
        </p:txBody>
      </p:sp>
      <p:sp>
        <p:nvSpPr>
          <p:cNvPr id="202" name="Freeform 3"/>
          <p:cNvSpPr/>
          <p:nvPr/>
        </p:nvSpPr>
        <p:spPr>
          <a:xfrm>
            <a:off x="1587098" y="6207750"/>
            <a:ext cx="2931957" cy="417149"/>
          </a:xfrm>
          <a:prstGeom prst="rect">
            <a:avLst/>
          </a:prstGeom>
          <a:blipFill>
            <a:blip r:embed="rId3"/>
            <a:stretch>
              <a:fillRect/>
            </a:stretch>
          </a:blipFill>
          <a:ln w="12700">
            <a:miter lim="400000"/>
          </a:ln>
        </p:spPr>
        <p:txBody>
          <a:bodyPr lIns="45719" rIns="45719"/>
          <a:lstStyle/>
          <a:p>
            <a:pPr/>
          </a:p>
        </p:txBody>
      </p:sp>
      <p:sp>
        <p:nvSpPr>
          <p:cNvPr id="203" name="Freeform 4"/>
          <p:cNvSpPr/>
          <p:nvPr/>
        </p:nvSpPr>
        <p:spPr>
          <a:xfrm>
            <a:off x="1682188" y="7268141"/>
            <a:ext cx="2366892" cy="359879"/>
          </a:xfrm>
          <a:prstGeom prst="rect">
            <a:avLst/>
          </a:prstGeom>
          <a:blipFill>
            <a:blip r:embed="rId4"/>
            <a:stretch>
              <a:fillRect/>
            </a:stretch>
          </a:blipFill>
          <a:ln w="12700">
            <a:miter lim="400000"/>
          </a:ln>
        </p:spPr>
        <p:txBody>
          <a:bodyPr lIns="45719" rIns="45719"/>
          <a:lstStyle/>
          <a:p>
            <a:pPr/>
          </a:p>
        </p:txBody>
      </p:sp>
      <p:sp>
        <p:nvSpPr>
          <p:cNvPr id="204" name="Freeform 5"/>
          <p:cNvSpPr/>
          <p:nvPr/>
        </p:nvSpPr>
        <p:spPr>
          <a:xfrm>
            <a:off x="10891945" y="5295841"/>
            <a:ext cx="2898570" cy="445935"/>
          </a:xfrm>
          <a:prstGeom prst="rect">
            <a:avLst/>
          </a:prstGeom>
          <a:blipFill>
            <a:blip r:embed="rId5"/>
            <a:stretch>
              <a:fillRect/>
            </a:stretch>
          </a:blipFill>
          <a:ln w="12700">
            <a:miter lim="400000"/>
          </a:ln>
        </p:spPr>
        <p:txBody>
          <a:bodyPr lIns="45719" rIns="45719"/>
          <a:lstStyle/>
          <a:p>
            <a:pPr/>
          </a:p>
        </p:txBody>
      </p:sp>
      <p:sp>
        <p:nvSpPr>
          <p:cNvPr id="205" name="Freeform 6"/>
          <p:cNvSpPr/>
          <p:nvPr/>
        </p:nvSpPr>
        <p:spPr>
          <a:xfrm>
            <a:off x="10435604" y="6269735"/>
            <a:ext cx="5568442" cy="355164"/>
          </a:xfrm>
          <a:prstGeom prst="rect">
            <a:avLst/>
          </a:prstGeom>
          <a:blipFill>
            <a:blip r:embed="rId6"/>
            <a:stretch>
              <a:fillRect/>
            </a:stretch>
          </a:blipFill>
          <a:ln w="12700">
            <a:miter lim="400000"/>
          </a:ln>
        </p:spPr>
        <p:txBody>
          <a:bodyPr lIns="45719" rIns="45719"/>
          <a:lstStyle/>
          <a:p>
            <a:pPr/>
          </a:p>
        </p:txBody>
      </p:sp>
      <p:sp>
        <p:nvSpPr>
          <p:cNvPr id="206" name="Freeform 7"/>
          <p:cNvSpPr/>
          <p:nvPr/>
        </p:nvSpPr>
        <p:spPr>
          <a:xfrm>
            <a:off x="11276531" y="7271322"/>
            <a:ext cx="1608868" cy="502771"/>
          </a:xfrm>
          <a:prstGeom prst="rect">
            <a:avLst/>
          </a:prstGeom>
          <a:blipFill>
            <a:blip r:embed="rId7"/>
            <a:stretch>
              <a:fillRect/>
            </a:stretch>
          </a:blipFill>
          <a:ln w="12700">
            <a:miter lim="400000"/>
          </a:ln>
        </p:spPr>
        <p:txBody>
          <a:bodyPr lIns="45719" rIns="45719"/>
          <a:lstStyle/>
          <a:p>
            <a:pPr/>
          </a:p>
        </p:txBody>
      </p:sp>
      <p:sp>
        <p:nvSpPr>
          <p:cNvPr id="207" name="TextBox 8"/>
          <p:cNvSpPr txBox="1"/>
          <p:nvPr/>
        </p:nvSpPr>
        <p:spPr>
          <a:xfrm>
            <a:off x="2994367" y="284722"/>
            <a:ext cx="12299266"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3: LP OPTIMISATION MODELS</a:t>
            </a:r>
          </a:p>
        </p:txBody>
      </p:sp>
      <p:sp>
        <p:nvSpPr>
          <p:cNvPr id="208" name="TextBox 9"/>
          <p:cNvSpPr txBox="1"/>
          <p:nvPr/>
        </p:nvSpPr>
        <p:spPr>
          <a:xfrm>
            <a:off x="7852395" y="1154929"/>
            <a:ext cx="2583211"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Algebraic formulation</a:t>
            </a:r>
          </a:p>
        </p:txBody>
      </p:sp>
      <p:sp>
        <p:nvSpPr>
          <p:cNvPr id="209" name="TextBox 10"/>
          <p:cNvSpPr txBox="1"/>
          <p:nvPr/>
        </p:nvSpPr>
        <p:spPr>
          <a:xfrm>
            <a:off x="1170048" y="2050495"/>
            <a:ext cx="17117952" cy="6209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a:solidFill>
                  <a:srgbClr val="0F225B"/>
                </a:solidFill>
                <a:latin typeface="Times New Roman"/>
                <a:ea typeface="Times New Roman"/>
                <a:cs typeface="Times New Roman"/>
                <a:sym typeface="Times New Roman"/>
              </a:defRPr>
            </a:lvl1pPr>
          </a:lstStyle>
          <a:p>
            <a:pPr/>
            <a:r>
              <a:t>This Integer Linear Programming (ILP) model aims to maximise the expected return of a portfolio subject to strict investment rules. The decision variables S1-4 are binary (0 or 1)</a:t>
            </a:r>
          </a:p>
        </p:txBody>
      </p:sp>
      <p:sp>
        <p:nvSpPr>
          <p:cNvPr id="210" name="TextBox 11"/>
          <p:cNvSpPr txBox="1"/>
          <p:nvPr/>
        </p:nvSpPr>
        <p:spPr>
          <a:xfrm>
            <a:off x="1170049" y="2901151"/>
            <a:ext cx="4753124"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Objective function (maximise expected return):</a:t>
            </a:r>
          </a:p>
        </p:txBody>
      </p:sp>
      <p:sp>
        <p:nvSpPr>
          <p:cNvPr id="211" name="TextBox 12"/>
          <p:cNvSpPr txBox="1"/>
          <p:nvPr/>
        </p:nvSpPr>
        <p:spPr>
          <a:xfrm>
            <a:off x="3260926" y="3421850"/>
            <a:ext cx="11986023" cy="3034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500"/>
              </a:lnSpc>
              <a:defRPr b="1" spc="57">
                <a:solidFill>
                  <a:srgbClr val="0F225B"/>
                </a:solidFill>
                <a:latin typeface="Times New Roman"/>
                <a:ea typeface="Times New Roman"/>
                <a:cs typeface="Times New Roman"/>
                <a:sym typeface="Times New Roman"/>
              </a:defRPr>
            </a:lvl1pPr>
          </a:lstStyle>
          <a:p>
            <a:pPr/>
            <a:r>
              <a:t>Maximise Z= 4.55%S11 + 1.22%S12 + 1.16%S21 + 3.83%S22 + 0.55%S31 + (-0.07%)S32 + 1.56%S41 + 1.27%S42</a:t>
            </a:r>
          </a:p>
        </p:txBody>
      </p:sp>
      <p:sp>
        <p:nvSpPr>
          <p:cNvPr id="212" name="TextBox 13"/>
          <p:cNvSpPr txBox="1"/>
          <p:nvPr/>
        </p:nvSpPr>
        <p:spPr>
          <a:xfrm>
            <a:off x="781422" y="4860409"/>
            <a:ext cx="2769841"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1.Exactly 5 assets selected:</a:t>
            </a:r>
          </a:p>
        </p:txBody>
      </p:sp>
      <p:sp>
        <p:nvSpPr>
          <p:cNvPr id="213" name="TextBox 14"/>
          <p:cNvSpPr txBox="1"/>
          <p:nvPr/>
        </p:nvSpPr>
        <p:spPr>
          <a:xfrm>
            <a:off x="781422" y="5799878"/>
            <a:ext cx="2836516"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2. Include at least 4 sectors:</a:t>
            </a:r>
          </a:p>
        </p:txBody>
      </p:sp>
      <p:sp>
        <p:nvSpPr>
          <p:cNvPr id="214" name="TextBox 15"/>
          <p:cNvSpPr txBox="1"/>
          <p:nvPr/>
        </p:nvSpPr>
        <p:spPr>
          <a:xfrm>
            <a:off x="1028700" y="4309405"/>
            <a:ext cx="10247832" cy="3034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a:solidFill>
                  <a:srgbClr val="0F225B"/>
                </a:solidFill>
                <a:latin typeface="Times New Roman"/>
                <a:ea typeface="Times New Roman"/>
                <a:cs typeface="Times New Roman"/>
                <a:sym typeface="Times New Roman"/>
              </a:defRPr>
            </a:lvl1pPr>
          </a:lstStyle>
          <a:p>
            <a:pPr/>
            <a:r>
              <a:t>The model includes several constraints based on realistic investment principles:</a:t>
            </a:r>
          </a:p>
        </p:txBody>
      </p:sp>
      <p:sp>
        <p:nvSpPr>
          <p:cNvPr id="215" name="TextBox 16"/>
          <p:cNvSpPr txBox="1"/>
          <p:nvPr/>
        </p:nvSpPr>
        <p:spPr>
          <a:xfrm>
            <a:off x="781422" y="6736018"/>
            <a:ext cx="4940052"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3. At most 1 asset in the highest-risk group (R3):</a:t>
            </a:r>
          </a:p>
        </p:txBody>
      </p:sp>
      <p:sp>
        <p:nvSpPr>
          <p:cNvPr id="216" name="TextBox 17"/>
          <p:cNvSpPr txBox="1"/>
          <p:nvPr/>
        </p:nvSpPr>
        <p:spPr>
          <a:xfrm>
            <a:off x="9878972" y="4860409"/>
            <a:ext cx="4846589"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4. At least 2 assets from lowest-risk group (R1):</a:t>
            </a:r>
          </a:p>
        </p:txBody>
      </p:sp>
      <p:sp>
        <p:nvSpPr>
          <p:cNvPr id="217" name="TextBox 18"/>
          <p:cNvSpPr txBox="1"/>
          <p:nvPr/>
        </p:nvSpPr>
        <p:spPr>
          <a:xfrm>
            <a:off x="9878972" y="5799878"/>
            <a:ext cx="4482704"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5. Select R3 only if at least 1 R2 is selected:</a:t>
            </a:r>
          </a:p>
        </p:txBody>
      </p:sp>
      <p:sp>
        <p:nvSpPr>
          <p:cNvPr id="218" name="TextBox 19"/>
          <p:cNvSpPr txBox="1"/>
          <p:nvPr/>
        </p:nvSpPr>
        <p:spPr>
          <a:xfrm>
            <a:off x="9878972" y="6736018"/>
            <a:ext cx="7235429" cy="6209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b="1" spc="57">
                <a:solidFill>
                  <a:srgbClr val="0F225B"/>
                </a:solidFill>
                <a:latin typeface="Times New Roman"/>
                <a:ea typeface="Times New Roman"/>
                <a:cs typeface="Times New Roman"/>
                <a:sym typeface="Times New Roman"/>
              </a:defRPr>
            </a:lvl1pPr>
          </a:lstStyle>
          <a:p>
            <a:pPr/>
            <a:r>
              <a:t>6. Asset from R2 with high return and low risk (CBA) must be included: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220" name="Freeform 2"/>
          <p:cNvSpPr/>
          <p:nvPr/>
        </p:nvSpPr>
        <p:spPr>
          <a:xfrm>
            <a:off x="2939646" y="5550944"/>
            <a:ext cx="11301260" cy="3870682"/>
          </a:xfrm>
          <a:prstGeom prst="rect">
            <a:avLst/>
          </a:prstGeom>
          <a:blipFill>
            <a:blip r:embed="rId2"/>
            <a:stretch>
              <a:fillRect/>
            </a:stretch>
          </a:blipFill>
          <a:ln w="12700">
            <a:miter lim="400000"/>
          </a:ln>
        </p:spPr>
        <p:txBody>
          <a:bodyPr lIns="45719" rIns="45719"/>
          <a:lstStyle/>
          <a:p>
            <a:pPr/>
          </a:p>
        </p:txBody>
      </p:sp>
      <p:sp>
        <p:nvSpPr>
          <p:cNvPr id="221" name="TextBox 3"/>
          <p:cNvSpPr txBox="1"/>
          <p:nvPr/>
        </p:nvSpPr>
        <p:spPr>
          <a:xfrm>
            <a:off x="1028700" y="1668552"/>
            <a:ext cx="14551670" cy="32390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b="1" spc="57" sz="1700">
                <a:latin typeface="Times New Roman"/>
                <a:ea typeface="Times New Roman"/>
                <a:cs typeface="Times New Roman"/>
                <a:sym typeface="Times New Roman"/>
              </a:defRPr>
            </a:pPr>
            <a:r>
              <a:t>Based on the output worksheet:</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The 5 selected assets are:</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Pro Medicus Limited (PME) – R3</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Xero Limited (XRO) – R2</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Telstra (TLS) – R1</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Commonwealth Bank (CBA) – R2</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NAB – R1</a:t>
            </a:r>
          </a:p>
          <a:p>
            <a:pPr>
              <a:lnSpc>
                <a:spcPts val="2100"/>
              </a:lnSpc>
              <a:defRPr b="1" spc="47" sz="1500">
                <a:latin typeface="Times New Roman"/>
                <a:ea typeface="Times New Roman"/>
                <a:cs typeface="Times New Roman"/>
                <a:sym typeface="Times New Roman"/>
              </a:defRPr>
            </a:pPr>
            <a:r>
              <a:t>The objective return calculated from selected assets:</a:t>
            </a:r>
          </a:p>
          <a:p>
            <a:pPr>
              <a:lnSpc>
                <a:spcPts val="2100"/>
              </a:lnSpc>
            </a:pPr>
          </a:p>
          <a:p>
            <a:pPr algn="just">
              <a:lnSpc>
                <a:spcPts val="2100"/>
              </a:lnSpc>
              <a:defRPr b="1" spc="47" sz="1500">
                <a:latin typeface="Times New Roman"/>
                <a:ea typeface="Times New Roman"/>
                <a:cs typeface="Times New Roman"/>
                <a:sym typeface="Times New Roman"/>
              </a:defRPr>
            </a:pPr>
            <a:r>
              <a:t>Z=0.0455+0.0116+0.0055+0.0156+0.0127=9.09%</a:t>
            </a:r>
          </a:p>
          <a:p>
            <a:pPr>
              <a:lnSpc>
                <a:spcPts val="2100"/>
              </a:lnSpc>
            </a:pPr>
          </a:p>
          <a:p>
            <a:pPr>
              <a:lnSpc>
                <a:spcPts val="2100"/>
              </a:lnSpc>
              <a:defRPr spc="47" sz="1500">
                <a:latin typeface="Times New Roman"/>
                <a:ea typeface="Times New Roman"/>
                <a:cs typeface="Times New Roman"/>
                <a:sym typeface="Times New Roman"/>
              </a:defRPr>
            </a:pPr>
            <a:r>
              <a:t>→ The model is visually and logically well-organised in the worksheet, with binary variable matrix, risk group tagging, sector tagging, and calculated Z displayed clearly.</a:t>
            </a:r>
          </a:p>
        </p:txBody>
      </p:sp>
      <p:sp>
        <p:nvSpPr>
          <p:cNvPr id="222" name="TextBox 5"/>
          <p:cNvSpPr txBox="1"/>
          <p:nvPr/>
        </p:nvSpPr>
        <p:spPr>
          <a:xfrm>
            <a:off x="5008214" y="1154929"/>
            <a:ext cx="8271572"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Optimal solution and the relevant worksheet/output sheet of the model </a:t>
            </a:r>
          </a:p>
        </p:txBody>
      </p:sp>
      <p:sp>
        <p:nvSpPr>
          <p:cNvPr id="223" name="TextBox 6"/>
          <p:cNvSpPr txBox="1"/>
          <p:nvPr/>
        </p:nvSpPr>
        <p:spPr>
          <a:xfrm>
            <a:off x="9144000" y="1678077"/>
            <a:ext cx="5426720" cy="1321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latin typeface="Times New Roman"/>
                <a:ea typeface="Times New Roman"/>
                <a:cs typeface="Times New Roman"/>
                <a:sym typeface="Times New Roman"/>
              </a:defRPr>
            </a:pPr>
            <a:r>
              <a:t>All key constraints are satisfied, including:</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Sector coverage: S1, S2, S3, S4 included</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Exactly 1 high-risk asset (PME)</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At least 2 low-risk assets (TLS, NAB)</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CBA (R2 asset with low risk, high return) is selected</a:t>
            </a:r>
          </a:p>
        </p:txBody>
      </p:sp>
      <p:sp>
        <p:nvSpPr>
          <p:cNvPr id="224" name="TextBox 8"/>
          <p:cNvSpPr txBox="1"/>
          <p:nvPr/>
        </p:nvSpPr>
        <p:spPr>
          <a:xfrm>
            <a:off x="2994367" y="284722"/>
            <a:ext cx="12299266"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3: LP OPTIMISATION MODELS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226" name="TextBox 2"/>
          <p:cNvSpPr txBox="1"/>
          <p:nvPr/>
        </p:nvSpPr>
        <p:spPr>
          <a:xfrm>
            <a:off x="1122932" y="2617538"/>
            <a:ext cx="15343239" cy="38232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b="1" spc="57" sz="1700">
                <a:latin typeface="Times New Roman"/>
                <a:ea typeface="Times New Roman"/>
                <a:cs typeface="Times New Roman"/>
                <a:sym typeface="Times New Roman"/>
              </a:defRPr>
            </a:pPr>
            <a:r>
              <a:t>Interpretation:</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The ILP model successfully selected a portfolio of five assets—PME, XRO, TLS, CBA, and NAB—which satisfy all given constraints while achieving a strong expected return of 9.09%.</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The inclusion of PME (R3) is justified by its high return (4.55%) and is supported by two low-risk assets (TLS and NAB) to maintain overall portfolio stability. This satisfies both the “at most 1 R3” and “at least 2 R1” constraints.</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CBA (R2) was strategically selected due to its favourable balance of return and low risk, fulfilling the condition that a high-performing R2 asset must be included. The model also ensures sector diversification, as all four sectors (S1–S4) are represented.</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Overall, the model demonstrates an effective balance between risk management and return maximisation, reflecting a realistic and disciplined investment strategy under strict selection rules.</a:t>
            </a:r>
          </a:p>
          <a:p>
            <a:pPr>
              <a:lnSpc>
                <a:spcPts val="2100"/>
              </a:lnSpc>
            </a:pPr>
          </a:p>
          <a:p>
            <a:pPr>
              <a:lnSpc>
                <a:spcPts val="2500"/>
              </a:lnSpc>
              <a:defRPr b="1" spc="57" sz="1700">
                <a:latin typeface="Times New Roman"/>
                <a:ea typeface="Times New Roman"/>
                <a:cs typeface="Times New Roman"/>
                <a:sym typeface="Times New Roman"/>
              </a:defRPr>
            </a:pPr>
            <a:r>
              <a:t>Suggestions:</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If risk tolerance allows, consider relaxing the “at most 1 R3” constraint to allow both PME and WTC – this may further increase expected return.</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Explore dynamic sector requirements in future versions (e.g., weighting sectors by market cap or growth).</a:t>
            </a:r>
          </a:p>
          <a:p>
            <a:pPr lvl="1" marL="323850" indent="-161925">
              <a:lnSpc>
                <a:spcPts val="2100"/>
              </a:lnSpc>
              <a:buSzPct val="100000"/>
              <a:buFont typeface="Arial"/>
              <a:buChar char="•"/>
              <a:defRPr spc="47" sz="1500">
                <a:latin typeface="Times New Roman"/>
                <a:ea typeface="Times New Roman"/>
                <a:cs typeface="Times New Roman"/>
                <a:sym typeface="Times New Roman"/>
              </a:defRPr>
            </a:pPr>
            <a:r>
              <a:t>Run sensitivity tests by removing each selected asset and recalculating Z to assess portfolio stability and critical dependencies.</a:t>
            </a:r>
          </a:p>
        </p:txBody>
      </p:sp>
      <p:sp>
        <p:nvSpPr>
          <p:cNvPr id="227" name="TextBox 4"/>
          <p:cNvSpPr txBox="1"/>
          <p:nvPr/>
        </p:nvSpPr>
        <p:spPr>
          <a:xfrm>
            <a:off x="7521401" y="1154929"/>
            <a:ext cx="3245198"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Interpretation &amp; Suggestion</a:t>
            </a:r>
          </a:p>
        </p:txBody>
      </p:sp>
      <p:sp>
        <p:nvSpPr>
          <p:cNvPr id="228" name="TextBox 8"/>
          <p:cNvSpPr txBox="1"/>
          <p:nvPr/>
        </p:nvSpPr>
        <p:spPr>
          <a:xfrm>
            <a:off x="2994367" y="284722"/>
            <a:ext cx="12299266"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3: LP OPTIMISATION MODELS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230" name="Freeform 2"/>
          <p:cNvSpPr/>
          <p:nvPr/>
        </p:nvSpPr>
        <p:spPr>
          <a:xfrm>
            <a:off x="4695757" y="4913247"/>
            <a:ext cx="7123653" cy="4523521"/>
          </a:xfrm>
          <a:prstGeom prst="rect">
            <a:avLst/>
          </a:prstGeom>
          <a:blipFill>
            <a:blip r:embed="rId2"/>
            <a:stretch>
              <a:fillRect/>
            </a:stretch>
          </a:blipFill>
          <a:ln w="12700">
            <a:miter lim="400000"/>
          </a:ln>
        </p:spPr>
        <p:txBody>
          <a:bodyPr lIns="45719" rIns="45719"/>
          <a:lstStyle/>
          <a:p>
            <a:pPr/>
          </a:p>
        </p:txBody>
      </p:sp>
      <p:sp>
        <p:nvSpPr>
          <p:cNvPr id="231" name="TextBox 3"/>
          <p:cNvSpPr txBox="1"/>
          <p:nvPr/>
        </p:nvSpPr>
        <p:spPr>
          <a:xfrm>
            <a:off x="3856578" y="503478"/>
            <a:ext cx="10676934"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4: OPTIMISATION RESULTS </a:t>
            </a:r>
          </a:p>
        </p:txBody>
      </p:sp>
      <p:sp>
        <p:nvSpPr>
          <p:cNvPr id="232" name="TextBox 4"/>
          <p:cNvSpPr txBox="1"/>
          <p:nvPr/>
        </p:nvSpPr>
        <p:spPr>
          <a:xfrm>
            <a:off x="1130791" y="1772818"/>
            <a:ext cx="16128509" cy="247649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pc="64" sz="2000">
                <a:solidFill>
                  <a:srgbClr val="0F225B"/>
                </a:solidFill>
                <a:latin typeface="Source Sans Pro"/>
                <a:ea typeface="Source Sans Pro"/>
                <a:cs typeface="Source Sans Pro"/>
                <a:sym typeface="Source Sans Pro"/>
              </a:defRPr>
            </a:pPr>
            <a:r>
              <a:t>In the LP model, the portfolio allocates varying percentages to all 8 assets. Notably, NAB (R1) receives the highest allocation (45%), while high-risk assets such as PME and WTC are capped at 10% and 5%, respectively. This model reflects a cautious, diversified approach and adheres closely to risk thresholds.</a:t>
            </a:r>
          </a:p>
          <a:p>
            <a:pPr>
              <a:lnSpc>
                <a:spcPts val="2800"/>
              </a:lnSpc>
            </a:pPr>
          </a:p>
          <a:p>
            <a:pPr>
              <a:lnSpc>
                <a:spcPts val="2800"/>
              </a:lnSpc>
              <a:defRPr spc="64" sz="2000">
                <a:solidFill>
                  <a:srgbClr val="0F225B"/>
                </a:solidFill>
                <a:latin typeface="Source Sans Pro"/>
                <a:ea typeface="Source Sans Pro"/>
                <a:cs typeface="Source Sans Pro"/>
                <a:sym typeface="Source Sans Pro"/>
              </a:defRPr>
            </a:pPr>
            <a:r>
              <a:t>In contrast, the ILP model selects only 5 assets based on binary constraints. It includes PME, TLS, CBA, NAB, and XRO, all of which collectively yield a much higher expected return of 9.09%. The model avoids lower-return assets like SEK or MVF and includes just one high-risk asset (PME), balanced by two low-risk assets (TLS and NAB).</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234" name="TextBox 2"/>
          <p:cNvSpPr txBox="1"/>
          <p:nvPr/>
        </p:nvSpPr>
        <p:spPr>
          <a:xfrm>
            <a:off x="3286785" y="547230"/>
            <a:ext cx="11934306" cy="16859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pc="147" sz="4500">
                <a:solidFill>
                  <a:srgbClr val="0F225B"/>
                </a:solidFill>
                <a:latin typeface="Oswald Bold"/>
                <a:ea typeface="Oswald Bold"/>
                <a:cs typeface="Oswald Bold"/>
                <a:sym typeface="Oswald Bold"/>
              </a:defRPr>
            </a:lvl1pPr>
            <a:lvl2pPr indent="0" algn="ctr">
              <a:lnSpc>
                <a:spcPts val="6800"/>
              </a:lnSpc>
              <a:defRPr b="1" sz="4500">
                <a:solidFill>
                  <a:srgbClr val="0F225B"/>
                </a:solidFill>
                <a:latin typeface="Oswald Bold"/>
                <a:ea typeface="Oswald Bold"/>
                <a:cs typeface="Oswald Bold"/>
                <a:sym typeface="Oswald Bold"/>
              </a:defRPr>
            </a:lvl2pPr>
          </a:lstStyle>
          <a:p>
            <a:pPr/>
            <a:r>
              <a:t>SECTION 4: RECOMMENDED STRATEGY </a:t>
            </a:r>
          </a:p>
          <a:p>
            <a:pPr lvl="1"/>
            <a:r>
              <a:t> </a:t>
            </a:r>
          </a:p>
        </p:txBody>
      </p:sp>
      <p:sp>
        <p:nvSpPr>
          <p:cNvPr id="235" name="TextBox 3"/>
          <p:cNvSpPr txBox="1"/>
          <p:nvPr/>
        </p:nvSpPr>
        <p:spPr>
          <a:xfrm>
            <a:off x="1138637" y="2033709"/>
            <a:ext cx="16230601" cy="42510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pc="64" sz="2000">
                <a:solidFill>
                  <a:srgbClr val="0F225B"/>
                </a:solidFill>
                <a:latin typeface="Times New Roman"/>
                <a:ea typeface="Times New Roman"/>
                <a:cs typeface="Times New Roman"/>
                <a:sym typeface="Times New Roman"/>
              </a:defRPr>
            </a:pPr>
            <a:r>
              <a:t>Based on the comparison, the ILP model is the preferred strategy for this scenario. Although the LP model offers broader diversification and fractional risk spreading, its overall return (1.5855%) is relatively low and may not meet investor expectations in a moderately aggressive investment context.</a:t>
            </a:r>
          </a:p>
          <a:p>
            <a:pPr>
              <a:lnSpc>
                <a:spcPts val="2800"/>
              </a:lnSpc>
            </a:pPr>
          </a:p>
          <a:p>
            <a:pPr>
              <a:lnSpc>
                <a:spcPts val="2800"/>
              </a:lnSpc>
              <a:defRPr spc="64" sz="2000">
                <a:solidFill>
                  <a:srgbClr val="0F225B"/>
                </a:solidFill>
                <a:latin typeface="Times New Roman"/>
                <a:ea typeface="Times New Roman"/>
                <a:cs typeface="Times New Roman"/>
                <a:sym typeface="Times New Roman"/>
              </a:defRPr>
            </a:pPr>
            <a:r>
              <a:t>The ILP model, while more restrictive in terms of asset inclusion, provides a clear performance advantage (9.09%). It effectively balances risk and return by:</a:t>
            </a:r>
          </a:p>
          <a:p>
            <a:pPr lvl="1" marL="431801" indent="-215900">
              <a:lnSpc>
                <a:spcPts val="2800"/>
              </a:lnSpc>
              <a:buSzPct val="100000"/>
              <a:buFont typeface="Arial"/>
              <a:buChar char="•"/>
              <a:defRPr spc="64" sz="2000">
                <a:solidFill>
                  <a:srgbClr val="0F225B"/>
                </a:solidFill>
                <a:latin typeface="Times New Roman"/>
                <a:ea typeface="Times New Roman"/>
                <a:cs typeface="Times New Roman"/>
                <a:sym typeface="Times New Roman"/>
              </a:defRPr>
            </a:pPr>
            <a:r>
              <a:t>Selecting only one high-risk asset (PME) with the highest return,</a:t>
            </a:r>
          </a:p>
          <a:p>
            <a:pPr lvl="1" marL="431801" indent="-215900">
              <a:lnSpc>
                <a:spcPts val="2800"/>
              </a:lnSpc>
              <a:buSzPct val="100000"/>
              <a:buFont typeface="Arial"/>
              <a:buChar char="•"/>
              <a:defRPr spc="64" sz="2000">
                <a:solidFill>
                  <a:srgbClr val="0F225B"/>
                </a:solidFill>
                <a:latin typeface="Times New Roman"/>
                <a:ea typeface="Times New Roman"/>
                <a:cs typeface="Times New Roman"/>
                <a:sym typeface="Times New Roman"/>
              </a:defRPr>
            </a:pPr>
            <a:r>
              <a:t>Ensuring diversification across all four sectors,</a:t>
            </a:r>
          </a:p>
          <a:p>
            <a:pPr lvl="1" marL="431801" indent="-215900">
              <a:lnSpc>
                <a:spcPts val="2800"/>
              </a:lnSpc>
              <a:buSzPct val="100000"/>
              <a:buFont typeface="Arial"/>
              <a:buChar char="•"/>
              <a:defRPr spc="64" sz="2000">
                <a:solidFill>
                  <a:srgbClr val="0F225B"/>
                </a:solidFill>
                <a:latin typeface="Times New Roman"/>
                <a:ea typeface="Times New Roman"/>
                <a:cs typeface="Times New Roman"/>
                <a:sym typeface="Times New Roman"/>
              </a:defRPr>
            </a:pPr>
            <a:r>
              <a:t>Including strong-performing low-risk and medium-risk stocks like NAB, TLS, and CBA.</a:t>
            </a:r>
          </a:p>
          <a:p>
            <a:pPr>
              <a:lnSpc>
                <a:spcPts val="2800"/>
              </a:lnSpc>
            </a:pPr>
          </a:p>
          <a:p>
            <a:pPr>
              <a:lnSpc>
                <a:spcPts val="2800"/>
              </a:lnSpc>
              <a:defRPr spc="64" sz="2000">
                <a:solidFill>
                  <a:srgbClr val="0F225B"/>
                </a:solidFill>
                <a:latin typeface="Times New Roman"/>
                <a:ea typeface="Times New Roman"/>
                <a:cs typeface="Times New Roman"/>
                <a:sym typeface="Times New Roman"/>
              </a:defRPr>
            </a:pPr>
            <a:r>
              <a:t>This strategy is ideal for investors who seek higher returns while still maintaining reasonable risk control through discrete asset selection, sector spread, and strict constraints.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Freeform 2"/>
          <p:cNvSpPr/>
          <p:nvPr/>
        </p:nvSpPr>
        <p:spPr>
          <a:xfrm>
            <a:off x="0" y="0"/>
            <a:ext cx="18288000" cy="10287000"/>
          </a:xfrm>
          <a:prstGeom prst="rect">
            <a:avLst/>
          </a:prstGeom>
          <a:blipFill>
            <a:blip r:embed="rId2"/>
            <a:stretch>
              <a:fillRect/>
            </a:stretch>
          </a:blipFill>
          <a:ln w="12700">
            <a:miter lim="400000"/>
          </a:ln>
        </p:spPr>
        <p:txBody>
          <a:bodyPr lIns="45719" rIns="45719"/>
          <a:lstStyle/>
          <a:p>
            <a:pPr/>
          </a:p>
        </p:txBody>
      </p:sp>
      <p:sp>
        <p:nvSpPr>
          <p:cNvPr id="109" name="Freeform 3"/>
          <p:cNvSpPr/>
          <p:nvPr/>
        </p:nvSpPr>
        <p:spPr>
          <a:xfrm>
            <a:off x="1548395" y="8952069"/>
            <a:ext cx="1701670" cy="534609"/>
          </a:xfrm>
          <a:prstGeom prst="rect">
            <a:avLst/>
          </a:prstGeom>
          <a:blipFill>
            <a:blip r:embed="rId3"/>
            <a:stretch>
              <a:fillRect/>
            </a:stretch>
          </a:blipFill>
          <a:ln w="12700">
            <a:miter lim="400000"/>
          </a:ln>
        </p:spPr>
        <p:txBody>
          <a:bodyPr lIns="45719" rIns="45719"/>
          <a:lstStyle/>
          <a:p>
            <a:pPr/>
          </a:p>
        </p:txBody>
      </p:sp>
      <p:sp>
        <p:nvSpPr>
          <p:cNvPr id="110" name="Freeform 4"/>
          <p:cNvSpPr/>
          <p:nvPr/>
        </p:nvSpPr>
        <p:spPr>
          <a:xfrm>
            <a:off x="17104957" y="-566487"/>
            <a:ext cx="1761079" cy="1745669"/>
          </a:xfrm>
          <a:prstGeom prst="rect">
            <a:avLst/>
          </a:prstGeom>
          <a:blipFill>
            <a:blip r:embed="rId4"/>
            <a:stretch>
              <a:fillRect/>
            </a:stretch>
          </a:blipFill>
          <a:ln w="12700">
            <a:miter lim="400000"/>
          </a:ln>
        </p:spPr>
        <p:txBody>
          <a:bodyPr lIns="45719" rIns="45719"/>
          <a:lstStyle/>
          <a:p>
            <a:pPr/>
          </a:p>
        </p:txBody>
      </p:sp>
      <p:sp>
        <p:nvSpPr>
          <p:cNvPr id="111" name="Freeform 5"/>
          <p:cNvSpPr/>
          <p:nvPr/>
        </p:nvSpPr>
        <p:spPr>
          <a:xfrm>
            <a:off x="17718121" y="-3102862"/>
            <a:ext cx="1903475" cy="3931444"/>
          </a:xfrm>
          <a:prstGeom prst="rect">
            <a:avLst/>
          </a:prstGeom>
          <a:blipFill>
            <a:blip r:embed="rId5"/>
            <a:stretch>
              <a:fillRect/>
            </a:stretch>
          </a:blipFill>
          <a:ln w="12700">
            <a:miter lim="400000"/>
          </a:ln>
        </p:spPr>
        <p:txBody>
          <a:bodyPr lIns="45719" rIns="45719"/>
          <a:lstStyle/>
          <a:p>
            <a:pPr/>
          </a:p>
        </p:txBody>
      </p:sp>
      <p:sp>
        <p:nvSpPr>
          <p:cNvPr id="112" name="Freeform 6"/>
          <p:cNvSpPr/>
          <p:nvPr/>
        </p:nvSpPr>
        <p:spPr>
          <a:xfrm>
            <a:off x="15686428" y="3859531"/>
            <a:ext cx="1701671" cy="534609"/>
          </a:xfrm>
          <a:prstGeom prst="rect">
            <a:avLst/>
          </a:prstGeom>
          <a:blipFill>
            <a:blip r:embed="rId3"/>
            <a:stretch>
              <a:fillRect/>
            </a:stretch>
          </a:blipFill>
          <a:ln w="12700">
            <a:miter lim="400000"/>
          </a:ln>
        </p:spPr>
        <p:txBody>
          <a:bodyPr lIns="45719" rIns="45719"/>
          <a:lstStyle/>
          <a:p>
            <a:pPr/>
          </a:p>
        </p:txBody>
      </p:sp>
      <p:sp>
        <p:nvSpPr>
          <p:cNvPr id="113" name="Freeform 7"/>
          <p:cNvSpPr/>
          <p:nvPr/>
        </p:nvSpPr>
        <p:spPr>
          <a:xfrm rot="20794563">
            <a:off x="-405753" y="-106274"/>
            <a:ext cx="2651381" cy="825243"/>
          </a:xfrm>
          <a:prstGeom prst="rect">
            <a:avLst/>
          </a:prstGeom>
          <a:blipFill>
            <a:blip r:embed="rId6"/>
            <a:stretch>
              <a:fillRect/>
            </a:stretch>
          </a:blipFill>
          <a:ln w="12700">
            <a:miter lim="400000"/>
          </a:ln>
        </p:spPr>
        <p:txBody>
          <a:bodyPr lIns="45719" rIns="45719"/>
          <a:lstStyle/>
          <a:p>
            <a:pPr/>
          </a:p>
        </p:txBody>
      </p:sp>
      <p:sp>
        <p:nvSpPr>
          <p:cNvPr id="114" name="Freeform 8"/>
          <p:cNvSpPr/>
          <p:nvPr/>
        </p:nvSpPr>
        <p:spPr>
          <a:xfrm rot="2595806">
            <a:off x="17577654" y="9174887"/>
            <a:ext cx="1420693" cy="1942828"/>
          </a:xfrm>
          <a:prstGeom prst="rect">
            <a:avLst/>
          </a:prstGeom>
          <a:blipFill>
            <a:blip r:embed="rId7"/>
            <a:stretch>
              <a:fillRect/>
            </a:stretch>
          </a:blipFill>
          <a:ln w="12700">
            <a:miter lim="400000"/>
          </a:ln>
        </p:spPr>
        <p:txBody>
          <a:bodyPr lIns="45719" rIns="45719"/>
          <a:lstStyle/>
          <a:p>
            <a:pPr/>
          </a:p>
        </p:txBody>
      </p:sp>
      <p:sp>
        <p:nvSpPr>
          <p:cNvPr id="115" name="Freeform 9"/>
          <p:cNvSpPr/>
          <p:nvPr/>
        </p:nvSpPr>
        <p:spPr>
          <a:xfrm flipH="1">
            <a:off x="7246715" y="9388998"/>
            <a:ext cx="881450" cy="321399"/>
          </a:xfrm>
          <a:prstGeom prst="rect">
            <a:avLst/>
          </a:prstGeom>
          <a:blipFill>
            <a:blip r:embed="rId8"/>
            <a:stretch>
              <a:fillRect/>
            </a:stretch>
          </a:blipFill>
          <a:ln w="12700">
            <a:miter lim="400000"/>
          </a:ln>
        </p:spPr>
        <p:txBody>
          <a:bodyPr lIns="45719" rIns="45719"/>
          <a:lstStyle/>
          <a:p>
            <a:pPr/>
          </a:p>
        </p:txBody>
      </p:sp>
      <p:sp>
        <p:nvSpPr>
          <p:cNvPr id="116" name="Freeform 10"/>
          <p:cNvSpPr/>
          <p:nvPr/>
        </p:nvSpPr>
        <p:spPr>
          <a:xfrm>
            <a:off x="-695399" y="9388998"/>
            <a:ext cx="1054226" cy="984386"/>
          </a:xfrm>
          <a:prstGeom prst="rect">
            <a:avLst/>
          </a:prstGeom>
          <a:blipFill>
            <a:blip r:embed="rId9"/>
            <a:stretch>
              <a:fillRect/>
            </a:stretch>
          </a:blipFill>
          <a:ln w="12700">
            <a:miter lim="400000"/>
          </a:ln>
        </p:spPr>
        <p:txBody>
          <a:bodyPr lIns="45719" rIns="45719"/>
          <a:lstStyle/>
          <a:p>
            <a:pPr/>
          </a:p>
        </p:txBody>
      </p:sp>
      <p:sp>
        <p:nvSpPr>
          <p:cNvPr id="117" name="Freeform 11"/>
          <p:cNvSpPr/>
          <p:nvPr/>
        </p:nvSpPr>
        <p:spPr>
          <a:xfrm>
            <a:off x="75684" y="9821702"/>
            <a:ext cx="566287" cy="343311"/>
          </a:xfrm>
          <a:prstGeom prst="rect">
            <a:avLst/>
          </a:prstGeom>
          <a:blipFill>
            <a:blip r:embed="rId10"/>
            <a:stretch>
              <a:fillRect/>
            </a:stretch>
          </a:blipFill>
          <a:ln w="12700">
            <a:miter lim="400000"/>
          </a:ln>
        </p:spPr>
        <p:txBody>
          <a:bodyPr lIns="45719" rIns="45719"/>
          <a:lstStyle/>
          <a:p>
            <a:pPr/>
          </a:p>
        </p:txBody>
      </p:sp>
      <p:sp>
        <p:nvSpPr>
          <p:cNvPr id="118" name="Freeform 12"/>
          <p:cNvSpPr/>
          <p:nvPr/>
        </p:nvSpPr>
        <p:spPr>
          <a:xfrm>
            <a:off x="16821815" y="891753"/>
            <a:ext cx="566285" cy="343311"/>
          </a:xfrm>
          <a:prstGeom prst="rect">
            <a:avLst/>
          </a:prstGeom>
          <a:blipFill>
            <a:blip r:embed="rId10"/>
            <a:stretch>
              <a:fillRect/>
            </a:stretch>
          </a:blipFill>
          <a:ln w="12700">
            <a:miter lim="400000"/>
          </a:ln>
        </p:spPr>
        <p:txBody>
          <a:bodyPr lIns="45719" rIns="45719"/>
          <a:lstStyle/>
          <a:p>
            <a:pPr/>
          </a:p>
        </p:txBody>
      </p:sp>
      <p:sp>
        <p:nvSpPr>
          <p:cNvPr id="119" name="TextBox 13"/>
          <p:cNvSpPr txBox="1"/>
          <p:nvPr/>
        </p:nvSpPr>
        <p:spPr>
          <a:xfrm>
            <a:off x="1591414" y="2385960"/>
            <a:ext cx="4576188" cy="139827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2200"/>
              </a:lnSpc>
              <a:defRPr b="1" sz="1400">
                <a:solidFill>
                  <a:srgbClr val="0F225B"/>
                </a:solidFill>
                <a:latin typeface="Times New Roman"/>
                <a:ea typeface="Times New Roman"/>
                <a:cs typeface="Times New Roman"/>
                <a:sym typeface="Times New Roman"/>
              </a:defRPr>
            </a:pPr>
            <a:r>
              <a:t>Section 1: PRELIMINARY WORK </a:t>
            </a:r>
          </a:p>
          <a:p>
            <a:pPr lvl="1" marL="322876" indent="-161438" algn="just">
              <a:lnSpc>
                <a:spcPts val="2200"/>
              </a:lnSpc>
              <a:buSzPct val="100000"/>
              <a:buFont typeface="Arial"/>
              <a:buChar char="•"/>
              <a:defRPr sz="1400">
                <a:solidFill>
                  <a:srgbClr val="0F225B"/>
                </a:solidFill>
                <a:latin typeface="Times New Roman"/>
                <a:ea typeface="Times New Roman"/>
                <a:cs typeface="Times New Roman"/>
                <a:sym typeface="Times New Roman"/>
              </a:defRPr>
            </a:pPr>
            <a:r>
              <a:t>Introduction </a:t>
            </a:r>
          </a:p>
          <a:p>
            <a:pPr lvl="1" marL="322876" indent="-161438" algn="just">
              <a:lnSpc>
                <a:spcPts val="2200"/>
              </a:lnSpc>
              <a:buSzPct val="100000"/>
              <a:buFont typeface="Arial"/>
              <a:buChar char="•"/>
              <a:defRPr sz="1400">
                <a:solidFill>
                  <a:srgbClr val="0F225B"/>
                </a:solidFill>
                <a:latin typeface="Times New Roman"/>
                <a:ea typeface="Times New Roman"/>
                <a:cs typeface="Times New Roman"/>
                <a:sym typeface="Times New Roman"/>
              </a:defRPr>
            </a:pPr>
            <a:r>
              <a:t>Stock (asset) selection </a:t>
            </a:r>
          </a:p>
          <a:p>
            <a:pPr lvl="1" marL="322876" indent="-161438" algn="just">
              <a:lnSpc>
                <a:spcPts val="2200"/>
              </a:lnSpc>
              <a:buSzPct val="100000"/>
              <a:buFont typeface="Arial"/>
              <a:buChar char="•"/>
              <a:defRPr sz="1400">
                <a:solidFill>
                  <a:srgbClr val="0F225B"/>
                </a:solidFill>
                <a:latin typeface="Times New Roman"/>
                <a:ea typeface="Times New Roman"/>
                <a:cs typeface="Times New Roman"/>
                <a:sym typeface="Times New Roman"/>
              </a:defRPr>
            </a:pPr>
            <a:r>
              <a:t>The risk group classifications </a:t>
            </a:r>
          </a:p>
        </p:txBody>
      </p:sp>
      <p:sp>
        <p:nvSpPr>
          <p:cNvPr id="120" name="TextBox 14"/>
          <p:cNvSpPr txBox="1"/>
          <p:nvPr/>
        </p:nvSpPr>
        <p:spPr>
          <a:xfrm>
            <a:off x="1591414" y="5534499"/>
            <a:ext cx="5741343" cy="151166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000"/>
              </a:lnSpc>
              <a:defRPr b="1" sz="1400">
                <a:solidFill>
                  <a:srgbClr val="0F225B"/>
                </a:solidFill>
                <a:latin typeface="Times New Roman"/>
                <a:ea typeface="Times New Roman"/>
                <a:cs typeface="Times New Roman"/>
                <a:sym typeface="Times New Roman"/>
              </a:defRPr>
            </a:pPr>
            <a:r>
              <a:t>Section 2: LP OPTIMISATION MODELS </a:t>
            </a:r>
          </a:p>
          <a:p>
            <a:pPr>
              <a:lnSpc>
                <a:spcPts val="2000"/>
              </a:lnSpc>
              <a:defRPr sz="1400">
                <a:solidFill>
                  <a:srgbClr val="0F225B"/>
                </a:solidFill>
                <a:latin typeface="Times New Roman"/>
                <a:ea typeface="Times New Roman"/>
                <a:cs typeface="Times New Roman"/>
                <a:sym typeface="Times New Roman"/>
              </a:defRPr>
            </a:pPr>
            <a:r>
              <a:t>2 LP model </a:t>
            </a:r>
          </a:p>
          <a:p>
            <a:pPr lvl="2" marL="646815" indent="-215605">
              <a:lnSpc>
                <a:spcPts val="2000"/>
              </a:lnSpc>
              <a:buSzPct val="100000"/>
              <a:buFont typeface="Arial"/>
              <a:buChar char="⚬"/>
              <a:defRPr sz="1400">
                <a:solidFill>
                  <a:srgbClr val="0F225B"/>
                </a:solidFill>
                <a:latin typeface="Times New Roman"/>
                <a:ea typeface="Times New Roman"/>
                <a:cs typeface="Times New Roman"/>
                <a:sym typeface="Times New Roman"/>
              </a:defRPr>
            </a:pPr>
            <a:r>
              <a:t>Conceptual diagram &amp; Algebraic formulation </a:t>
            </a:r>
          </a:p>
          <a:p>
            <a:pPr lvl="2" marL="646815" indent="-215605">
              <a:lnSpc>
                <a:spcPts val="2000"/>
              </a:lnSpc>
              <a:buSzPct val="100000"/>
              <a:buFont typeface="Arial"/>
              <a:buChar char="⚬"/>
              <a:defRPr sz="1400">
                <a:solidFill>
                  <a:srgbClr val="0F225B"/>
                </a:solidFill>
                <a:latin typeface="Times New Roman"/>
                <a:ea typeface="Times New Roman"/>
                <a:cs typeface="Times New Roman"/>
                <a:sym typeface="Times New Roman"/>
              </a:defRPr>
            </a:pPr>
            <a:r>
              <a:t>Optimal solution &amp; the relevant worksheet/output sheet of the model </a:t>
            </a:r>
          </a:p>
          <a:p>
            <a:pPr lvl="2" marL="646815" indent="-215605">
              <a:lnSpc>
                <a:spcPts val="2000"/>
              </a:lnSpc>
              <a:buSzPct val="100000"/>
              <a:buFont typeface="Arial"/>
              <a:buChar char="⚬"/>
              <a:defRPr sz="1400">
                <a:solidFill>
                  <a:srgbClr val="0F225B"/>
                </a:solidFill>
                <a:latin typeface="Times New Roman"/>
                <a:ea typeface="Times New Roman"/>
                <a:cs typeface="Times New Roman"/>
                <a:sym typeface="Times New Roman"/>
              </a:defRPr>
            </a:pPr>
            <a:r>
              <a:t>Sensitivity report </a:t>
            </a:r>
          </a:p>
          <a:p>
            <a:pPr lvl="2" marL="646815" indent="-215605">
              <a:lnSpc>
                <a:spcPts val="2000"/>
              </a:lnSpc>
              <a:buSzPct val="100000"/>
              <a:buFont typeface="Arial"/>
              <a:buChar char="⚬"/>
              <a:defRPr sz="1400">
                <a:solidFill>
                  <a:srgbClr val="0F225B"/>
                </a:solidFill>
                <a:latin typeface="Times New Roman"/>
                <a:ea typeface="Times New Roman"/>
                <a:cs typeface="Times New Roman"/>
                <a:sym typeface="Times New Roman"/>
              </a:defRPr>
            </a:pPr>
            <a:r>
              <a:t>Suggestions </a:t>
            </a:r>
          </a:p>
        </p:txBody>
      </p:sp>
      <p:sp>
        <p:nvSpPr>
          <p:cNvPr id="121" name="TextBox 15"/>
          <p:cNvSpPr txBox="1"/>
          <p:nvPr/>
        </p:nvSpPr>
        <p:spPr>
          <a:xfrm>
            <a:off x="2653406" y="809625"/>
            <a:ext cx="12981189"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TABLE OF CONTENTS</a:t>
            </a:r>
          </a:p>
        </p:txBody>
      </p:sp>
      <p:sp>
        <p:nvSpPr>
          <p:cNvPr id="122" name="TextBox 16"/>
          <p:cNvSpPr txBox="1"/>
          <p:nvPr/>
        </p:nvSpPr>
        <p:spPr>
          <a:xfrm>
            <a:off x="9322692" y="2395485"/>
            <a:ext cx="6363739" cy="13213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Section 3: ILP OPTIMISATION MODELS </a:t>
            </a:r>
          </a:p>
          <a:p>
            <a:pPr>
              <a:lnSpc>
                <a:spcPts val="2100"/>
              </a:lnSpc>
              <a:defRPr b="1" spc="47" sz="1500">
                <a:solidFill>
                  <a:srgbClr val="0F225B"/>
                </a:solidFill>
                <a:latin typeface="Times New Roman"/>
                <a:ea typeface="Times New Roman"/>
                <a:cs typeface="Times New Roman"/>
                <a:sym typeface="Times New Roman"/>
              </a:defRPr>
            </a:pPr>
            <a:r>
              <a:t>3 ILP model </a:t>
            </a:r>
          </a:p>
          <a:p>
            <a:pPr lvl="1" marL="323852"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Algebraic formulation </a:t>
            </a:r>
          </a:p>
          <a:p>
            <a:pPr lvl="1" marL="323852"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Optimal solution and the relevant worksheet/output sheet of the model </a:t>
            </a:r>
          </a:p>
          <a:p>
            <a:pPr lvl="1" marL="323852"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Interpretation and suggestions </a:t>
            </a:r>
          </a:p>
        </p:txBody>
      </p:sp>
      <p:sp>
        <p:nvSpPr>
          <p:cNvPr id="123" name="TextBox 17"/>
          <p:cNvSpPr txBox="1"/>
          <p:nvPr/>
        </p:nvSpPr>
        <p:spPr>
          <a:xfrm>
            <a:off x="9322692" y="5377362"/>
            <a:ext cx="6363739" cy="10546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Section 4: OPTIMISATION RESULTS AND RECOMMENDED STRATEGY </a:t>
            </a:r>
          </a:p>
          <a:p>
            <a:pPr lvl="1" marL="323853"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Summary table of results for all models </a:t>
            </a:r>
          </a:p>
          <a:p>
            <a:pPr lvl="1" marL="323853"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Preferred strategy &amp; Rationale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25" name="Freeform 2"/>
          <p:cNvSpPr/>
          <p:nvPr/>
        </p:nvSpPr>
        <p:spPr>
          <a:xfrm>
            <a:off x="4096391" y="6350594"/>
            <a:ext cx="10095218" cy="2763566"/>
          </a:xfrm>
          <a:prstGeom prst="rect">
            <a:avLst/>
          </a:prstGeom>
          <a:blipFill>
            <a:blip r:embed="rId2"/>
            <a:stretch>
              <a:fillRect/>
            </a:stretch>
          </a:blipFill>
          <a:ln w="12700">
            <a:miter lim="400000"/>
          </a:ln>
        </p:spPr>
        <p:txBody>
          <a:bodyPr lIns="45719" rIns="45719"/>
          <a:lstStyle/>
          <a:p>
            <a:pPr/>
          </a:p>
        </p:txBody>
      </p:sp>
      <p:sp>
        <p:nvSpPr>
          <p:cNvPr id="126" name="TextBox 3"/>
          <p:cNvSpPr txBox="1"/>
          <p:nvPr/>
        </p:nvSpPr>
        <p:spPr>
          <a:xfrm>
            <a:off x="1028700" y="1950044"/>
            <a:ext cx="16230600" cy="39966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spc="47" sz="1500">
                <a:solidFill>
                  <a:srgbClr val="0F225B"/>
                </a:solidFill>
                <a:latin typeface="Times New Roman"/>
                <a:ea typeface="Times New Roman"/>
                <a:cs typeface="Times New Roman"/>
                <a:sym typeface="Times New Roman"/>
              </a:defRPr>
            </a:pPr>
            <a:r>
              <a:t>This analysis aims to evaluate the monthly returns and risk levels of eight stocks listed on the Australian Stock Exchange (ASX) over a 48-month period from January 2021 to January 2025. Data is collected from Listcorp. via the STOCKHISTORY function in Excel, with a monthly frequency, providing the closing price as the basis for calculating the returns.</a:t>
            </a:r>
          </a:p>
          <a:p>
            <a:pPr>
              <a:lnSpc>
                <a:spcPts val="2100"/>
              </a:lnSpc>
            </a:pPr>
          </a:p>
          <a:p>
            <a:pPr>
              <a:lnSpc>
                <a:spcPts val="2100"/>
              </a:lnSpc>
              <a:defRPr spc="47" sz="1500">
                <a:solidFill>
                  <a:srgbClr val="0F225B"/>
                </a:solidFill>
                <a:latin typeface="Times New Roman"/>
                <a:ea typeface="Times New Roman"/>
                <a:cs typeface="Times New Roman"/>
                <a:sym typeface="Times New Roman"/>
              </a:defRPr>
            </a:pPr>
            <a:r>
              <a:t>From the data series obtained, monthly returns are calculated based on the price fluctuations between two consecutive months. Then, stocks are classified by risk level based on the volatility of yields - reflecting the profitability and stability of each asset. Thereby, the analysis supports the construction of effective investment strategies, suitable for each investor's risk tolerance.</a:t>
            </a:r>
          </a:p>
          <a:p>
            <a:pPr>
              <a:lnSpc>
                <a:spcPts val="2100"/>
              </a:lnSpc>
            </a:pPr>
          </a:p>
          <a:p>
            <a:pPr>
              <a:lnSpc>
                <a:spcPts val="2100"/>
              </a:lnSpc>
              <a:defRPr spc="47" sz="1500">
                <a:solidFill>
                  <a:srgbClr val="0F225B"/>
                </a:solidFill>
                <a:latin typeface="Times New Roman"/>
                <a:ea typeface="Times New Roman"/>
                <a:cs typeface="Times New Roman"/>
                <a:sym typeface="Times New Roman"/>
              </a:defRPr>
            </a:pPr>
            <a:r>
              <a:t>The eight stocks were purposefully selected to represent four major sectors of the Australian economy: healthcare, technology, communications, and financial services. Each sector is represented by two ASX-listed companies, such as </a:t>
            </a:r>
          </a:p>
          <a:p>
            <a:pPr lvl="1" marL="323853"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Healthcare:</a:t>
            </a:r>
            <a:r>
              <a:rPr b="0"/>
              <a:t> Pro Medicus Limited (ASX:PME) &amp; Monash IVF Group (ASX:MVF); </a:t>
            </a:r>
            <a:endParaRPr b="0"/>
          </a:p>
          <a:p>
            <a:pPr lvl="1" marL="323853"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Technology:</a:t>
            </a:r>
            <a:r>
              <a:rPr b="0"/>
              <a:t> Xero Limited (ASX:XRO) &amp; WiseTech Global (ASX:WTC); </a:t>
            </a:r>
            <a:endParaRPr b="0"/>
          </a:p>
          <a:p>
            <a:pPr lvl="1" marL="323853"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Communication services:</a:t>
            </a:r>
            <a:r>
              <a:rPr b="0"/>
              <a:t> Telstra Group (ASX:TLS) and CAR Group (ASX:SEK);</a:t>
            </a:r>
            <a:endParaRPr b="0"/>
          </a:p>
          <a:p>
            <a:pPr lvl="1" marL="323853"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Financial services:</a:t>
            </a:r>
            <a:r>
              <a:rPr b="0"/>
              <a:t> Commonwealth Bank (ASX:CBA) and National Australia Bank (ASX:NAB).</a:t>
            </a:r>
            <a:endParaRPr b="0"/>
          </a:p>
          <a:p>
            <a:pPr>
              <a:lnSpc>
                <a:spcPts val="2100"/>
              </a:lnSpc>
            </a:pPr>
            <a:endParaRPr>
              <a:latin typeface="Times New Roman"/>
              <a:ea typeface="Times New Roman"/>
              <a:cs typeface="Times New Roman"/>
              <a:sym typeface="Times New Roman"/>
            </a:endParaRPr>
          </a:p>
          <a:p>
            <a:pPr>
              <a:lnSpc>
                <a:spcPts val="2100"/>
              </a:lnSpc>
            </a:pPr>
            <a:endParaRPr>
              <a:latin typeface="Times New Roman"/>
              <a:ea typeface="Times New Roman"/>
              <a:cs typeface="Times New Roman"/>
              <a:sym typeface="Times New Roman"/>
            </a:endParaRPr>
          </a:p>
        </p:txBody>
      </p:sp>
      <p:sp>
        <p:nvSpPr>
          <p:cNvPr id="127" name="TextBox 4"/>
          <p:cNvSpPr txBox="1"/>
          <p:nvPr/>
        </p:nvSpPr>
        <p:spPr>
          <a:xfrm>
            <a:off x="4430785" y="555567"/>
            <a:ext cx="9802494"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1: PRELIMINARY WORK </a:t>
            </a:r>
          </a:p>
        </p:txBody>
      </p:sp>
      <p:sp>
        <p:nvSpPr>
          <p:cNvPr id="128" name="TextBox 5"/>
          <p:cNvSpPr txBox="1"/>
          <p:nvPr/>
        </p:nvSpPr>
        <p:spPr>
          <a:xfrm>
            <a:off x="7987854" y="1430464"/>
            <a:ext cx="1701181" cy="3624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000"/>
              </a:lnSpc>
              <a:defRPr spc="69" sz="2100">
                <a:solidFill>
                  <a:srgbClr val="0F225B"/>
                </a:solidFill>
                <a:latin typeface="Times New Roman"/>
                <a:ea typeface="Times New Roman"/>
                <a:cs typeface="Times New Roman"/>
                <a:sym typeface="Times New Roman"/>
              </a:defRPr>
            </a:lvl1pPr>
          </a:lstStyle>
          <a:p>
            <a:pPr/>
            <a:r>
              <a:t>Introduction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30" name="TextBox 2"/>
          <p:cNvSpPr txBox="1"/>
          <p:nvPr/>
        </p:nvSpPr>
        <p:spPr>
          <a:xfrm>
            <a:off x="3532217" y="580705"/>
            <a:ext cx="11549492"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1: PRELIMINARY WORK </a:t>
            </a:r>
          </a:p>
        </p:txBody>
      </p:sp>
      <p:sp>
        <p:nvSpPr>
          <p:cNvPr id="131" name="TextBox 3"/>
          <p:cNvSpPr txBox="1"/>
          <p:nvPr/>
        </p:nvSpPr>
        <p:spPr>
          <a:xfrm>
            <a:off x="1191663" y="2298106"/>
            <a:ext cx="16230601" cy="5212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The reason for selecting these stocks comes from the desire to build a diversified portfolio by sector, helping to evaluate the performance and risk in many different areas. In addition, these companies are all large and liquid, and have a stable operating history, helping to ensure that the collected data is complete and continuous for 49 months (from January 2021 to January 2025).</a:t>
            </a:r>
          </a:p>
        </p:txBody>
      </p:sp>
      <p:sp>
        <p:nvSpPr>
          <p:cNvPr id="132" name="TextBox 4"/>
          <p:cNvSpPr txBox="1"/>
          <p:nvPr/>
        </p:nvSpPr>
        <p:spPr>
          <a:xfrm>
            <a:off x="7686548" y="1444031"/>
            <a:ext cx="2548236"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Stock (asset) selection</a:t>
            </a:r>
          </a:p>
        </p:txBody>
      </p:sp>
      <p:sp>
        <p:nvSpPr>
          <p:cNvPr id="133" name="TextBox 5"/>
          <p:cNvSpPr txBox="1"/>
          <p:nvPr/>
        </p:nvSpPr>
        <p:spPr>
          <a:xfrm>
            <a:off x="1191663" y="3542705"/>
            <a:ext cx="16230601" cy="21214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spc="47" sz="1500">
                <a:solidFill>
                  <a:srgbClr val="0F225B"/>
                </a:solidFill>
                <a:latin typeface="Times New Roman"/>
                <a:ea typeface="Times New Roman"/>
                <a:cs typeface="Times New Roman"/>
                <a:sym typeface="Times New Roman"/>
              </a:defRPr>
            </a:pPr>
            <a:r>
              <a:t>Stock price data is collected from Listcorp. using the STOCKHISTORY function in Excel. For example, the formula allows to retrieve monthly closing prices during the study period: </a:t>
            </a:r>
          </a:p>
          <a:p>
            <a:pPr algn="ctr">
              <a:lnSpc>
                <a:spcPts val="2100"/>
              </a:lnSpc>
              <a:defRPr b="1" spc="47" sz="1500">
                <a:solidFill>
                  <a:srgbClr val="0F225B"/>
                </a:solidFill>
                <a:latin typeface="Times New Roman"/>
                <a:ea typeface="Times New Roman"/>
                <a:cs typeface="Times New Roman"/>
                <a:sym typeface="Times New Roman"/>
              </a:defRPr>
            </a:pPr>
            <a:r>
              <a:t>=STOCKHISTORY("ASX:PME", "01-01-2021", "01-01-2025", 2, 1, 0)</a:t>
            </a:r>
            <a:r>
              <a:rPr b="0"/>
              <a:t> </a:t>
            </a:r>
            <a:endParaRPr b="0"/>
          </a:p>
          <a:p>
            <a:pPr>
              <a:lnSpc>
                <a:spcPts val="2100"/>
              </a:lnSpc>
              <a:defRPr spc="47" sz="1500">
                <a:solidFill>
                  <a:srgbClr val="0F225B"/>
                </a:solidFill>
                <a:latin typeface="Times New Roman"/>
                <a:ea typeface="Times New Roman"/>
                <a:cs typeface="Times New Roman"/>
                <a:sym typeface="Times New Roman"/>
              </a:defRPr>
            </a:pPr>
            <a:r>
              <a:t> </a:t>
            </a:r>
          </a:p>
          <a:p>
            <a:pPr>
              <a:lnSpc>
                <a:spcPts val="2100"/>
              </a:lnSpc>
              <a:defRPr spc="47" sz="1500">
                <a:solidFill>
                  <a:srgbClr val="0F225B"/>
                </a:solidFill>
                <a:latin typeface="Times New Roman"/>
                <a:ea typeface="Times New Roman"/>
                <a:cs typeface="Times New Roman"/>
                <a:sym typeface="Times New Roman"/>
              </a:defRPr>
            </a:pPr>
            <a:r>
              <a:t>The parameters in this formula have been set correctly:</a:t>
            </a:r>
          </a:p>
          <a:p>
            <a:pPr lvl="1" marL="323852"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Data collection period:</a:t>
            </a:r>
            <a:r>
              <a:rPr b="0"/>
              <a:t> from 01/01/2021 to 01/01/2025 (49 data points)</a:t>
            </a:r>
            <a:endParaRPr b="0"/>
          </a:p>
          <a:p>
            <a:pPr lvl="1" marL="323852"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Frequency:</a:t>
            </a:r>
            <a:r>
              <a:rPr b="0"/>
              <a:t> monthly (parameter = 2)</a:t>
            </a:r>
            <a:endParaRPr b="0"/>
          </a:p>
          <a:p>
            <a:pPr lvl="1" marL="323852" indent="-161926">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Metric used:</a:t>
            </a:r>
            <a:r>
              <a:rPr b="0"/>
              <a:t> closing price</a:t>
            </a:r>
            <a:endParaRPr b="0"/>
          </a:p>
          <a:p>
            <a:pPr lvl="1" marL="323852"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Data is displayed with clear titles.</a:t>
            </a:r>
          </a:p>
        </p:txBody>
      </p:sp>
      <p:sp>
        <p:nvSpPr>
          <p:cNvPr id="134" name="Freeform 6"/>
          <p:cNvSpPr/>
          <p:nvPr/>
        </p:nvSpPr>
        <p:spPr>
          <a:xfrm>
            <a:off x="6414772" y="5120695"/>
            <a:ext cx="11161714" cy="1311757"/>
          </a:xfrm>
          <a:prstGeom prst="rect">
            <a:avLst/>
          </a:prstGeom>
          <a:blipFill>
            <a:blip r:embed="rId2"/>
            <a:stretch>
              <a:fillRect/>
            </a:stretch>
          </a:blipFill>
          <a:ln w="12700">
            <a:miter lim="400000"/>
          </a:ln>
        </p:spPr>
        <p:txBody>
          <a:bodyPr lIns="45719" rIns="45719"/>
          <a:lstStyle/>
          <a:p>
            <a:pPr/>
          </a:p>
        </p:txBody>
      </p:sp>
      <p:sp>
        <p:nvSpPr>
          <p:cNvPr id="135" name="TextBox 7"/>
          <p:cNvSpPr txBox="1"/>
          <p:nvPr/>
        </p:nvSpPr>
        <p:spPr>
          <a:xfrm>
            <a:off x="1191662" y="6638321"/>
            <a:ext cx="16088009" cy="521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Following the data collection, the dataset is systematically processed to compute the monthly rates of return using the standard financial formula, which measures the percentage change in closing prices between two consecutive months.</a:t>
            </a:r>
          </a:p>
        </p:txBody>
      </p:sp>
      <p:sp>
        <p:nvSpPr>
          <p:cNvPr id="136" name="TextBox 8"/>
          <p:cNvSpPr txBox="1"/>
          <p:nvPr/>
        </p:nvSpPr>
        <p:spPr>
          <a:xfrm>
            <a:off x="5308922" y="7409846"/>
            <a:ext cx="5618408" cy="2545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100"/>
              </a:lnSpc>
              <a:defRPr b="1" spc="47" sz="1500">
                <a:solidFill>
                  <a:srgbClr val="0F225B"/>
                </a:solidFill>
                <a:latin typeface="Times New Roman"/>
                <a:ea typeface="Times New Roman"/>
                <a:cs typeface="Times New Roman"/>
                <a:sym typeface="Times New Roman"/>
              </a:defRPr>
            </a:lvl1pPr>
          </a:lstStyle>
          <a:p>
            <a:pPr/>
            <a:r>
              <a:t>Rate of Returnt​ = [Pt−​P(t-1)​/P(t−1)]​​×100%</a:t>
            </a:r>
          </a:p>
        </p:txBody>
      </p:sp>
      <p:sp>
        <p:nvSpPr>
          <p:cNvPr id="137" name="TextBox 9"/>
          <p:cNvSpPr txBox="1"/>
          <p:nvPr/>
        </p:nvSpPr>
        <p:spPr>
          <a:xfrm>
            <a:off x="1191663" y="7914671"/>
            <a:ext cx="16384822" cy="5212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This formula is applied to all 8 stocks. The resulting returns are fully presented in the “monthly rate of return” column, which facilitates quantitative analysis for the next step: assessing risk and performance.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39" name="Freeform 2"/>
          <p:cNvSpPr/>
          <p:nvPr/>
        </p:nvSpPr>
        <p:spPr>
          <a:xfrm>
            <a:off x="9637052" y="6464072"/>
            <a:ext cx="7844974" cy="1784732"/>
          </a:xfrm>
          <a:prstGeom prst="rect">
            <a:avLst/>
          </a:prstGeom>
          <a:blipFill>
            <a:blip r:embed="rId2"/>
            <a:stretch>
              <a:fillRect/>
            </a:stretch>
          </a:blipFill>
          <a:ln w="12700">
            <a:miter lim="400000"/>
          </a:ln>
        </p:spPr>
        <p:txBody>
          <a:bodyPr lIns="45719" rIns="45719"/>
          <a:lstStyle/>
          <a:p>
            <a:pPr/>
          </a:p>
        </p:txBody>
      </p:sp>
      <p:sp>
        <p:nvSpPr>
          <p:cNvPr id="140" name="TextBox 3"/>
          <p:cNvSpPr txBox="1"/>
          <p:nvPr/>
        </p:nvSpPr>
        <p:spPr>
          <a:xfrm>
            <a:off x="4144374" y="434456"/>
            <a:ext cx="9999252"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1: PRELIMINARY WORK </a:t>
            </a:r>
          </a:p>
        </p:txBody>
      </p:sp>
      <p:sp>
        <p:nvSpPr>
          <p:cNvPr id="141" name="TextBox 4"/>
          <p:cNvSpPr txBox="1"/>
          <p:nvPr/>
        </p:nvSpPr>
        <p:spPr>
          <a:xfrm>
            <a:off x="7189723" y="1399947"/>
            <a:ext cx="3460405" cy="3394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The risk group classifications </a:t>
            </a:r>
          </a:p>
        </p:txBody>
      </p:sp>
      <p:sp>
        <p:nvSpPr>
          <p:cNvPr id="142" name="TextBox 5"/>
          <p:cNvSpPr txBox="1"/>
          <p:nvPr/>
        </p:nvSpPr>
        <p:spPr>
          <a:xfrm>
            <a:off x="1028699" y="1882548"/>
            <a:ext cx="6946250" cy="10546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spc="47" sz="1500">
                <a:solidFill>
                  <a:srgbClr val="0F225B"/>
                </a:solidFill>
                <a:latin typeface="Times New Roman"/>
                <a:ea typeface="Times New Roman"/>
                <a:cs typeface="Times New Roman"/>
                <a:sym typeface="Times New Roman"/>
              </a:defRPr>
            </a:pPr>
            <a:r>
              <a:t>The risk classification shown in Table 1.b.2 is based on two key financial metrics:</a:t>
            </a:r>
          </a:p>
          <a:p>
            <a:pPr lvl="1" marL="323853" indent="-161926">
              <a:lnSpc>
                <a:spcPts val="2100"/>
              </a:lnSpc>
              <a:buSzPct val="100000"/>
              <a:buAutoNum type="arabicPeriod" startAt="1"/>
              <a:defRPr b="1" spc="47" sz="1500">
                <a:solidFill>
                  <a:srgbClr val="0F225B"/>
                </a:solidFill>
                <a:latin typeface="Times New Roman"/>
                <a:ea typeface="Times New Roman"/>
                <a:cs typeface="Times New Roman"/>
                <a:sym typeface="Times New Roman"/>
              </a:defRPr>
            </a:pPr>
            <a:r>
              <a:t>Average 4-year return</a:t>
            </a:r>
            <a:r>
              <a:rPr b="0"/>
              <a:t> – representing the long-term performance of the asset.</a:t>
            </a:r>
            <a:endParaRPr b="0"/>
          </a:p>
          <a:p>
            <a:pPr lvl="1" marL="323853" indent="-161926">
              <a:lnSpc>
                <a:spcPts val="2100"/>
              </a:lnSpc>
              <a:buSzPct val="100000"/>
              <a:buAutoNum type="arabicPeriod" startAt="1"/>
              <a:defRPr b="1" spc="47" sz="1500">
                <a:solidFill>
                  <a:srgbClr val="0F225B"/>
                </a:solidFill>
                <a:latin typeface="Times New Roman"/>
                <a:ea typeface="Times New Roman"/>
                <a:cs typeface="Times New Roman"/>
                <a:sym typeface="Times New Roman"/>
              </a:defRPr>
            </a:pPr>
            <a:r>
              <a:t>Standard deviation over 4 years</a:t>
            </a:r>
            <a:r>
              <a:rPr b="0"/>
              <a:t> – measuring the volatility or risk level of the asset.</a:t>
            </a:r>
          </a:p>
        </p:txBody>
      </p:sp>
      <p:sp>
        <p:nvSpPr>
          <p:cNvPr id="143" name="TextBox 6"/>
          <p:cNvSpPr txBox="1"/>
          <p:nvPr/>
        </p:nvSpPr>
        <p:spPr>
          <a:xfrm>
            <a:off x="9144000" y="1882548"/>
            <a:ext cx="8916277" cy="10546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2100"/>
              </a:lnSpc>
              <a:defRPr spc="47" sz="1500">
                <a:solidFill>
                  <a:srgbClr val="0F225B"/>
                </a:solidFill>
                <a:latin typeface="Times New Roman"/>
                <a:ea typeface="Times New Roman"/>
                <a:cs typeface="Times New Roman"/>
                <a:sym typeface="Times New Roman"/>
              </a:defRPr>
            </a:pPr>
            <a:r>
              <a:t>Assets are divided into three risk categories:</a:t>
            </a:r>
          </a:p>
          <a:p>
            <a:pPr lvl="1" marL="323853" indent="-161926" algn="just">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R1 (Low Risk)</a:t>
            </a:r>
            <a:r>
              <a:rPr b="0"/>
              <a:t> – stable assets with low volatility (&lt;6%)</a:t>
            </a:r>
            <a:endParaRPr b="0"/>
          </a:p>
          <a:p>
            <a:pPr lvl="1" marL="323853" indent="-161926" algn="just">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R2 (Medium Risk)</a:t>
            </a:r>
            <a:r>
              <a:rPr b="0"/>
              <a:t> – moderately volatile assets with balanced return-risk profiles. (6%&lt;x&lt;10%)</a:t>
            </a:r>
            <a:endParaRPr b="0"/>
          </a:p>
          <a:p>
            <a:pPr lvl="1" marL="323853" indent="-161926" algn="just">
              <a:lnSpc>
                <a:spcPts val="2100"/>
              </a:lnSpc>
              <a:buSzPct val="100000"/>
              <a:buFont typeface="Arial"/>
              <a:buChar char="•"/>
              <a:defRPr b="1" spc="47" sz="1500">
                <a:solidFill>
                  <a:srgbClr val="0F225B"/>
                </a:solidFill>
                <a:latin typeface="Times New Roman"/>
                <a:ea typeface="Times New Roman"/>
                <a:cs typeface="Times New Roman"/>
                <a:sym typeface="Times New Roman"/>
              </a:defRPr>
            </a:pPr>
            <a:r>
              <a:t>R3 (High Risk)</a:t>
            </a:r>
            <a:r>
              <a:rPr b="0"/>
              <a:t> – highly volatile assets with greater return potential but increased risk (&gt;10%)</a:t>
            </a:r>
          </a:p>
        </p:txBody>
      </p:sp>
      <p:sp>
        <p:nvSpPr>
          <p:cNvPr id="144" name="TextBox 7"/>
          <p:cNvSpPr txBox="1"/>
          <p:nvPr/>
        </p:nvSpPr>
        <p:spPr>
          <a:xfrm>
            <a:off x="1028700" y="3339872"/>
            <a:ext cx="16230600" cy="2937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R1 Group – Low Risk</a:t>
            </a:r>
          </a:p>
          <a:p>
            <a:pPr>
              <a:lnSpc>
                <a:spcPts val="2100"/>
              </a:lnSpc>
              <a:defRPr spc="47" sz="1500">
                <a:solidFill>
                  <a:srgbClr val="0F225B"/>
                </a:solidFill>
                <a:latin typeface="Times New Roman"/>
                <a:ea typeface="Times New Roman"/>
                <a:cs typeface="Times New Roman"/>
                <a:sym typeface="Times New Roman"/>
              </a:defRPr>
            </a:pPr>
            <a:r>
              <a:t>This group includes:</a:t>
            </a:r>
          </a:p>
          <a:p>
            <a:pPr>
              <a:lnSpc>
                <a:spcPts val="2100"/>
              </a:lnSpc>
              <a:defRPr b="1" spc="47" sz="1500">
                <a:solidFill>
                  <a:srgbClr val="0F225B"/>
                </a:solidFill>
                <a:latin typeface="Times New Roman"/>
                <a:ea typeface="Times New Roman"/>
                <a:cs typeface="Times New Roman"/>
                <a:sym typeface="Times New Roman"/>
              </a:defRPr>
            </a:pPr>
            <a:r>
              <a:t>Telstra Group Limited (ASX:TLS)</a:t>
            </a:r>
          </a:p>
          <a:p>
            <a:pPr>
              <a:lnSpc>
                <a:spcPts val="2100"/>
              </a:lnSpc>
              <a:defRPr spc="47" sz="1500">
                <a:solidFill>
                  <a:srgbClr val="0F225B"/>
                </a:solidFill>
                <a:latin typeface="Times New Roman"/>
                <a:ea typeface="Times New Roman"/>
                <a:cs typeface="Times New Roman"/>
                <a:sym typeface="Times New Roman"/>
              </a:defRPr>
            </a:pPr>
            <a:r>
              <a:t> → Avg. return: 0.55%, Std. deviation: 3.57%</a:t>
            </a:r>
          </a:p>
          <a:p>
            <a:pPr>
              <a:lnSpc>
                <a:spcPts val="2100"/>
              </a:lnSpc>
              <a:defRPr b="1" spc="47" sz="1500">
                <a:solidFill>
                  <a:srgbClr val="0F225B"/>
                </a:solidFill>
                <a:latin typeface="Times New Roman"/>
                <a:ea typeface="Times New Roman"/>
                <a:cs typeface="Times New Roman"/>
                <a:sym typeface="Times New Roman"/>
              </a:defRPr>
            </a:pPr>
            <a:r>
              <a:t>National Australia Bank (ASX:NAB)</a:t>
            </a:r>
          </a:p>
          <a:p>
            <a:pPr>
              <a:lnSpc>
                <a:spcPts val="2100"/>
              </a:lnSpc>
              <a:defRPr spc="47" sz="1500">
                <a:solidFill>
                  <a:srgbClr val="0F225B"/>
                </a:solidFill>
                <a:latin typeface="Times New Roman"/>
                <a:ea typeface="Times New Roman"/>
                <a:cs typeface="Times New Roman"/>
                <a:sym typeface="Times New Roman"/>
              </a:defRPr>
            </a:pPr>
            <a:r>
              <a:t> → Avg. return: 1.27%, Std. deviation: 5.66%</a:t>
            </a:r>
          </a:p>
          <a:p>
            <a:pPr>
              <a:lnSpc>
                <a:spcPts val="2100"/>
              </a:lnSpc>
              <a:defRPr spc="47" sz="1500">
                <a:solidFill>
                  <a:srgbClr val="0F225B"/>
                </a:solidFill>
                <a:latin typeface="Times New Roman"/>
                <a:ea typeface="Times New Roman"/>
                <a:cs typeface="Times New Roman"/>
                <a:sym typeface="Times New Roman"/>
              </a:defRPr>
            </a:pPr>
            <a:r>
              <a:t>Both companies show the lowest volatility in the dataset, with standard deviations below 6%. This indicates that their prices are relatively stable, with limited market sensitivity. Telstra, operating in the telecommunications sector, enjoys steady revenues. NAB, a major banking institution, operates in a heavily regulated environment, with predictable income streams from interest and service fees.</a:t>
            </a:r>
          </a:p>
          <a:p>
            <a:pPr>
              <a:lnSpc>
                <a:spcPts val="2100"/>
              </a:lnSpc>
              <a:defRPr spc="47" sz="1500">
                <a:solidFill>
                  <a:srgbClr val="0F225B"/>
                </a:solidFill>
                <a:latin typeface="Times New Roman"/>
                <a:ea typeface="Times New Roman"/>
                <a:cs typeface="Times New Roman"/>
                <a:sym typeface="Times New Roman"/>
              </a:defRPr>
            </a:pPr>
            <a:r>
              <a:t>→ This group suits conservative investors who prioritise capital preservation over aggressive growth.</a:t>
            </a:r>
          </a:p>
        </p:txBody>
      </p:sp>
      <p:sp>
        <p:nvSpPr>
          <p:cNvPr id="145" name="TextBox 8"/>
          <p:cNvSpPr txBox="1"/>
          <p:nvPr/>
        </p:nvSpPr>
        <p:spPr>
          <a:xfrm>
            <a:off x="1028700" y="6130995"/>
            <a:ext cx="8591702" cy="37216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R3 Group – High Risk</a:t>
            </a:r>
          </a:p>
          <a:p>
            <a:pPr>
              <a:lnSpc>
                <a:spcPts val="2100"/>
              </a:lnSpc>
              <a:defRPr spc="47" sz="1500">
                <a:solidFill>
                  <a:srgbClr val="0F225B"/>
                </a:solidFill>
                <a:latin typeface="Times New Roman"/>
                <a:ea typeface="Times New Roman"/>
                <a:cs typeface="Times New Roman"/>
                <a:sym typeface="Times New Roman"/>
              </a:defRPr>
            </a:pPr>
            <a:r>
              <a:t>This category includes:</a:t>
            </a:r>
          </a:p>
          <a:p>
            <a:pPr>
              <a:lnSpc>
                <a:spcPts val="2100"/>
              </a:lnSpc>
              <a:defRPr b="1" spc="47" sz="1500">
                <a:solidFill>
                  <a:srgbClr val="0F225B"/>
                </a:solidFill>
                <a:latin typeface="Times New Roman"/>
                <a:ea typeface="Times New Roman"/>
                <a:cs typeface="Times New Roman"/>
                <a:sym typeface="Times New Roman"/>
              </a:defRPr>
            </a:pPr>
            <a:r>
              <a:t>Pro Medicus Limited (ASX:PME)</a:t>
            </a:r>
          </a:p>
          <a:p>
            <a:pPr>
              <a:lnSpc>
                <a:spcPts val="2100"/>
              </a:lnSpc>
              <a:defRPr spc="47" sz="1500">
                <a:solidFill>
                  <a:srgbClr val="0F225B"/>
                </a:solidFill>
                <a:latin typeface="Times New Roman"/>
                <a:ea typeface="Times New Roman"/>
                <a:cs typeface="Times New Roman"/>
                <a:sym typeface="Times New Roman"/>
              </a:defRPr>
            </a:pPr>
            <a:r>
              <a:t> → Return: 4.55%, Std. deviation: 10.94%</a:t>
            </a:r>
          </a:p>
          <a:p>
            <a:pPr>
              <a:lnSpc>
                <a:spcPts val="2100"/>
              </a:lnSpc>
              <a:defRPr b="1" spc="47" sz="1500">
                <a:solidFill>
                  <a:srgbClr val="0F225B"/>
                </a:solidFill>
                <a:latin typeface="Times New Roman"/>
                <a:ea typeface="Times New Roman"/>
                <a:cs typeface="Times New Roman"/>
                <a:sym typeface="Times New Roman"/>
              </a:defRPr>
            </a:pPr>
            <a:r>
              <a:t>WiseTech Global (ASX:WTC)</a:t>
            </a:r>
          </a:p>
          <a:p>
            <a:pPr>
              <a:lnSpc>
                <a:spcPts val="2100"/>
              </a:lnSpc>
              <a:defRPr spc="47" sz="1500">
                <a:solidFill>
                  <a:srgbClr val="0F225B"/>
                </a:solidFill>
                <a:latin typeface="Times New Roman"/>
                <a:ea typeface="Times New Roman"/>
                <a:cs typeface="Times New Roman"/>
                <a:sym typeface="Times New Roman"/>
              </a:defRPr>
            </a:pPr>
            <a:r>
              <a:t> → Return: 3.83%, Std. deviation: 14.48%</a:t>
            </a:r>
          </a:p>
          <a:p>
            <a:pPr>
              <a:lnSpc>
                <a:spcPts val="2100"/>
              </a:lnSpc>
              <a:defRPr spc="47" sz="1500">
                <a:solidFill>
                  <a:srgbClr val="0F225B"/>
                </a:solidFill>
                <a:latin typeface="Times New Roman"/>
                <a:ea typeface="Times New Roman"/>
                <a:cs typeface="Times New Roman"/>
                <a:sym typeface="Times New Roman"/>
              </a:defRPr>
            </a:pPr>
            <a:r>
              <a:t>These stocks offer the highest returns in the dataset but also exhibit the greatest volatility. PME, a healthcare technology company, shows strong growth potential but depends on R&amp;D investment and global demand for medical software. WTC, a logistics tech firm, is influenced by global supply chains and investor expectations, making its price movements more unpredictable.</a:t>
            </a:r>
          </a:p>
          <a:p>
            <a:pPr>
              <a:lnSpc>
                <a:spcPts val="2100"/>
              </a:lnSpc>
              <a:defRPr spc="47" sz="1500">
                <a:solidFill>
                  <a:srgbClr val="0F225B"/>
                </a:solidFill>
                <a:latin typeface="Times New Roman"/>
                <a:ea typeface="Times New Roman"/>
                <a:cs typeface="Times New Roman"/>
                <a:sym typeface="Times New Roman"/>
              </a:defRPr>
            </a:pPr>
            <a:r>
              <a:t>For example, WTC’s standard deviation of 14.48% – the highest among all – highlights that its monthly returns often swing dramatically, reflecting both opportunities and risks.</a:t>
            </a:r>
          </a:p>
          <a:p>
            <a:pPr>
              <a:lnSpc>
                <a:spcPts val="2100"/>
              </a:lnSpc>
              <a:defRPr spc="47" sz="1500">
                <a:solidFill>
                  <a:srgbClr val="0F225B"/>
                </a:solidFill>
                <a:latin typeface="Times New Roman"/>
                <a:ea typeface="Times New Roman"/>
                <a:cs typeface="Times New Roman"/>
                <a:sym typeface="Times New Roman"/>
              </a:defRPr>
            </a:pPr>
            <a:r>
              <a:t>→ This group is suitable for aggressive investors who seek higher gains and are willing to accept significant volatility.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47" name="Freeform 2"/>
          <p:cNvSpPr/>
          <p:nvPr/>
        </p:nvSpPr>
        <p:spPr>
          <a:xfrm>
            <a:off x="7590781" y="1912485"/>
            <a:ext cx="9380519" cy="2139184"/>
          </a:xfrm>
          <a:prstGeom prst="rect">
            <a:avLst/>
          </a:prstGeom>
          <a:blipFill>
            <a:blip r:embed="rId2"/>
            <a:stretch>
              <a:fillRect/>
            </a:stretch>
          </a:blipFill>
          <a:ln w="12700">
            <a:miter lim="400000"/>
          </a:ln>
        </p:spPr>
        <p:txBody>
          <a:bodyPr lIns="45719" rIns="45719"/>
          <a:lstStyle/>
          <a:p>
            <a:pPr/>
          </a:p>
        </p:txBody>
      </p:sp>
      <p:sp>
        <p:nvSpPr>
          <p:cNvPr id="148" name="TextBox 3"/>
          <p:cNvSpPr txBox="1"/>
          <p:nvPr/>
        </p:nvSpPr>
        <p:spPr>
          <a:xfrm>
            <a:off x="1028700" y="1700351"/>
            <a:ext cx="16403743" cy="39883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R2 Group – Medium Risk</a:t>
            </a:r>
          </a:p>
          <a:p>
            <a:pPr>
              <a:lnSpc>
                <a:spcPts val="2100"/>
              </a:lnSpc>
              <a:defRPr spc="47" sz="1500">
                <a:solidFill>
                  <a:srgbClr val="0F225B"/>
                </a:solidFill>
                <a:latin typeface="Times New Roman"/>
                <a:ea typeface="Times New Roman"/>
                <a:cs typeface="Times New Roman"/>
                <a:sym typeface="Times New Roman"/>
              </a:defRPr>
            </a:pPr>
            <a:r>
              <a:t>This group includes:</a:t>
            </a:r>
          </a:p>
          <a:p>
            <a:pPr>
              <a:lnSpc>
                <a:spcPts val="2100"/>
              </a:lnSpc>
              <a:defRPr b="1" spc="47" sz="1500">
                <a:solidFill>
                  <a:srgbClr val="0F225B"/>
                </a:solidFill>
                <a:latin typeface="Times New Roman"/>
                <a:ea typeface="Times New Roman"/>
                <a:cs typeface="Times New Roman"/>
                <a:sym typeface="Times New Roman"/>
              </a:defRPr>
            </a:pPr>
            <a:r>
              <a:t>Monash IVF Group (ASX:MVF)</a:t>
            </a:r>
          </a:p>
          <a:p>
            <a:pPr>
              <a:lnSpc>
                <a:spcPts val="2100"/>
              </a:lnSpc>
              <a:defRPr spc="47" sz="1500">
                <a:solidFill>
                  <a:srgbClr val="0F225B"/>
                </a:solidFill>
                <a:latin typeface="Times New Roman"/>
                <a:ea typeface="Times New Roman"/>
                <a:cs typeface="Times New Roman"/>
                <a:sym typeface="Times New Roman"/>
              </a:defRPr>
            </a:pPr>
            <a:r>
              <a:t> → Return: 1.22%, Std. deviation: 7.08%</a:t>
            </a:r>
          </a:p>
          <a:p>
            <a:pPr>
              <a:lnSpc>
                <a:spcPts val="2100"/>
              </a:lnSpc>
              <a:defRPr b="1" spc="47" sz="1500">
                <a:solidFill>
                  <a:srgbClr val="0F225B"/>
                </a:solidFill>
                <a:latin typeface="Times New Roman"/>
                <a:ea typeface="Times New Roman"/>
                <a:cs typeface="Times New Roman"/>
                <a:sym typeface="Times New Roman"/>
              </a:defRPr>
            </a:pPr>
            <a:r>
              <a:t>Xero Limited (ASX:XRO)</a:t>
            </a:r>
          </a:p>
          <a:p>
            <a:pPr>
              <a:lnSpc>
                <a:spcPts val="2100"/>
              </a:lnSpc>
              <a:defRPr spc="47" sz="1500">
                <a:solidFill>
                  <a:srgbClr val="0F225B"/>
                </a:solidFill>
                <a:latin typeface="Times New Roman"/>
                <a:ea typeface="Times New Roman"/>
                <a:cs typeface="Times New Roman"/>
                <a:sym typeface="Times New Roman"/>
              </a:defRPr>
            </a:pPr>
            <a:r>
              <a:t> → Return: 1.16%, Std. deviation: 9.42%</a:t>
            </a:r>
          </a:p>
          <a:p>
            <a:pPr>
              <a:lnSpc>
                <a:spcPts val="2100"/>
              </a:lnSpc>
              <a:defRPr b="1" spc="47" sz="1500">
                <a:solidFill>
                  <a:srgbClr val="0F225B"/>
                </a:solidFill>
                <a:latin typeface="Times New Roman"/>
                <a:ea typeface="Times New Roman"/>
                <a:cs typeface="Times New Roman"/>
                <a:sym typeface="Times New Roman"/>
              </a:defRPr>
            </a:pPr>
            <a:r>
              <a:t>CAR Group Limited (ASX:SEK)</a:t>
            </a:r>
          </a:p>
          <a:p>
            <a:pPr>
              <a:lnSpc>
                <a:spcPts val="2100"/>
              </a:lnSpc>
              <a:defRPr spc="47" sz="1500">
                <a:solidFill>
                  <a:srgbClr val="0F225B"/>
                </a:solidFill>
                <a:latin typeface="Times New Roman"/>
                <a:ea typeface="Times New Roman"/>
                <a:cs typeface="Times New Roman"/>
                <a:sym typeface="Times New Roman"/>
              </a:defRPr>
            </a:pPr>
            <a:r>
              <a:t> → Return: -0.07%, Std. deviation: 8.49%</a:t>
            </a:r>
          </a:p>
          <a:p>
            <a:pPr>
              <a:lnSpc>
                <a:spcPts val="2100"/>
              </a:lnSpc>
              <a:defRPr b="1" spc="47" sz="1500">
                <a:solidFill>
                  <a:srgbClr val="0F225B"/>
                </a:solidFill>
                <a:latin typeface="Times New Roman"/>
                <a:ea typeface="Times New Roman"/>
                <a:cs typeface="Times New Roman"/>
                <a:sym typeface="Times New Roman"/>
              </a:defRPr>
            </a:pPr>
            <a:r>
              <a:t>Commonwealth Bank (ASX:CBA)</a:t>
            </a:r>
          </a:p>
          <a:p>
            <a:pPr>
              <a:lnSpc>
                <a:spcPts val="2100"/>
              </a:lnSpc>
              <a:defRPr spc="47" sz="1500">
                <a:solidFill>
                  <a:srgbClr val="0F225B"/>
                </a:solidFill>
                <a:latin typeface="Times New Roman"/>
                <a:ea typeface="Times New Roman"/>
                <a:cs typeface="Times New Roman"/>
                <a:sym typeface="Times New Roman"/>
              </a:defRPr>
            </a:pPr>
            <a:r>
              <a:t> → Return: 1.56%, Std. deviation: 6.30%</a:t>
            </a:r>
          </a:p>
          <a:p>
            <a:pPr>
              <a:lnSpc>
                <a:spcPts val="2100"/>
              </a:lnSpc>
              <a:defRPr spc="47" sz="1500">
                <a:solidFill>
                  <a:srgbClr val="0F225B"/>
                </a:solidFill>
                <a:latin typeface="Times New Roman"/>
                <a:ea typeface="Times New Roman"/>
                <a:cs typeface="Times New Roman"/>
                <a:sym typeface="Times New Roman"/>
              </a:defRPr>
            </a:pPr>
            <a:r>
              <a:t>This group demonstrates a balanced trade-off between returns and risk. For example, Xero offers attractive returns but also has relatively higher volatility, as expected from a technology company that is sensitive to investor sentiment and innovation cycles. CBA shows slightly lower volatility than NAB but still fits within the medium-risk range.</a:t>
            </a:r>
          </a:p>
          <a:p>
            <a:pPr>
              <a:lnSpc>
                <a:spcPts val="2100"/>
              </a:lnSpc>
              <a:defRPr spc="47" sz="1500">
                <a:solidFill>
                  <a:srgbClr val="0F225B"/>
                </a:solidFill>
                <a:latin typeface="Times New Roman"/>
                <a:ea typeface="Times New Roman"/>
                <a:cs typeface="Times New Roman"/>
                <a:sym typeface="Times New Roman"/>
              </a:defRPr>
            </a:pPr>
            <a:r>
              <a:t>CAR Group is noteworthy: although it recorded a negative average return (-0.07%), its standard deviation is moderately high at 8.49% – suggesting price fluctuations without consistent upward movement, which may result from operational challenges or negative market perceptions.</a:t>
            </a:r>
          </a:p>
          <a:p>
            <a:pPr>
              <a:lnSpc>
                <a:spcPts val="2100"/>
              </a:lnSpc>
              <a:defRPr spc="47" sz="1500">
                <a:solidFill>
                  <a:srgbClr val="0F225B"/>
                </a:solidFill>
                <a:latin typeface="Times New Roman"/>
                <a:ea typeface="Times New Roman"/>
                <a:cs typeface="Times New Roman"/>
                <a:sym typeface="Times New Roman"/>
              </a:defRPr>
            </a:pPr>
            <a:r>
              <a:t>→ This group is ideal for balanced investors who can tolerate moderate risk for the opportunity to achieve moderate returns.</a:t>
            </a:r>
          </a:p>
        </p:txBody>
      </p:sp>
      <p:sp>
        <p:nvSpPr>
          <p:cNvPr id="149" name="Freeform 4"/>
          <p:cNvSpPr/>
          <p:nvPr/>
        </p:nvSpPr>
        <p:spPr>
          <a:xfrm>
            <a:off x="3357069" y="7937120"/>
            <a:ext cx="11125715" cy="1321180"/>
          </a:xfrm>
          <a:prstGeom prst="rect">
            <a:avLst/>
          </a:prstGeom>
          <a:blipFill>
            <a:blip r:embed="rId3"/>
            <a:stretch>
              <a:fillRect/>
            </a:stretch>
          </a:blipFill>
          <a:ln w="12700">
            <a:miter lim="400000"/>
          </a:ln>
        </p:spPr>
        <p:txBody>
          <a:bodyPr lIns="45719" rIns="45719"/>
          <a:lstStyle/>
          <a:p>
            <a:pPr/>
          </a:p>
        </p:txBody>
      </p:sp>
      <p:sp>
        <p:nvSpPr>
          <p:cNvPr id="150" name="TextBox 5"/>
          <p:cNvSpPr txBox="1"/>
          <p:nvPr/>
        </p:nvSpPr>
        <p:spPr>
          <a:xfrm>
            <a:off x="4206722" y="259478"/>
            <a:ext cx="10047699" cy="8223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1: PRELIMINARY WORK </a:t>
            </a:r>
          </a:p>
        </p:txBody>
      </p:sp>
      <p:sp>
        <p:nvSpPr>
          <p:cNvPr id="151" name="TextBox 6"/>
          <p:cNvSpPr txBox="1"/>
          <p:nvPr/>
        </p:nvSpPr>
        <p:spPr>
          <a:xfrm>
            <a:off x="7189723" y="1217750"/>
            <a:ext cx="3460405" cy="3394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The risk group classifications </a:t>
            </a:r>
          </a:p>
        </p:txBody>
      </p:sp>
      <p:sp>
        <p:nvSpPr>
          <p:cNvPr id="152" name="TextBox 7"/>
          <p:cNvSpPr txBox="1"/>
          <p:nvPr/>
        </p:nvSpPr>
        <p:spPr>
          <a:xfrm>
            <a:off x="1028700" y="5967550"/>
            <a:ext cx="15942601" cy="5212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Overall, Table 1.b.3 shows a well-balanced portfolio allocation. Risk category R2 accounts for 50%, indicating that most stocks have moderate risk. The portfolio also maintains diversity with 25% in high-risk and 25% in low-risk assets, catering to different investor risk appetites.</a:t>
            </a:r>
          </a:p>
        </p:txBody>
      </p:sp>
      <p:sp>
        <p:nvSpPr>
          <p:cNvPr id="153" name="TextBox 8"/>
          <p:cNvSpPr txBox="1"/>
          <p:nvPr/>
        </p:nvSpPr>
        <p:spPr>
          <a:xfrm>
            <a:off x="1236454" y="6624776"/>
            <a:ext cx="15527091" cy="7879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The Financial Services sector (S4) shows the lowest risk, with one stock in R1 (NAB) and one in R2 (CBA), and none in R3.</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The Technology sector (S2) has the highest risk, with one stock in R2 and one in R3, which aligns with market characteristics.</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The Healthcare sector (S1) shows risk variation—PME in R3 and MVF in R2—possibly reflecting differences in business models, as PME is more technology-driven than MVF.</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55" name="Freeform 2"/>
          <p:cNvSpPr/>
          <p:nvPr/>
        </p:nvSpPr>
        <p:spPr>
          <a:xfrm>
            <a:off x="2623849" y="6319166"/>
            <a:ext cx="1358183" cy="729701"/>
          </a:xfrm>
          <a:prstGeom prst="rect">
            <a:avLst/>
          </a:prstGeom>
          <a:blipFill>
            <a:blip r:embed="rId2"/>
            <a:stretch>
              <a:fillRect/>
            </a:stretch>
          </a:blipFill>
          <a:ln w="12700">
            <a:miter lim="400000"/>
          </a:ln>
        </p:spPr>
        <p:txBody>
          <a:bodyPr lIns="45719" rIns="45719"/>
          <a:lstStyle/>
          <a:p>
            <a:pPr/>
          </a:p>
        </p:txBody>
      </p:sp>
      <p:sp>
        <p:nvSpPr>
          <p:cNvPr id="156" name="Freeform 3"/>
          <p:cNvSpPr/>
          <p:nvPr/>
        </p:nvSpPr>
        <p:spPr>
          <a:xfrm>
            <a:off x="2714677" y="7634643"/>
            <a:ext cx="1486576" cy="413203"/>
          </a:xfrm>
          <a:prstGeom prst="rect">
            <a:avLst/>
          </a:prstGeom>
          <a:blipFill>
            <a:blip r:embed="rId3"/>
            <a:stretch>
              <a:fillRect/>
            </a:stretch>
          </a:blipFill>
          <a:ln w="12700">
            <a:miter lim="400000"/>
          </a:ln>
        </p:spPr>
        <p:txBody>
          <a:bodyPr lIns="45719" rIns="45719"/>
          <a:lstStyle/>
          <a:p>
            <a:pPr/>
          </a:p>
        </p:txBody>
      </p:sp>
      <p:sp>
        <p:nvSpPr>
          <p:cNvPr id="157" name="Freeform 4"/>
          <p:cNvSpPr/>
          <p:nvPr/>
        </p:nvSpPr>
        <p:spPr>
          <a:xfrm>
            <a:off x="2405781" y="8733945"/>
            <a:ext cx="2264768" cy="398029"/>
          </a:xfrm>
          <a:prstGeom prst="rect">
            <a:avLst/>
          </a:prstGeom>
          <a:blipFill>
            <a:blip r:embed="rId4"/>
            <a:stretch>
              <a:fillRect/>
            </a:stretch>
          </a:blipFill>
          <a:ln w="12700">
            <a:miter lim="400000"/>
          </a:ln>
        </p:spPr>
        <p:txBody>
          <a:bodyPr lIns="45719" rIns="45719"/>
          <a:lstStyle/>
          <a:p>
            <a:pPr/>
          </a:p>
        </p:txBody>
      </p:sp>
      <p:sp>
        <p:nvSpPr>
          <p:cNvPr id="158" name="Freeform 5"/>
          <p:cNvSpPr/>
          <p:nvPr/>
        </p:nvSpPr>
        <p:spPr>
          <a:xfrm>
            <a:off x="11863595" y="6636005"/>
            <a:ext cx="2178460" cy="335978"/>
          </a:xfrm>
          <a:prstGeom prst="rect">
            <a:avLst/>
          </a:prstGeom>
          <a:blipFill>
            <a:blip r:embed="rId5"/>
            <a:stretch>
              <a:fillRect/>
            </a:stretch>
          </a:blipFill>
          <a:ln w="12700">
            <a:miter lim="400000"/>
          </a:ln>
        </p:spPr>
        <p:txBody>
          <a:bodyPr lIns="45719" rIns="45719"/>
          <a:lstStyle/>
          <a:p>
            <a:pPr/>
          </a:p>
        </p:txBody>
      </p:sp>
      <p:sp>
        <p:nvSpPr>
          <p:cNvPr id="159" name="Freeform 6"/>
          <p:cNvSpPr/>
          <p:nvPr/>
        </p:nvSpPr>
        <p:spPr>
          <a:xfrm>
            <a:off x="12141071" y="7571934"/>
            <a:ext cx="1918864" cy="470597"/>
          </a:xfrm>
          <a:prstGeom prst="rect">
            <a:avLst/>
          </a:prstGeom>
          <a:blipFill>
            <a:blip r:embed="rId6"/>
            <a:stretch>
              <a:fillRect/>
            </a:stretch>
          </a:blipFill>
          <a:ln w="12700">
            <a:miter lim="400000"/>
          </a:ln>
        </p:spPr>
        <p:txBody>
          <a:bodyPr lIns="45719" rIns="45719"/>
          <a:lstStyle/>
          <a:p>
            <a:pPr/>
          </a:p>
        </p:txBody>
      </p:sp>
      <p:sp>
        <p:nvSpPr>
          <p:cNvPr id="160" name="Freeform 7"/>
          <p:cNvSpPr/>
          <p:nvPr/>
        </p:nvSpPr>
        <p:spPr>
          <a:xfrm>
            <a:off x="12141071" y="8733945"/>
            <a:ext cx="1900984" cy="600831"/>
          </a:xfrm>
          <a:prstGeom prst="rect">
            <a:avLst/>
          </a:prstGeom>
          <a:blipFill>
            <a:blip r:embed="rId7"/>
            <a:stretch>
              <a:fillRect/>
            </a:stretch>
          </a:blipFill>
          <a:ln w="12700">
            <a:miter lim="400000"/>
          </a:ln>
        </p:spPr>
        <p:txBody>
          <a:bodyPr lIns="45719" rIns="45719"/>
          <a:lstStyle/>
          <a:p>
            <a:pPr/>
          </a:p>
        </p:txBody>
      </p:sp>
      <p:sp>
        <p:nvSpPr>
          <p:cNvPr id="161" name="TextBox 8"/>
          <p:cNvSpPr txBox="1"/>
          <p:nvPr/>
        </p:nvSpPr>
        <p:spPr>
          <a:xfrm>
            <a:off x="3184759" y="251731"/>
            <a:ext cx="12205350"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2: LP OPTIMISATION MODELS</a:t>
            </a:r>
          </a:p>
        </p:txBody>
      </p:sp>
      <p:sp>
        <p:nvSpPr>
          <p:cNvPr id="162" name="TextBox 9"/>
          <p:cNvSpPr txBox="1"/>
          <p:nvPr/>
        </p:nvSpPr>
        <p:spPr>
          <a:xfrm>
            <a:off x="6262933" y="1217750"/>
            <a:ext cx="5313985" cy="33942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Conceptual diagram &amp; Algebraic formulation </a:t>
            </a:r>
          </a:p>
        </p:txBody>
      </p:sp>
      <p:sp>
        <p:nvSpPr>
          <p:cNvPr id="163" name="TextBox 10"/>
          <p:cNvSpPr txBox="1"/>
          <p:nvPr/>
        </p:nvSpPr>
        <p:spPr>
          <a:xfrm>
            <a:off x="1028700" y="2750005"/>
            <a:ext cx="16230600" cy="22057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b="1" spc="57" sz="1700">
                <a:solidFill>
                  <a:srgbClr val="0F225B"/>
                </a:solidFill>
                <a:latin typeface="Times New Roman"/>
                <a:ea typeface="Times New Roman"/>
                <a:cs typeface="Times New Roman"/>
                <a:sym typeface="Times New Roman"/>
              </a:defRPr>
            </a:pPr>
            <a:r>
              <a:t>Objective Function:</a:t>
            </a:r>
          </a:p>
          <a:p>
            <a:pPr>
              <a:lnSpc>
                <a:spcPts val="2500"/>
              </a:lnSpc>
              <a:defRPr spc="57" sz="1700">
                <a:solidFill>
                  <a:srgbClr val="0F225B"/>
                </a:solidFill>
                <a:latin typeface="Times New Roman"/>
                <a:ea typeface="Times New Roman"/>
                <a:cs typeface="Times New Roman"/>
                <a:sym typeface="Times New Roman"/>
              </a:defRPr>
            </a:pPr>
            <a:r>
              <a:t>The goal is to maximise the expected return of the portfolio based on the average 4-year returns of the individual assets. The objective function is defined as:</a:t>
            </a:r>
          </a:p>
          <a:p>
            <a:pPr>
              <a:lnSpc>
                <a:spcPts val="2500"/>
              </a:lnSpc>
            </a:pPr>
          </a:p>
          <a:p>
            <a:pPr algn="ctr">
              <a:lnSpc>
                <a:spcPts val="2500"/>
              </a:lnSpc>
              <a:defRPr b="1" spc="57" sz="1700">
                <a:solidFill>
                  <a:srgbClr val="0F225B"/>
                </a:solidFill>
                <a:latin typeface="Times New Roman"/>
                <a:ea typeface="Times New Roman"/>
                <a:cs typeface="Times New Roman"/>
                <a:sym typeface="Times New Roman"/>
              </a:defRPr>
            </a:pPr>
            <a:r>
              <a:t>Total Z= 4.55%S11 + 1.22%S12 + 1.16%S21 + 3.83%S22 + 0.55%S31 + (-0.07%)S32 + 1.56%S41 + 1.27%S42</a:t>
            </a:r>
          </a:p>
          <a:p>
            <a:pPr>
              <a:lnSpc>
                <a:spcPts val="2500"/>
              </a:lnSpc>
              <a:defRPr spc="57" sz="1700">
                <a:solidFill>
                  <a:srgbClr val="0F225B"/>
                </a:solidFill>
                <a:latin typeface="Times New Roman"/>
                <a:ea typeface="Times New Roman"/>
                <a:cs typeface="Times New Roman"/>
                <a:sym typeface="Times New Roman"/>
              </a:defRPr>
            </a:pPr>
            <a:r>
              <a:t>Where:</a:t>
            </a:r>
          </a:p>
          <a:p>
            <a:pPr>
              <a:lnSpc>
                <a:spcPts val="2500"/>
              </a:lnSpc>
              <a:defRPr spc="57" sz="1700">
                <a:solidFill>
                  <a:srgbClr val="0F225B"/>
                </a:solidFill>
                <a:latin typeface="Times New Roman"/>
                <a:ea typeface="Times New Roman"/>
                <a:cs typeface="Times New Roman"/>
                <a:sym typeface="Times New Roman"/>
              </a:defRPr>
            </a:pPr>
            <a:r>
              <a:t>S1-4​: represent the proportion of funds allocated to PME, MVF, XRO, WTC, TLS, SEK, CBA, and NAB respectively.</a:t>
            </a:r>
          </a:p>
          <a:p>
            <a:pPr>
              <a:lnSpc>
                <a:spcPts val="2500"/>
              </a:lnSpc>
              <a:defRPr spc="57" sz="1700">
                <a:solidFill>
                  <a:srgbClr val="0F225B"/>
                </a:solidFill>
                <a:latin typeface="Times New Roman"/>
                <a:ea typeface="Times New Roman"/>
                <a:cs typeface="Times New Roman"/>
                <a:sym typeface="Times New Roman"/>
              </a:defRPr>
            </a:pPr>
            <a:r>
              <a:t>The coefficients represent the average 4-year monthly returns of each asset.</a:t>
            </a:r>
          </a:p>
        </p:txBody>
      </p:sp>
      <p:sp>
        <p:nvSpPr>
          <p:cNvPr id="164" name="TextBox 11"/>
          <p:cNvSpPr txBox="1"/>
          <p:nvPr/>
        </p:nvSpPr>
        <p:spPr>
          <a:xfrm>
            <a:off x="1028700" y="1690826"/>
            <a:ext cx="16230600" cy="6182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sz="1700">
                <a:solidFill>
                  <a:srgbClr val="0F225B"/>
                </a:solidFill>
                <a:latin typeface="Times New Roman"/>
                <a:ea typeface="Times New Roman"/>
                <a:cs typeface="Times New Roman"/>
                <a:sym typeface="Times New Roman"/>
              </a:defRPr>
            </a:lvl1pPr>
          </a:lstStyle>
          <a:p>
            <a:pPr/>
            <a:r>
              <a:t>This section presents a Linear Programming (LP) model developed to optimise asset allocation across 8 stocks. The goal is to maximise the expected return while satisfying constraints related to risk categories (R1–R3) and sector diversification (S1–S4). Assuming each decision variable S1-4​ represents the percentage of investment in a stock.</a:t>
            </a:r>
          </a:p>
        </p:txBody>
      </p:sp>
      <p:sp>
        <p:nvSpPr>
          <p:cNvPr id="165" name="TextBox 12"/>
          <p:cNvSpPr txBox="1"/>
          <p:nvPr/>
        </p:nvSpPr>
        <p:spPr>
          <a:xfrm>
            <a:off x="1028700" y="5380811"/>
            <a:ext cx="10247832" cy="30345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a:solidFill>
                  <a:srgbClr val="0F225B"/>
                </a:solidFill>
                <a:latin typeface="Times New Roman"/>
                <a:ea typeface="Times New Roman"/>
                <a:cs typeface="Times New Roman"/>
                <a:sym typeface="Times New Roman"/>
              </a:defRPr>
            </a:lvl1pPr>
          </a:lstStyle>
          <a:p>
            <a:pPr/>
            <a:r>
              <a:t>The model includes several constraints based on realistic investment principles:</a:t>
            </a:r>
          </a:p>
        </p:txBody>
      </p:sp>
      <p:sp>
        <p:nvSpPr>
          <p:cNvPr id="166" name="TextBox 13"/>
          <p:cNvSpPr txBox="1"/>
          <p:nvPr/>
        </p:nvSpPr>
        <p:spPr>
          <a:xfrm>
            <a:off x="1028699" y="6089393"/>
            <a:ext cx="4933443" cy="3007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388617" indent="-194308" algn="ctr">
              <a:lnSpc>
                <a:spcPts val="2500"/>
              </a:lnSpc>
              <a:buSzPct val="100000"/>
              <a:buAutoNum type="arabicPeriod" startAt="1"/>
              <a:defRPr spc="57" sz="1700">
                <a:solidFill>
                  <a:srgbClr val="0F225B"/>
                </a:solidFill>
                <a:latin typeface="Times New Roman"/>
                <a:ea typeface="Times New Roman"/>
                <a:cs typeface="Times New Roman"/>
                <a:sym typeface="Times New Roman"/>
              </a:defRPr>
            </a:pPr>
            <a:r>
              <a:t>Total investment must equal 100%:</a:t>
            </a:r>
          </a:p>
        </p:txBody>
      </p:sp>
      <p:sp>
        <p:nvSpPr>
          <p:cNvPr id="167" name="TextBox 14"/>
          <p:cNvSpPr txBox="1"/>
          <p:nvPr/>
        </p:nvSpPr>
        <p:spPr>
          <a:xfrm>
            <a:off x="1028700" y="7151943"/>
            <a:ext cx="6717201" cy="3007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sz="1700">
                <a:solidFill>
                  <a:srgbClr val="0F225B"/>
                </a:solidFill>
                <a:latin typeface="Times New Roman"/>
                <a:ea typeface="Times New Roman"/>
                <a:cs typeface="Times New Roman"/>
                <a:sym typeface="Times New Roman"/>
              </a:defRPr>
            </a:lvl1pPr>
          </a:lstStyle>
          <a:p>
            <a:pPr/>
            <a:r>
              <a:t>2. Total investment in high-risk assets (R3) must not exceed 15%</a:t>
            </a:r>
          </a:p>
        </p:txBody>
      </p:sp>
      <p:sp>
        <p:nvSpPr>
          <p:cNvPr id="168" name="TextBox 15"/>
          <p:cNvSpPr txBox="1"/>
          <p:nvPr/>
        </p:nvSpPr>
        <p:spPr>
          <a:xfrm>
            <a:off x="1028700" y="8186236"/>
            <a:ext cx="7283695" cy="3007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500"/>
              </a:lnSpc>
              <a:defRPr spc="57" sz="1700">
                <a:solidFill>
                  <a:srgbClr val="0F225B"/>
                </a:solidFill>
                <a:latin typeface="Times New Roman"/>
                <a:ea typeface="Times New Roman"/>
                <a:cs typeface="Times New Roman"/>
                <a:sym typeface="Times New Roman"/>
              </a:defRPr>
            </a:lvl1pPr>
          </a:lstStyle>
          <a:p>
            <a:pPr/>
            <a:r>
              <a:t>3. Total investment in medium-risk assets (R2) must not exceed 30%:</a:t>
            </a:r>
          </a:p>
        </p:txBody>
      </p:sp>
      <p:sp>
        <p:nvSpPr>
          <p:cNvPr id="169" name="TextBox 16"/>
          <p:cNvSpPr txBox="1"/>
          <p:nvPr/>
        </p:nvSpPr>
        <p:spPr>
          <a:xfrm>
            <a:off x="9163480" y="5932232"/>
            <a:ext cx="8739862" cy="3034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a:solidFill>
                  <a:srgbClr val="0F225B"/>
                </a:solidFill>
                <a:latin typeface="Times New Roman"/>
                <a:ea typeface="Times New Roman"/>
                <a:cs typeface="Times New Roman"/>
                <a:sym typeface="Times New Roman"/>
              </a:defRPr>
            </a:lvl1pPr>
          </a:lstStyle>
          <a:p>
            <a:pPr/>
            <a:r>
              <a:t>4. The low-risk group (R1) must have the highest total allocation among all risk groups:</a:t>
            </a:r>
          </a:p>
        </p:txBody>
      </p:sp>
      <p:sp>
        <p:nvSpPr>
          <p:cNvPr id="170" name="TextBox 17"/>
          <p:cNvSpPr txBox="1"/>
          <p:nvPr/>
        </p:nvSpPr>
        <p:spPr>
          <a:xfrm>
            <a:off x="9163480" y="7151943"/>
            <a:ext cx="7363492" cy="6182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sz="1700">
                <a:solidFill>
                  <a:srgbClr val="0F225B"/>
                </a:solidFill>
                <a:latin typeface="Times New Roman"/>
                <a:ea typeface="Times New Roman"/>
                <a:cs typeface="Times New Roman"/>
                <a:sym typeface="Times New Roman"/>
              </a:defRPr>
            </a:lvl1pPr>
          </a:lstStyle>
          <a:p>
            <a:pPr/>
            <a:r>
              <a:t>5. Each individual stock must have a minimum of 5% and a maximum of 20% allocation:</a:t>
            </a:r>
          </a:p>
        </p:txBody>
      </p:sp>
      <p:sp>
        <p:nvSpPr>
          <p:cNvPr id="171" name="TextBox 18"/>
          <p:cNvSpPr txBox="1"/>
          <p:nvPr/>
        </p:nvSpPr>
        <p:spPr>
          <a:xfrm>
            <a:off x="9163480" y="8186236"/>
            <a:ext cx="8095820" cy="3007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pc="57" sz="1700">
                <a:solidFill>
                  <a:srgbClr val="0F225B"/>
                </a:solidFill>
                <a:latin typeface="Times New Roman"/>
                <a:ea typeface="Times New Roman"/>
                <a:cs typeface="Times New Roman"/>
                <a:sym typeface="Times New Roman"/>
              </a:defRPr>
            </a:lvl1pPr>
          </a:lstStyle>
          <a:p>
            <a:pPr/>
            <a:r>
              <a:t>6. Each sector must receive at least 15% total allocation: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73" name="Freeform 2"/>
          <p:cNvSpPr/>
          <p:nvPr/>
        </p:nvSpPr>
        <p:spPr>
          <a:xfrm>
            <a:off x="1514484" y="2686128"/>
            <a:ext cx="6295516" cy="1880785"/>
          </a:xfrm>
          <a:prstGeom prst="rect">
            <a:avLst/>
          </a:prstGeom>
          <a:blipFill>
            <a:blip r:embed="rId2"/>
            <a:stretch>
              <a:fillRect/>
            </a:stretch>
          </a:blipFill>
          <a:ln w="12700">
            <a:miter lim="400000"/>
          </a:ln>
        </p:spPr>
        <p:txBody>
          <a:bodyPr lIns="45719" rIns="45719"/>
          <a:lstStyle/>
          <a:p>
            <a:pPr/>
          </a:p>
        </p:txBody>
      </p:sp>
      <p:sp>
        <p:nvSpPr>
          <p:cNvPr id="174" name="TextBox 4"/>
          <p:cNvSpPr txBox="1"/>
          <p:nvPr/>
        </p:nvSpPr>
        <p:spPr>
          <a:xfrm>
            <a:off x="4900910" y="1154929"/>
            <a:ext cx="8486180"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The optimal solution &amp; the relevant worksheet/output sheet of the model </a:t>
            </a:r>
          </a:p>
        </p:txBody>
      </p:sp>
      <p:sp>
        <p:nvSpPr>
          <p:cNvPr id="175" name="TextBox 5"/>
          <p:cNvSpPr txBox="1"/>
          <p:nvPr/>
        </p:nvSpPr>
        <p:spPr>
          <a:xfrm>
            <a:off x="1060110" y="2247337"/>
            <a:ext cx="12630151" cy="2545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Based on the Solver’s output under the “Variable Cells” section, the LP model determines the following optimal investment weights for each asset:</a:t>
            </a:r>
          </a:p>
        </p:txBody>
      </p:sp>
      <p:sp>
        <p:nvSpPr>
          <p:cNvPr id="176" name="TextBox 6"/>
          <p:cNvSpPr txBox="1"/>
          <p:nvPr/>
        </p:nvSpPr>
        <p:spPr>
          <a:xfrm>
            <a:off x="8378845" y="2910582"/>
            <a:ext cx="8880455" cy="15880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spc="47" sz="1500">
                <a:solidFill>
                  <a:srgbClr val="0F225B"/>
                </a:solidFill>
                <a:latin typeface="Times New Roman"/>
                <a:ea typeface="Times New Roman"/>
                <a:cs typeface="Times New Roman"/>
                <a:sym typeface="Times New Roman"/>
              </a:defRPr>
            </a:pPr>
            <a:r>
              <a:t>In the optimal solution, the portfolio allocates:</a:t>
            </a:r>
          </a:p>
          <a:p>
            <a:pPr lvl="1" marL="323853"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55% to low-risk assets (R1) → This satisfies the constraint requiring the lowest-risk category to dominate.</a:t>
            </a:r>
          </a:p>
          <a:p>
            <a:pPr lvl="1" marL="323853"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30% to medium-risk assets (R2) → This is within the allowable limit of 30%.</a:t>
            </a:r>
          </a:p>
          <a:p>
            <a:pPr lvl="1" marL="323853" indent="-161926">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15% to high-risk assets (R3) → This allocation reaches the upper limit imposed on high-risk investments.</a:t>
            </a:r>
          </a:p>
        </p:txBody>
      </p:sp>
      <p:sp>
        <p:nvSpPr>
          <p:cNvPr id="177" name="TextBox 7"/>
          <p:cNvSpPr txBox="1"/>
          <p:nvPr/>
        </p:nvSpPr>
        <p:spPr>
          <a:xfrm>
            <a:off x="1060111" y="4821194"/>
            <a:ext cx="16199190" cy="7879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spc="47" sz="1500">
                <a:solidFill>
                  <a:srgbClr val="0F225B"/>
                </a:solidFill>
                <a:latin typeface="Times New Roman"/>
                <a:ea typeface="Times New Roman"/>
                <a:cs typeface="Times New Roman"/>
                <a:sym typeface="Times New Roman"/>
              </a:defRPr>
            </a:pPr>
            <a:r>
              <a:t>Despite Pro Medicus (PME) offering the highest average 4-year return at 4.55%, it is only allocated 10% of the portfolio. In contrast, National Australia Bank (NAB), with a relatively modest return of 1.27%, is allocated 45% – the largest single allocation in the entire portfolio.</a:t>
            </a:r>
          </a:p>
          <a:p>
            <a:pPr>
              <a:lnSpc>
                <a:spcPts val="2100"/>
              </a:lnSpc>
              <a:defRPr spc="47" sz="1500">
                <a:solidFill>
                  <a:srgbClr val="0F225B"/>
                </a:solidFill>
                <a:latin typeface="Times New Roman"/>
                <a:ea typeface="Times New Roman"/>
                <a:cs typeface="Times New Roman"/>
                <a:sym typeface="Times New Roman"/>
              </a:defRPr>
            </a:pPr>
            <a:r>
              <a:t>Similarly, WiseTech Global (WTC), a high-risk technology stock with a strong return of 3.83%, is limited to just 5%, the minimum allowable investment per asset.</a:t>
            </a:r>
          </a:p>
        </p:txBody>
      </p:sp>
      <p:sp>
        <p:nvSpPr>
          <p:cNvPr id="178" name="TextBox 8"/>
          <p:cNvSpPr txBox="1"/>
          <p:nvPr/>
        </p:nvSpPr>
        <p:spPr>
          <a:xfrm>
            <a:off x="1028700" y="6754769"/>
            <a:ext cx="16230600" cy="15880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a:lnSpc>
                <a:spcPts val="2100"/>
              </a:lnSpc>
              <a:defRPr spc="47" sz="1500">
                <a:solidFill>
                  <a:srgbClr val="0F225B"/>
                </a:solidFill>
                <a:latin typeface="Times New Roman"/>
                <a:ea typeface="Times New Roman"/>
                <a:cs typeface="Times New Roman"/>
                <a:sym typeface="Times New Roman"/>
              </a:defRPr>
            </a:pPr>
            <a:r>
              <a:t>These allocation choices reflect the LP model's priority on risk mitigation over return maximisation. The model was designed with multiple risk-related constraints, particularly:</a:t>
            </a:r>
          </a:p>
          <a:p>
            <a:pPr lvl="1" marL="323850" indent="-161925" algn="just">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 cap on high-risk asset exposure (R3 ≤ 15%)</a:t>
            </a:r>
          </a:p>
          <a:p>
            <a:pPr lvl="1" marL="323850" indent="-161925" algn="just">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 requirement for the lowest-risk category (R1) to hold the largest total allocation</a:t>
            </a:r>
          </a:p>
          <a:p>
            <a:pPr lvl="1" marL="323850" indent="-161925" algn="just">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As a result, higher-return assets such as PME and WTC, which fall into the high-risk group, are constrained by their risk category, even though they could potentially increase the overall portfolio return.</a:t>
            </a:r>
          </a:p>
          <a:p>
            <a:pPr lvl="1" marL="323850" indent="-161925" algn="just">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On the other hand, low-risk assets like NAB, despite lower returns, receive heavier weights to ensure compliance with safety-focused constraints.</a:t>
            </a:r>
          </a:p>
        </p:txBody>
      </p:sp>
      <p:sp>
        <p:nvSpPr>
          <p:cNvPr id="179" name="TextBox 9"/>
          <p:cNvSpPr txBox="1"/>
          <p:nvPr/>
        </p:nvSpPr>
        <p:spPr>
          <a:xfrm>
            <a:off x="1028700" y="5935619"/>
            <a:ext cx="16230600" cy="5212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100"/>
              </a:lnSpc>
              <a:defRPr spc="47" sz="1500">
                <a:solidFill>
                  <a:srgbClr val="0F225B"/>
                </a:solidFill>
                <a:latin typeface="Times New Roman"/>
                <a:ea typeface="Times New Roman"/>
                <a:cs typeface="Times New Roman"/>
                <a:sym typeface="Times New Roman"/>
              </a:defRPr>
            </a:lvl1pPr>
          </a:lstStyle>
          <a:p>
            <a:pPr/>
            <a:r>
              <a:t>The optimal solution of 1.5855% is considered reasonable. This level of return reflects a portfolio constructed under a defensive investment strategy, which prioritizes stability and safety over taking risks to achieve higher returns. However, this cautious approach is also the main reason why the optimal return is not significantly high.</a:t>
            </a:r>
          </a:p>
        </p:txBody>
      </p:sp>
      <p:sp>
        <p:nvSpPr>
          <p:cNvPr id="180" name="TextBox 8"/>
          <p:cNvSpPr txBox="1"/>
          <p:nvPr/>
        </p:nvSpPr>
        <p:spPr>
          <a:xfrm>
            <a:off x="3184759" y="251731"/>
            <a:ext cx="12205350"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2: LP OPTIMISATION MODELS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7F7F7"/>
        </a:solidFill>
      </p:bgPr>
    </p:bg>
    <p:spTree>
      <p:nvGrpSpPr>
        <p:cNvPr id="1" name=""/>
        <p:cNvGrpSpPr/>
        <p:nvPr/>
      </p:nvGrpSpPr>
      <p:grpSpPr>
        <a:xfrm>
          <a:off x="0" y="0"/>
          <a:ext cx="0" cy="0"/>
          <a:chOff x="0" y="0"/>
          <a:chExt cx="0" cy="0"/>
        </a:xfrm>
      </p:grpSpPr>
      <p:sp>
        <p:nvSpPr>
          <p:cNvPr id="182" name="Freeform 2"/>
          <p:cNvSpPr/>
          <p:nvPr/>
        </p:nvSpPr>
        <p:spPr>
          <a:xfrm>
            <a:off x="9452643" y="5389788"/>
            <a:ext cx="8374834" cy="3868512"/>
          </a:xfrm>
          <a:prstGeom prst="rect">
            <a:avLst/>
          </a:prstGeom>
          <a:blipFill>
            <a:blip r:embed="rId2"/>
            <a:stretch>
              <a:fillRect/>
            </a:stretch>
          </a:blipFill>
          <a:ln w="12700">
            <a:miter lim="400000"/>
          </a:ln>
        </p:spPr>
        <p:txBody>
          <a:bodyPr lIns="45719" rIns="45719"/>
          <a:lstStyle/>
          <a:p>
            <a:pPr/>
          </a:p>
        </p:txBody>
      </p:sp>
      <p:sp>
        <p:nvSpPr>
          <p:cNvPr id="183" name="TextBox 4"/>
          <p:cNvSpPr txBox="1"/>
          <p:nvPr/>
        </p:nvSpPr>
        <p:spPr>
          <a:xfrm>
            <a:off x="8072139" y="1154929"/>
            <a:ext cx="2143721" cy="33942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pc="64" sz="2000">
                <a:solidFill>
                  <a:srgbClr val="0F225B"/>
                </a:solidFill>
                <a:latin typeface="Times New Roman"/>
                <a:ea typeface="Times New Roman"/>
                <a:cs typeface="Times New Roman"/>
                <a:sym typeface="Times New Roman"/>
              </a:defRPr>
            </a:lvl1pPr>
          </a:lstStyle>
          <a:p>
            <a:pPr/>
            <a:r>
              <a:t>Sensitivity report  </a:t>
            </a:r>
          </a:p>
        </p:txBody>
      </p:sp>
      <p:sp>
        <p:nvSpPr>
          <p:cNvPr id="184" name="TextBox 5"/>
          <p:cNvSpPr txBox="1"/>
          <p:nvPr/>
        </p:nvSpPr>
        <p:spPr>
          <a:xfrm>
            <a:off x="1028700" y="1704512"/>
            <a:ext cx="16230600" cy="28072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700"/>
              </a:lnSpc>
              <a:defRPr b="1" spc="63" sz="1900">
                <a:solidFill>
                  <a:srgbClr val="0F225B"/>
                </a:solidFill>
                <a:latin typeface="Times New Roman"/>
                <a:ea typeface="Times New Roman"/>
                <a:cs typeface="Times New Roman"/>
                <a:sym typeface="Times New Roman"/>
              </a:defRPr>
            </a:pPr>
            <a:r>
              <a:t>Binding Constraints That Limit Optimisation</a:t>
            </a:r>
          </a:p>
          <a:p>
            <a:pPr>
              <a:lnSpc>
                <a:spcPts val="2700"/>
              </a:lnSpc>
            </a:pPr>
          </a:p>
          <a:p>
            <a:pPr>
              <a:lnSpc>
                <a:spcPts val="2100"/>
              </a:lnSpc>
              <a:defRPr b="1" spc="47" sz="1500">
                <a:solidFill>
                  <a:srgbClr val="0F225B"/>
                </a:solidFill>
                <a:latin typeface="Times New Roman"/>
                <a:ea typeface="Times New Roman"/>
                <a:cs typeface="Times New Roman"/>
                <a:sym typeface="Times New Roman"/>
              </a:defRPr>
            </a:pPr>
            <a:r>
              <a:t>High-risk assets should not exceed 15% of the portfolio</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Final Value: 0.15 (equal to limit)</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Shadow Price: 0.03475</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Allowable Increase/Decrease: 0.05</a:t>
            </a:r>
          </a:p>
          <a:p>
            <a:pPr>
              <a:lnSpc>
                <a:spcPts val="2100"/>
              </a:lnSpc>
            </a:pPr>
          </a:p>
          <a:p>
            <a:pPr>
              <a:lnSpc>
                <a:spcPts val="2100"/>
              </a:lnSpc>
              <a:defRPr b="1" spc="47" sz="1500">
                <a:solidFill>
                  <a:srgbClr val="0F225B"/>
                </a:solidFill>
                <a:latin typeface="Times New Roman"/>
                <a:ea typeface="Times New Roman"/>
                <a:cs typeface="Times New Roman"/>
                <a:sym typeface="Times New Roman"/>
              </a:defRPr>
            </a:pPr>
            <a:r>
              <a:t>Interpretation:</a:t>
            </a:r>
          </a:p>
          <a:p>
            <a:pPr>
              <a:lnSpc>
                <a:spcPts val="2100"/>
              </a:lnSpc>
              <a:defRPr spc="47" sz="1500">
                <a:solidFill>
                  <a:srgbClr val="0F225B"/>
                </a:solidFill>
                <a:latin typeface="Times New Roman"/>
                <a:ea typeface="Times New Roman"/>
                <a:cs typeface="Times New Roman"/>
                <a:sym typeface="Times New Roman"/>
              </a:defRPr>
            </a:pPr>
            <a:r>
              <a:t> → This is the most critical constraint in the model, as it directly limits investment in high-return stocks like PME and WTC (classified as R3). A shadow price of 0.03475 indicates that increasing this threshold by 1% would raise the total portfolio return by 3.475%.</a:t>
            </a:r>
          </a:p>
        </p:txBody>
      </p:sp>
      <p:sp>
        <p:nvSpPr>
          <p:cNvPr id="185" name="TextBox 6"/>
          <p:cNvSpPr txBox="1"/>
          <p:nvPr/>
        </p:nvSpPr>
        <p:spPr>
          <a:xfrm>
            <a:off x="1004361" y="4746161"/>
            <a:ext cx="8139639" cy="21214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Lowest-risk group (R1) should have the largest allocation</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Final Value ≈ 0 → considered binding</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Shadow Price: –0.00145</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Allowable Increase: 0.25 | Decrease: 0.55</a:t>
            </a:r>
          </a:p>
          <a:p>
            <a:pPr>
              <a:lnSpc>
                <a:spcPts val="2100"/>
              </a:lnSpc>
            </a:pPr>
          </a:p>
          <a:p>
            <a:pPr>
              <a:lnSpc>
                <a:spcPts val="2100"/>
              </a:lnSpc>
              <a:defRPr b="1" spc="47" sz="1500">
                <a:solidFill>
                  <a:srgbClr val="0F225B"/>
                </a:solidFill>
                <a:latin typeface="Times New Roman"/>
                <a:ea typeface="Times New Roman"/>
                <a:cs typeface="Times New Roman"/>
                <a:sym typeface="Times New Roman"/>
              </a:defRPr>
            </a:pPr>
            <a:r>
              <a:t>Interpretation:</a:t>
            </a:r>
          </a:p>
          <a:p>
            <a:pPr>
              <a:lnSpc>
                <a:spcPts val="2100"/>
              </a:lnSpc>
              <a:defRPr spc="47" sz="1500">
                <a:solidFill>
                  <a:srgbClr val="0F225B"/>
                </a:solidFill>
                <a:latin typeface="Times New Roman"/>
                <a:ea typeface="Times New Roman"/>
                <a:cs typeface="Times New Roman"/>
                <a:sym typeface="Times New Roman"/>
              </a:defRPr>
            </a:pPr>
            <a:r>
              <a:t> → This constraint forces R1 (NAB and TLS) to have the largest allocation. A negative shadow price shows that this rule slightly reduces the maximum return the portfolio can achieve.</a:t>
            </a:r>
          </a:p>
        </p:txBody>
      </p:sp>
      <p:sp>
        <p:nvSpPr>
          <p:cNvPr id="186" name="TextBox 7"/>
          <p:cNvSpPr txBox="1"/>
          <p:nvPr/>
        </p:nvSpPr>
        <p:spPr>
          <a:xfrm>
            <a:off x="1004361" y="7362825"/>
            <a:ext cx="7287157" cy="18547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100"/>
              </a:lnSpc>
              <a:defRPr b="1" spc="47" sz="1500">
                <a:solidFill>
                  <a:srgbClr val="0F225B"/>
                </a:solidFill>
                <a:latin typeface="Times New Roman"/>
                <a:ea typeface="Times New Roman"/>
                <a:cs typeface="Times New Roman"/>
                <a:sym typeface="Times New Roman"/>
              </a:defRPr>
            </a:pPr>
            <a:r>
              <a:t>Medium-risk assets should not exceed 30%</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Final Value: 0.15</a:t>
            </a:r>
          </a:p>
          <a:p>
            <a:pPr lvl="1" marL="323850" indent="-161925">
              <a:lnSpc>
                <a:spcPts val="2100"/>
              </a:lnSpc>
              <a:buSzPct val="100000"/>
              <a:buFont typeface="Arial"/>
              <a:buChar char="•"/>
              <a:defRPr spc="47" sz="1500">
                <a:solidFill>
                  <a:srgbClr val="0F225B"/>
                </a:solidFill>
                <a:latin typeface="Times New Roman"/>
                <a:ea typeface="Times New Roman"/>
                <a:cs typeface="Times New Roman"/>
                <a:sym typeface="Times New Roman"/>
              </a:defRPr>
            </a:pPr>
            <a:r>
              <a:t>Shadow Price: 0</a:t>
            </a:r>
          </a:p>
          <a:p>
            <a:pPr>
              <a:lnSpc>
                <a:spcPts val="2100"/>
              </a:lnSpc>
            </a:pPr>
          </a:p>
          <a:p>
            <a:pPr>
              <a:lnSpc>
                <a:spcPts val="2100"/>
              </a:lnSpc>
              <a:defRPr b="1" spc="47" sz="1500">
                <a:solidFill>
                  <a:srgbClr val="0F225B"/>
                </a:solidFill>
                <a:latin typeface="Times New Roman"/>
                <a:ea typeface="Times New Roman"/>
                <a:cs typeface="Times New Roman"/>
                <a:sym typeface="Times New Roman"/>
              </a:defRPr>
            </a:pPr>
            <a:r>
              <a:t>Interpretation:</a:t>
            </a:r>
          </a:p>
          <a:p>
            <a:pPr>
              <a:lnSpc>
                <a:spcPts val="2100"/>
              </a:lnSpc>
              <a:defRPr spc="47" sz="1500">
                <a:solidFill>
                  <a:srgbClr val="0F225B"/>
                </a:solidFill>
                <a:latin typeface="Times New Roman"/>
                <a:ea typeface="Times New Roman"/>
                <a:cs typeface="Times New Roman"/>
                <a:sym typeface="Times New Roman"/>
              </a:defRPr>
            </a:pPr>
            <a:r>
              <a:t> Currently, the total investment in medium-risk assets is only 15%, well below the limit. Hence, this constraint does not restrict the model at this point.</a:t>
            </a:r>
          </a:p>
        </p:txBody>
      </p:sp>
      <p:sp>
        <p:nvSpPr>
          <p:cNvPr id="187" name="TextBox 8"/>
          <p:cNvSpPr txBox="1"/>
          <p:nvPr/>
        </p:nvSpPr>
        <p:spPr>
          <a:xfrm>
            <a:off x="3184759" y="251731"/>
            <a:ext cx="12205350" cy="822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0" algn="ctr">
              <a:lnSpc>
                <a:spcPts val="6800"/>
              </a:lnSpc>
              <a:defRPr b="1" sz="4500">
                <a:solidFill>
                  <a:srgbClr val="0F225B"/>
                </a:solidFill>
                <a:latin typeface="Oswald Bold"/>
                <a:ea typeface="Oswald Bold"/>
                <a:cs typeface="Oswald Bold"/>
                <a:sym typeface="Oswald Bold"/>
              </a:defRPr>
            </a:pPr>
            <a:r>
              <a:t>SECTION 2: LP OPTIMISATION MODELS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