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Montserrat Bold" charset="1" panose="00000800000000000000"/>
      <p:regular r:id="rId29"/>
    </p:embeddedFont>
    <p:embeddedFont>
      <p:font typeface="Montserrat" charset="1" panose="000005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0" y="3922745"/>
            <a:ext cx="18041688"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COASTAL NEST MOTEL</a:t>
            </a:r>
          </a:p>
        </p:txBody>
      </p:sp>
      <p:sp>
        <p:nvSpPr>
          <p:cNvPr name="TextBox 3" id="3"/>
          <p:cNvSpPr txBox="true"/>
          <p:nvPr/>
        </p:nvSpPr>
        <p:spPr>
          <a:xfrm rot="0">
            <a:off x="3333013" y="6117265"/>
            <a:ext cx="12279030"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MIS775: DECISION MODELLING FOR BUSINESS ANALYTICS </a:t>
            </a:r>
          </a:p>
        </p:txBody>
      </p:sp>
      <p:sp>
        <p:nvSpPr>
          <p:cNvPr name="AutoShape 4" id="4"/>
          <p:cNvSpPr/>
          <p:nvPr/>
        </p:nvSpPr>
        <p:spPr>
          <a:xfrm rot="0">
            <a:off x="5553087" y="5678116"/>
            <a:ext cx="7181826" cy="0"/>
          </a:xfrm>
          <a:prstGeom prst="line">
            <a:avLst/>
          </a:prstGeom>
          <a:ln cap="flat" w="47625">
            <a:solidFill>
              <a:srgbClr val="A28231"/>
            </a:solidFill>
            <a:prstDash val="solid"/>
            <a:headEnd type="none" len="sm" w="sm"/>
            <a:tailEnd type="none" len="sm" w="sm"/>
          </a:ln>
        </p:spPr>
      </p:sp>
      <p:sp>
        <p:nvSpPr>
          <p:cNvPr name="TextBox 5" id="5"/>
          <p:cNvSpPr txBox="true"/>
          <p:nvPr/>
        </p:nvSpPr>
        <p:spPr>
          <a:xfrm rot="0">
            <a:off x="5191236" y="7715120"/>
            <a:ext cx="7659216" cy="1180465"/>
          </a:xfrm>
          <a:prstGeom prst="rect">
            <a:avLst/>
          </a:prstGeom>
        </p:spPr>
        <p:txBody>
          <a:bodyPr anchor="t" rtlCol="false" tIns="0" lIns="0" bIns="0" rIns="0">
            <a:spAutoFit/>
          </a:bodyPr>
          <a:lstStyle/>
          <a:p>
            <a:pPr algn="ctr">
              <a:lnSpc>
                <a:spcPts val="4759"/>
              </a:lnSpc>
            </a:pPr>
            <a:r>
              <a:rPr lang="en-US" sz="3399">
                <a:solidFill>
                  <a:srgbClr val="1D1D1F"/>
                </a:solidFill>
                <a:latin typeface="Montserrat"/>
                <a:ea typeface="Montserrat"/>
                <a:cs typeface="Montserrat"/>
                <a:sym typeface="Montserrat"/>
              </a:rPr>
              <a:t>Name: Duong Ngoc Phuong Trang </a:t>
            </a:r>
          </a:p>
          <a:p>
            <a:pPr algn="ctr">
              <a:lnSpc>
                <a:spcPts val="4759"/>
              </a:lnSpc>
            </a:pPr>
            <a:r>
              <a:rPr lang="en-US" sz="3399">
                <a:solidFill>
                  <a:srgbClr val="1D1D1F"/>
                </a:solidFill>
                <a:latin typeface="Montserrat"/>
                <a:ea typeface="Montserrat"/>
                <a:cs typeface="Montserrat"/>
                <a:sym typeface="Montserrat"/>
              </a:rPr>
              <a:t>Student ID: 223990468</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1951757" y="2084077"/>
            <a:ext cx="6014529" cy="3894557"/>
          </a:xfrm>
          <a:custGeom>
            <a:avLst/>
            <a:gdLst/>
            <a:ahLst/>
            <a:cxnLst/>
            <a:rect r="r" b="b" t="t" l="l"/>
            <a:pathLst>
              <a:path h="3894557" w="6014529">
                <a:moveTo>
                  <a:pt x="0" y="0"/>
                </a:moveTo>
                <a:lnTo>
                  <a:pt x="6014529" y="0"/>
                </a:lnTo>
                <a:lnTo>
                  <a:pt x="6014529" y="3894557"/>
                </a:lnTo>
                <a:lnTo>
                  <a:pt x="0" y="3894557"/>
                </a:lnTo>
                <a:lnTo>
                  <a:pt x="0" y="0"/>
                </a:lnTo>
                <a:close/>
              </a:path>
            </a:pathLst>
          </a:custGeom>
          <a:blipFill>
            <a:blip r:embed="rId2"/>
            <a:stretch>
              <a:fillRect l="0" t="0" r="0" b="0"/>
            </a:stretch>
          </a:blipFill>
        </p:spPr>
      </p:sp>
      <p:sp>
        <p:nvSpPr>
          <p:cNvPr name="TextBox 3" id="3"/>
          <p:cNvSpPr txBox="true"/>
          <p:nvPr/>
        </p:nvSpPr>
        <p:spPr>
          <a:xfrm rot="0">
            <a:off x="967101" y="1028700"/>
            <a:ext cx="16292199"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Scenario Analysis: Social Media Referal Bookings</a:t>
            </a:r>
          </a:p>
        </p:txBody>
      </p:sp>
      <p:sp>
        <p:nvSpPr>
          <p:cNvPr name="TextBox 4" id="4"/>
          <p:cNvSpPr txBox="true"/>
          <p:nvPr/>
        </p:nvSpPr>
        <p:spPr>
          <a:xfrm rot="0">
            <a:off x="967101" y="2441264"/>
            <a:ext cx="11189986"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Even a</a:t>
            </a:r>
            <a:r>
              <a:rPr lang="en-US" sz="1800">
                <a:solidFill>
                  <a:srgbClr val="000000"/>
                </a:solidFill>
                <a:latin typeface="Montserrat"/>
                <a:ea typeface="Montserrat"/>
                <a:cs typeface="Montserrat"/>
                <a:sym typeface="Montserrat"/>
              </a:rPr>
              <a:t>t a low price point, more frequent posting clearly boosts occupancy.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Profit increases up to 40% from 1 to 5 posts.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3–5 posts/week is a cost-effective strategy to increase volume without relying on price cuts.</a:t>
            </a:r>
          </a:p>
        </p:txBody>
      </p:sp>
      <p:sp>
        <p:nvSpPr>
          <p:cNvPr name="TextBox 5" id="5"/>
          <p:cNvSpPr txBox="true"/>
          <p:nvPr/>
        </p:nvSpPr>
        <p:spPr>
          <a:xfrm rot="0">
            <a:off x="967101" y="4089089"/>
            <a:ext cx="8994311"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Soc</a:t>
            </a:r>
            <a:r>
              <a:rPr lang="en-US" sz="1800">
                <a:solidFill>
                  <a:srgbClr val="000000"/>
                </a:solidFill>
                <a:latin typeface="Montserrat"/>
                <a:ea typeface="Montserrat"/>
                <a:cs typeface="Montserrat"/>
                <a:sym typeface="Montserrat"/>
              </a:rPr>
              <a:t>ial media frequency has consistent positive impact.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Moving from 1 to 5 posts delivers up to $1,700 more profit per day.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this price, 5 posts/week is highly profitable and sustainable.</a:t>
            </a:r>
          </a:p>
        </p:txBody>
      </p:sp>
      <p:sp>
        <p:nvSpPr>
          <p:cNvPr name="TextBox 6" id="6"/>
          <p:cNvSpPr txBox="true"/>
          <p:nvPr/>
        </p:nvSpPr>
        <p:spPr>
          <a:xfrm rot="0">
            <a:off x="1028700" y="1869764"/>
            <a:ext cx="3400797"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$450</a:t>
            </a:r>
          </a:p>
        </p:txBody>
      </p:sp>
      <p:sp>
        <p:nvSpPr>
          <p:cNvPr name="TextBox 7" id="7"/>
          <p:cNvSpPr txBox="true"/>
          <p:nvPr/>
        </p:nvSpPr>
        <p:spPr>
          <a:xfrm rot="0">
            <a:off x="1028700" y="3450914"/>
            <a:ext cx="3409950"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$600</a:t>
            </a:r>
          </a:p>
        </p:txBody>
      </p:sp>
      <p:sp>
        <p:nvSpPr>
          <p:cNvPr name="TextBox 8" id="8"/>
          <p:cNvSpPr txBox="true"/>
          <p:nvPr/>
        </p:nvSpPr>
        <p:spPr>
          <a:xfrm rot="0">
            <a:off x="967101" y="5603564"/>
            <a:ext cx="12883204"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High</a:t>
            </a:r>
            <a:r>
              <a:rPr lang="en-US" sz="1800">
                <a:solidFill>
                  <a:srgbClr val="000000"/>
                </a:solidFill>
                <a:latin typeface="Montserrat"/>
                <a:ea typeface="Montserrat"/>
                <a:cs typeface="Montserrat"/>
                <a:sym typeface="Montserrat"/>
              </a:rPr>
              <a:t> room rates need aggressive digital marketing to maintain high occupancy.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5 posts/week leads to record-high profits, proving ROI of digital media at scale.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Shows that premium pricing + engagement strategy is the most lucrative configuration.</a:t>
            </a:r>
          </a:p>
        </p:txBody>
      </p:sp>
      <p:sp>
        <p:nvSpPr>
          <p:cNvPr name="TextBox 9" id="9"/>
          <p:cNvSpPr txBox="true"/>
          <p:nvPr/>
        </p:nvSpPr>
        <p:spPr>
          <a:xfrm rot="0">
            <a:off x="967101" y="5032064"/>
            <a:ext cx="3418731"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$800</a:t>
            </a:r>
          </a:p>
        </p:txBody>
      </p:sp>
      <p:sp>
        <p:nvSpPr>
          <p:cNvPr name="TextBox 10" id="10"/>
          <p:cNvSpPr txBox="true"/>
          <p:nvPr/>
        </p:nvSpPr>
        <p:spPr>
          <a:xfrm rot="0">
            <a:off x="967101" y="7165664"/>
            <a:ext cx="10395570" cy="800100"/>
          </a:xfrm>
          <a:prstGeom prst="rect">
            <a:avLst/>
          </a:prstGeom>
        </p:spPr>
        <p:txBody>
          <a:bodyPr anchor="t" rtlCol="false" tIns="0" lIns="0" bIns="0" rIns="0">
            <a:spAutoFit/>
          </a:bodyPr>
          <a:lstStyle/>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D</a:t>
            </a:r>
            <a:r>
              <a:rPr lang="en-US" sz="1800">
                <a:solidFill>
                  <a:srgbClr val="000000"/>
                </a:solidFill>
                <a:latin typeface="Montserrat"/>
                <a:ea typeface="Montserrat"/>
                <a:cs typeface="Montserrat"/>
                <a:sym typeface="Montserrat"/>
              </a:rPr>
              <a:t>oes not account for content quality or campaign costs.</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Assumes linear impact of campaign frequency, which may not reflect saturation points.</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External trends (seasonality, market events) not included.</a:t>
            </a:r>
          </a:p>
        </p:txBody>
      </p:sp>
      <p:sp>
        <p:nvSpPr>
          <p:cNvPr name="TextBox 11" id="11"/>
          <p:cNvSpPr txBox="true"/>
          <p:nvPr/>
        </p:nvSpPr>
        <p:spPr>
          <a:xfrm rot="0">
            <a:off x="1028700" y="6613214"/>
            <a:ext cx="2255267"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Limitations</a:t>
            </a:r>
          </a:p>
        </p:txBody>
      </p:sp>
      <p:sp>
        <p:nvSpPr>
          <p:cNvPr name="TextBox 12" id="12"/>
          <p:cNvSpPr txBox="true"/>
          <p:nvPr/>
        </p:nvSpPr>
        <p:spPr>
          <a:xfrm rot="0">
            <a:off x="1028700" y="8699189"/>
            <a:ext cx="10035778"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a:t>
            </a:r>
            <a:r>
              <a:rPr lang="en-US" sz="1800">
                <a:solidFill>
                  <a:srgbClr val="000000"/>
                </a:solidFill>
                <a:latin typeface="Montserrat"/>
                <a:ea typeface="Montserrat"/>
                <a:cs typeface="Montserrat"/>
                <a:sym typeface="Montserrat"/>
              </a:rPr>
              <a:t>ore posts = more bookings = higher profit, regardless of pricing level.</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Optimal strategy is: higher frequency (3–5/week), especially when room rates ≥ $600.</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Social media campaigns are low-risk, high-impact levers in revenue management.</a:t>
            </a:r>
          </a:p>
        </p:txBody>
      </p:sp>
      <p:sp>
        <p:nvSpPr>
          <p:cNvPr name="TextBox 13" id="13"/>
          <p:cNvSpPr txBox="true"/>
          <p:nvPr/>
        </p:nvSpPr>
        <p:spPr>
          <a:xfrm rot="0">
            <a:off x="967101" y="8118164"/>
            <a:ext cx="8630915"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Strategic Conclusion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967101" y="1028700"/>
            <a:ext cx="17320899"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Scenario Analysis: Variable Miscellaneous Expenses</a:t>
            </a:r>
          </a:p>
        </p:txBody>
      </p:sp>
      <p:sp>
        <p:nvSpPr>
          <p:cNvPr name="TextBox 3" id="3"/>
          <p:cNvSpPr txBox="true"/>
          <p:nvPr/>
        </p:nvSpPr>
        <p:spPr>
          <a:xfrm rot="0">
            <a:off x="967101" y="2524608"/>
            <a:ext cx="11189986"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a:t>
            </a:r>
            <a:r>
              <a:rPr lang="en-US" sz="1800">
                <a:solidFill>
                  <a:srgbClr val="000000"/>
                </a:solidFill>
                <a:latin typeface="Montserrat"/>
                <a:ea typeface="Montserrat"/>
                <a:cs typeface="Montserrat"/>
                <a:sym typeface="Montserrat"/>
              </a:rPr>
              <a:t>t a lower price point, increased expenses quickly erode margin.</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Suggests that low-price rooms should minimise added guest perks to remain profitable.</a:t>
            </a:r>
          </a:p>
        </p:txBody>
      </p:sp>
      <p:sp>
        <p:nvSpPr>
          <p:cNvPr name="TextBox 4" id="4"/>
          <p:cNvSpPr txBox="true"/>
          <p:nvPr/>
        </p:nvSpPr>
        <p:spPr>
          <a:xfrm rot="0">
            <a:off x="967101" y="3941452"/>
            <a:ext cx="10395570"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a:t>
            </a:r>
            <a:r>
              <a:rPr lang="en-US" sz="1800">
                <a:solidFill>
                  <a:srgbClr val="000000"/>
                </a:solidFill>
                <a:latin typeface="Montserrat"/>
                <a:ea typeface="Montserrat"/>
                <a:cs typeface="Montserrat"/>
                <a:sym typeface="Montserrat"/>
              </a:rPr>
              <a:t>id-tier pricing can absorb higher variable costs better.</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Recommends capping guest expense at ~$20 to balance experience and margin.</a:t>
            </a:r>
          </a:p>
        </p:txBody>
      </p:sp>
      <p:sp>
        <p:nvSpPr>
          <p:cNvPr name="TextBox 5" id="5"/>
          <p:cNvSpPr txBox="true"/>
          <p:nvPr/>
        </p:nvSpPr>
        <p:spPr>
          <a:xfrm rot="0">
            <a:off x="1028700" y="1869764"/>
            <a:ext cx="3400797"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$450</a:t>
            </a:r>
          </a:p>
        </p:txBody>
      </p:sp>
      <p:sp>
        <p:nvSpPr>
          <p:cNvPr name="TextBox 6" id="6"/>
          <p:cNvSpPr txBox="true"/>
          <p:nvPr/>
        </p:nvSpPr>
        <p:spPr>
          <a:xfrm rot="0">
            <a:off x="1028700" y="3284227"/>
            <a:ext cx="3409950"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$600</a:t>
            </a:r>
          </a:p>
        </p:txBody>
      </p:sp>
      <p:sp>
        <p:nvSpPr>
          <p:cNvPr name="TextBox 7" id="7"/>
          <p:cNvSpPr txBox="true"/>
          <p:nvPr/>
        </p:nvSpPr>
        <p:spPr>
          <a:xfrm rot="0">
            <a:off x="967101" y="5274952"/>
            <a:ext cx="12883204"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high</a:t>
            </a:r>
            <a:r>
              <a:rPr lang="en-US" sz="1800">
                <a:solidFill>
                  <a:srgbClr val="000000"/>
                </a:solidFill>
                <a:latin typeface="Montserrat"/>
                <a:ea typeface="Montserrat"/>
                <a:cs typeface="Montserrat"/>
                <a:sym typeface="Montserrat"/>
              </a:rPr>
              <a:t> pricing, guests expect more service, so higher expenses are justifiable.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Profit remains high even with $30/guest cost — ideal for premium offering.</a:t>
            </a:r>
          </a:p>
        </p:txBody>
      </p:sp>
      <p:sp>
        <p:nvSpPr>
          <p:cNvPr name="TextBox 8" id="8"/>
          <p:cNvSpPr txBox="true"/>
          <p:nvPr/>
        </p:nvSpPr>
        <p:spPr>
          <a:xfrm rot="0">
            <a:off x="1028700" y="4703452"/>
            <a:ext cx="3418731"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$800</a:t>
            </a:r>
          </a:p>
        </p:txBody>
      </p:sp>
      <p:sp>
        <p:nvSpPr>
          <p:cNvPr name="TextBox 9" id="9"/>
          <p:cNvSpPr txBox="true"/>
          <p:nvPr/>
        </p:nvSpPr>
        <p:spPr>
          <a:xfrm rot="0">
            <a:off x="967101" y="6608452"/>
            <a:ext cx="8834214" cy="800100"/>
          </a:xfrm>
          <a:prstGeom prst="rect">
            <a:avLst/>
          </a:prstGeom>
        </p:spPr>
        <p:txBody>
          <a:bodyPr anchor="t" rtlCol="false" tIns="0" lIns="0" bIns="0" rIns="0">
            <a:spAutoFit/>
          </a:bodyPr>
          <a:lstStyle/>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D</a:t>
            </a:r>
            <a:r>
              <a:rPr lang="en-US" sz="1800">
                <a:solidFill>
                  <a:srgbClr val="000000"/>
                </a:solidFill>
                <a:latin typeface="Montserrat"/>
                <a:ea typeface="Montserrat"/>
                <a:cs typeface="Montserrat"/>
                <a:sym typeface="Montserrat"/>
              </a:rPr>
              <a:t>oesn’t factor in guest satisfaction scores or retention from better service.</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Assumes all guests incur the same expense level.</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No variation by length of stay or group size.</a:t>
            </a:r>
          </a:p>
        </p:txBody>
      </p:sp>
      <p:sp>
        <p:nvSpPr>
          <p:cNvPr name="TextBox 10" id="10"/>
          <p:cNvSpPr txBox="true"/>
          <p:nvPr/>
        </p:nvSpPr>
        <p:spPr>
          <a:xfrm rot="0">
            <a:off x="1028700" y="6036952"/>
            <a:ext cx="2255267"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Limitations</a:t>
            </a:r>
          </a:p>
        </p:txBody>
      </p:sp>
      <p:sp>
        <p:nvSpPr>
          <p:cNvPr name="TextBox 11" id="11"/>
          <p:cNvSpPr txBox="true"/>
          <p:nvPr/>
        </p:nvSpPr>
        <p:spPr>
          <a:xfrm rot="0">
            <a:off x="996635" y="8294377"/>
            <a:ext cx="9791402" cy="10668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Highe</a:t>
            </a:r>
            <a:r>
              <a:rPr lang="en-US" sz="1800">
                <a:solidFill>
                  <a:srgbClr val="000000"/>
                </a:solidFill>
                <a:latin typeface="Montserrat"/>
                <a:ea typeface="Montserrat"/>
                <a:cs typeface="Montserrat"/>
                <a:sym typeface="Montserrat"/>
              </a:rPr>
              <a:t>r guest expenses reduce profit but impact is mitigated at higher room rates.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$450, best to keep expenses minimal.</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$800, it’s feasible to offer more — the margin can support it.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$600 pricing benefits from moderate investment ($10–$20/guest).</a:t>
            </a:r>
          </a:p>
        </p:txBody>
      </p:sp>
      <p:sp>
        <p:nvSpPr>
          <p:cNvPr name="TextBox 12" id="12"/>
          <p:cNvSpPr txBox="true"/>
          <p:nvPr/>
        </p:nvSpPr>
        <p:spPr>
          <a:xfrm rot="0">
            <a:off x="996635" y="7637152"/>
            <a:ext cx="8630915"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Strategic Conclusion</a:t>
            </a:r>
          </a:p>
        </p:txBody>
      </p:sp>
      <p:sp>
        <p:nvSpPr>
          <p:cNvPr name="Freeform 13" id="13"/>
          <p:cNvSpPr/>
          <p:nvPr/>
        </p:nvSpPr>
        <p:spPr>
          <a:xfrm flipH="false" flipV="false" rot="0">
            <a:off x="12029188" y="1935133"/>
            <a:ext cx="5746858" cy="3907863"/>
          </a:xfrm>
          <a:custGeom>
            <a:avLst/>
            <a:gdLst/>
            <a:ahLst/>
            <a:cxnLst/>
            <a:rect r="r" b="b" t="t" l="l"/>
            <a:pathLst>
              <a:path h="3907863" w="5746858">
                <a:moveTo>
                  <a:pt x="0" y="0"/>
                </a:moveTo>
                <a:lnTo>
                  <a:pt x="5746859" y="0"/>
                </a:lnTo>
                <a:lnTo>
                  <a:pt x="5746859" y="3907863"/>
                </a:lnTo>
                <a:lnTo>
                  <a:pt x="0" y="3907863"/>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967101" y="1028700"/>
            <a:ext cx="17320899"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Scenario Analysis: Daily Bookings</a:t>
            </a:r>
          </a:p>
        </p:txBody>
      </p:sp>
      <p:sp>
        <p:nvSpPr>
          <p:cNvPr name="TextBox 3" id="3"/>
          <p:cNvSpPr txBox="true"/>
          <p:nvPr/>
        </p:nvSpPr>
        <p:spPr>
          <a:xfrm rot="0">
            <a:off x="967101" y="2524608"/>
            <a:ext cx="11189986"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Incre</a:t>
            </a:r>
            <a:r>
              <a:rPr lang="en-US" sz="1800">
                <a:solidFill>
                  <a:srgbClr val="000000"/>
                </a:solidFill>
                <a:latin typeface="Montserrat"/>
                <a:ea typeface="Montserrat"/>
                <a:cs typeface="Montserrat"/>
                <a:sym typeface="Montserrat"/>
              </a:rPr>
              <a:t>asing daily bookings improves occupancy and stabilises revenue.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Profit rises by ~40% between 8 and 12 bookings/day.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Volume-based growth is essential at low price levels.</a:t>
            </a:r>
          </a:p>
        </p:txBody>
      </p:sp>
      <p:sp>
        <p:nvSpPr>
          <p:cNvPr name="TextBox 4" id="4"/>
          <p:cNvSpPr txBox="true"/>
          <p:nvPr/>
        </p:nvSpPr>
        <p:spPr>
          <a:xfrm rot="0">
            <a:off x="967101" y="4027177"/>
            <a:ext cx="10395570"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Op</a:t>
            </a:r>
            <a:r>
              <a:rPr lang="en-US" sz="1800">
                <a:solidFill>
                  <a:srgbClr val="000000"/>
                </a:solidFill>
                <a:latin typeface="Montserrat"/>
                <a:ea typeface="Montserrat"/>
                <a:cs typeface="Montserrat"/>
                <a:sym typeface="Montserrat"/>
              </a:rPr>
              <a:t>timal zone for balancing pricing and volume.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Higher booking volumes fully leverage capacity, leading to +$1,500 gain in profit.</a:t>
            </a:r>
          </a:p>
        </p:txBody>
      </p:sp>
      <p:sp>
        <p:nvSpPr>
          <p:cNvPr name="TextBox 5" id="5"/>
          <p:cNvSpPr txBox="true"/>
          <p:nvPr/>
        </p:nvSpPr>
        <p:spPr>
          <a:xfrm rot="0">
            <a:off x="1028700" y="1869764"/>
            <a:ext cx="3400797"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$450</a:t>
            </a:r>
          </a:p>
        </p:txBody>
      </p:sp>
      <p:sp>
        <p:nvSpPr>
          <p:cNvPr name="TextBox 6" id="6"/>
          <p:cNvSpPr txBox="true"/>
          <p:nvPr/>
        </p:nvSpPr>
        <p:spPr>
          <a:xfrm rot="0">
            <a:off x="1028700" y="3418768"/>
            <a:ext cx="3409950"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$600</a:t>
            </a:r>
          </a:p>
        </p:txBody>
      </p:sp>
      <p:sp>
        <p:nvSpPr>
          <p:cNvPr name="TextBox 7" id="7"/>
          <p:cNvSpPr txBox="true"/>
          <p:nvPr/>
        </p:nvSpPr>
        <p:spPr>
          <a:xfrm rot="0">
            <a:off x="967101" y="5184464"/>
            <a:ext cx="12883204"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Daily bookings are</a:t>
            </a:r>
            <a:r>
              <a:rPr lang="en-US" sz="1800">
                <a:solidFill>
                  <a:srgbClr val="000000"/>
                </a:solidFill>
                <a:latin typeface="Montserrat"/>
                <a:ea typeface="Montserrat"/>
                <a:cs typeface="Montserrat"/>
                <a:sym typeface="Montserrat"/>
              </a:rPr>
              <a:t> crucial to justify premium pricing.</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From 8 to 12 bookings → +35% increase in daily profit.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Works best when combined with active marketing or partnerships to ensure traffic.</a:t>
            </a:r>
          </a:p>
        </p:txBody>
      </p:sp>
      <p:sp>
        <p:nvSpPr>
          <p:cNvPr name="TextBox 8" id="8"/>
          <p:cNvSpPr txBox="true"/>
          <p:nvPr/>
        </p:nvSpPr>
        <p:spPr>
          <a:xfrm rot="0">
            <a:off x="1028700" y="4703452"/>
            <a:ext cx="3418731"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$800</a:t>
            </a:r>
          </a:p>
        </p:txBody>
      </p:sp>
      <p:sp>
        <p:nvSpPr>
          <p:cNvPr name="TextBox 9" id="9"/>
          <p:cNvSpPr txBox="true"/>
          <p:nvPr/>
        </p:nvSpPr>
        <p:spPr>
          <a:xfrm rot="0">
            <a:off x="967101" y="6694177"/>
            <a:ext cx="7492380" cy="800100"/>
          </a:xfrm>
          <a:prstGeom prst="rect">
            <a:avLst/>
          </a:prstGeom>
        </p:spPr>
        <p:txBody>
          <a:bodyPr anchor="t" rtlCol="false" tIns="0" lIns="0" bIns="0" rIns="0">
            <a:spAutoFit/>
          </a:bodyPr>
          <a:lstStyle/>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Do</a:t>
            </a:r>
            <a:r>
              <a:rPr lang="en-US" sz="1800">
                <a:solidFill>
                  <a:srgbClr val="000000"/>
                </a:solidFill>
                <a:latin typeface="Montserrat"/>
                <a:ea typeface="Montserrat"/>
                <a:cs typeface="Montserrat"/>
                <a:sym typeface="Montserrat"/>
              </a:rPr>
              <a:t>es not factor in booking source mix (social vs direct vs OTA).</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Assumes constant guest behaviour and conversion rate.</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No analysis on marketing cost to acquire more bookings.</a:t>
            </a:r>
          </a:p>
        </p:txBody>
      </p:sp>
      <p:sp>
        <p:nvSpPr>
          <p:cNvPr name="TextBox 10" id="10"/>
          <p:cNvSpPr txBox="true"/>
          <p:nvPr/>
        </p:nvSpPr>
        <p:spPr>
          <a:xfrm rot="0">
            <a:off x="1028700" y="6036952"/>
            <a:ext cx="2255267"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Limitations</a:t>
            </a:r>
          </a:p>
        </p:txBody>
      </p:sp>
      <p:sp>
        <p:nvSpPr>
          <p:cNvPr name="TextBox 11" id="11"/>
          <p:cNvSpPr txBox="true"/>
          <p:nvPr/>
        </p:nvSpPr>
        <p:spPr>
          <a:xfrm rot="0">
            <a:off x="996635" y="8294377"/>
            <a:ext cx="8260705"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Highe</a:t>
            </a:r>
            <a:r>
              <a:rPr lang="en-US" sz="1800">
                <a:solidFill>
                  <a:srgbClr val="000000"/>
                </a:solidFill>
                <a:latin typeface="Montserrat"/>
                <a:ea typeface="Montserrat"/>
                <a:cs typeface="Montserrat"/>
                <a:sym typeface="Montserrat"/>
              </a:rPr>
              <a:t>r daily booking volume consistently improves profitability.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impact is strongest at $800, but all pricing levels benefit.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Keeping booking volume at ≥10/day is an effective operational target.</a:t>
            </a:r>
          </a:p>
        </p:txBody>
      </p:sp>
      <p:sp>
        <p:nvSpPr>
          <p:cNvPr name="TextBox 12" id="12"/>
          <p:cNvSpPr txBox="true"/>
          <p:nvPr/>
        </p:nvSpPr>
        <p:spPr>
          <a:xfrm rot="0">
            <a:off x="1028700" y="7637152"/>
            <a:ext cx="8630915"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Strategic Conclusion</a:t>
            </a:r>
          </a:p>
        </p:txBody>
      </p:sp>
      <p:sp>
        <p:nvSpPr>
          <p:cNvPr name="Freeform 13" id="13"/>
          <p:cNvSpPr/>
          <p:nvPr/>
        </p:nvSpPr>
        <p:spPr>
          <a:xfrm flipH="false" flipV="false" rot="0">
            <a:off x="12029188" y="1935133"/>
            <a:ext cx="5746858" cy="3907863"/>
          </a:xfrm>
          <a:custGeom>
            <a:avLst/>
            <a:gdLst/>
            <a:ahLst/>
            <a:cxnLst/>
            <a:rect r="r" b="b" t="t" l="l"/>
            <a:pathLst>
              <a:path h="3907863" w="5746858">
                <a:moveTo>
                  <a:pt x="0" y="0"/>
                </a:moveTo>
                <a:lnTo>
                  <a:pt x="5746859" y="0"/>
                </a:lnTo>
                <a:lnTo>
                  <a:pt x="5746859" y="3907863"/>
                </a:lnTo>
                <a:lnTo>
                  <a:pt x="0" y="3907863"/>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2824535" y="7811122"/>
            <a:ext cx="12129996" cy="2203616"/>
          </a:xfrm>
          <a:custGeom>
            <a:avLst/>
            <a:gdLst/>
            <a:ahLst/>
            <a:cxnLst/>
            <a:rect r="r" b="b" t="t" l="l"/>
            <a:pathLst>
              <a:path h="2203616" w="12129996">
                <a:moveTo>
                  <a:pt x="0" y="0"/>
                </a:moveTo>
                <a:lnTo>
                  <a:pt x="12129995" y="0"/>
                </a:lnTo>
                <a:lnTo>
                  <a:pt x="12129995" y="2203616"/>
                </a:lnTo>
                <a:lnTo>
                  <a:pt x="0" y="2203616"/>
                </a:lnTo>
                <a:lnTo>
                  <a:pt x="0" y="0"/>
                </a:lnTo>
                <a:close/>
              </a:path>
            </a:pathLst>
          </a:custGeom>
          <a:blipFill>
            <a:blip r:embed="rId2"/>
            <a:stretch>
              <a:fillRect l="0" t="0" r="0" b="0"/>
            </a:stretch>
          </a:blipFill>
        </p:spPr>
      </p:sp>
      <p:sp>
        <p:nvSpPr>
          <p:cNvPr name="TextBox 3" id="3"/>
          <p:cNvSpPr txBox="true"/>
          <p:nvPr/>
        </p:nvSpPr>
        <p:spPr>
          <a:xfrm rot="0">
            <a:off x="1129697"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Summary of Scenario Analyses &amp; Recommendation</a:t>
            </a:r>
          </a:p>
        </p:txBody>
      </p:sp>
      <p:sp>
        <p:nvSpPr>
          <p:cNvPr name="TextBox 4" id="4"/>
          <p:cNvSpPr txBox="true"/>
          <p:nvPr/>
        </p:nvSpPr>
        <p:spPr>
          <a:xfrm rot="0">
            <a:off x="1028700" y="2496172"/>
            <a:ext cx="7224712" cy="2133600"/>
          </a:xfrm>
          <a:prstGeom prst="rect">
            <a:avLst/>
          </a:prstGeom>
        </p:spPr>
        <p:txBody>
          <a:bodyPr anchor="t" rtlCol="false" tIns="0" lIns="0" bIns="0" rIns="0">
            <a:spAutoFit/>
          </a:bodyPr>
          <a:lstStyle/>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Room Rate: $800</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Late Cancellation Fee: 100%</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Customer Request Fee: $150</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Overbooking Rate: 30%</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Miscellaneous Expense per Guest: ≤ $20</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Daily Bookings: ≥ 12</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Social Media Frequency: 5 posts/week</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 Daily Profit: up to $10,780 | Occupancy: 80% | Sold Out: Yes</a:t>
            </a:r>
          </a:p>
        </p:txBody>
      </p:sp>
      <p:sp>
        <p:nvSpPr>
          <p:cNvPr name="TextBox 5" id="5"/>
          <p:cNvSpPr txBox="true"/>
          <p:nvPr/>
        </p:nvSpPr>
        <p:spPr>
          <a:xfrm rot="0">
            <a:off x="1028700" y="1857997"/>
            <a:ext cx="5988993"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Most Profitable Configuration</a:t>
            </a:r>
          </a:p>
        </p:txBody>
      </p:sp>
      <p:sp>
        <p:nvSpPr>
          <p:cNvPr name="TextBox 6" id="6"/>
          <p:cNvSpPr txBox="true"/>
          <p:nvPr/>
        </p:nvSpPr>
        <p:spPr>
          <a:xfrm rot="0">
            <a:off x="1028700" y="5477497"/>
            <a:ext cx="14579362" cy="21336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To maximize daily profit while maintaining healthy occupancy, the business should adopt a premium pricing strategy ($800) supported by robust operational controls: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Strict cancellation and service fee policies to stabilize revenue.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Active marketing (5 posts/week) to stimulate demand.</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Moderate overbooking (30%) to offset cancellations and maximise room usage.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Keep per-guest expenses controlled to protect profit margin.</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If aiming for lower risk with stable returns, a $600 pricing strategy with mid-level cancellation and marketing policies still ensures high, consistent profitability.</a:t>
            </a:r>
          </a:p>
        </p:txBody>
      </p:sp>
      <p:sp>
        <p:nvSpPr>
          <p:cNvPr name="TextBox 7" id="7"/>
          <p:cNvSpPr txBox="true"/>
          <p:nvPr/>
        </p:nvSpPr>
        <p:spPr>
          <a:xfrm rot="0">
            <a:off x="1028700" y="4839322"/>
            <a:ext cx="3591669"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Recommendation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4632122" y="6091662"/>
            <a:ext cx="7619722" cy="3166638"/>
          </a:xfrm>
          <a:custGeom>
            <a:avLst/>
            <a:gdLst/>
            <a:ahLst/>
            <a:cxnLst/>
            <a:rect r="r" b="b" t="t" l="l"/>
            <a:pathLst>
              <a:path h="3166638" w="7619722">
                <a:moveTo>
                  <a:pt x="0" y="0"/>
                </a:moveTo>
                <a:lnTo>
                  <a:pt x="7619722" y="0"/>
                </a:lnTo>
                <a:lnTo>
                  <a:pt x="7619722" y="3166638"/>
                </a:lnTo>
                <a:lnTo>
                  <a:pt x="0" y="3166638"/>
                </a:lnTo>
                <a:lnTo>
                  <a:pt x="0" y="0"/>
                </a:lnTo>
                <a:close/>
              </a:path>
            </a:pathLst>
          </a:custGeom>
          <a:blipFill>
            <a:blip r:embed="rId2"/>
            <a:stretch>
              <a:fillRect l="0" t="0" r="0" b="0"/>
            </a:stretch>
          </a:blipFill>
        </p:spPr>
      </p:sp>
      <p:sp>
        <p:nvSpPr>
          <p:cNvPr name="TextBox 3" id="3"/>
          <p:cNvSpPr txBox="true"/>
          <p:nvPr/>
        </p:nvSpPr>
        <p:spPr>
          <a:xfrm rot="0">
            <a:off x="1028700" y="1886051"/>
            <a:ext cx="347394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Modeling Details:</a:t>
            </a:r>
          </a:p>
        </p:txBody>
      </p:sp>
      <p:sp>
        <p:nvSpPr>
          <p:cNvPr name="TextBox 4" id="4"/>
          <p:cNvSpPr txBox="true"/>
          <p:nvPr/>
        </p:nvSpPr>
        <p:spPr>
          <a:xfrm rot="0">
            <a:off x="1028700" y="2476601"/>
            <a:ext cx="16028606"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Valu</a:t>
            </a:r>
            <a:r>
              <a:rPr lang="en-US" sz="1800">
                <a:solidFill>
                  <a:srgbClr val="000000"/>
                </a:solidFill>
                <a:latin typeface="Montserrat"/>
                <a:ea typeface="Montserrat"/>
                <a:cs typeface="Montserrat"/>
                <a:sym typeface="Montserrat"/>
              </a:rPr>
              <a:t>es range from 0 to 5 cancellations/day, with non-uniform probabilities based on historical or assumed data.</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Implemented using =VLOOKUP(RAND(), $C$7:$I$12,2, TRUE) to assign cancellation outcomes by cumulative probability.</a:t>
            </a:r>
          </a:p>
        </p:txBody>
      </p:sp>
      <p:sp>
        <p:nvSpPr>
          <p:cNvPr name="TextBox 5" id="5"/>
          <p:cNvSpPr txBox="true"/>
          <p:nvPr/>
        </p:nvSpPr>
        <p:spPr>
          <a:xfrm rot="0">
            <a:off x="934641" y="3171926"/>
            <a:ext cx="5403428"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Why Discrete Distribution?</a:t>
            </a:r>
          </a:p>
        </p:txBody>
      </p:sp>
      <p:sp>
        <p:nvSpPr>
          <p:cNvPr name="TextBox 6" id="6"/>
          <p:cNvSpPr txBox="true"/>
          <p:nvPr/>
        </p:nvSpPr>
        <p:spPr>
          <a:xfrm rot="0">
            <a:off x="1028700" y="3762476"/>
            <a:ext cx="15347011"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C</a:t>
            </a:r>
            <a:r>
              <a:rPr lang="en-US" sz="1800">
                <a:solidFill>
                  <a:srgbClr val="000000"/>
                </a:solidFill>
                <a:latin typeface="Montserrat"/>
                <a:ea typeface="Montserrat"/>
                <a:cs typeface="Montserrat"/>
                <a:sym typeface="Montserrat"/>
              </a:rPr>
              <a:t>ancellations occur in whole numbers, and follow a skewed, non-symmetric pattern—not suitable for Normal distribution.</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 custom table allows accurate control of frequency, matching real-world operational data.</a:t>
            </a:r>
          </a:p>
        </p:txBody>
      </p:sp>
      <p:sp>
        <p:nvSpPr>
          <p:cNvPr name="TextBox 7" id="7"/>
          <p:cNvSpPr txBox="true"/>
          <p:nvPr/>
        </p:nvSpPr>
        <p:spPr>
          <a:xfrm rot="0">
            <a:off x="1028700" y="4457801"/>
            <a:ext cx="1500634"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Insight:</a:t>
            </a:r>
          </a:p>
        </p:txBody>
      </p:sp>
      <p:sp>
        <p:nvSpPr>
          <p:cNvPr name="TextBox 8" id="8"/>
          <p:cNvSpPr txBox="true"/>
          <p:nvPr/>
        </p:nvSpPr>
        <p:spPr>
          <a:xfrm rot="0">
            <a:off x="1028700" y="5048351"/>
            <a:ext cx="15596672"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a:t>
            </a:r>
            <a:r>
              <a:rPr lang="en-US" sz="1800">
                <a:solidFill>
                  <a:srgbClr val="000000"/>
                </a:solidFill>
                <a:latin typeface="Montserrat"/>
                <a:ea typeface="Montserrat"/>
                <a:cs typeface="Montserrat"/>
                <a:sym typeface="Montserrat"/>
              </a:rPr>
              <a:t> highest probability (25%) occurs at 3 cancellations/day, indicating a moderate but recurring risk of lost bookings.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Helps management decide on a proper overbooking buffer to offset last-minute losses.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Enables testing of worst-case scenarios (e.g., 5 cancellations) to examine financial resilience of the strategy.</a:t>
            </a:r>
          </a:p>
        </p:txBody>
      </p:sp>
      <p:sp>
        <p:nvSpPr>
          <p:cNvPr name="TextBox 9" id="9"/>
          <p:cNvSpPr txBox="true"/>
          <p:nvPr/>
        </p:nvSpPr>
        <p:spPr>
          <a:xfrm rot="0">
            <a:off x="1028700" y="1028700"/>
            <a:ext cx="16028606"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Probability Distribution - Late cancellations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6336258" y="6189529"/>
            <a:ext cx="4981557" cy="3849385"/>
          </a:xfrm>
          <a:custGeom>
            <a:avLst/>
            <a:gdLst/>
            <a:ahLst/>
            <a:cxnLst/>
            <a:rect r="r" b="b" t="t" l="l"/>
            <a:pathLst>
              <a:path h="3849385" w="4981557">
                <a:moveTo>
                  <a:pt x="0" y="0"/>
                </a:moveTo>
                <a:lnTo>
                  <a:pt x="4981556" y="0"/>
                </a:lnTo>
                <a:lnTo>
                  <a:pt x="4981556" y="3849385"/>
                </a:lnTo>
                <a:lnTo>
                  <a:pt x="0" y="3849385"/>
                </a:lnTo>
                <a:lnTo>
                  <a:pt x="0" y="0"/>
                </a:lnTo>
                <a:close/>
              </a:path>
            </a:pathLst>
          </a:custGeom>
          <a:blipFill>
            <a:blip r:embed="rId2"/>
            <a:stretch>
              <a:fillRect l="0" t="0" r="0" b="0"/>
            </a:stretch>
          </a:blipFill>
        </p:spPr>
      </p:sp>
      <p:sp>
        <p:nvSpPr>
          <p:cNvPr name="TextBox 3" id="3"/>
          <p:cNvSpPr txBox="true"/>
          <p:nvPr/>
        </p:nvSpPr>
        <p:spPr>
          <a:xfrm rot="0">
            <a:off x="1028700" y="1886051"/>
            <a:ext cx="347394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Modeling Details:</a:t>
            </a:r>
          </a:p>
        </p:txBody>
      </p:sp>
      <p:sp>
        <p:nvSpPr>
          <p:cNvPr name="TextBox 4" id="4"/>
          <p:cNvSpPr txBox="true"/>
          <p:nvPr/>
        </p:nvSpPr>
        <p:spPr>
          <a:xfrm rot="0">
            <a:off x="1028700" y="2476601"/>
            <a:ext cx="16028606"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Mean = 3, Standard Deviation = 1 represents an average of 3 customer service requests per day (e.g., early check-in, room changes).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formula =MAX(0, NORM.INV(RAND(), 3, 1)) is used to generate realistic values, avoiding negatives.</a:t>
            </a:r>
          </a:p>
        </p:txBody>
      </p:sp>
      <p:sp>
        <p:nvSpPr>
          <p:cNvPr name="TextBox 5" id="5"/>
          <p:cNvSpPr txBox="true"/>
          <p:nvPr/>
        </p:nvSpPr>
        <p:spPr>
          <a:xfrm rot="0">
            <a:off x="1028700" y="3171926"/>
            <a:ext cx="5215310"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Why Normal Distribution?</a:t>
            </a:r>
          </a:p>
        </p:txBody>
      </p:sp>
      <p:sp>
        <p:nvSpPr>
          <p:cNvPr name="TextBox 6" id="6"/>
          <p:cNvSpPr txBox="true"/>
          <p:nvPr/>
        </p:nvSpPr>
        <p:spPr>
          <a:xfrm rot="0">
            <a:off x="1028700" y="3762476"/>
            <a:ext cx="15347011"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Normal distribution is commonly used to model behaviours that naturally fluctuate around a central value.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It reflects the typical variation in daily customer demand, without extreme outliers.</a:t>
            </a:r>
          </a:p>
        </p:txBody>
      </p:sp>
      <p:sp>
        <p:nvSpPr>
          <p:cNvPr name="TextBox 7" id="7"/>
          <p:cNvSpPr txBox="true"/>
          <p:nvPr/>
        </p:nvSpPr>
        <p:spPr>
          <a:xfrm rot="0">
            <a:off x="1028700" y="4457801"/>
            <a:ext cx="1500634"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Insight:</a:t>
            </a:r>
          </a:p>
        </p:txBody>
      </p:sp>
      <p:sp>
        <p:nvSpPr>
          <p:cNvPr name="TextBox 8" id="8"/>
          <p:cNvSpPr txBox="true"/>
          <p:nvPr/>
        </p:nvSpPr>
        <p:spPr>
          <a:xfrm rot="0">
            <a:off x="1028700" y="5048351"/>
            <a:ext cx="15596672"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 small standard deviation (1) suggests customer request behaviour is consistent – meaning it's easier to plan around.</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Repeated simulation can help identify risk of service overload when requests exceed expectations.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Useful for staffing or operational planning to maintain service quality during high-demand days.</a:t>
            </a:r>
          </a:p>
        </p:txBody>
      </p:sp>
      <p:sp>
        <p:nvSpPr>
          <p:cNvPr name="TextBox 9" id="9"/>
          <p:cNvSpPr txBox="true"/>
          <p:nvPr/>
        </p:nvSpPr>
        <p:spPr>
          <a:xfrm rot="0">
            <a:off x="1028700" y="1028700"/>
            <a:ext cx="16028606"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Probability Distribution - Customer Requests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1298771" y="2100363"/>
            <a:ext cx="6332717" cy="2950120"/>
          </a:xfrm>
          <a:custGeom>
            <a:avLst/>
            <a:gdLst/>
            <a:ahLst/>
            <a:cxnLst/>
            <a:rect r="r" b="b" t="t" l="l"/>
            <a:pathLst>
              <a:path h="2950120" w="6332717">
                <a:moveTo>
                  <a:pt x="0" y="0"/>
                </a:moveTo>
                <a:lnTo>
                  <a:pt x="6332717" y="0"/>
                </a:lnTo>
                <a:lnTo>
                  <a:pt x="6332717" y="2950120"/>
                </a:lnTo>
                <a:lnTo>
                  <a:pt x="0" y="2950120"/>
                </a:lnTo>
                <a:lnTo>
                  <a:pt x="0" y="0"/>
                </a:lnTo>
                <a:close/>
              </a:path>
            </a:pathLst>
          </a:custGeom>
          <a:blipFill>
            <a:blip r:embed="rId2"/>
            <a:stretch>
              <a:fillRect l="0" t="0" r="0" b="0"/>
            </a:stretch>
          </a:blipFill>
        </p:spPr>
      </p:sp>
      <p:sp>
        <p:nvSpPr>
          <p:cNvPr name="TextBox 3" id="3"/>
          <p:cNvSpPr txBox="true"/>
          <p:nvPr/>
        </p:nvSpPr>
        <p:spPr>
          <a:xfrm rot="0">
            <a:off x="1028700" y="1886051"/>
            <a:ext cx="347394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Modeling Details:</a:t>
            </a:r>
          </a:p>
        </p:txBody>
      </p:sp>
      <p:sp>
        <p:nvSpPr>
          <p:cNvPr name="TextBox 4" id="4"/>
          <p:cNvSpPr txBox="true"/>
          <p:nvPr/>
        </p:nvSpPr>
        <p:spPr>
          <a:xfrm rot="0">
            <a:off x="1028700" y="2476601"/>
            <a:ext cx="16028606" cy="13335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Dis</a:t>
            </a:r>
            <a:r>
              <a:rPr lang="en-US" sz="1800">
                <a:solidFill>
                  <a:srgbClr val="000000"/>
                </a:solidFill>
                <a:latin typeface="Montserrat"/>
                <a:ea typeface="Montserrat"/>
                <a:cs typeface="Montserrat"/>
                <a:sym typeface="Montserrat"/>
              </a:rPr>
              <a:t>tribution Type: Custom Discrete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Bookings/day &amp; Probability: 0 → 10%; 1 → 15%; 2 → 25%; 3 → 30%; 4 → 15%; 5 → 5%</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Formula:</a:t>
            </a:r>
          </a:p>
          <a:p>
            <a:pPr algn="l">
              <a:lnSpc>
                <a:spcPts val="2160"/>
              </a:lnSpc>
            </a:pPr>
            <a:r>
              <a:rPr lang="en-US" sz="1800">
                <a:solidFill>
                  <a:srgbClr val="000000"/>
                </a:solidFill>
                <a:latin typeface="Montserrat"/>
                <a:ea typeface="Montserrat"/>
                <a:cs typeface="Montserrat"/>
                <a:sym typeface="Montserrat"/>
              </a:rPr>
              <a:t>=VLOOKUP(RAND(), $AF$7:$AH$12, 3, TRUE)</a:t>
            </a:r>
          </a:p>
          <a:p>
            <a:pPr algn="l">
              <a:lnSpc>
                <a:spcPts val="2160"/>
              </a:lnSpc>
            </a:pPr>
          </a:p>
        </p:txBody>
      </p:sp>
      <p:sp>
        <p:nvSpPr>
          <p:cNvPr name="TextBox 5" id="5"/>
          <p:cNvSpPr txBox="true"/>
          <p:nvPr/>
        </p:nvSpPr>
        <p:spPr>
          <a:xfrm rot="0">
            <a:off x="1028700" y="3812233"/>
            <a:ext cx="6832164"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Why Normal Distribution?</a:t>
            </a:r>
          </a:p>
        </p:txBody>
      </p:sp>
      <p:sp>
        <p:nvSpPr>
          <p:cNvPr name="TextBox 6" id="6"/>
          <p:cNvSpPr txBox="true"/>
          <p:nvPr/>
        </p:nvSpPr>
        <p:spPr>
          <a:xfrm rot="0">
            <a:off x="1028700" y="4402783"/>
            <a:ext cx="10437362" cy="10668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a:t>
            </a:r>
            <a:r>
              <a:rPr lang="en-US" sz="1800">
                <a:solidFill>
                  <a:srgbClr val="000000"/>
                </a:solidFill>
                <a:latin typeface="Montserrat"/>
                <a:ea typeface="Montserrat"/>
                <a:cs typeface="Montserrat"/>
                <a:sym typeface="Montserrat"/>
              </a:rPr>
              <a:t>ocial media booking outcomes are discrete and non-uniform, often depending on campaign type, day, or influencer effect.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Custom discrete distribution allows realistic mapping of historical or expected engagement conversion patterns.</a:t>
            </a:r>
          </a:p>
        </p:txBody>
      </p:sp>
      <p:sp>
        <p:nvSpPr>
          <p:cNvPr name="TextBox 7" id="7"/>
          <p:cNvSpPr txBox="true"/>
          <p:nvPr/>
        </p:nvSpPr>
        <p:spPr>
          <a:xfrm rot="0">
            <a:off x="1028700" y="5631508"/>
            <a:ext cx="2437344"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Insight:</a:t>
            </a:r>
          </a:p>
        </p:txBody>
      </p:sp>
      <p:sp>
        <p:nvSpPr>
          <p:cNvPr name="TextBox 8" id="8"/>
          <p:cNvSpPr txBox="true"/>
          <p:nvPr/>
        </p:nvSpPr>
        <p:spPr>
          <a:xfrm rot="0">
            <a:off x="1028700" y="6222058"/>
            <a:ext cx="10270071" cy="26670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Reflects the</a:t>
            </a:r>
            <a:r>
              <a:rPr lang="en-US" sz="1800">
                <a:solidFill>
                  <a:srgbClr val="000000"/>
                </a:solidFill>
                <a:latin typeface="Montserrat"/>
                <a:ea typeface="Montserrat"/>
                <a:cs typeface="Montserrat"/>
                <a:sym typeface="Montserrat"/>
              </a:rPr>
              <a:t> non-linear and campaign-dependent nature of social media lead generation.</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Skewed distribution (mode = 3) shows most campaigns generate moderate success, with occasional spikes (5 bookings).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Simulation allows for performance testing of various digital strategies (frequency, content style, influencer campaigns).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Helps assess Return on Marketing Investment (ROMI) by comparing booking outcomes against cost per post.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Enables managers to test promotional tactics under uncertainty, guiding more data-driven digital media planning.</a:t>
            </a:r>
          </a:p>
        </p:txBody>
      </p:sp>
      <p:sp>
        <p:nvSpPr>
          <p:cNvPr name="TextBox 9" id="9"/>
          <p:cNvSpPr txBox="true"/>
          <p:nvPr/>
        </p:nvSpPr>
        <p:spPr>
          <a:xfrm rot="0">
            <a:off x="1028700" y="1028700"/>
            <a:ext cx="16028606" cy="647700"/>
          </a:xfrm>
          <a:prstGeom prst="rect">
            <a:avLst/>
          </a:prstGeom>
        </p:spPr>
        <p:txBody>
          <a:bodyPr anchor="t" rtlCol="false" tIns="0" lIns="0" bIns="0" rIns="0">
            <a:spAutoFit/>
          </a:bodyPr>
          <a:lstStyle/>
          <a:p>
            <a:pPr algn="l">
              <a:lnSpc>
                <a:spcPts val="5160"/>
              </a:lnSpc>
              <a:spcBef>
                <a:spcPct val="0"/>
              </a:spcBef>
            </a:pPr>
            <a:r>
              <a:rPr lang="en-US" b="true" sz="4300">
                <a:solidFill>
                  <a:srgbClr val="000000"/>
                </a:solidFill>
                <a:latin typeface="Montserrat Bold"/>
                <a:ea typeface="Montserrat Bold"/>
                <a:cs typeface="Montserrat Bold"/>
                <a:sym typeface="Montserrat Bold"/>
              </a:rPr>
              <a:t>Probability Distribution - Social media referral bookings</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5990672" y="7709021"/>
            <a:ext cx="5100852" cy="2276413"/>
          </a:xfrm>
          <a:custGeom>
            <a:avLst/>
            <a:gdLst/>
            <a:ahLst/>
            <a:cxnLst/>
            <a:rect r="r" b="b" t="t" l="l"/>
            <a:pathLst>
              <a:path h="2276413" w="5100852">
                <a:moveTo>
                  <a:pt x="0" y="0"/>
                </a:moveTo>
                <a:lnTo>
                  <a:pt x="5100852" y="0"/>
                </a:lnTo>
                <a:lnTo>
                  <a:pt x="5100852" y="2276413"/>
                </a:lnTo>
                <a:lnTo>
                  <a:pt x="0" y="2276413"/>
                </a:lnTo>
                <a:lnTo>
                  <a:pt x="0" y="0"/>
                </a:lnTo>
                <a:close/>
              </a:path>
            </a:pathLst>
          </a:custGeom>
          <a:blipFill>
            <a:blip r:embed="rId2"/>
            <a:stretch>
              <a:fillRect l="0" t="0" r="0" b="0"/>
            </a:stretch>
          </a:blipFill>
        </p:spPr>
      </p:sp>
      <p:sp>
        <p:nvSpPr>
          <p:cNvPr name="TextBox 3" id="3"/>
          <p:cNvSpPr txBox="true"/>
          <p:nvPr/>
        </p:nvSpPr>
        <p:spPr>
          <a:xfrm rot="0">
            <a:off x="1028700" y="1886051"/>
            <a:ext cx="347394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Modeling Details:</a:t>
            </a:r>
          </a:p>
        </p:txBody>
      </p:sp>
      <p:sp>
        <p:nvSpPr>
          <p:cNvPr name="TextBox 4" id="4"/>
          <p:cNvSpPr txBox="true"/>
          <p:nvPr/>
        </p:nvSpPr>
        <p:spPr>
          <a:xfrm rot="0">
            <a:off x="1028700" y="2476601"/>
            <a:ext cx="16028606" cy="10668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Dis</a:t>
            </a:r>
            <a:r>
              <a:rPr lang="en-US" sz="1800">
                <a:solidFill>
                  <a:srgbClr val="000000"/>
                </a:solidFill>
                <a:latin typeface="Montserrat"/>
                <a:ea typeface="Montserrat"/>
                <a:cs typeface="Montserrat"/>
                <a:sym typeface="Montserrat"/>
              </a:rPr>
              <a:t>tribution Type: Normal (Continuous)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Mean = $50, Standard Deviation = $15</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Formula:</a:t>
            </a:r>
          </a:p>
          <a:p>
            <a:pPr algn="l">
              <a:lnSpc>
                <a:spcPts val="2160"/>
              </a:lnSpc>
            </a:pPr>
            <a:r>
              <a:rPr lang="en-US" sz="1800">
                <a:solidFill>
                  <a:srgbClr val="000000"/>
                </a:solidFill>
                <a:latin typeface="Montserrat"/>
                <a:ea typeface="Montserrat"/>
                <a:cs typeface="Montserrat"/>
                <a:sym typeface="Montserrat"/>
              </a:rPr>
              <a:t>=MAX(0, NORM.INV(RAND(), 50, 15))</a:t>
            </a:r>
          </a:p>
        </p:txBody>
      </p:sp>
      <p:sp>
        <p:nvSpPr>
          <p:cNvPr name="TextBox 5" id="5"/>
          <p:cNvSpPr txBox="true"/>
          <p:nvPr/>
        </p:nvSpPr>
        <p:spPr>
          <a:xfrm rot="0">
            <a:off x="1028700" y="3705326"/>
            <a:ext cx="5215310"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Why Normal Distribution?</a:t>
            </a:r>
          </a:p>
        </p:txBody>
      </p:sp>
      <p:sp>
        <p:nvSpPr>
          <p:cNvPr name="TextBox 6" id="6"/>
          <p:cNvSpPr txBox="true"/>
          <p:nvPr/>
        </p:nvSpPr>
        <p:spPr>
          <a:xfrm rot="0">
            <a:off x="1028700" y="4438751"/>
            <a:ext cx="15347011"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Gu</a:t>
            </a:r>
            <a:r>
              <a:rPr lang="en-US" sz="1800">
                <a:solidFill>
                  <a:srgbClr val="000000"/>
                </a:solidFill>
                <a:latin typeface="Montserrat"/>
                <a:ea typeface="Montserrat"/>
                <a:cs typeface="Montserrat"/>
                <a:sym typeface="Montserrat"/>
              </a:rPr>
              <a:t>est spending varies naturally and symmetrically around a central expected value.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Normal distribution captures variability without bias, appropriate for operational expenses.</a:t>
            </a:r>
          </a:p>
        </p:txBody>
      </p:sp>
      <p:sp>
        <p:nvSpPr>
          <p:cNvPr name="TextBox 7" id="7"/>
          <p:cNvSpPr txBox="true"/>
          <p:nvPr/>
        </p:nvSpPr>
        <p:spPr>
          <a:xfrm rot="0">
            <a:off x="1028700" y="5134076"/>
            <a:ext cx="1500634"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Insight:</a:t>
            </a:r>
          </a:p>
        </p:txBody>
      </p:sp>
      <p:sp>
        <p:nvSpPr>
          <p:cNvPr name="TextBox 8" id="8"/>
          <p:cNvSpPr txBox="true"/>
          <p:nvPr/>
        </p:nvSpPr>
        <p:spPr>
          <a:xfrm rot="0">
            <a:off x="1028700" y="5724626"/>
            <a:ext cx="15596672" cy="16002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Represents</a:t>
            </a:r>
            <a:r>
              <a:rPr lang="en-US" sz="1800">
                <a:solidFill>
                  <a:srgbClr val="000000"/>
                </a:solidFill>
                <a:latin typeface="Montserrat"/>
                <a:ea typeface="Montserrat"/>
                <a:cs typeface="Montserrat"/>
                <a:sym typeface="Montserrat"/>
              </a:rPr>
              <a:t> per-guest variable costs such as cleaning materials, utilities, refreshments, or unexpected service expenses.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High standard deviation (+30% of mean) reflects the uncontrollable and guest-specific nature of these costs.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Highlights need for robust profit margin buffers to absorb cost variability.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Allows for sensitivity testing: managers can simulate best- and worst-case cost scenarios, aligning pricing or promotional discounts accordingly.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Supports cost forecasting and inventory planning, particularly under seasonality or group bookings.</a:t>
            </a:r>
          </a:p>
        </p:txBody>
      </p:sp>
      <p:sp>
        <p:nvSpPr>
          <p:cNvPr name="TextBox 9" id="9"/>
          <p:cNvSpPr txBox="true"/>
          <p:nvPr/>
        </p:nvSpPr>
        <p:spPr>
          <a:xfrm rot="0">
            <a:off x="1028700"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Probability Distribution - Variable Miscellaneous Expenses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1570064" y="1647825"/>
            <a:ext cx="4125804" cy="3371850"/>
          </a:xfrm>
          <a:custGeom>
            <a:avLst/>
            <a:gdLst/>
            <a:ahLst/>
            <a:cxnLst/>
            <a:rect r="r" b="b" t="t" l="l"/>
            <a:pathLst>
              <a:path h="3371850" w="4125804">
                <a:moveTo>
                  <a:pt x="0" y="0"/>
                </a:moveTo>
                <a:lnTo>
                  <a:pt x="4125804" y="0"/>
                </a:lnTo>
                <a:lnTo>
                  <a:pt x="4125804" y="3371850"/>
                </a:lnTo>
                <a:lnTo>
                  <a:pt x="0" y="3371850"/>
                </a:lnTo>
                <a:lnTo>
                  <a:pt x="0" y="0"/>
                </a:lnTo>
                <a:close/>
              </a:path>
            </a:pathLst>
          </a:custGeom>
          <a:blipFill>
            <a:blip r:embed="rId2"/>
            <a:stretch>
              <a:fillRect l="0" t="0" r="0" b="0"/>
            </a:stretch>
          </a:blipFill>
        </p:spPr>
      </p:sp>
      <p:sp>
        <p:nvSpPr>
          <p:cNvPr name="TextBox 3" id="3"/>
          <p:cNvSpPr txBox="true"/>
          <p:nvPr/>
        </p:nvSpPr>
        <p:spPr>
          <a:xfrm rot="0">
            <a:off x="1028700" y="1886051"/>
            <a:ext cx="347394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Modeling Details:</a:t>
            </a:r>
          </a:p>
        </p:txBody>
      </p:sp>
      <p:sp>
        <p:nvSpPr>
          <p:cNvPr name="TextBox 4" id="4"/>
          <p:cNvSpPr txBox="true"/>
          <p:nvPr/>
        </p:nvSpPr>
        <p:spPr>
          <a:xfrm rot="0">
            <a:off x="1028700" y="2476601"/>
            <a:ext cx="6727160" cy="18669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Distribution Type: Normal (Continuous)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Mean &amp; Standard Deviation (based on Room Rate):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$450 → μ = 6, σ = 1.2</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$600 → μ = 7, σ = 1.5</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$800 → μ = 8, σ = 1.7</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Formula:</a:t>
            </a:r>
          </a:p>
          <a:p>
            <a:pPr algn="l">
              <a:lnSpc>
                <a:spcPts val="2160"/>
              </a:lnSpc>
            </a:pPr>
            <a:r>
              <a:rPr lang="en-US" sz="1800">
                <a:solidFill>
                  <a:srgbClr val="000000"/>
                </a:solidFill>
                <a:latin typeface="Montserrat"/>
                <a:ea typeface="Montserrat"/>
                <a:cs typeface="Montserrat"/>
                <a:sym typeface="Montserrat"/>
              </a:rPr>
              <a:t>=MAX(0, NORM.INV(RAND(), mean, stdev))</a:t>
            </a:r>
          </a:p>
        </p:txBody>
      </p:sp>
      <p:sp>
        <p:nvSpPr>
          <p:cNvPr name="TextBox 5" id="5"/>
          <p:cNvSpPr txBox="true"/>
          <p:nvPr/>
        </p:nvSpPr>
        <p:spPr>
          <a:xfrm rot="0">
            <a:off x="1028700" y="4581626"/>
            <a:ext cx="5215310"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Why Normal Distribution?</a:t>
            </a:r>
          </a:p>
        </p:txBody>
      </p:sp>
      <p:sp>
        <p:nvSpPr>
          <p:cNvPr name="TextBox 6" id="6"/>
          <p:cNvSpPr txBox="true"/>
          <p:nvPr/>
        </p:nvSpPr>
        <p:spPr>
          <a:xfrm rot="0">
            <a:off x="1028700" y="5248376"/>
            <a:ext cx="15347011"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a:t>
            </a:r>
            <a:r>
              <a:rPr lang="en-US" sz="1800">
                <a:solidFill>
                  <a:srgbClr val="000000"/>
                </a:solidFill>
                <a:latin typeface="Montserrat"/>
                <a:ea typeface="Montserrat"/>
                <a:cs typeface="Montserrat"/>
                <a:sym typeface="Montserrat"/>
              </a:rPr>
              <a:t>aily bookings fluctuate due to external and internal factors like promotions, day-of-week, and price sensitivity.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Normal distribution is suitable for random variables that center around a mean and vary symmetrically without extreme skew.</a:t>
            </a:r>
          </a:p>
        </p:txBody>
      </p:sp>
      <p:sp>
        <p:nvSpPr>
          <p:cNvPr name="TextBox 7" id="7"/>
          <p:cNvSpPr txBox="true"/>
          <p:nvPr/>
        </p:nvSpPr>
        <p:spPr>
          <a:xfrm rot="0">
            <a:off x="1028700" y="6019901"/>
            <a:ext cx="1500634"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Insight:</a:t>
            </a:r>
          </a:p>
        </p:txBody>
      </p:sp>
      <p:sp>
        <p:nvSpPr>
          <p:cNvPr name="TextBox 8" id="8"/>
          <p:cNvSpPr txBox="true"/>
          <p:nvPr/>
        </p:nvSpPr>
        <p:spPr>
          <a:xfrm rot="0">
            <a:off x="1028700" y="6686651"/>
            <a:ext cx="15596672" cy="13335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Dynamic</a:t>
            </a:r>
            <a:r>
              <a:rPr lang="en-US" sz="1800">
                <a:solidFill>
                  <a:srgbClr val="000000"/>
                </a:solidFill>
                <a:latin typeface="Montserrat"/>
                <a:ea typeface="Montserrat"/>
                <a:cs typeface="Montserrat"/>
                <a:sym typeface="Montserrat"/>
              </a:rPr>
              <a:t> mean reflects the assumption that higher-priced rooms attract more premium-seeking or loyal customers.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Increasing standard deviation simulates greater uncertainty at higher prices, where customers are more sensitive to perceived value, and booking behaviour becomes more volatile.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model mimics realistic booking patterns over weekdays/weekends or in response to promotions, improving scenario realism.</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Ensures accurate modeling of revenue volatility and capacity risk under different pricing tiers.</a:t>
            </a:r>
          </a:p>
        </p:txBody>
      </p:sp>
      <p:sp>
        <p:nvSpPr>
          <p:cNvPr name="TextBox 9" id="9"/>
          <p:cNvSpPr txBox="true"/>
          <p:nvPr/>
        </p:nvSpPr>
        <p:spPr>
          <a:xfrm rot="0">
            <a:off x="1028700"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Probability Distribution - Daily bookings</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2003843"/>
            <a:ext cx="16028606" cy="7753350"/>
          </a:xfrm>
          <a:prstGeom prst="rect">
            <a:avLst/>
          </a:prstGeom>
        </p:spPr>
        <p:txBody>
          <a:bodyPr anchor="t" rtlCol="false" tIns="0" lIns="0" bIns="0" rIns="0">
            <a:spAutoFit/>
          </a:bodyPr>
          <a:lstStyle/>
          <a:p>
            <a:pPr algn="l">
              <a:lnSpc>
                <a:spcPts val="2788"/>
              </a:lnSpc>
            </a:pPr>
            <a:r>
              <a:rPr lang="en-US" sz="2323">
                <a:solidFill>
                  <a:srgbClr val="000000"/>
                </a:solidFill>
                <a:latin typeface="Montserrat"/>
                <a:ea typeface="Montserrat"/>
                <a:cs typeface="Montserrat"/>
                <a:sym typeface="Montserrat"/>
              </a:rPr>
              <a:t>To evaluate the impact of stochastic variables on daily profit, I selected four representative scenarios from the simulation results to conduct an in-depth risk analysis:</a:t>
            </a:r>
          </a:p>
          <a:p>
            <a:pPr algn="l">
              <a:lnSpc>
                <a:spcPts val="2788"/>
              </a:lnSpc>
            </a:pPr>
            <a:r>
              <a:rPr lang="en-US" sz="2323" b="true">
                <a:solidFill>
                  <a:srgbClr val="000000"/>
                </a:solidFill>
                <a:latin typeface="Montserrat Bold"/>
                <a:ea typeface="Montserrat Bold"/>
                <a:cs typeface="Montserrat Bold"/>
                <a:sym typeface="Montserrat Bold"/>
              </a:rPr>
              <a:t>Scenario 1 – Room rate $450 (default configuration):</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This is th</a:t>
            </a:r>
            <a:r>
              <a:rPr lang="en-US" sz="2323">
                <a:solidFill>
                  <a:srgbClr val="000000"/>
                </a:solidFill>
                <a:latin typeface="Montserrat"/>
                <a:ea typeface="Montserrat"/>
                <a:cs typeface="Montserrat"/>
                <a:sym typeface="Montserrat"/>
              </a:rPr>
              <a:t>e base scenario with the lowest room rate, used as a benchmark to compare against higher-end strategies.</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 The average daily profit is approximately $2,300, reflecting low risk and high stability, though the profit margin remains modest.</a:t>
            </a:r>
          </a:p>
          <a:p>
            <a:pPr algn="l">
              <a:lnSpc>
                <a:spcPts val="2788"/>
              </a:lnSpc>
            </a:pPr>
            <a:r>
              <a:rPr lang="en-US" b="true" sz="2323">
                <a:solidFill>
                  <a:srgbClr val="000000"/>
                </a:solidFill>
                <a:latin typeface="Montserrat Bold"/>
                <a:ea typeface="Montserrat Bold"/>
                <a:cs typeface="Montserrat Bold"/>
                <a:sym typeface="Montserrat Bold"/>
              </a:rPr>
              <a:t>Scenario 2 – Room rate $600 (default configuration):</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With a mid-range price, this model delivers a profit of around $3,540, showing improved financial efficiency while maintaining stable input conditions.</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 This scenario was chosen to represent a balanced strategy between risk and return.</a:t>
            </a:r>
          </a:p>
          <a:p>
            <a:pPr algn="l">
              <a:lnSpc>
                <a:spcPts val="2788"/>
              </a:lnSpc>
            </a:pPr>
            <a:r>
              <a:rPr lang="en-US" b="true" sz="2323">
                <a:solidFill>
                  <a:srgbClr val="000000"/>
                </a:solidFill>
                <a:latin typeface="Montserrat Bold"/>
                <a:ea typeface="Montserrat Bold"/>
                <a:cs typeface="Montserrat Bold"/>
                <a:sym typeface="Montserrat Bold"/>
              </a:rPr>
              <a:t>Scenario 3 – Room rate $800 (default configuration):</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Raising the price to the maximum level without adjusting other settings leads to an average profit of around $5,150.</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 However, this scenario does not fully realise its potential due to ongoing risks from late cancellations and unregulated costs.</a:t>
            </a:r>
          </a:p>
          <a:p>
            <a:pPr algn="l">
              <a:lnSpc>
                <a:spcPts val="2788"/>
              </a:lnSpc>
            </a:pPr>
            <a:r>
              <a:rPr lang="en-US" b="true" sz="2323">
                <a:solidFill>
                  <a:srgbClr val="000000"/>
                </a:solidFill>
                <a:latin typeface="Montserrat Bold"/>
                <a:ea typeface="Montserrat Bold"/>
                <a:cs typeface="Montserrat Bold"/>
                <a:sym typeface="Montserrat Bold"/>
              </a:rPr>
              <a:t>Scenario 4 – Room rate $800 with optimised configuration</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(Late cancellation fee = 50%, Service flexibility fee = $100, Social media post frequency = 3):</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 This is the optimal strategic scenario, where all decision variables are adjusted to mitigate risk and boost customer acquisition.</a:t>
            </a:r>
          </a:p>
          <a:p>
            <a:pPr algn="l" marL="501742" indent="-250871" lvl="1">
              <a:lnSpc>
                <a:spcPts val="2788"/>
              </a:lnSpc>
              <a:buFont typeface="Arial"/>
              <a:buChar char="•"/>
            </a:pPr>
            <a:r>
              <a:rPr lang="en-US" sz="2323">
                <a:solidFill>
                  <a:srgbClr val="000000"/>
                </a:solidFill>
                <a:latin typeface="Montserrat"/>
                <a:ea typeface="Montserrat"/>
                <a:cs typeface="Montserrat"/>
                <a:sym typeface="Montserrat"/>
              </a:rPr>
              <a:t> Simulation results show the highest average profit (~$5,990) across all scenarios tested.</a:t>
            </a:r>
          </a:p>
          <a:p>
            <a:pPr algn="l">
              <a:lnSpc>
                <a:spcPts val="2788"/>
              </a:lnSpc>
            </a:pPr>
          </a:p>
        </p:txBody>
      </p:sp>
      <p:sp>
        <p:nvSpPr>
          <p:cNvPr name="TextBox 3" id="3"/>
          <p:cNvSpPr txBox="true"/>
          <p:nvPr/>
        </p:nvSpPr>
        <p:spPr>
          <a:xfrm rot="0">
            <a:off x="1028700" y="1028700"/>
            <a:ext cx="16028606" cy="1238250"/>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Selection of 4 Simulation Scenarios </a:t>
            </a:r>
          </a:p>
          <a:p>
            <a:pPr algn="l">
              <a:lnSpc>
                <a:spcPts val="492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5895709" y="1933559"/>
            <a:ext cx="2254419" cy="0"/>
          </a:xfrm>
          <a:prstGeom prst="line">
            <a:avLst/>
          </a:prstGeom>
          <a:ln cap="flat" w="47625">
            <a:solidFill>
              <a:srgbClr val="A28231"/>
            </a:solidFill>
            <a:prstDash val="solid"/>
            <a:headEnd type="none" len="sm" w="sm"/>
            <a:tailEnd type="none" len="sm" w="sm"/>
          </a:ln>
        </p:spPr>
      </p:sp>
      <p:sp>
        <p:nvSpPr>
          <p:cNvPr name="TextBox 3" id="3"/>
          <p:cNvSpPr txBox="true"/>
          <p:nvPr/>
        </p:nvSpPr>
        <p:spPr>
          <a:xfrm rot="0">
            <a:off x="1028700" y="942975"/>
            <a:ext cx="10015890" cy="778510"/>
          </a:xfrm>
          <a:prstGeom prst="rect">
            <a:avLst/>
          </a:prstGeom>
        </p:spPr>
        <p:txBody>
          <a:bodyPr anchor="t" rtlCol="false" tIns="0" lIns="0" bIns="0" rIns="0">
            <a:spAutoFit/>
          </a:bodyPr>
          <a:lstStyle/>
          <a:p>
            <a:pPr algn="l">
              <a:lnSpc>
                <a:spcPts val="6440"/>
              </a:lnSpc>
            </a:pPr>
            <a:r>
              <a:rPr lang="en-US" sz="4600" b="true">
                <a:solidFill>
                  <a:srgbClr val="1D1D1F"/>
                </a:solidFill>
                <a:latin typeface="Montserrat Bold"/>
                <a:ea typeface="Montserrat Bold"/>
                <a:cs typeface="Montserrat Bold"/>
                <a:sym typeface="Montserrat Bold"/>
              </a:rPr>
              <a:t>Company background</a:t>
            </a:r>
          </a:p>
        </p:txBody>
      </p:sp>
      <p:sp>
        <p:nvSpPr>
          <p:cNvPr name="TextBox 4" id="4"/>
          <p:cNvSpPr txBox="true"/>
          <p:nvPr/>
        </p:nvSpPr>
        <p:spPr>
          <a:xfrm rot="0">
            <a:off x="1169636" y="2922766"/>
            <a:ext cx="15616660" cy="1800225"/>
          </a:xfrm>
          <a:prstGeom prst="rect">
            <a:avLst/>
          </a:prstGeom>
        </p:spPr>
        <p:txBody>
          <a:bodyPr anchor="t" rtlCol="false" tIns="0" lIns="0" bIns="0" rIns="0">
            <a:spAutoFit/>
          </a:bodyPr>
          <a:lstStyle/>
          <a:p>
            <a:pPr algn="l">
              <a:lnSpc>
                <a:spcPts val="2879"/>
              </a:lnSpc>
              <a:spcBef>
                <a:spcPct val="0"/>
              </a:spcBef>
            </a:pPr>
            <a:r>
              <a:rPr lang="en-US" sz="2400">
                <a:solidFill>
                  <a:srgbClr val="1D1D1F"/>
                </a:solidFill>
                <a:latin typeface="Montserrat"/>
                <a:ea typeface="Montserrat"/>
                <a:cs typeface="Montserrat"/>
                <a:sym typeface="Montserrat"/>
              </a:rPr>
              <a:t>Coastal Nest Motel is a boutique-style accommodation inspired by the Airbnb model. It is located along a popular beachside tourist route that attracts a large number of domestic and international visitors, particularly during holidays and peak travel seasons. With a total of 20 standard rooms, the motel provides a cosy and private experience ideal for families, couples, and solo travellers seeking affordable and distinctive stays.</a:t>
            </a:r>
          </a:p>
        </p:txBody>
      </p:sp>
      <p:sp>
        <p:nvSpPr>
          <p:cNvPr name="TextBox 5" id="5"/>
          <p:cNvSpPr txBox="true"/>
          <p:nvPr/>
        </p:nvSpPr>
        <p:spPr>
          <a:xfrm rot="0">
            <a:off x="1028700" y="2147175"/>
            <a:ext cx="4867009" cy="514350"/>
          </a:xfrm>
          <a:prstGeom prst="rect">
            <a:avLst/>
          </a:prstGeom>
        </p:spPr>
        <p:txBody>
          <a:bodyPr anchor="t" rtlCol="false" tIns="0" lIns="0" bIns="0" rIns="0">
            <a:spAutoFit/>
          </a:bodyPr>
          <a:lstStyle/>
          <a:p>
            <a:pPr algn="l">
              <a:lnSpc>
                <a:spcPts val="4200"/>
              </a:lnSpc>
            </a:pPr>
            <a:r>
              <a:rPr lang="en-US" sz="3000" b="true">
                <a:solidFill>
                  <a:srgbClr val="000000"/>
                </a:solidFill>
                <a:latin typeface="Montserrat Bold"/>
                <a:ea typeface="Montserrat Bold"/>
                <a:cs typeface="Montserrat Bold"/>
                <a:sym typeface="Montserrat Bold"/>
              </a:rPr>
              <a:t>About company</a:t>
            </a:r>
          </a:p>
        </p:txBody>
      </p:sp>
      <p:sp>
        <p:nvSpPr>
          <p:cNvPr name="TextBox 6" id="6"/>
          <p:cNvSpPr txBox="true"/>
          <p:nvPr/>
        </p:nvSpPr>
        <p:spPr>
          <a:xfrm rot="0">
            <a:off x="1028700" y="5086350"/>
            <a:ext cx="8296019" cy="514350"/>
          </a:xfrm>
          <a:prstGeom prst="rect">
            <a:avLst/>
          </a:prstGeom>
        </p:spPr>
        <p:txBody>
          <a:bodyPr anchor="t" rtlCol="false" tIns="0" lIns="0" bIns="0" rIns="0">
            <a:spAutoFit/>
          </a:bodyPr>
          <a:lstStyle/>
          <a:p>
            <a:pPr algn="l">
              <a:lnSpc>
                <a:spcPts val="4200"/>
              </a:lnSpc>
            </a:pPr>
            <a:r>
              <a:rPr lang="en-US" sz="3000" b="true">
                <a:solidFill>
                  <a:srgbClr val="000000"/>
                </a:solidFill>
                <a:latin typeface="Montserrat Bold"/>
                <a:ea typeface="Montserrat Bold"/>
                <a:cs typeface="Montserrat Bold"/>
                <a:sym typeface="Montserrat Bold"/>
              </a:rPr>
              <a:t>Business Context &amp; Challenges</a:t>
            </a:r>
          </a:p>
        </p:txBody>
      </p:sp>
      <p:sp>
        <p:nvSpPr>
          <p:cNvPr name="TextBox 7" id="7"/>
          <p:cNvSpPr txBox="true"/>
          <p:nvPr/>
        </p:nvSpPr>
        <p:spPr>
          <a:xfrm rot="0">
            <a:off x="1028700" y="6051728"/>
            <a:ext cx="15757596" cy="2524125"/>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Montserrat"/>
                <a:ea typeface="Montserrat"/>
                <a:cs typeface="Montserrat"/>
                <a:sym typeface="Montserrat"/>
              </a:rPr>
              <a:t>As the travel season approaches, the motel faces several operational challenges:</a:t>
            </a:r>
          </a:p>
          <a:p>
            <a:pPr algn="l">
              <a:lnSpc>
                <a:spcPts val="2879"/>
              </a:lnSpc>
              <a:spcBef>
                <a:spcPct val="0"/>
              </a:spcBef>
            </a:pPr>
            <a:r>
              <a:rPr lang="en-US" sz="2400">
                <a:solidFill>
                  <a:srgbClr val="000000"/>
                </a:solidFill>
                <a:latin typeface="Montserrat"/>
                <a:ea typeface="Montserrat"/>
                <a:cs typeface="Montserrat"/>
                <a:sym typeface="Montserrat"/>
              </a:rPr>
              <a:t>Managing fluctuating room availability and booking patterns.</a:t>
            </a:r>
          </a:p>
          <a:p>
            <a:pPr algn="l">
              <a:lnSpc>
                <a:spcPts val="2879"/>
              </a:lnSpc>
              <a:spcBef>
                <a:spcPct val="0"/>
              </a:spcBef>
            </a:pPr>
            <a:r>
              <a:rPr lang="en-US" sz="2400">
                <a:solidFill>
                  <a:srgbClr val="000000"/>
                </a:solidFill>
                <a:latin typeface="Montserrat"/>
                <a:ea typeface="Montserrat"/>
                <a:cs typeface="Montserrat"/>
                <a:sym typeface="Montserrat"/>
              </a:rPr>
              <a:t>Optimising daily room rates to maximise revenue while maintaining guest satisfaction.</a:t>
            </a:r>
          </a:p>
          <a:p>
            <a:pPr algn="l">
              <a:lnSpc>
                <a:spcPts val="2879"/>
              </a:lnSpc>
              <a:spcBef>
                <a:spcPct val="0"/>
              </a:spcBef>
            </a:pPr>
            <a:r>
              <a:rPr lang="en-US" sz="2400">
                <a:solidFill>
                  <a:srgbClr val="000000"/>
                </a:solidFill>
                <a:latin typeface="Montserrat"/>
                <a:ea typeface="Montserrat"/>
                <a:cs typeface="Montserrat"/>
                <a:sym typeface="Montserrat"/>
              </a:rPr>
              <a:t>Handling late cancellations and overbooking risks that can lead to lost income and negative customer experiences.</a:t>
            </a:r>
          </a:p>
          <a:p>
            <a:pPr algn="l">
              <a:lnSpc>
                <a:spcPts val="2879"/>
              </a:lnSpc>
              <a:spcBef>
                <a:spcPct val="0"/>
              </a:spcBef>
            </a:pPr>
            <a:r>
              <a:rPr lang="en-US" sz="2400">
                <a:solidFill>
                  <a:srgbClr val="000000"/>
                </a:solidFill>
                <a:latin typeface="Montserrat"/>
                <a:ea typeface="Montserrat"/>
                <a:cs typeface="Montserrat"/>
                <a:sym typeface="Montserrat"/>
              </a:rPr>
              <a:t>Leveraging digital marketing, especially social media channels like Instagram and TikTok, to boost online reservations and engagement.</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0164236" y="1647825"/>
            <a:ext cx="7796001" cy="5067401"/>
          </a:xfrm>
          <a:custGeom>
            <a:avLst/>
            <a:gdLst/>
            <a:ahLst/>
            <a:cxnLst/>
            <a:rect r="r" b="b" t="t" l="l"/>
            <a:pathLst>
              <a:path h="5067401" w="7796001">
                <a:moveTo>
                  <a:pt x="0" y="0"/>
                </a:moveTo>
                <a:lnTo>
                  <a:pt x="7796001" y="0"/>
                </a:lnTo>
                <a:lnTo>
                  <a:pt x="7796001" y="5067401"/>
                </a:lnTo>
                <a:lnTo>
                  <a:pt x="0" y="5067401"/>
                </a:lnTo>
                <a:lnTo>
                  <a:pt x="0" y="0"/>
                </a:lnTo>
                <a:close/>
              </a:path>
            </a:pathLst>
          </a:custGeom>
          <a:blipFill>
            <a:blip r:embed="rId2"/>
            <a:stretch>
              <a:fillRect l="0" t="0" r="0" b="0"/>
            </a:stretch>
          </a:blipFill>
        </p:spPr>
      </p:sp>
      <p:sp>
        <p:nvSpPr>
          <p:cNvPr name="TextBox 3" id="3"/>
          <p:cNvSpPr txBox="true"/>
          <p:nvPr/>
        </p:nvSpPr>
        <p:spPr>
          <a:xfrm rot="0">
            <a:off x="0" y="1886051"/>
            <a:ext cx="9412082"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Pr</a:t>
            </a:r>
            <a:r>
              <a:rPr lang="en-US" b="true" sz="2999">
                <a:solidFill>
                  <a:srgbClr val="000000"/>
                </a:solidFill>
                <a:latin typeface="Montserrat Bold"/>
                <a:ea typeface="Montserrat Bold"/>
                <a:cs typeface="Montserrat Bold"/>
                <a:sym typeface="Montserrat Bold"/>
              </a:rPr>
              <a:t>ofit Volatility (Standard Deviation):</a:t>
            </a:r>
          </a:p>
        </p:txBody>
      </p:sp>
      <p:sp>
        <p:nvSpPr>
          <p:cNvPr name="TextBox 4" id="4"/>
          <p:cNvSpPr txBox="true"/>
          <p:nvPr/>
        </p:nvSpPr>
        <p:spPr>
          <a:xfrm rot="0">
            <a:off x="1028700" y="2476601"/>
            <a:ext cx="8677794" cy="21336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$450 scenario has the lowest standard deviation ($565.7), indicating low risk and high stability, though it also delivers the lowest average profit.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$800 optimised scenario shows higher volatility ($1,332.1) but delivers the highest average profit ($5,452.5), suggesting that risk is well-managed through strategic settings (e.g. late cancellation fees, social media campaign frequency, service flexibility).</a:t>
            </a:r>
          </a:p>
          <a:p>
            <a:pPr algn="l">
              <a:lnSpc>
                <a:spcPts val="2160"/>
              </a:lnSpc>
            </a:pPr>
          </a:p>
        </p:txBody>
      </p:sp>
      <p:sp>
        <p:nvSpPr>
          <p:cNvPr name="TextBox 5" id="5"/>
          <p:cNvSpPr txBox="true"/>
          <p:nvPr/>
        </p:nvSpPr>
        <p:spPr>
          <a:xfrm rot="0">
            <a:off x="1028700" y="4581626"/>
            <a:ext cx="6709767"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95%</a:t>
            </a:r>
            <a:r>
              <a:rPr lang="en-US" b="true" sz="2999">
                <a:solidFill>
                  <a:srgbClr val="000000"/>
                </a:solidFill>
                <a:latin typeface="Montserrat Bold"/>
                <a:ea typeface="Montserrat Bold"/>
                <a:cs typeface="Montserrat Bold"/>
                <a:sym typeface="Montserrat Bold"/>
              </a:rPr>
              <a:t> Confidence Interval Analysis:</a:t>
            </a:r>
          </a:p>
        </p:txBody>
      </p:sp>
      <p:sp>
        <p:nvSpPr>
          <p:cNvPr name="TextBox 6" id="6"/>
          <p:cNvSpPr txBox="true"/>
          <p:nvPr/>
        </p:nvSpPr>
        <p:spPr>
          <a:xfrm rot="0">
            <a:off x="1028700" y="5248376"/>
            <a:ext cx="8961249" cy="1600200"/>
          </a:xfrm>
          <a:prstGeom prst="rect">
            <a:avLst/>
          </a:prstGeom>
        </p:spPr>
        <p:txBody>
          <a:bodyPr anchor="t" rtlCol="false" tIns="0" lIns="0" bIns="0" rIns="0">
            <a:spAutoFit/>
          </a:bodyPr>
          <a:lstStyle/>
          <a:p>
            <a:pPr algn="l">
              <a:lnSpc>
                <a:spcPts val="2160"/>
              </a:lnSpc>
            </a:pPr>
            <a:r>
              <a:rPr lang="en-US" sz="1800">
                <a:solidFill>
                  <a:srgbClr val="000000"/>
                </a:solidFill>
                <a:latin typeface="Montserrat"/>
                <a:ea typeface="Montserrat"/>
                <a:cs typeface="Montserrat"/>
                <a:sym typeface="Montserrat"/>
              </a:rPr>
              <a:t>All confidence intervals are relatively narrow, for example: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$450: [2,295.9 ; 2,366.1]</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$800 optimised: [5,369.8 ; 5,535.1]</a:t>
            </a:r>
          </a:p>
          <a:p>
            <a:pPr algn="l">
              <a:lnSpc>
                <a:spcPts val="2160"/>
              </a:lnSpc>
            </a:pPr>
            <a:r>
              <a:rPr lang="en-US" sz="1800">
                <a:solidFill>
                  <a:srgbClr val="000000"/>
                </a:solidFill>
                <a:latin typeface="Montserrat"/>
                <a:ea typeface="Montserrat"/>
                <a:cs typeface="Montserrat"/>
                <a:sym typeface="Montserrat"/>
              </a:rPr>
              <a:t>This indicates that the simulation results are statistically reliable and converge well after 1,000 trials.</a:t>
            </a:r>
          </a:p>
          <a:p>
            <a:pPr algn="l">
              <a:lnSpc>
                <a:spcPts val="2160"/>
              </a:lnSpc>
            </a:pPr>
          </a:p>
        </p:txBody>
      </p:sp>
      <p:sp>
        <p:nvSpPr>
          <p:cNvPr name="TextBox 7" id="7"/>
          <p:cNvSpPr txBox="true"/>
          <p:nvPr/>
        </p:nvSpPr>
        <p:spPr>
          <a:xfrm rot="0">
            <a:off x="1028700" y="6781901"/>
            <a:ext cx="5241740"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Probab</a:t>
            </a:r>
            <a:r>
              <a:rPr lang="en-US" b="true" sz="2999">
                <a:solidFill>
                  <a:srgbClr val="000000"/>
                </a:solidFill>
                <a:latin typeface="Montserrat Bold"/>
                <a:ea typeface="Montserrat Bold"/>
                <a:cs typeface="Montserrat Bold"/>
                <a:sym typeface="Montserrat Bold"/>
              </a:rPr>
              <a:t>ility of Loss:</a:t>
            </a:r>
          </a:p>
        </p:txBody>
      </p:sp>
      <p:sp>
        <p:nvSpPr>
          <p:cNvPr name="TextBox 8" id="8"/>
          <p:cNvSpPr txBox="true"/>
          <p:nvPr/>
        </p:nvSpPr>
        <p:spPr>
          <a:xfrm rot="0">
            <a:off x="1345664" y="7372451"/>
            <a:ext cx="15596672" cy="533400"/>
          </a:xfrm>
          <a:prstGeom prst="rect">
            <a:avLst/>
          </a:prstGeom>
        </p:spPr>
        <p:txBody>
          <a:bodyPr anchor="t" rtlCol="false" tIns="0" lIns="0" bIns="0" rIns="0">
            <a:spAutoFit/>
          </a:bodyPr>
          <a:lstStyle/>
          <a:p>
            <a:pPr algn="l">
              <a:lnSpc>
                <a:spcPts val="2160"/>
              </a:lnSpc>
            </a:pPr>
            <a:r>
              <a:rPr lang="en-US" sz="1800">
                <a:solidFill>
                  <a:srgbClr val="000000"/>
                </a:solidFill>
                <a:latin typeface="Montserrat"/>
                <a:ea typeface="Montserrat"/>
                <a:cs typeface="Montserrat"/>
                <a:sym typeface="Montserrat"/>
              </a:rPr>
              <a:t>Across all scenarios, there were no trials with negative profit, meaning the probability of loss is 0%.</a:t>
            </a:r>
          </a:p>
          <a:p>
            <a:pPr algn="l">
              <a:lnSpc>
                <a:spcPts val="2160"/>
              </a:lnSpc>
            </a:pPr>
            <a:r>
              <a:rPr lang="en-US" sz="1800">
                <a:solidFill>
                  <a:srgbClr val="000000"/>
                </a:solidFill>
                <a:latin typeface="Montserrat"/>
                <a:ea typeface="Montserrat"/>
                <a:cs typeface="Montserrat"/>
                <a:sym typeface="Montserrat"/>
              </a:rPr>
              <a:t>This gives businesses the confidence to proceed with the selected price and configuration.</a:t>
            </a:r>
          </a:p>
        </p:txBody>
      </p:sp>
      <p:sp>
        <p:nvSpPr>
          <p:cNvPr name="TextBox 9" id="9"/>
          <p:cNvSpPr txBox="true"/>
          <p:nvPr/>
        </p:nvSpPr>
        <p:spPr>
          <a:xfrm rot="0">
            <a:off x="1028700"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Simulated Output Distribution</a:t>
            </a:r>
          </a:p>
        </p:txBody>
      </p:sp>
      <p:sp>
        <p:nvSpPr>
          <p:cNvPr name="TextBox 10" id="10"/>
          <p:cNvSpPr txBox="true"/>
          <p:nvPr/>
        </p:nvSpPr>
        <p:spPr>
          <a:xfrm rot="0">
            <a:off x="1028700" y="8024913"/>
            <a:ext cx="7069176"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Interquart</a:t>
            </a:r>
            <a:r>
              <a:rPr lang="en-US" b="true" sz="2999">
                <a:solidFill>
                  <a:srgbClr val="000000"/>
                </a:solidFill>
                <a:latin typeface="Montserrat Bold"/>
                <a:ea typeface="Montserrat Bold"/>
                <a:cs typeface="Montserrat Bold"/>
                <a:sym typeface="Montserrat Bold"/>
              </a:rPr>
              <a:t>ile Range (IQR) Analysis:</a:t>
            </a:r>
          </a:p>
        </p:txBody>
      </p:sp>
      <p:sp>
        <p:nvSpPr>
          <p:cNvPr name="TextBox 11" id="11"/>
          <p:cNvSpPr txBox="true"/>
          <p:nvPr/>
        </p:nvSpPr>
        <p:spPr>
          <a:xfrm rot="0">
            <a:off x="1028700" y="8691663"/>
            <a:ext cx="15596672" cy="10668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IQR for $450 is the narrowest ($783), suggesting profits fall within a safer, more predictable range.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IQR for $800 optimised is the widest ($1,802), reflect</a:t>
            </a:r>
            <a:r>
              <a:rPr lang="en-US" sz="1800">
                <a:solidFill>
                  <a:srgbClr val="000000"/>
                </a:solidFill>
                <a:latin typeface="Montserrat"/>
                <a:ea typeface="Montserrat"/>
                <a:cs typeface="Montserrat"/>
                <a:sym typeface="Montserrat"/>
              </a:rPr>
              <a:t>ing greater variability, but still with consistently higher profit outcomes than the other scenarios.</a:t>
            </a:r>
          </a:p>
          <a:p>
            <a:pPr algn="l">
              <a:lnSpc>
                <a:spcPts val="2160"/>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9043003" y="2318139"/>
            <a:ext cx="8636968" cy="2094465"/>
          </a:xfrm>
          <a:custGeom>
            <a:avLst/>
            <a:gdLst/>
            <a:ahLst/>
            <a:cxnLst/>
            <a:rect r="r" b="b" t="t" l="l"/>
            <a:pathLst>
              <a:path h="2094465" w="8636968">
                <a:moveTo>
                  <a:pt x="0" y="0"/>
                </a:moveTo>
                <a:lnTo>
                  <a:pt x="8636968" y="0"/>
                </a:lnTo>
                <a:lnTo>
                  <a:pt x="8636968" y="2094465"/>
                </a:lnTo>
                <a:lnTo>
                  <a:pt x="0" y="2094465"/>
                </a:lnTo>
                <a:lnTo>
                  <a:pt x="0" y="0"/>
                </a:lnTo>
                <a:close/>
              </a:path>
            </a:pathLst>
          </a:custGeom>
          <a:blipFill>
            <a:blip r:embed="rId2"/>
            <a:stretch>
              <a:fillRect l="0" t="0" r="0" b="0"/>
            </a:stretch>
          </a:blipFill>
        </p:spPr>
      </p:sp>
      <p:sp>
        <p:nvSpPr>
          <p:cNvPr name="Freeform 3" id="3"/>
          <p:cNvSpPr/>
          <p:nvPr/>
        </p:nvSpPr>
        <p:spPr>
          <a:xfrm flipH="false" flipV="false" rot="0">
            <a:off x="727034" y="5392286"/>
            <a:ext cx="8185534" cy="2066847"/>
          </a:xfrm>
          <a:custGeom>
            <a:avLst/>
            <a:gdLst/>
            <a:ahLst/>
            <a:cxnLst/>
            <a:rect r="r" b="b" t="t" l="l"/>
            <a:pathLst>
              <a:path h="2066847" w="8185534">
                <a:moveTo>
                  <a:pt x="0" y="0"/>
                </a:moveTo>
                <a:lnTo>
                  <a:pt x="8185533" y="0"/>
                </a:lnTo>
                <a:lnTo>
                  <a:pt x="8185533" y="2066847"/>
                </a:lnTo>
                <a:lnTo>
                  <a:pt x="0" y="2066847"/>
                </a:lnTo>
                <a:lnTo>
                  <a:pt x="0" y="0"/>
                </a:lnTo>
                <a:close/>
              </a:path>
            </a:pathLst>
          </a:custGeom>
          <a:blipFill>
            <a:blip r:embed="rId3"/>
            <a:stretch>
              <a:fillRect l="0" t="0" r="0" b="0"/>
            </a:stretch>
          </a:blipFill>
        </p:spPr>
      </p:sp>
      <p:sp>
        <p:nvSpPr>
          <p:cNvPr name="TextBox 4" id="4"/>
          <p:cNvSpPr txBox="true"/>
          <p:nvPr/>
        </p:nvSpPr>
        <p:spPr>
          <a:xfrm rot="0">
            <a:off x="0" y="2327664"/>
            <a:ext cx="9412082"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Scenar</a:t>
            </a:r>
            <a:r>
              <a:rPr lang="en-US" b="true" sz="2999">
                <a:solidFill>
                  <a:srgbClr val="000000"/>
                </a:solidFill>
                <a:latin typeface="Montserrat Bold"/>
                <a:ea typeface="Montserrat Bold"/>
                <a:cs typeface="Montserrat Bold"/>
                <a:sym typeface="Montserrat Bold"/>
              </a:rPr>
              <a:t>io 1 – $450 (default settings):</a:t>
            </a:r>
          </a:p>
        </p:txBody>
      </p:sp>
      <p:sp>
        <p:nvSpPr>
          <p:cNvPr name="TextBox 5" id="5"/>
          <p:cNvSpPr txBox="true"/>
          <p:nvPr/>
        </p:nvSpPr>
        <p:spPr>
          <a:xfrm rot="0">
            <a:off x="1028700" y="2918214"/>
            <a:ext cx="7589546" cy="16002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Interpretation: This scenario delivers the lowest average profit ($2,331) but comes with the least risk.</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Implication: Suitable for a conservat</a:t>
            </a:r>
            <a:r>
              <a:rPr lang="en-US" sz="1800">
                <a:solidFill>
                  <a:srgbClr val="000000"/>
                </a:solidFill>
                <a:latin typeface="Montserrat"/>
                <a:ea typeface="Montserrat"/>
                <a:cs typeface="Montserrat"/>
                <a:sym typeface="Montserrat"/>
              </a:rPr>
              <a:t>ive strategy with low volatility. However, it doesn't maximise revenue potential. Ideal for price-sensitive markets or during low-demand periods.</a:t>
            </a:r>
          </a:p>
          <a:p>
            <a:pPr algn="l">
              <a:lnSpc>
                <a:spcPts val="2160"/>
              </a:lnSpc>
            </a:pPr>
          </a:p>
        </p:txBody>
      </p:sp>
      <p:sp>
        <p:nvSpPr>
          <p:cNvPr name="TextBox 6" id="6"/>
          <p:cNvSpPr txBox="true"/>
          <p:nvPr/>
        </p:nvSpPr>
        <p:spPr>
          <a:xfrm rot="0">
            <a:off x="9185066" y="5524460"/>
            <a:ext cx="711889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S</a:t>
            </a:r>
            <a:r>
              <a:rPr lang="en-US" b="true" sz="2999">
                <a:solidFill>
                  <a:srgbClr val="000000"/>
                </a:solidFill>
                <a:latin typeface="Montserrat Bold"/>
                <a:ea typeface="Montserrat Bold"/>
                <a:cs typeface="Montserrat Bold"/>
                <a:sym typeface="Montserrat Bold"/>
              </a:rPr>
              <a:t>cenario 2 – $600 (default settings):</a:t>
            </a:r>
          </a:p>
        </p:txBody>
      </p:sp>
      <p:sp>
        <p:nvSpPr>
          <p:cNvPr name="TextBox 7" id="7"/>
          <p:cNvSpPr txBox="true"/>
          <p:nvPr/>
        </p:nvSpPr>
        <p:spPr>
          <a:xfrm rot="0">
            <a:off x="9043003" y="6191210"/>
            <a:ext cx="8961249" cy="13335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Interpretation: Achieves a solid average profit of around </a:t>
            </a:r>
            <a:r>
              <a:rPr lang="en-US" sz="1800">
                <a:solidFill>
                  <a:srgbClr val="000000"/>
                </a:solidFill>
                <a:latin typeface="Montserrat"/>
                <a:ea typeface="Montserrat"/>
                <a:cs typeface="Montserrat"/>
                <a:sym typeface="Montserrat"/>
              </a:rPr>
              <a:t>$3,980, with moderate risk.</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Implication: A balanced approach, ideal for businesses looking to increase profitability without significantly raising operational risks or marketing expenses. Well-suited for markets with mid-level purchasing power.</a:t>
            </a:r>
          </a:p>
        </p:txBody>
      </p:sp>
      <p:sp>
        <p:nvSpPr>
          <p:cNvPr name="TextBox 8" id="8"/>
          <p:cNvSpPr txBox="true"/>
          <p:nvPr/>
        </p:nvSpPr>
        <p:spPr>
          <a:xfrm rot="0">
            <a:off x="1028700"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Interpretation Summary for Risk Analysis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9043003" y="2234256"/>
            <a:ext cx="8716582" cy="2386164"/>
          </a:xfrm>
          <a:custGeom>
            <a:avLst/>
            <a:gdLst/>
            <a:ahLst/>
            <a:cxnLst/>
            <a:rect r="r" b="b" t="t" l="l"/>
            <a:pathLst>
              <a:path h="2386164" w="8716582">
                <a:moveTo>
                  <a:pt x="0" y="0"/>
                </a:moveTo>
                <a:lnTo>
                  <a:pt x="8716582" y="0"/>
                </a:lnTo>
                <a:lnTo>
                  <a:pt x="8716582" y="2386164"/>
                </a:lnTo>
                <a:lnTo>
                  <a:pt x="0" y="2386164"/>
                </a:lnTo>
                <a:lnTo>
                  <a:pt x="0" y="0"/>
                </a:lnTo>
                <a:close/>
              </a:path>
            </a:pathLst>
          </a:custGeom>
          <a:blipFill>
            <a:blip r:embed="rId2"/>
            <a:stretch>
              <a:fillRect l="0" t="0" r="0" b="0"/>
            </a:stretch>
          </a:blipFill>
        </p:spPr>
      </p:sp>
      <p:sp>
        <p:nvSpPr>
          <p:cNvPr name="Freeform 3" id="3"/>
          <p:cNvSpPr/>
          <p:nvPr/>
        </p:nvSpPr>
        <p:spPr>
          <a:xfrm flipH="false" flipV="false" rot="0">
            <a:off x="523584" y="5581134"/>
            <a:ext cx="8364913" cy="2101684"/>
          </a:xfrm>
          <a:custGeom>
            <a:avLst/>
            <a:gdLst/>
            <a:ahLst/>
            <a:cxnLst/>
            <a:rect r="r" b="b" t="t" l="l"/>
            <a:pathLst>
              <a:path h="2101684" w="8364913">
                <a:moveTo>
                  <a:pt x="0" y="0"/>
                </a:moveTo>
                <a:lnTo>
                  <a:pt x="8364914" y="0"/>
                </a:lnTo>
                <a:lnTo>
                  <a:pt x="8364914" y="2101684"/>
                </a:lnTo>
                <a:lnTo>
                  <a:pt x="0" y="2101684"/>
                </a:lnTo>
                <a:lnTo>
                  <a:pt x="0" y="0"/>
                </a:lnTo>
                <a:close/>
              </a:path>
            </a:pathLst>
          </a:custGeom>
          <a:blipFill>
            <a:blip r:embed="rId3"/>
            <a:stretch>
              <a:fillRect l="0" t="0" r="0" b="0"/>
            </a:stretch>
          </a:blipFill>
        </p:spPr>
      </p:sp>
      <p:sp>
        <p:nvSpPr>
          <p:cNvPr name="TextBox 4" id="4"/>
          <p:cNvSpPr txBox="true"/>
          <p:nvPr/>
        </p:nvSpPr>
        <p:spPr>
          <a:xfrm rot="0">
            <a:off x="1028700"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Interpretation Summary for Risk Analysis</a:t>
            </a:r>
          </a:p>
        </p:txBody>
      </p:sp>
      <p:sp>
        <p:nvSpPr>
          <p:cNvPr name="TextBox 5" id="5"/>
          <p:cNvSpPr txBox="true"/>
          <p:nvPr/>
        </p:nvSpPr>
        <p:spPr>
          <a:xfrm rot="0">
            <a:off x="0" y="2243781"/>
            <a:ext cx="9412082"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Scenar</a:t>
            </a:r>
            <a:r>
              <a:rPr lang="en-US" b="true" sz="2999">
                <a:solidFill>
                  <a:srgbClr val="000000"/>
                </a:solidFill>
                <a:latin typeface="Montserrat Bold"/>
                <a:ea typeface="Montserrat Bold"/>
                <a:cs typeface="Montserrat Bold"/>
                <a:sym typeface="Montserrat Bold"/>
              </a:rPr>
              <a:t>io 3 – $800 (default settings):</a:t>
            </a:r>
          </a:p>
        </p:txBody>
      </p:sp>
      <p:sp>
        <p:nvSpPr>
          <p:cNvPr name="TextBox 6" id="6"/>
          <p:cNvSpPr txBox="true"/>
          <p:nvPr/>
        </p:nvSpPr>
        <p:spPr>
          <a:xfrm rot="0">
            <a:off x="1028700" y="2834331"/>
            <a:ext cx="7589546" cy="18669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Interpretation: Delivers higher profits ($5,442), but with less control over late cancellations and fluctuating costs.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Im</a:t>
            </a:r>
            <a:r>
              <a:rPr lang="en-US" sz="1800">
                <a:solidFill>
                  <a:srgbClr val="000000"/>
                </a:solidFill>
                <a:latin typeface="Montserrat"/>
                <a:ea typeface="Montserrat"/>
                <a:cs typeface="Montserrat"/>
                <a:sym typeface="Montserrat"/>
              </a:rPr>
              <a:t>plication: Offers strong revenue potential, but requires careful risk management. Without adjusting key decision variables, profits may fluctuate heavily depending on external factors.</a:t>
            </a:r>
          </a:p>
          <a:p>
            <a:pPr algn="l">
              <a:lnSpc>
                <a:spcPts val="2160"/>
              </a:lnSpc>
            </a:pPr>
          </a:p>
        </p:txBody>
      </p:sp>
      <p:sp>
        <p:nvSpPr>
          <p:cNvPr name="TextBox 7" id="7"/>
          <p:cNvSpPr txBox="true"/>
          <p:nvPr/>
        </p:nvSpPr>
        <p:spPr>
          <a:xfrm rot="0">
            <a:off x="9144000" y="5590659"/>
            <a:ext cx="7739062"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S</a:t>
            </a:r>
            <a:r>
              <a:rPr lang="en-US" b="true" sz="2999">
                <a:solidFill>
                  <a:srgbClr val="000000"/>
                </a:solidFill>
                <a:latin typeface="Montserrat Bold"/>
                <a:ea typeface="Montserrat Bold"/>
                <a:cs typeface="Montserrat Bold"/>
                <a:sym typeface="Montserrat Bold"/>
              </a:rPr>
              <a:t>cenario 4 – $800 (optimised settings):</a:t>
            </a:r>
          </a:p>
        </p:txBody>
      </p:sp>
      <p:sp>
        <p:nvSpPr>
          <p:cNvPr name="TextBox 8" id="8"/>
          <p:cNvSpPr txBox="true"/>
          <p:nvPr/>
        </p:nvSpPr>
        <p:spPr>
          <a:xfrm rot="0">
            <a:off x="9043003" y="6257409"/>
            <a:ext cx="8961249" cy="13335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Interpretation: Generates the highest average profit (</a:t>
            </a:r>
            <a:r>
              <a:rPr lang="en-US" sz="1800">
                <a:solidFill>
                  <a:srgbClr val="000000"/>
                </a:solidFill>
                <a:latin typeface="Montserrat"/>
                <a:ea typeface="Montserrat"/>
                <a:cs typeface="Montserrat"/>
                <a:sym typeface="Montserrat"/>
              </a:rPr>
              <a:t>$5,452) with excellent reliability. No simulations resulted in a loss.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Implication:</a:t>
            </a:r>
            <a:r>
              <a:rPr lang="en-US" sz="1800">
                <a:solidFill>
                  <a:srgbClr val="000000"/>
                </a:solidFill>
                <a:latin typeface="Montserrat"/>
                <a:ea typeface="Montserrat"/>
                <a:cs typeface="Montserrat"/>
                <a:sym typeface="Montserrat"/>
              </a:rPr>
              <a:t> The optimal pricing and operational strategy, suited for hotels willing to invest in flexible services and digital marketing. Sustainable for long-term growth-focused operations.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16028606" cy="619125"/>
          </a:xfrm>
          <a:prstGeom prst="rect">
            <a:avLst/>
          </a:prstGeom>
        </p:spPr>
        <p:txBody>
          <a:bodyPr anchor="t" rtlCol="false" tIns="0" lIns="0" bIns="0" rIns="0">
            <a:spAutoFit/>
          </a:bodyPr>
          <a:lstStyle/>
          <a:p>
            <a:pPr algn="l">
              <a:lnSpc>
                <a:spcPts val="4920"/>
              </a:lnSpc>
              <a:spcBef>
                <a:spcPct val="0"/>
              </a:spcBef>
            </a:pPr>
            <a:r>
              <a:rPr lang="en-US" b="true" sz="4100">
                <a:solidFill>
                  <a:srgbClr val="000000"/>
                </a:solidFill>
                <a:latin typeface="Montserrat Bold"/>
                <a:ea typeface="Montserrat Bold"/>
                <a:cs typeface="Montserrat Bold"/>
                <a:sym typeface="Montserrat Bold"/>
              </a:rPr>
              <a:t>Conclusions &amp; Recommendations</a:t>
            </a:r>
          </a:p>
        </p:txBody>
      </p:sp>
      <p:sp>
        <p:nvSpPr>
          <p:cNvPr name="TextBox 3" id="3"/>
          <p:cNvSpPr txBox="true"/>
          <p:nvPr/>
        </p:nvSpPr>
        <p:spPr>
          <a:xfrm rot="0">
            <a:off x="1028700" y="2572309"/>
            <a:ext cx="3046854"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Conclusions:</a:t>
            </a:r>
          </a:p>
        </p:txBody>
      </p:sp>
      <p:sp>
        <p:nvSpPr>
          <p:cNvPr name="TextBox 4" id="4"/>
          <p:cNvSpPr txBox="true"/>
          <p:nvPr/>
        </p:nvSpPr>
        <p:spPr>
          <a:xfrm rot="0">
            <a:off x="1028700" y="3272481"/>
            <a:ext cx="7589546" cy="40005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1,000-run simulation analysis demonstrated that stochastic inputs such as late cancellations, miscellaneous expenses, and booking volumes significantly affect daily profit outcomes.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Among the tested scenarios, the $800 room rate with optimised configuration (50% cancellation fee, $100 service flexibility fee, 3 social media posts per week) achieved:</a:t>
            </a:r>
          </a:p>
          <a:p>
            <a:pPr algn="l" marL="777240" indent="-259080" lvl="2">
              <a:lnSpc>
                <a:spcPts val="2160"/>
              </a:lnSpc>
              <a:buFont typeface="Arial"/>
              <a:buChar char="⚬"/>
            </a:pPr>
            <a:r>
              <a:rPr lang="en-US" sz="1800">
                <a:solidFill>
                  <a:srgbClr val="000000"/>
                </a:solidFill>
                <a:latin typeface="Montserrat"/>
                <a:ea typeface="Montserrat"/>
                <a:cs typeface="Montserrat"/>
                <a:sym typeface="Montserrat"/>
              </a:rPr>
              <a:t>The highest average daily profit ($5,452)</a:t>
            </a:r>
          </a:p>
          <a:p>
            <a:pPr algn="l" marL="777240" indent="-259080" lvl="2">
              <a:lnSpc>
                <a:spcPts val="2160"/>
              </a:lnSpc>
              <a:buFont typeface="Arial"/>
              <a:buChar char="⚬"/>
            </a:pPr>
            <a:r>
              <a:rPr lang="en-US" sz="1800">
                <a:solidFill>
                  <a:srgbClr val="000000"/>
                </a:solidFill>
                <a:latin typeface="Montserrat"/>
                <a:ea typeface="Montserrat"/>
                <a:cs typeface="Montserrat"/>
                <a:sym typeface="Montserrat"/>
              </a:rPr>
              <a:t>Zero probability of loss</a:t>
            </a:r>
          </a:p>
          <a:p>
            <a:pPr algn="l" marL="777240" indent="-259080" lvl="2">
              <a:lnSpc>
                <a:spcPts val="2160"/>
              </a:lnSpc>
              <a:buFont typeface="Arial"/>
              <a:buChar char="⚬"/>
            </a:pPr>
            <a:r>
              <a:rPr lang="en-US" sz="1800">
                <a:solidFill>
                  <a:srgbClr val="000000"/>
                </a:solidFill>
                <a:latin typeface="Montserrat"/>
                <a:ea typeface="Montserrat"/>
                <a:cs typeface="Montserrat"/>
                <a:sym typeface="Montserrat"/>
              </a:rPr>
              <a:t>Strong convergence and stability after ~150 simulation trials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simulation outputs provided clear evidence to distinguish between conservative, balanced, and profit-maximising strategies, allowing for more confident pricing and operational decisions.</a:t>
            </a:r>
          </a:p>
          <a:p>
            <a:pPr algn="l">
              <a:lnSpc>
                <a:spcPts val="2160"/>
              </a:lnSpc>
            </a:pPr>
          </a:p>
        </p:txBody>
      </p:sp>
      <p:sp>
        <p:nvSpPr>
          <p:cNvPr name="TextBox 5" id="5"/>
          <p:cNvSpPr txBox="true"/>
          <p:nvPr/>
        </p:nvSpPr>
        <p:spPr>
          <a:xfrm rot="0">
            <a:off x="9144000" y="2572309"/>
            <a:ext cx="389371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Recommendations:</a:t>
            </a:r>
          </a:p>
        </p:txBody>
      </p:sp>
      <p:sp>
        <p:nvSpPr>
          <p:cNvPr name="TextBox 6" id="6"/>
          <p:cNvSpPr txBox="true"/>
          <p:nvPr/>
        </p:nvSpPr>
        <p:spPr>
          <a:xfrm rot="0">
            <a:off x="9144000" y="3272481"/>
            <a:ext cx="8735386" cy="42672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Adopt the $800 room rate with the optimised settings, as this configuration produced </a:t>
            </a:r>
            <a:r>
              <a:rPr lang="en-US" sz="1800">
                <a:solidFill>
                  <a:srgbClr val="000000"/>
                </a:solidFill>
                <a:latin typeface="Montserrat"/>
                <a:ea typeface="Montserrat"/>
                <a:cs typeface="Montserrat"/>
                <a:sym typeface="Montserrat"/>
              </a:rPr>
              <a:t>the strongest financial outcomes.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Maintain social media activity at 3–5 posts per week to boost referral-based bookings, particularly during high-demand periods.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Implement a minimum 50% late cancellation</a:t>
            </a:r>
            <a:r>
              <a:rPr lang="en-US" sz="1800">
                <a:solidFill>
                  <a:srgbClr val="000000"/>
                </a:solidFill>
                <a:latin typeface="Montserrat"/>
                <a:ea typeface="Montserrat"/>
                <a:cs typeface="Montserrat"/>
                <a:sym typeface="Montserrat"/>
              </a:rPr>
              <a:t> fee to protect revenue from last-minute cancellations and promote responsible customer behaviour.</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Introduce a $100 service flexibility fee (e.g. for early check-in or room changes) to increase ancillary revenue while enhancing guest experience.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Closely monitor average variable expenses per guest. If the cost exceeds $70 per guest, review service offerings or adjust the target customer segment.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Continue using simulation modelling to test other strategies (e.g. discount pricing, capacity expansion, promotions) before real-world implementation.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5895709" y="1933559"/>
            <a:ext cx="2254419" cy="0"/>
          </a:xfrm>
          <a:prstGeom prst="line">
            <a:avLst/>
          </a:prstGeom>
          <a:ln cap="flat" w="47625">
            <a:solidFill>
              <a:srgbClr val="A28231"/>
            </a:solidFill>
            <a:prstDash val="solid"/>
            <a:headEnd type="none" len="sm" w="sm"/>
            <a:tailEnd type="none" len="sm" w="sm"/>
          </a:ln>
        </p:spPr>
      </p:sp>
      <p:sp>
        <p:nvSpPr>
          <p:cNvPr name="TextBox 3" id="3"/>
          <p:cNvSpPr txBox="true"/>
          <p:nvPr/>
        </p:nvSpPr>
        <p:spPr>
          <a:xfrm rot="0">
            <a:off x="1028700" y="942975"/>
            <a:ext cx="10015890" cy="778510"/>
          </a:xfrm>
          <a:prstGeom prst="rect">
            <a:avLst/>
          </a:prstGeom>
        </p:spPr>
        <p:txBody>
          <a:bodyPr anchor="t" rtlCol="false" tIns="0" lIns="0" bIns="0" rIns="0">
            <a:spAutoFit/>
          </a:bodyPr>
          <a:lstStyle/>
          <a:p>
            <a:pPr algn="l">
              <a:lnSpc>
                <a:spcPts val="6440"/>
              </a:lnSpc>
            </a:pPr>
            <a:r>
              <a:rPr lang="en-US" sz="4600" b="true">
                <a:solidFill>
                  <a:srgbClr val="1D1D1F"/>
                </a:solidFill>
                <a:latin typeface="Montserrat Bold"/>
                <a:ea typeface="Montserrat Bold"/>
                <a:cs typeface="Montserrat Bold"/>
                <a:sym typeface="Montserrat Bold"/>
              </a:rPr>
              <a:t>Company background</a:t>
            </a:r>
          </a:p>
        </p:txBody>
      </p:sp>
      <p:sp>
        <p:nvSpPr>
          <p:cNvPr name="TextBox 4" id="4"/>
          <p:cNvSpPr txBox="true"/>
          <p:nvPr/>
        </p:nvSpPr>
        <p:spPr>
          <a:xfrm rot="0">
            <a:off x="1028700" y="2147175"/>
            <a:ext cx="4867009" cy="514350"/>
          </a:xfrm>
          <a:prstGeom prst="rect">
            <a:avLst/>
          </a:prstGeom>
        </p:spPr>
        <p:txBody>
          <a:bodyPr anchor="t" rtlCol="false" tIns="0" lIns="0" bIns="0" rIns="0">
            <a:spAutoFit/>
          </a:bodyPr>
          <a:lstStyle/>
          <a:p>
            <a:pPr algn="l">
              <a:lnSpc>
                <a:spcPts val="4200"/>
              </a:lnSpc>
            </a:pPr>
            <a:r>
              <a:rPr lang="en-US" sz="3000" b="true">
                <a:solidFill>
                  <a:srgbClr val="000000"/>
                </a:solidFill>
                <a:latin typeface="Montserrat Bold"/>
                <a:ea typeface="Montserrat Bold"/>
                <a:cs typeface="Montserrat Bold"/>
                <a:sym typeface="Montserrat Bold"/>
              </a:rPr>
              <a:t>Strategic Goals</a:t>
            </a:r>
          </a:p>
        </p:txBody>
      </p:sp>
      <p:sp>
        <p:nvSpPr>
          <p:cNvPr name="TextBox 5" id="5"/>
          <p:cNvSpPr txBox="true"/>
          <p:nvPr/>
        </p:nvSpPr>
        <p:spPr>
          <a:xfrm rot="0">
            <a:off x="1028700" y="2923462"/>
            <a:ext cx="15571068" cy="1800225"/>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Montserrat"/>
                <a:ea typeface="Montserrat"/>
                <a:cs typeface="Montserrat"/>
                <a:sym typeface="Montserrat"/>
              </a:rPr>
              <a:t>The motel’s management is seeking to develop a spreadsheet-based decision model that will support:</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Room pricing strategies based on demand fluctuations.</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Forecasting customer behaviours (online booking, walk-ins, social referrals).</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Calculating and controlling operating costs and miscellaneous expenses.</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Performing scenario and risk analysis to support data-driven strategic planning.</a:t>
            </a:r>
          </a:p>
        </p:txBody>
      </p:sp>
      <p:sp>
        <p:nvSpPr>
          <p:cNvPr name="TextBox 6" id="6"/>
          <p:cNvSpPr txBox="true"/>
          <p:nvPr/>
        </p:nvSpPr>
        <p:spPr>
          <a:xfrm rot="0">
            <a:off x="1028700" y="5142787"/>
            <a:ext cx="6571248" cy="514350"/>
          </a:xfrm>
          <a:prstGeom prst="rect">
            <a:avLst/>
          </a:prstGeom>
        </p:spPr>
        <p:txBody>
          <a:bodyPr anchor="t" rtlCol="false" tIns="0" lIns="0" bIns="0" rIns="0">
            <a:spAutoFit/>
          </a:bodyPr>
          <a:lstStyle/>
          <a:p>
            <a:pPr algn="l">
              <a:lnSpc>
                <a:spcPts val="4200"/>
              </a:lnSpc>
            </a:pPr>
            <a:r>
              <a:rPr lang="en-US" sz="3000" b="true">
                <a:solidFill>
                  <a:srgbClr val="000000"/>
                </a:solidFill>
                <a:latin typeface="Montserrat Bold"/>
                <a:ea typeface="Montserrat Bold"/>
                <a:cs typeface="Montserrat Bold"/>
                <a:sym typeface="Montserrat Bold"/>
              </a:rPr>
              <a:t>Purpose of the Excel Model</a:t>
            </a:r>
          </a:p>
        </p:txBody>
      </p:sp>
      <p:sp>
        <p:nvSpPr>
          <p:cNvPr name="TextBox 7" id="7"/>
          <p:cNvSpPr txBox="true"/>
          <p:nvPr/>
        </p:nvSpPr>
        <p:spPr>
          <a:xfrm rot="0">
            <a:off x="1028700" y="6147674"/>
            <a:ext cx="15543312" cy="1800225"/>
          </a:xfrm>
          <a:prstGeom prst="rect">
            <a:avLst/>
          </a:prstGeom>
        </p:spPr>
        <p:txBody>
          <a:bodyPr anchor="t" rtlCol="false" tIns="0" lIns="0" bIns="0" rIns="0">
            <a:spAutoFit/>
          </a:bodyPr>
          <a:lstStyle/>
          <a:p>
            <a:pPr algn="l">
              <a:lnSpc>
                <a:spcPts val="2879"/>
              </a:lnSpc>
              <a:spcBef>
                <a:spcPct val="0"/>
              </a:spcBef>
            </a:pPr>
            <a:r>
              <a:rPr lang="en-US" sz="2400">
                <a:solidFill>
                  <a:srgbClr val="000000"/>
                </a:solidFill>
                <a:latin typeface="Montserrat"/>
                <a:ea typeface="Montserrat"/>
                <a:cs typeface="Montserrat"/>
                <a:sym typeface="Montserrat"/>
              </a:rPr>
              <a:t>This decision model will help the Sales Manager to:</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Monitor daily revenue and cost metrics in real time.</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Predict future occupancy under different market scenarios.</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Evaluate the effectiveness of marketing investments.</a:t>
            </a:r>
          </a:p>
          <a:p>
            <a:pPr algn="l" marL="518160" indent="-259080" lvl="1">
              <a:lnSpc>
                <a:spcPts val="2879"/>
              </a:lnSpc>
              <a:buFont typeface="Arial"/>
              <a:buChar char="•"/>
            </a:pPr>
            <a:r>
              <a:rPr lang="en-US" sz="2400">
                <a:solidFill>
                  <a:srgbClr val="000000"/>
                </a:solidFill>
                <a:latin typeface="Montserrat"/>
                <a:ea typeface="Montserrat"/>
                <a:cs typeface="Montserrat"/>
                <a:sym typeface="Montserrat"/>
              </a:rPr>
              <a:t>Make informed decisions grounded in quantitative data and simulations, rather than assumptions.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2183005" y="2602738"/>
            <a:ext cx="5384290" cy="3589527"/>
          </a:xfrm>
          <a:custGeom>
            <a:avLst/>
            <a:gdLst/>
            <a:ahLst/>
            <a:cxnLst/>
            <a:rect r="r" b="b" t="t" l="l"/>
            <a:pathLst>
              <a:path h="3589527" w="5384290">
                <a:moveTo>
                  <a:pt x="0" y="0"/>
                </a:moveTo>
                <a:lnTo>
                  <a:pt x="5384290" y="0"/>
                </a:lnTo>
                <a:lnTo>
                  <a:pt x="5384290" y="3589527"/>
                </a:lnTo>
                <a:lnTo>
                  <a:pt x="0" y="3589527"/>
                </a:lnTo>
                <a:lnTo>
                  <a:pt x="0" y="0"/>
                </a:lnTo>
                <a:close/>
              </a:path>
            </a:pathLst>
          </a:custGeom>
          <a:blipFill>
            <a:blip r:embed="rId2"/>
            <a:stretch>
              <a:fillRect l="0" t="0" r="0" b="0"/>
            </a:stretch>
          </a:blipFill>
        </p:spPr>
      </p:sp>
      <p:sp>
        <p:nvSpPr>
          <p:cNvPr name="TextBox 3" id="3"/>
          <p:cNvSpPr txBox="true"/>
          <p:nvPr/>
        </p:nvSpPr>
        <p:spPr>
          <a:xfrm rot="0">
            <a:off x="1028700" y="1028700"/>
            <a:ext cx="5566023" cy="695325"/>
          </a:xfrm>
          <a:prstGeom prst="rect">
            <a:avLst/>
          </a:prstGeom>
        </p:spPr>
        <p:txBody>
          <a:bodyPr anchor="t" rtlCol="false" tIns="0" lIns="0" bIns="0" rIns="0">
            <a:spAutoFit/>
          </a:bodyPr>
          <a:lstStyle/>
          <a:p>
            <a:pPr algn="ctr">
              <a:lnSpc>
                <a:spcPts val="5519"/>
              </a:lnSpc>
              <a:spcBef>
                <a:spcPct val="0"/>
              </a:spcBef>
            </a:pPr>
            <a:r>
              <a:rPr lang="en-US" b="true" sz="4599">
                <a:solidFill>
                  <a:srgbClr val="000000"/>
                </a:solidFill>
                <a:latin typeface="Montserrat Bold"/>
                <a:ea typeface="Montserrat Bold"/>
                <a:cs typeface="Montserrat Bold"/>
                <a:sym typeface="Montserrat Bold"/>
              </a:rPr>
              <a:t>Conceptual Model</a:t>
            </a:r>
          </a:p>
        </p:txBody>
      </p:sp>
      <p:sp>
        <p:nvSpPr>
          <p:cNvPr name="TextBox 4" id="4"/>
          <p:cNvSpPr txBox="true"/>
          <p:nvPr/>
        </p:nvSpPr>
        <p:spPr>
          <a:xfrm rot="0">
            <a:off x="1028700" y="2444877"/>
            <a:ext cx="10846310" cy="3895725"/>
          </a:xfrm>
          <a:prstGeom prst="rect">
            <a:avLst/>
          </a:prstGeom>
        </p:spPr>
        <p:txBody>
          <a:bodyPr anchor="t" rtlCol="false" tIns="0" lIns="0" bIns="0" rIns="0">
            <a:spAutoFit/>
          </a:bodyPr>
          <a:lstStyle/>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To ensure the model reflects realistic business operations while maintaining simplicity, several assumptions have been made.</a:t>
            </a:r>
          </a:p>
          <a:p>
            <a:pPr algn="l">
              <a:lnSpc>
                <a:spcPts val="1800"/>
              </a:lnSpc>
            </a:pPr>
          </a:p>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The motel offers only one type of standard room, with a fixed capacity of 20 rooms per day. Guests may book rooms through online channels, via social media campaigns, or arrive directly as walk-in customers without prior reservations. Cancellations made within 48 hours of the check-in time are considered “late cancellations” and may incur a penalty fee as determined by the motel’s policy. Overbooking is allowed within a controlled limit, and if the number of arriving guests exceeds the room capacity, the motel must compensate the excess guests with the equivalent of the nightly room rate.</a:t>
            </a:r>
          </a:p>
          <a:p>
            <a:pPr algn="l">
              <a:lnSpc>
                <a:spcPts val="1800"/>
              </a:lnSpc>
            </a:pPr>
          </a:p>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Daily operational costs, including miscellaneous expenses and flexible services, vary based on the number of guests and their requests. Room rates, service flexibility fees, and the frequency of social media marketing campaigns are treated as decision variables, enabling the Sales Manager to experiment with strategies to maximise profitability.</a:t>
            </a:r>
          </a:p>
          <a:p>
            <a:pPr algn="l">
              <a:lnSpc>
                <a:spcPts val="1800"/>
              </a:lnSpc>
            </a:pPr>
          </a:p>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All stochastic variables in the model are simulated using appropriate probability distributions to represent the uncertainty in guest behaviours and daily fluctuations in demand.</a:t>
            </a:r>
          </a:p>
        </p:txBody>
      </p:sp>
      <p:sp>
        <p:nvSpPr>
          <p:cNvPr name="TextBox 5" id="5"/>
          <p:cNvSpPr txBox="true"/>
          <p:nvPr/>
        </p:nvSpPr>
        <p:spPr>
          <a:xfrm rot="0">
            <a:off x="1170381" y="1873377"/>
            <a:ext cx="3953917"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 Assumptions</a:t>
            </a:r>
          </a:p>
        </p:txBody>
      </p:sp>
      <p:sp>
        <p:nvSpPr>
          <p:cNvPr name="TextBox 6" id="6"/>
          <p:cNvSpPr txBox="true"/>
          <p:nvPr/>
        </p:nvSpPr>
        <p:spPr>
          <a:xfrm rot="0">
            <a:off x="1170381" y="6493002"/>
            <a:ext cx="9148986"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Relationships Between Variables in the Model</a:t>
            </a:r>
          </a:p>
        </p:txBody>
      </p:sp>
      <p:sp>
        <p:nvSpPr>
          <p:cNvPr name="TextBox 7" id="7"/>
          <p:cNvSpPr txBox="true"/>
          <p:nvPr/>
        </p:nvSpPr>
        <p:spPr>
          <a:xfrm rot="0">
            <a:off x="1028700" y="7068324"/>
            <a:ext cx="16848859" cy="2752725"/>
          </a:xfrm>
          <a:prstGeom prst="rect">
            <a:avLst/>
          </a:prstGeom>
        </p:spPr>
        <p:txBody>
          <a:bodyPr anchor="t" rtlCol="false" tIns="0" lIns="0" bIns="0" rIns="0">
            <a:spAutoFit/>
          </a:bodyPr>
          <a:lstStyle/>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The variables in the model are linked through a clear and logical flow.</a:t>
            </a:r>
          </a:p>
          <a:p>
            <a:pPr algn="l">
              <a:lnSpc>
                <a:spcPts val="1800"/>
              </a:lnSpc>
            </a:pPr>
          </a:p>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Fixed inputs such as the number of rooms, housekeeping cost, and base miscellaneous cost provide the foundation for calculating daily operating expenses. Stochastic inputs like online bookings, late cancellations, walk-ins, and social media-driven bookings influence the final number of guests who stay at the motel, which in turn affects daily revenue, operational costs, and room occupancy rates.</a:t>
            </a:r>
          </a:p>
          <a:p>
            <a:pPr algn="l">
              <a:lnSpc>
                <a:spcPts val="1800"/>
              </a:lnSpc>
            </a:pPr>
          </a:p>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Decision variables such as room rate, overbooking limit, late cancellation fee, and service flexibility fee allow the Sales Manager to adjust strategic levers and observe their effects on performance. For instance, increasing the room rate can boost revenue per guest but may reduce overall bookings. Similarly, increasing the frequency of social media campaigns can drive more bookings but also raises marketing costs and the risk of overbooking.</a:t>
            </a:r>
          </a:p>
          <a:p>
            <a:pPr algn="l">
              <a:lnSpc>
                <a:spcPts val="1800"/>
              </a:lnSpc>
            </a:pPr>
          </a:p>
          <a:p>
            <a:pPr algn="l" marL="323850" indent="-161925" lvl="1">
              <a:lnSpc>
                <a:spcPts val="1800"/>
              </a:lnSpc>
              <a:buFont typeface="Arial"/>
              <a:buChar char="•"/>
            </a:pPr>
            <a:r>
              <a:rPr lang="en-US" sz="1500">
                <a:solidFill>
                  <a:srgbClr val="000000"/>
                </a:solidFill>
                <a:latin typeface="Montserrat"/>
                <a:ea typeface="Montserrat"/>
                <a:cs typeface="Montserrat"/>
                <a:sym typeface="Montserrat"/>
              </a:rPr>
              <a:t>Finally, calculated variables such as total revenue, total operating cost, and actual guest arrivals are used to derive key output metrics, including daily profit, occupancy rate, and sold-out status.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0613343" y="3830819"/>
            <a:ext cx="6912886" cy="4381721"/>
          </a:xfrm>
          <a:custGeom>
            <a:avLst/>
            <a:gdLst/>
            <a:ahLst/>
            <a:cxnLst/>
            <a:rect r="r" b="b" t="t" l="l"/>
            <a:pathLst>
              <a:path h="4381721" w="6912886">
                <a:moveTo>
                  <a:pt x="0" y="0"/>
                </a:moveTo>
                <a:lnTo>
                  <a:pt x="6912886" y="0"/>
                </a:lnTo>
                <a:lnTo>
                  <a:pt x="6912886" y="4381722"/>
                </a:lnTo>
                <a:lnTo>
                  <a:pt x="0" y="4381722"/>
                </a:lnTo>
                <a:lnTo>
                  <a:pt x="0" y="0"/>
                </a:lnTo>
                <a:close/>
              </a:path>
            </a:pathLst>
          </a:custGeom>
          <a:blipFill>
            <a:blip r:embed="rId2"/>
            <a:stretch>
              <a:fillRect l="0" t="0" r="-51517" b="0"/>
            </a:stretch>
          </a:blipFill>
        </p:spPr>
      </p:sp>
      <p:sp>
        <p:nvSpPr>
          <p:cNvPr name="TextBox 3" id="3"/>
          <p:cNvSpPr txBox="true"/>
          <p:nvPr/>
        </p:nvSpPr>
        <p:spPr>
          <a:xfrm rot="0">
            <a:off x="841853" y="1028700"/>
            <a:ext cx="17130199"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Decisi</a:t>
            </a:r>
            <a:r>
              <a:rPr lang="en-US" b="true" sz="4599">
                <a:solidFill>
                  <a:srgbClr val="000000"/>
                </a:solidFill>
                <a:latin typeface="Montserrat Bold"/>
                <a:ea typeface="Montserrat Bold"/>
                <a:cs typeface="Montserrat Bold"/>
                <a:sym typeface="Montserrat Bold"/>
              </a:rPr>
              <a:t>on Model </a:t>
            </a:r>
          </a:p>
        </p:txBody>
      </p:sp>
      <p:sp>
        <p:nvSpPr>
          <p:cNvPr name="TextBox 4" id="4"/>
          <p:cNvSpPr txBox="true"/>
          <p:nvPr/>
        </p:nvSpPr>
        <p:spPr>
          <a:xfrm rot="0">
            <a:off x="841853" y="1816252"/>
            <a:ext cx="9958337"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Model Description</a:t>
            </a:r>
          </a:p>
        </p:txBody>
      </p:sp>
      <p:sp>
        <p:nvSpPr>
          <p:cNvPr name="TextBox 5" id="5"/>
          <p:cNvSpPr txBox="true"/>
          <p:nvPr/>
        </p:nvSpPr>
        <p:spPr>
          <a:xfrm rot="0">
            <a:off x="841853" y="2468966"/>
            <a:ext cx="9958337" cy="1333500"/>
          </a:xfrm>
          <a:prstGeom prst="rect">
            <a:avLst/>
          </a:prstGeom>
        </p:spPr>
        <p:txBody>
          <a:bodyPr anchor="t" rtlCol="false" tIns="0" lIns="0" bIns="0" rIns="0">
            <a:spAutoFit/>
          </a:bodyPr>
          <a:lstStyle/>
          <a:p>
            <a:pPr algn="l">
              <a:lnSpc>
                <a:spcPts val="2159"/>
              </a:lnSpc>
              <a:spcBef>
                <a:spcPct val="0"/>
              </a:spcBef>
            </a:pPr>
            <a:r>
              <a:rPr lang="en-US" sz="1799">
                <a:solidFill>
                  <a:srgbClr val="000000"/>
                </a:solidFill>
                <a:latin typeface="Montserrat"/>
                <a:ea typeface="Montserrat"/>
                <a:cs typeface="Montserrat"/>
                <a:sym typeface="Montserrat"/>
              </a:rPr>
              <a:t>The decision model was built in Excel to assist the hotel manager in making strategic decisions related to room pricing, overbooking capacity, and policies regarding cancellation fees and flexible service charges. The model includes fixed inputs, stochastic inputs, decision variables, intermediate calculated variables, and output variables that reflect the daily operational performance of the motel.</a:t>
            </a:r>
          </a:p>
        </p:txBody>
      </p:sp>
      <p:sp>
        <p:nvSpPr>
          <p:cNvPr name="TextBox 6" id="6"/>
          <p:cNvSpPr txBox="true"/>
          <p:nvPr/>
        </p:nvSpPr>
        <p:spPr>
          <a:xfrm rot="0">
            <a:off x="841853" y="4002491"/>
            <a:ext cx="6842671"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The model is structured as follows</a:t>
            </a:r>
          </a:p>
        </p:txBody>
      </p:sp>
      <p:sp>
        <p:nvSpPr>
          <p:cNvPr name="TextBox 7" id="7"/>
          <p:cNvSpPr txBox="true"/>
          <p:nvPr/>
        </p:nvSpPr>
        <p:spPr>
          <a:xfrm rot="0">
            <a:off x="841853" y="4659716"/>
            <a:ext cx="9771490" cy="2667000"/>
          </a:xfrm>
          <a:prstGeom prst="rect">
            <a:avLst/>
          </a:prstGeom>
        </p:spPr>
        <p:txBody>
          <a:bodyPr anchor="t" rtlCol="false" tIns="0" lIns="0" bIns="0" rIns="0">
            <a:spAutoFit/>
          </a:bodyPr>
          <a:lstStyle/>
          <a:p>
            <a:pPr algn="l" marL="388618" indent="-194309" lvl="1">
              <a:lnSpc>
                <a:spcPts val="2159"/>
              </a:lnSpc>
              <a:buFont typeface="Arial"/>
              <a:buChar char="•"/>
            </a:pPr>
            <a:r>
              <a:rPr lang="en-US" b="true" sz="1799">
                <a:solidFill>
                  <a:srgbClr val="000000"/>
                </a:solidFill>
                <a:latin typeface="Montserrat Bold"/>
                <a:ea typeface="Montserrat Bold"/>
                <a:cs typeface="Montserrat Bold"/>
                <a:sym typeface="Montserrat Bold"/>
              </a:rPr>
              <a:t>Fixed input variables:</a:t>
            </a:r>
            <a:r>
              <a:rPr lang="en-US" sz="1799">
                <a:solidFill>
                  <a:srgbClr val="000000"/>
                </a:solidFill>
                <a:latin typeface="Montserrat"/>
                <a:ea typeface="Montserrat"/>
                <a:cs typeface="Montserrat"/>
                <a:sym typeface="Montserrat"/>
              </a:rPr>
              <a:t> Number of rooms, housekeeping cost, and basic miscellaneous cost per guest.</a:t>
            </a:r>
          </a:p>
          <a:p>
            <a:pPr algn="l" marL="388618" indent="-194309" lvl="1">
              <a:lnSpc>
                <a:spcPts val="2159"/>
              </a:lnSpc>
              <a:buFont typeface="Arial"/>
              <a:buChar char="•"/>
            </a:pPr>
            <a:r>
              <a:rPr lang="en-US" b="true" sz="1799">
                <a:solidFill>
                  <a:srgbClr val="000000"/>
                </a:solidFill>
                <a:latin typeface="Montserrat Bold"/>
                <a:ea typeface="Montserrat Bold"/>
                <a:cs typeface="Montserrat Bold"/>
                <a:sym typeface="Montserrat Bold"/>
              </a:rPr>
              <a:t>Stochastic input variables: </a:t>
            </a:r>
            <a:r>
              <a:rPr lang="en-US" sz="1799">
                <a:solidFill>
                  <a:srgbClr val="000000"/>
                </a:solidFill>
                <a:latin typeface="Montserrat"/>
                <a:ea typeface="Montserrat"/>
                <a:cs typeface="Montserrat"/>
                <a:sym typeface="Montserrat"/>
              </a:rPr>
              <a:t>Number of online bookings per day, late cancellations, walk-in guests, social media referral bookings, and daily miscellaneous expenses.</a:t>
            </a:r>
          </a:p>
          <a:p>
            <a:pPr algn="l" marL="388618" indent="-194309" lvl="1">
              <a:lnSpc>
                <a:spcPts val="2159"/>
              </a:lnSpc>
              <a:buFont typeface="Arial"/>
              <a:buChar char="•"/>
            </a:pPr>
            <a:r>
              <a:rPr lang="en-US" b="true" sz="1799">
                <a:solidFill>
                  <a:srgbClr val="000000"/>
                </a:solidFill>
                <a:latin typeface="Montserrat Bold"/>
                <a:ea typeface="Montserrat Bold"/>
                <a:cs typeface="Montserrat Bold"/>
                <a:sym typeface="Montserrat Bold"/>
              </a:rPr>
              <a:t>Decision variables: </a:t>
            </a:r>
            <a:r>
              <a:rPr lang="en-US" sz="1799">
                <a:solidFill>
                  <a:srgbClr val="000000"/>
                </a:solidFill>
                <a:latin typeface="Montserrat"/>
                <a:ea typeface="Montserrat"/>
                <a:cs typeface="Montserrat"/>
                <a:sym typeface="Montserrat"/>
              </a:rPr>
              <a:t>Room rate, overbooking rate, late cancellation fee percentage, flexible service fee, and frequency of social media advertising.</a:t>
            </a:r>
          </a:p>
          <a:p>
            <a:pPr algn="l" marL="388618" indent="-194309" lvl="1">
              <a:lnSpc>
                <a:spcPts val="2159"/>
              </a:lnSpc>
              <a:buFont typeface="Arial"/>
              <a:buChar char="•"/>
            </a:pPr>
            <a:r>
              <a:rPr lang="en-US" b="true" sz="1799">
                <a:solidFill>
                  <a:srgbClr val="000000"/>
                </a:solidFill>
                <a:latin typeface="Montserrat Bold"/>
                <a:ea typeface="Montserrat Bold"/>
                <a:cs typeface="Montserrat Bold"/>
                <a:sym typeface="Montserrat Bold"/>
              </a:rPr>
              <a:t>Calculated variables:</a:t>
            </a:r>
            <a:r>
              <a:rPr lang="en-US" sz="1799">
                <a:solidFill>
                  <a:srgbClr val="000000"/>
                </a:solidFill>
                <a:latin typeface="Montserrat"/>
                <a:ea typeface="Montserrat"/>
                <a:cs typeface="Montserrat"/>
                <a:sym typeface="Montserrat"/>
              </a:rPr>
              <a:t> Actual number of guest arrivals, individual revenue components (room, cancellation, service), and total operating costs...</a:t>
            </a:r>
          </a:p>
          <a:p>
            <a:pPr algn="l" marL="388618" indent="-194309" lvl="1">
              <a:lnSpc>
                <a:spcPts val="2159"/>
              </a:lnSpc>
              <a:buFont typeface="Arial"/>
              <a:buChar char="•"/>
            </a:pPr>
            <a:r>
              <a:rPr lang="en-US" b="true" sz="1799">
                <a:solidFill>
                  <a:srgbClr val="000000"/>
                </a:solidFill>
                <a:latin typeface="Montserrat Bold"/>
                <a:ea typeface="Montserrat Bold"/>
                <a:cs typeface="Montserrat Bold"/>
                <a:sym typeface="Montserrat Bold"/>
              </a:rPr>
              <a:t>Output variables:</a:t>
            </a:r>
            <a:r>
              <a:rPr lang="en-US" sz="1799">
                <a:solidFill>
                  <a:srgbClr val="000000"/>
                </a:solidFill>
                <a:latin typeface="Montserrat"/>
                <a:ea typeface="Montserrat"/>
                <a:cs typeface="Montserrat"/>
                <a:sym typeface="Montserrat"/>
              </a:rPr>
              <a:t> Daily profit, room occupancy rate, and “sold-out” status.</a:t>
            </a:r>
          </a:p>
        </p:txBody>
      </p:sp>
      <p:sp>
        <p:nvSpPr>
          <p:cNvPr name="TextBox 8" id="8"/>
          <p:cNvSpPr txBox="true"/>
          <p:nvPr/>
        </p:nvSpPr>
        <p:spPr>
          <a:xfrm rot="0">
            <a:off x="1028700" y="7555316"/>
            <a:ext cx="2998143"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Model Purpose</a:t>
            </a:r>
          </a:p>
        </p:txBody>
      </p:sp>
      <p:sp>
        <p:nvSpPr>
          <p:cNvPr name="TextBox 9" id="9"/>
          <p:cNvSpPr txBox="true"/>
          <p:nvPr/>
        </p:nvSpPr>
        <p:spPr>
          <a:xfrm rot="0">
            <a:off x="1066848" y="8212541"/>
            <a:ext cx="10006087" cy="1066800"/>
          </a:xfrm>
          <a:prstGeom prst="rect">
            <a:avLst/>
          </a:prstGeom>
        </p:spPr>
        <p:txBody>
          <a:bodyPr anchor="t" rtlCol="false" tIns="0" lIns="0" bIns="0" rIns="0">
            <a:spAutoFit/>
          </a:bodyPr>
          <a:lstStyle/>
          <a:p>
            <a:pPr algn="l">
              <a:lnSpc>
                <a:spcPts val="2159"/>
              </a:lnSpc>
              <a:spcBef>
                <a:spcPct val="0"/>
              </a:spcBef>
            </a:pPr>
            <a:r>
              <a:rPr lang="en-US" sz="1799">
                <a:solidFill>
                  <a:srgbClr val="000000"/>
                </a:solidFill>
                <a:latin typeface="Montserrat"/>
                <a:ea typeface="Montserrat"/>
                <a:cs typeface="Montserrat"/>
                <a:sym typeface="Montserrat"/>
              </a:rPr>
              <a:t>The model allows:</a:t>
            </a:r>
          </a:p>
          <a:p>
            <a:pPr algn="l">
              <a:lnSpc>
                <a:spcPts val="2159"/>
              </a:lnSpc>
              <a:spcBef>
                <a:spcPct val="0"/>
              </a:spcBef>
            </a:pPr>
            <a:r>
              <a:rPr lang="en-US" sz="1799">
                <a:solidFill>
                  <a:srgbClr val="000000"/>
                </a:solidFill>
                <a:latin typeface="Montserrat"/>
                <a:ea typeface="Montserrat"/>
                <a:cs typeface="Montserrat"/>
                <a:sym typeface="Montserrat"/>
              </a:rPr>
              <a:t>Automatic result updates when any input value is changed.</a:t>
            </a:r>
          </a:p>
          <a:p>
            <a:pPr algn="l">
              <a:lnSpc>
                <a:spcPts val="2159"/>
              </a:lnSpc>
              <a:spcBef>
                <a:spcPct val="0"/>
              </a:spcBef>
            </a:pPr>
            <a:r>
              <a:rPr lang="en-US" sz="1799">
                <a:solidFill>
                  <a:srgbClr val="000000"/>
                </a:solidFill>
                <a:latin typeface="Montserrat"/>
                <a:ea typeface="Montserrat"/>
                <a:cs typeface="Montserrat"/>
                <a:sym typeface="Montserrat"/>
              </a:rPr>
              <a:t>Scenario testing with different pricing strategies and overbooking policies.</a:t>
            </a:r>
          </a:p>
          <a:p>
            <a:pPr algn="l">
              <a:lnSpc>
                <a:spcPts val="2159"/>
              </a:lnSpc>
              <a:spcBef>
                <a:spcPct val="0"/>
              </a:spcBef>
            </a:pPr>
            <a:r>
              <a:rPr lang="en-US" sz="1799">
                <a:solidFill>
                  <a:srgbClr val="000000"/>
                </a:solidFill>
                <a:latin typeface="Montserrat"/>
                <a:ea typeface="Montserrat"/>
                <a:cs typeface="Montserrat"/>
                <a:sym typeface="Montserrat"/>
              </a:rPr>
              <a:t>Daily performance assessment and support for data-driven, profit-optimising decisions.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9616794" y="1905219"/>
            <a:ext cx="8355258" cy="3238281"/>
          </a:xfrm>
          <a:custGeom>
            <a:avLst/>
            <a:gdLst/>
            <a:ahLst/>
            <a:cxnLst/>
            <a:rect r="r" b="b" t="t" l="l"/>
            <a:pathLst>
              <a:path h="3238281" w="8355258">
                <a:moveTo>
                  <a:pt x="0" y="0"/>
                </a:moveTo>
                <a:lnTo>
                  <a:pt x="8355258" y="0"/>
                </a:lnTo>
                <a:lnTo>
                  <a:pt x="8355258" y="3238281"/>
                </a:lnTo>
                <a:lnTo>
                  <a:pt x="0" y="3238281"/>
                </a:lnTo>
                <a:lnTo>
                  <a:pt x="0" y="0"/>
                </a:lnTo>
                <a:close/>
              </a:path>
            </a:pathLst>
          </a:custGeom>
          <a:blipFill>
            <a:blip r:embed="rId2"/>
            <a:stretch>
              <a:fillRect l="0" t="0" r="0" b="0"/>
            </a:stretch>
          </a:blipFill>
        </p:spPr>
      </p:sp>
      <p:sp>
        <p:nvSpPr>
          <p:cNvPr name="TextBox 3" id="3"/>
          <p:cNvSpPr txBox="true"/>
          <p:nvPr/>
        </p:nvSpPr>
        <p:spPr>
          <a:xfrm rot="0">
            <a:off x="841853" y="1028700"/>
            <a:ext cx="17130199"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Model - Best Estimate</a:t>
            </a:r>
          </a:p>
        </p:txBody>
      </p:sp>
      <p:sp>
        <p:nvSpPr>
          <p:cNvPr name="TextBox 4" id="4"/>
          <p:cNvSpPr txBox="true"/>
          <p:nvPr/>
        </p:nvSpPr>
        <p:spPr>
          <a:xfrm rot="0">
            <a:off x="841853" y="2633230"/>
            <a:ext cx="7864203" cy="1066800"/>
          </a:xfrm>
          <a:prstGeom prst="rect">
            <a:avLst/>
          </a:prstGeom>
        </p:spPr>
        <p:txBody>
          <a:bodyPr anchor="t" rtlCol="false" tIns="0" lIns="0" bIns="0" rIns="0">
            <a:spAutoFit/>
          </a:bodyPr>
          <a:lstStyle/>
          <a:p>
            <a:pPr algn="l">
              <a:lnSpc>
                <a:spcPts val="2160"/>
              </a:lnSpc>
              <a:spcBef>
                <a:spcPct val="0"/>
              </a:spcBef>
            </a:pPr>
            <a:r>
              <a:rPr lang="en-US" sz="1800">
                <a:solidFill>
                  <a:srgbClr val="000000"/>
                </a:solidFill>
                <a:latin typeface="Montserrat"/>
                <a:ea typeface="Montserrat"/>
                <a:cs typeface="Montserrat"/>
                <a:sym typeface="Montserrat"/>
              </a:rPr>
              <a:t>This model is used to test the effectiveness of a high pricing strategy ($800/night), strict cancellation policy (100% fee), and premium flexible services ($150/request). It represents a stable, controlled operational scenario.</a:t>
            </a:r>
          </a:p>
        </p:txBody>
      </p:sp>
      <p:sp>
        <p:nvSpPr>
          <p:cNvPr name="TextBox 5" id="5"/>
          <p:cNvSpPr txBox="true"/>
          <p:nvPr/>
        </p:nvSpPr>
        <p:spPr>
          <a:xfrm rot="0">
            <a:off x="841853" y="2035832"/>
            <a:ext cx="4382095"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Purpose of the Model:</a:t>
            </a:r>
          </a:p>
        </p:txBody>
      </p:sp>
      <p:sp>
        <p:nvSpPr>
          <p:cNvPr name="TextBox 6" id="6"/>
          <p:cNvSpPr txBox="true"/>
          <p:nvPr/>
        </p:nvSpPr>
        <p:spPr>
          <a:xfrm rot="0">
            <a:off x="841853" y="4004830"/>
            <a:ext cx="2427759" cy="457200"/>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Montserrat Bold"/>
                <a:ea typeface="Montserrat Bold"/>
                <a:cs typeface="Montserrat Bold"/>
                <a:sym typeface="Montserrat Bold"/>
              </a:rPr>
              <a:t>Key Results:</a:t>
            </a:r>
          </a:p>
        </p:txBody>
      </p:sp>
      <p:sp>
        <p:nvSpPr>
          <p:cNvPr name="TextBox 7" id="7"/>
          <p:cNvSpPr txBox="true"/>
          <p:nvPr/>
        </p:nvSpPr>
        <p:spPr>
          <a:xfrm rot="0">
            <a:off x="841853" y="4623955"/>
            <a:ext cx="14619015" cy="1866900"/>
          </a:xfrm>
          <a:prstGeom prst="rect">
            <a:avLst/>
          </a:prstGeom>
        </p:spPr>
        <p:txBody>
          <a:bodyPr anchor="t" rtlCol="false" tIns="0" lIns="0" bIns="0" rIns="0">
            <a:spAutoFit/>
          </a:bodyPr>
          <a:lstStyle/>
          <a:p>
            <a:pPr algn="l">
              <a:lnSpc>
                <a:spcPts val="2160"/>
              </a:lnSpc>
              <a:spcBef>
                <a:spcPct val="0"/>
              </a:spcBef>
            </a:pPr>
            <a:r>
              <a:rPr lang="en-US" b="true" sz="1800">
                <a:solidFill>
                  <a:srgbClr val="000000"/>
                </a:solidFill>
                <a:latin typeface="Montserrat Bold"/>
                <a:ea typeface="Montserrat Bold"/>
                <a:cs typeface="Montserrat Bold"/>
                <a:sym typeface="Montserrat Bold"/>
              </a:rPr>
              <a:t>Confirmed bookings:</a:t>
            </a:r>
            <a:r>
              <a:rPr lang="en-US" sz="1800">
                <a:solidFill>
                  <a:srgbClr val="000000"/>
                </a:solidFill>
                <a:latin typeface="Montserrat"/>
                <a:ea typeface="Montserrat"/>
                <a:cs typeface="Montserrat"/>
                <a:sym typeface="Montserrat"/>
              </a:rPr>
              <a:t> 14 →</a:t>
            </a:r>
            <a:r>
              <a:rPr lang="en-US" b="true" sz="1800">
                <a:solidFill>
                  <a:srgbClr val="000000"/>
                </a:solidFill>
                <a:latin typeface="Montserrat Bold"/>
                <a:ea typeface="Montserrat Bold"/>
                <a:cs typeface="Montserrat Bold"/>
                <a:sym typeface="Montserrat Bold"/>
              </a:rPr>
              <a:t> Final arrivals:</a:t>
            </a:r>
            <a:r>
              <a:rPr lang="en-US" sz="1800">
                <a:solidFill>
                  <a:srgbClr val="000000"/>
                </a:solidFill>
                <a:latin typeface="Montserrat"/>
                <a:ea typeface="Montserrat"/>
                <a:cs typeface="Montserrat"/>
                <a:sym typeface="Montserrat"/>
              </a:rPr>
              <a:t> 12</a:t>
            </a:r>
          </a:p>
          <a:p>
            <a:pPr algn="l">
              <a:lnSpc>
                <a:spcPts val="2160"/>
              </a:lnSpc>
              <a:spcBef>
                <a:spcPct val="0"/>
              </a:spcBef>
            </a:pPr>
            <a:r>
              <a:rPr lang="en-US" b="true" sz="1800">
                <a:solidFill>
                  <a:srgbClr val="000000"/>
                </a:solidFill>
                <a:latin typeface="Montserrat Bold"/>
                <a:ea typeface="Montserrat Bold"/>
                <a:cs typeface="Montserrat Bold"/>
                <a:sym typeface="Montserrat Bold"/>
              </a:rPr>
              <a:t>Total Revenue:</a:t>
            </a:r>
            <a:r>
              <a:rPr lang="en-US" sz="1800">
                <a:solidFill>
                  <a:srgbClr val="000000"/>
                </a:solidFill>
                <a:latin typeface="Montserrat"/>
                <a:ea typeface="Montserrat"/>
                <a:cs typeface="Montserrat"/>
                <a:sym typeface="Montserrat"/>
              </a:rPr>
              <a:t> $11,950</a:t>
            </a:r>
          </a:p>
          <a:p>
            <a:pPr algn="l">
              <a:lnSpc>
                <a:spcPts val="2160"/>
              </a:lnSpc>
              <a:spcBef>
                <a:spcPct val="0"/>
              </a:spcBef>
            </a:pPr>
            <a:r>
              <a:rPr lang="en-US" b="true" sz="1800">
                <a:solidFill>
                  <a:srgbClr val="000000"/>
                </a:solidFill>
                <a:latin typeface="Montserrat Bold"/>
                <a:ea typeface="Montserrat Bold"/>
                <a:cs typeface="Montserrat Bold"/>
                <a:sym typeface="Montserrat Bold"/>
              </a:rPr>
              <a:t>Operating Cost:</a:t>
            </a:r>
            <a:r>
              <a:rPr lang="en-US" sz="1800">
                <a:solidFill>
                  <a:srgbClr val="000000"/>
                </a:solidFill>
                <a:latin typeface="Montserrat"/>
                <a:ea typeface="Montserrat"/>
                <a:cs typeface="Montserrat"/>
                <a:sym typeface="Montserrat"/>
              </a:rPr>
              <a:t> $2,410</a:t>
            </a:r>
          </a:p>
          <a:p>
            <a:pPr algn="l">
              <a:lnSpc>
                <a:spcPts val="2160"/>
              </a:lnSpc>
              <a:spcBef>
                <a:spcPct val="0"/>
              </a:spcBef>
            </a:pPr>
            <a:r>
              <a:rPr lang="en-US" b="true" sz="1800">
                <a:solidFill>
                  <a:srgbClr val="000000"/>
                </a:solidFill>
                <a:latin typeface="Montserrat Bold"/>
                <a:ea typeface="Montserrat Bold"/>
                <a:cs typeface="Montserrat Bold"/>
                <a:sym typeface="Montserrat Bold"/>
              </a:rPr>
              <a:t>Daily Profit:</a:t>
            </a:r>
            <a:r>
              <a:rPr lang="en-US" sz="1800">
                <a:solidFill>
                  <a:srgbClr val="000000"/>
                </a:solidFill>
                <a:latin typeface="Montserrat"/>
                <a:ea typeface="Montserrat"/>
                <a:cs typeface="Montserrat"/>
                <a:sym typeface="Montserrat"/>
              </a:rPr>
              <a:t> $9,540</a:t>
            </a:r>
          </a:p>
          <a:p>
            <a:pPr algn="l">
              <a:lnSpc>
                <a:spcPts val="2160"/>
              </a:lnSpc>
              <a:spcBef>
                <a:spcPct val="0"/>
              </a:spcBef>
            </a:pPr>
            <a:r>
              <a:rPr lang="en-US" b="true" sz="1800">
                <a:solidFill>
                  <a:srgbClr val="000000"/>
                </a:solidFill>
                <a:latin typeface="Montserrat Bold"/>
                <a:ea typeface="Montserrat Bold"/>
                <a:cs typeface="Montserrat Bold"/>
                <a:sym typeface="Montserrat Bold"/>
              </a:rPr>
              <a:t>Occupancy Rate:</a:t>
            </a:r>
            <a:r>
              <a:rPr lang="en-US" sz="1800">
                <a:solidFill>
                  <a:srgbClr val="000000"/>
                </a:solidFill>
                <a:latin typeface="Montserrat"/>
                <a:ea typeface="Montserrat"/>
                <a:cs typeface="Montserrat"/>
                <a:sym typeface="Montserrat"/>
              </a:rPr>
              <a:t> 60%</a:t>
            </a:r>
          </a:p>
          <a:p>
            <a:pPr algn="l">
              <a:lnSpc>
                <a:spcPts val="2160"/>
              </a:lnSpc>
              <a:spcBef>
                <a:spcPct val="0"/>
              </a:spcBef>
            </a:pPr>
            <a:r>
              <a:rPr lang="en-US" b="true" sz="1800">
                <a:solidFill>
                  <a:srgbClr val="000000"/>
                </a:solidFill>
                <a:latin typeface="Montserrat Bold"/>
                <a:ea typeface="Montserrat Bold"/>
                <a:cs typeface="Montserrat Bold"/>
                <a:sym typeface="Montserrat Bold"/>
              </a:rPr>
              <a:t>Sold out:</a:t>
            </a:r>
            <a:r>
              <a:rPr lang="en-US" sz="1800">
                <a:solidFill>
                  <a:srgbClr val="000000"/>
                </a:solidFill>
                <a:latin typeface="Montserrat"/>
                <a:ea typeface="Montserrat"/>
                <a:cs typeface="Montserrat"/>
                <a:sym typeface="Montserrat"/>
              </a:rPr>
              <a:t> No</a:t>
            </a:r>
          </a:p>
          <a:p>
            <a:pPr algn="l">
              <a:lnSpc>
                <a:spcPts val="2160"/>
              </a:lnSpc>
              <a:spcBef>
                <a:spcPct val="0"/>
              </a:spcBef>
            </a:pPr>
            <a:r>
              <a:rPr lang="en-US" sz="1800">
                <a:solidFill>
                  <a:srgbClr val="000000"/>
                </a:solidFill>
                <a:latin typeface="Montserrat"/>
                <a:ea typeface="Montserrat"/>
                <a:cs typeface="Montserrat"/>
                <a:sym typeface="Montserrat"/>
              </a:rPr>
              <a:t>→ The model shows that high profit is achievable even without full occupancy, if the pricing and fee strategies are well-balanced.</a:t>
            </a:r>
          </a:p>
        </p:txBody>
      </p:sp>
      <p:sp>
        <p:nvSpPr>
          <p:cNvPr name="TextBox 8" id="8"/>
          <p:cNvSpPr txBox="true"/>
          <p:nvPr/>
        </p:nvSpPr>
        <p:spPr>
          <a:xfrm rot="0">
            <a:off x="841853" y="7348562"/>
            <a:ext cx="13025289" cy="1066800"/>
          </a:xfrm>
          <a:prstGeom prst="rect">
            <a:avLst/>
          </a:prstGeom>
        </p:spPr>
        <p:txBody>
          <a:bodyPr anchor="t" rtlCol="false" tIns="0" lIns="0" bIns="0" rIns="0">
            <a:spAutoFit/>
          </a:bodyPr>
          <a:lstStyle/>
          <a:p>
            <a:pPr algn="l" marL="388618" indent="-194309" lvl="1">
              <a:lnSpc>
                <a:spcPts val="2159"/>
              </a:lnSpc>
              <a:buFont typeface="Arial"/>
              <a:buChar char="•"/>
            </a:pPr>
            <a:r>
              <a:rPr lang="en-US" sz="1799">
                <a:solidFill>
                  <a:srgbClr val="000000"/>
                </a:solidFill>
                <a:latin typeface="Montserrat"/>
                <a:ea typeface="Montserrat"/>
                <a:cs typeface="Montserrat"/>
                <a:sym typeface="Montserrat"/>
              </a:rPr>
              <a:t>The model assumes stable and predictable demand, which may not reflect real-world volatility.</a:t>
            </a:r>
          </a:p>
          <a:p>
            <a:pPr algn="l" marL="388618" indent="-194309" lvl="1">
              <a:lnSpc>
                <a:spcPts val="2159"/>
              </a:lnSpc>
              <a:buFont typeface="Arial"/>
              <a:buChar char="•"/>
            </a:pPr>
            <a:r>
              <a:rPr lang="en-US" sz="1799">
                <a:solidFill>
                  <a:srgbClr val="000000"/>
                </a:solidFill>
                <a:latin typeface="Montserrat"/>
                <a:ea typeface="Montserrat"/>
                <a:cs typeface="Montserrat"/>
                <a:sym typeface="Montserrat"/>
              </a:rPr>
              <a:t>Random inputs are static per run and don’t capture day-to-day variation unless simulation is applied.</a:t>
            </a:r>
          </a:p>
          <a:p>
            <a:pPr algn="l" marL="388618" indent="-194309" lvl="1">
              <a:lnSpc>
                <a:spcPts val="2159"/>
              </a:lnSpc>
              <a:buFont typeface="Arial"/>
              <a:buChar char="•"/>
            </a:pPr>
            <a:r>
              <a:rPr lang="en-US" sz="1799">
                <a:solidFill>
                  <a:srgbClr val="000000"/>
                </a:solidFill>
                <a:latin typeface="Montserrat"/>
                <a:ea typeface="Montserrat"/>
                <a:cs typeface="Montserrat"/>
                <a:sym typeface="Montserrat"/>
              </a:rPr>
              <a:t>Customer behaviour is oversimplified (e.g., booking probability, price sensitivity).</a:t>
            </a:r>
          </a:p>
          <a:p>
            <a:pPr algn="l" marL="388618" indent="-194309" lvl="1">
              <a:lnSpc>
                <a:spcPts val="2159"/>
              </a:lnSpc>
              <a:buFont typeface="Arial"/>
              <a:buChar char="•"/>
            </a:pPr>
            <a:r>
              <a:rPr lang="en-US" sz="1799">
                <a:solidFill>
                  <a:srgbClr val="000000"/>
                </a:solidFill>
                <a:latin typeface="Montserrat"/>
                <a:ea typeface="Montserrat"/>
                <a:cs typeface="Montserrat"/>
                <a:sym typeface="Montserrat"/>
              </a:rPr>
              <a:t>Results are sensitive to input assumptions – slight changes in demand or costs can significantly affect outputs.</a:t>
            </a:r>
          </a:p>
        </p:txBody>
      </p:sp>
      <p:sp>
        <p:nvSpPr>
          <p:cNvPr name="TextBox 9" id="9"/>
          <p:cNvSpPr txBox="true"/>
          <p:nvPr/>
        </p:nvSpPr>
        <p:spPr>
          <a:xfrm rot="0">
            <a:off x="841853" y="6729437"/>
            <a:ext cx="4979715" cy="457200"/>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Montserrat Bold"/>
                <a:ea typeface="Montserrat Bold"/>
                <a:cs typeface="Montserrat Bold"/>
                <a:sym typeface="Montserrat Bold"/>
              </a:rPr>
              <a:t>Limitations of the Model:</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9817490" y="2524960"/>
            <a:ext cx="7627096" cy="2553419"/>
          </a:xfrm>
          <a:custGeom>
            <a:avLst/>
            <a:gdLst/>
            <a:ahLst/>
            <a:cxnLst/>
            <a:rect r="r" b="b" t="t" l="l"/>
            <a:pathLst>
              <a:path h="2553419" w="7627096">
                <a:moveTo>
                  <a:pt x="0" y="0"/>
                </a:moveTo>
                <a:lnTo>
                  <a:pt x="7627096" y="0"/>
                </a:lnTo>
                <a:lnTo>
                  <a:pt x="7627096" y="2553419"/>
                </a:lnTo>
                <a:lnTo>
                  <a:pt x="0" y="2553419"/>
                </a:lnTo>
                <a:lnTo>
                  <a:pt x="0" y="0"/>
                </a:lnTo>
                <a:close/>
              </a:path>
            </a:pathLst>
          </a:custGeom>
          <a:blipFill>
            <a:blip r:embed="rId2"/>
            <a:stretch>
              <a:fillRect l="0" t="0" r="0" b="0"/>
            </a:stretch>
          </a:blipFill>
          <a:ln cap="sq">
            <a:noFill/>
            <a:prstDash val="solid"/>
            <a:miter/>
          </a:ln>
        </p:spPr>
      </p:sp>
      <p:sp>
        <p:nvSpPr>
          <p:cNvPr name="TextBox 3" id="3"/>
          <p:cNvSpPr txBox="true"/>
          <p:nvPr/>
        </p:nvSpPr>
        <p:spPr>
          <a:xfrm rot="0">
            <a:off x="1028700" y="2620450"/>
            <a:ext cx="8574923" cy="1066800"/>
          </a:xfrm>
          <a:prstGeom prst="rect">
            <a:avLst/>
          </a:prstGeom>
        </p:spPr>
        <p:txBody>
          <a:bodyPr anchor="t" rtlCol="false" tIns="0" lIns="0" bIns="0" rIns="0">
            <a:spAutoFit/>
          </a:bodyPr>
          <a:lstStyle/>
          <a:p>
            <a:pPr algn="l">
              <a:lnSpc>
                <a:spcPts val="2160"/>
              </a:lnSpc>
              <a:spcBef>
                <a:spcPct val="0"/>
              </a:spcBef>
            </a:pPr>
            <a:r>
              <a:rPr lang="en-US" sz="1800">
                <a:solidFill>
                  <a:srgbClr val="000000"/>
                </a:solidFill>
                <a:latin typeface="Montserrat"/>
                <a:ea typeface="Montserrat"/>
                <a:cs typeface="Montserrat"/>
                <a:sym typeface="Montserrat"/>
              </a:rPr>
              <a:t>The simulated model uses randomised inputs to reflect real-world uncertainties such as cancellations, variable expenses, and special service requests. It helps test how the system performs under unpredictable conditions.</a:t>
            </a:r>
          </a:p>
        </p:txBody>
      </p:sp>
      <p:sp>
        <p:nvSpPr>
          <p:cNvPr name="TextBox 4" id="4"/>
          <p:cNvSpPr txBox="true"/>
          <p:nvPr/>
        </p:nvSpPr>
        <p:spPr>
          <a:xfrm rot="0">
            <a:off x="1028700" y="1028700"/>
            <a:ext cx="8574923" cy="695325"/>
          </a:xfrm>
          <a:prstGeom prst="rect">
            <a:avLst/>
          </a:prstGeom>
        </p:spPr>
        <p:txBody>
          <a:bodyPr anchor="t" rtlCol="false" tIns="0" lIns="0" bIns="0" rIns="0">
            <a:spAutoFit/>
          </a:bodyPr>
          <a:lstStyle/>
          <a:p>
            <a:pPr algn="l">
              <a:lnSpc>
                <a:spcPts val="5519"/>
              </a:lnSpc>
              <a:spcBef>
                <a:spcPct val="0"/>
              </a:spcBef>
            </a:pPr>
            <a:r>
              <a:rPr lang="en-US" b="true" sz="4599">
                <a:solidFill>
                  <a:srgbClr val="000000"/>
                </a:solidFill>
                <a:latin typeface="Montserrat Bold"/>
                <a:ea typeface="Montserrat Bold"/>
                <a:cs typeface="Montserrat Bold"/>
                <a:sym typeface="Montserrat Bold"/>
              </a:rPr>
              <a:t>Model - Best Estimate</a:t>
            </a:r>
          </a:p>
        </p:txBody>
      </p:sp>
      <p:sp>
        <p:nvSpPr>
          <p:cNvPr name="TextBox 5" id="5"/>
          <p:cNvSpPr txBox="true"/>
          <p:nvPr/>
        </p:nvSpPr>
        <p:spPr>
          <a:xfrm rot="0">
            <a:off x="1028700" y="1944175"/>
            <a:ext cx="4382691" cy="457200"/>
          </a:xfrm>
          <a:prstGeom prst="rect">
            <a:avLst/>
          </a:prstGeom>
        </p:spPr>
        <p:txBody>
          <a:bodyPr anchor="t" rtlCol="false" tIns="0" lIns="0" bIns="0" rIns="0">
            <a:spAutoFit/>
          </a:bodyPr>
          <a:lstStyle/>
          <a:p>
            <a:pPr algn="ctr">
              <a:lnSpc>
                <a:spcPts val="3600"/>
              </a:lnSpc>
              <a:spcBef>
                <a:spcPct val="0"/>
              </a:spcBef>
            </a:pPr>
            <a:r>
              <a:rPr lang="en-US" b="true" sz="3000">
                <a:solidFill>
                  <a:srgbClr val="000000"/>
                </a:solidFill>
                <a:latin typeface="Montserrat Bold"/>
                <a:ea typeface="Montserrat Bold"/>
                <a:cs typeface="Montserrat Bold"/>
                <a:sym typeface="Montserrat Bold"/>
              </a:rPr>
              <a:t>Purpose of the Model:</a:t>
            </a:r>
          </a:p>
        </p:txBody>
      </p:sp>
      <p:sp>
        <p:nvSpPr>
          <p:cNvPr name="TextBox 6" id="6"/>
          <p:cNvSpPr txBox="true"/>
          <p:nvPr/>
        </p:nvSpPr>
        <p:spPr>
          <a:xfrm rot="0">
            <a:off x="1080567" y="4373169"/>
            <a:ext cx="10318775" cy="18669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Final bookings: 8</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Total revenue: $6,700</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Operating cost: $1,732</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Daily profit: $4,968</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Occupancy rate: 40%</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Sold out: No</a:t>
            </a:r>
          </a:p>
          <a:p>
            <a:pPr algn="l">
              <a:lnSpc>
                <a:spcPts val="2160"/>
              </a:lnSpc>
            </a:pPr>
            <a:r>
              <a:rPr lang="en-US" sz="1800">
                <a:solidFill>
                  <a:srgbClr val="000000"/>
                </a:solidFill>
                <a:latin typeface="Montserrat"/>
                <a:ea typeface="Montserrat"/>
                <a:cs typeface="Montserrat"/>
                <a:sym typeface="Montserrat"/>
              </a:rPr>
              <a:t>→ The model shows positive profit even with low occupancy and no social media bookings.</a:t>
            </a:r>
          </a:p>
        </p:txBody>
      </p:sp>
      <p:sp>
        <p:nvSpPr>
          <p:cNvPr name="TextBox 7" id="7"/>
          <p:cNvSpPr txBox="true"/>
          <p:nvPr/>
        </p:nvSpPr>
        <p:spPr>
          <a:xfrm rot="0">
            <a:off x="1028700" y="3801669"/>
            <a:ext cx="10318775" cy="457200"/>
          </a:xfrm>
          <a:prstGeom prst="rect">
            <a:avLst/>
          </a:prstGeom>
        </p:spPr>
        <p:txBody>
          <a:bodyPr anchor="t" rtlCol="false" tIns="0" lIns="0" bIns="0" rIns="0">
            <a:spAutoFit/>
          </a:bodyPr>
          <a:lstStyle/>
          <a:p>
            <a:pPr algn="l">
              <a:lnSpc>
                <a:spcPts val="3600"/>
              </a:lnSpc>
              <a:spcBef>
                <a:spcPct val="0"/>
              </a:spcBef>
            </a:pPr>
            <a:r>
              <a:rPr lang="en-US" b="true" sz="3000">
                <a:solidFill>
                  <a:srgbClr val="000000"/>
                </a:solidFill>
                <a:latin typeface="Montserrat Bold"/>
                <a:ea typeface="Montserrat Bold"/>
                <a:cs typeface="Montserrat Bold"/>
                <a:sym typeface="Montserrat Bold"/>
              </a:rPr>
              <a:t>Key Results (Sample Run):</a:t>
            </a:r>
          </a:p>
        </p:txBody>
      </p:sp>
      <p:sp>
        <p:nvSpPr>
          <p:cNvPr name="TextBox 8" id="8"/>
          <p:cNvSpPr txBox="true"/>
          <p:nvPr/>
        </p:nvSpPr>
        <p:spPr>
          <a:xfrm rot="0">
            <a:off x="1080567" y="8458200"/>
            <a:ext cx="10603632"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Results vary by run, making them less reliable unless multiple simulations are conducted.</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Single run does not reflect long-term trends.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Lacks built-in risk probability or distribution visualisation.</a:t>
            </a:r>
          </a:p>
        </p:txBody>
      </p:sp>
      <p:sp>
        <p:nvSpPr>
          <p:cNvPr name="TextBox 9" id="9"/>
          <p:cNvSpPr txBox="true"/>
          <p:nvPr/>
        </p:nvSpPr>
        <p:spPr>
          <a:xfrm rot="0">
            <a:off x="1028700" y="7773594"/>
            <a:ext cx="10215042" cy="457200"/>
          </a:xfrm>
          <a:prstGeom prst="rect">
            <a:avLst/>
          </a:prstGeom>
        </p:spPr>
        <p:txBody>
          <a:bodyPr anchor="t" rtlCol="false" tIns="0" lIns="0" bIns="0" rIns="0">
            <a:spAutoFit/>
          </a:bodyPr>
          <a:lstStyle/>
          <a:p>
            <a:pPr algn="l">
              <a:lnSpc>
                <a:spcPts val="3600"/>
              </a:lnSpc>
              <a:spcBef>
                <a:spcPct val="0"/>
              </a:spcBef>
            </a:pPr>
            <a:r>
              <a:rPr lang="en-US" b="true" sz="3000">
                <a:solidFill>
                  <a:srgbClr val="000000"/>
                </a:solidFill>
                <a:latin typeface="Montserrat Bold"/>
                <a:ea typeface="Montserrat Bold"/>
                <a:cs typeface="Montserrat Bold"/>
                <a:sym typeface="Montserrat Bold"/>
              </a:rPr>
              <a:t>Model Limitations:</a:t>
            </a:r>
          </a:p>
        </p:txBody>
      </p:sp>
      <p:sp>
        <p:nvSpPr>
          <p:cNvPr name="TextBox 10" id="10"/>
          <p:cNvSpPr txBox="true"/>
          <p:nvPr/>
        </p:nvSpPr>
        <p:spPr>
          <a:xfrm rot="0">
            <a:off x="1080567" y="7021119"/>
            <a:ext cx="13232309" cy="5334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Most outcomes are profitable, but there is still risk of negative profit due to cancellations or insufficient demand.</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Low occupancy probabilities suggest the need to optimise pricing or marketing strategies.</a:t>
            </a:r>
          </a:p>
        </p:txBody>
      </p:sp>
      <p:sp>
        <p:nvSpPr>
          <p:cNvPr name="TextBox 11" id="11"/>
          <p:cNvSpPr txBox="true"/>
          <p:nvPr/>
        </p:nvSpPr>
        <p:spPr>
          <a:xfrm rot="0">
            <a:off x="1028700" y="6363894"/>
            <a:ext cx="1702891"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Insights: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0506026" y="2084077"/>
            <a:ext cx="6753274" cy="3781834"/>
          </a:xfrm>
          <a:custGeom>
            <a:avLst/>
            <a:gdLst/>
            <a:ahLst/>
            <a:cxnLst/>
            <a:rect r="r" b="b" t="t" l="l"/>
            <a:pathLst>
              <a:path h="3781834" w="6753274">
                <a:moveTo>
                  <a:pt x="0" y="0"/>
                </a:moveTo>
                <a:lnTo>
                  <a:pt x="6753274" y="0"/>
                </a:lnTo>
                <a:lnTo>
                  <a:pt x="6753274" y="3781834"/>
                </a:lnTo>
                <a:lnTo>
                  <a:pt x="0" y="3781834"/>
                </a:lnTo>
                <a:lnTo>
                  <a:pt x="0" y="0"/>
                </a:lnTo>
                <a:close/>
              </a:path>
            </a:pathLst>
          </a:custGeom>
          <a:blipFill>
            <a:blip r:embed="rId2"/>
            <a:stretch>
              <a:fillRect l="0" t="0" r="0" b="0"/>
            </a:stretch>
          </a:blipFill>
        </p:spPr>
      </p:sp>
      <p:sp>
        <p:nvSpPr>
          <p:cNvPr name="TextBox 3" id="3"/>
          <p:cNvSpPr txBox="true"/>
          <p:nvPr/>
        </p:nvSpPr>
        <p:spPr>
          <a:xfrm rot="0">
            <a:off x="1028700" y="1028700"/>
            <a:ext cx="12260535" cy="695325"/>
          </a:xfrm>
          <a:prstGeom prst="rect">
            <a:avLst/>
          </a:prstGeom>
        </p:spPr>
        <p:txBody>
          <a:bodyPr anchor="t" rtlCol="false" tIns="0" lIns="0" bIns="0" rIns="0">
            <a:spAutoFit/>
          </a:bodyPr>
          <a:lstStyle/>
          <a:p>
            <a:pPr algn="ctr">
              <a:lnSpc>
                <a:spcPts val="5519"/>
              </a:lnSpc>
              <a:spcBef>
                <a:spcPct val="0"/>
              </a:spcBef>
            </a:pPr>
            <a:r>
              <a:rPr lang="en-US" b="true" sz="4599">
                <a:solidFill>
                  <a:srgbClr val="000000"/>
                </a:solidFill>
                <a:latin typeface="Montserrat Bold"/>
                <a:ea typeface="Montserrat Bold"/>
                <a:cs typeface="Montserrat Bold"/>
                <a:sym typeface="Montserrat Bold"/>
              </a:rPr>
              <a:t>Scenario Analysis: Late Cancellation Fee</a:t>
            </a:r>
          </a:p>
        </p:txBody>
      </p:sp>
      <p:sp>
        <p:nvSpPr>
          <p:cNvPr name="TextBox 4" id="4"/>
          <p:cNvSpPr txBox="true"/>
          <p:nvPr/>
        </p:nvSpPr>
        <p:spPr>
          <a:xfrm rot="0">
            <a:off x="967101" y="2441264"/>
            <a:ext cx="9117509"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a low price point, charging a cancellation fee has limited impact on profit.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When cancellations are low, strict fees do not significantly increase revenue.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 moderate 50% fee is sufficient—no need to apply harsh penalties.</a:t>
            </a:r>
          </a:p>
        </p:txBody>
      </p:sp>
      <p:sp>
        <p:nvSpPr>
          <p:cNvPr name="TextBox 5" id="5"/>
          <p:cNvSpPr txBox="true"/>
          <p:nvPr/>
        </p:nvSpPr>
        <p:spPr>
          <a:xfrm rot="0">
            <a:off x="1090299" y="3955739"/>
            <a:ext cx="8994311" cy="10668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This is the most balanced and optimal setup.</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 cancellation fee of 50–100% significantly improves profit without affecting occupancy.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Best cost-benefit ratio for standard operations.</a:t>
            </a:r>
          </a:p>
        </p:txBody>
      </p:sp>
      <p:sp>
        <p:nvSpPr>
          <p:cNvPr name="TextBox 6" id="6"/>
          <p:cNvSpPr txBox="true"/>
          <p:nvPr/>
        </p:nvSpPr>
        <p:spPr>
          <a:xfrm rot="0">
            <a:off x="1028700" y="1869764"/>
            <a:ext cx="3400797"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$450</a:t>
            </a:r>
          </a:p>
        </p:txBody>
      </p:sp>
      <p:sp>
        <p:nvSpPr>
          <p:cNvPr name="TextBox 7" id="7"/>
          <p:cNvSpPr txBox="true"/>
          <p:nvPr/>
        </p:nvSpPr>
        <p:spPr>
          <a:xfrm rot="0">
            <a:off x="1028700" y="3384239"/>
            <a:ext cx="3409950"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$600</a:t>
            </a:r>
          </a:p>
        </p:txBody>
      </p:sp>
      <p:sp>
        <p:nvSpPr>
          <p:cNvPr name="TextBox 8" id="8"/>
          <p:cNvSpPr txBox="true"/>
          <p:nvPr/>
        </p:nvSpPr>
        <p:spPr>
          <a:xfrm rot="0">
            <a:off x="967101" y="5736914"/>
            <a:ext cx="12883204"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high price points, profit becomes volatile if cancellations aren’t controlled.</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Charging 100% cancellation fee protects revenue even when demand is uncertain.</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Occupancy remains stable, meaning premium pricing works when well-supported.</a:t>
            </a:r>
          </a:p>
        </p:txBody>
      </p:sp>
      <p:sp>
        <p:nvSpPr>
          <p:cNvPr name="TextBox 9" id="9"/>
          <p:cNvSpPr txBox="true"/>
          <p:nvPr/>
        </p:nvSpPr>
        <p:spPr>
          <a:xfrm rot="0">
            <a:off x="967101" y="5153025"/>
            <a:ext cx="3418731"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$800</a:t>
            </a:r>
          </a:p>
        </p:txBody>
      </p:sp>
      <p:sp>
        <p:nvSpPr>
          <p:cNvPr name="TextBox 10" id="10"/>
          <p:cNvSpPr txBox="true"/>
          <p:nvPr/>
        </p:nvSpPr>
        <p:spPr>
          <a:xfrm rot="0">
            <a:off x="967101" y="7251389"/>
            <a:ext cx="11562829" cy="800100"/>
          </a:xfrm>
          <a:prstGeom prst="rect">
            <a:avLst/>
          </a:prstGeom>
        </p:spPr>
        <p:txBody>
          <a:bodyPr anchor="t" rtlCol="false" tIns="0" lIns="0" bIns="0" rIns="0">
            <a:spAutoFit/>
          </a:bodyPr>
          <a:lstStyle/>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0% Fee: Lower profit, higher risk – useful only for customer acquisition or a “friendly” brand image.</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50% Fee: Best balance between customer acceptance and revenue protection.</a:t>
            </a:r>
          </a:p>
          <a:p>
            <a:pPr algn="just" marL="388620" indent="-194310" lvl="1">
              <a:lnSpc>
                <a:spcPts val="2160"/>
              </a:lnSpc>
              <a:buFont typeface="Arial"/>
              <a:buChar char="•"/>
            </a:pPr>
            <a:r>
              <a:rPr lang="en-US" sz="1800">
                <a:solidFill>
                  <a:srgbClr val="000000"/>
                </a:solidFill>
                <a:latin typeface="Montserrat"/>
                <a:ea typeface="Montserrat"/>
                <a:cs typeface="Montserrat"/>
                <a:sym typeface="Montserrat"/>
              </a:rPr>
              <a:t>100% Fee: Highest profitability and protection – but requires clear communication and trust.</a:t>
            </a:r>
          </a:p>
        </p:txBody>
      </p:sp>
      <p:sp>
        <p:nvSpPr>
          <p:cNvPr name="TextBox 11" id="11"/>
          <p:cNvSpPr txBox="true"/>
          <p:nvPr/>
        </p:nvSpPr>
        <p:spPr>
          <a:xfrm rot="0">
            <a:off x="967101" y="6670364"/>
            <a:ext cx="8630915" cy="438150"/>
          </a:xfrm>
          <a:prstGeom prst="rect">
            <a:avLst/>
          </a:prstGeom>
        </p:spPr>
        <p:txBody>
          <a:bodyPr anchor="t" rtlCol="false" tIns="0" lIns="0" bIns="0" rIns="0">
            <a:spAutoFit/>
          </a:bodyPr>
          <a:lstStyle/>
          <a:p>
            <a:pPr algn="ctr">
              <a:lnSpc>
                <a:spcPts val="3599"/>
              </a:lnSpc>
              <a:spcBef>
                <a:spcPct val="0"/>
              </a:spcBef>
            </a:pPr>
            <a:r>
              <a:rPr lang="en-US" b="true" sz="2999">
                <a:solidFill>
                  <a:srgbClr val="000000"/>
                </a:solidFill>
                <a:latin typeface="Montserrat Bold"/>
                <a:ea typeface="Montserrat Bold"/>
                <a:cs typeface="Montserrat Bold"/>
                <a:sym typeface="Montserrat Bold"/>
              </a:rPr>
              <a:t>Comparison of Late Cancellation Strategies</a:t>
            </a:r>
          </a:p>
        </p:txBody>
      </p:sp>
      <p:sp>
        <p:nvSpPr>
          <p:cNvPr name="TextBox 12" id="12"/>
          <p:cNvSpPr txBox="true"/>
          <p:nvPr/>
        </p:nvSpPr>
        <p:spPr>
          <a:xfrm rot="0">
            <a:off x="1028700" y="8699189"/>
            <a:ext cx="11726019"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Room Rate $600 + Late Fee 50–100% is the most reliable strategy for profit and operational stability.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$800 pricing is only viable when strong marketing and customer willingness to pay are in place.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Varying fee policies by room rate gives flexibility without harming customer experience.</a:t>
            </a:r>
          </a:p>
        </p:txBody>
      </p:sp>
      <p:sp>
        <p:nvSpPr>
          <p:cNvPr name="TextBox 13" id="13"/>
          <p:cNvSpPr txBox="true"/>
          <p:nvPr/>
        </p:nvSpPr>
        <p:spPr>
          <a:xfrm rot="0">
            <a:off x="967101" y="8118164"/>
            <a:ext cx="8630915"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Strategic Conclusion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0822259" y="2084077"/>
            <a:ext cx="6621838" cy="3810084"/>
          </a:xfrm>
          <a:custGeom>
            <a:avLst/>
            <a:gdLst/>
            <a:ahLst/>
            <a:cxnLst/>
            <a:rect r="r" b="b" t="t" l="l"/>
            <a:pathLst>
              <a:path h="3810084" w="6621838">
                <a:moveTo>
                  <a:pt x="0" y="0"/>
                </a:moveTo>
                <a:lnTo>
                  <a:pt x="6621838" y="0"/>
                </a:lnTo>
                <a:lnTo>
                  <a:pt x="6621838" y="3810084"/>
                </a:lnTo>
                <a:lnTo>
                  <a:pt x="0" y="3810084"/>
                </a:lnTo>
                <a:lnTo>
                  <a:pt x="0" y="0"/>
                </a:lnTo>
                <a:close/>
              </a:path>
            </a:pathLst>
          </a:custGeom>
          <a:blipFill>
            <a:blip r:embed="rId2"/>
            <a:stretch>
              <a:fillRect l="0" t="0" r="0" b="0"/>
            </a:stretch>
          </a:blipFill>
        </p:spPr>
      </p:sp>
      <p:sp>
        <p:nvSpPr>
          <p:cNvPr name="TextBox 3" id="3"/>
          <p:cNvSpPr txBox="true"/>
          <p:nvPr/>
        </p:nvSpPr>
        <p:spPr>
          <a:xfrm rot="0">
            <a:off x="1322822" y="1028700"/>
            <a:ext cx="11672292" cy="695325"/>
          </a:xfrm>
          <a:prstGeom prst="rect">
            <a:avLst/>
          </a:prstGeom>
        </p:spPr>
        <p:txBody>
          <a:bodyPr anchor="t" rtlCol="false" tIns="0" lIns="0" bIns="0" rIns="0">
            <a:spAutoFit/>
          </a:bodyPr>
          <a:lstStyle/>
          <a:p>
            <a:pPr algn="ctr">
              <a:lnSpc>
                <a:spcPts val="5519"/>
              </a:lnSpc>
              <a:spcBef>
                <a:spcPct val="0"/>
              </a:spcBef>
            </a:pPr>
            <a:r>
              <a:rPr lang="en-US" b="true" sz="4599">
                <a:solidFill>
                  <a:srgbClr val="000000"/>
                </a:solidFill>
                <a:latin typeface="Montserrat Bold"/>
                <a:ea typeface="Montserrat Bold"/>
                <a:cs typeface="Montserrat Bold"/>
                <a:sym typeface="Montserrat Bold"/>
              </a:rPr>
              <a:t>Scenario Analysis: Customer Requests</a:t>
            </a:r>
          </a:p>
        </p:txBody>
      </p:sp>
      <p:sp>
        <p:nvSpPr>
          <p:cNvPr name="TextBox 4" id="4"/>
          <p:cNvSpPr txBox="true"/>
          <p:nvPr/>
        </p:nvSpPr>
        <p:spPr>
          <a:xfrm rot="0">
            <a:off x="967101" y="2441264"/>
            <a:ext cx="9445079"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Even a</a:t>
            </a:r>
            <a:r>
              <a:rPr lang="en-US" sz="1800">
                <a:solidFill>
                  <a:srgbClr val="000000"/>
                </a:solidFill>
                <a:latin typeface="Montserrat"/>
                <a:ea typeface="Montserrat"/>
                <a:cs typeface="Montserrat"/>
                <a:sym typeface="Montserrat"/>
              </a:rPr>
              <a:t>t a low price point, raising service fees can significantly increase revenue.</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Occupancy remains unchanged → more profit without additional rooms.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Best performance seen at $150 flexibility fee without hurting customer volume.</a:t>
            </a:r>
          </a:p>
        </p:txBody>
      </p:sp>
      <p:sp>
        <p:nvSpPr>
          <p:cNvPr name="TextBox 5" id="5"/>
          <p:cNvSpPr txBox="true"/>
          <p:nvPr/>
        </p:nvSpPr>
        <p:spPr>
          <a:xfrm rot="0">
            <a:off x="1028700" y="3822389"/>
            <a:ext cx="8994311" cy="13335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$600</a:t>
            </a:r>
            <a:r>
              <a:rPr lang="en-US" sz="1800">
                <a:solidFill>
                  <a:srgbClr val="000000"/>
                </a:solidFill>
                <a:latin typeface="Montserrat"/>
                <a:ea typeface="Montserrat"/>
                <a:cs typeface="Montserrat"/>
                <a:sym typeface="Montserrat"/>
              </a:rPr>
              <a:t> with $150 flexibility fee is optimal — balances affordability and service profit.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Service fee adds significant marginal revenue even when bookings stay flat.</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 safe default configuration if targeting both revenue and stability.</a:t>
            </a:r>
          </a:p>
        </p:txBody>
      </p:sp>
      <p:sp>
        <p:nvSpPr>
          <p:cNvPr name="TextBox 6" id="6"/>
          <p:cNvSpPr txBox="true"/>
          <p:nvPr/>
        </p:nvSpPr>
        <p:spPr>
          <a:xfrm rot="0">
            <a:off x="1028700" y="1869764"/>
            <a:ext cx="3400797"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$450</a:t>
            </a:r>
          </a:p>
        </p:txBody>
      </p:sp>
      <p:sp>
        <p:nvSpPr>
          <p:cNvPr name="TextBox 7" id="7"/>
          <p:cNvSpPr txBox="true"/>
          <p:nvPr/>
        </p:nvSpPr>
        <p:spPr>
          <a:xfrm rot="0">
            <a:off x="1028700" y="3384239"/>
            <a:ext cx="3409950"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$600</a:t>
            </a:r>
          </a:p>
        </p:txBody>
      </p:sp>
      <p:sp>
        <p:nvSpPr>
          <p:cNvPr name="TextBox 8" id="8"/>
          <p:cNvSpPr txBox="true"/>
          <p:nvPr/>
        </p:nvSpPr>
        <p:spPr>
          <a:xfrm rot="0">
            <a:off x="967101" y="5736914"/>
            <a:ext cx="12883204"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At premium price, service fees greatly enhance revenue potential.</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Occupancy plateaus at 60% suggests that willingness to pay exists for high-end clients.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Flexibility fees are crucial revenue drivers at this level.</a:t>
            </a:r>
          </a:p>
        </p:txBody>
      </p:sp>
      <p:sp>
        <p:nvSpPr>
          <p:cNvPr name="TextBox 9" id="9"/>
          <p:cNvSpPr txBox="true"/>
          <p:nvPr/>
        </p:nvSpPr>
        <p:spPr>
          <a:xfrm rot="0">
            <a:off x="967101" y="5232089"/>
            <a:ext cx="3418731" cy="438150"/>
          </a:xfrm>
          <a:prstGeom prst="rect">
            <a:avLst/>
          </a:prstGeom>
        </p:spPr>
        <p:txBody>
          <a:bodyPr anchor="t" rtlCol="false" tIns="0" lIns="0" bIns="0" rIns="0">
            <a:spAutoFit/>
          </a:bodyPr>
          <a:lstStyle/>
          <a:p>
            <a:pPr algn="ctr">
              <a:lnSpc>
                <a:spcPts val="3599"/>
              </a:lnSpc>
            </a:pPr>
            <a:r>
              <a:rPr lang="en-US" b="true" sz="2999">
                <a:solidFill>
                  <a:srgbClr val="000000"/>
                </a:solidFill>
                <a:latin typeface="Montserrat Bold"/>
                <a:ea typeface="Montserrat Bold"/>
                <a:cs typeface="Montserrat Bold"/>
                <a:sym typeface="Montserrat Bold"/>
              </a:rPr>
              <a:t>Room Rate: $800</a:t>
            </a:r>
          </a:p>
        </p:txBody>
      </p:sp>
      <p:sp>
        <p:nvSpPr>
          <p:cNvPr name="TextBox 10" id="10"/>
          <p:cNvSpPr txBox="true"/>
          <p:nvPr/>
        </p:nvSpPr>
        <p:spPr>
          <a:xfrm rot="0">
            <a:off x="967101" y="7322827"/>
            <a:ext cx="12188279" cy="800100"/>
          </a:xfrm>
          <a:prstGeom prst="rect">
            <a:avLst/>
          </a:prstGeom>
        </p:spPr>
        <p:txBody>
          <a:bodyPr anchor="t" rtlCol="false" tIns="0" lIns="0" bIns="0" rIns="0">
            <a:spAutoFit/>
          </a:bodyPr>
          <a:lstStyle/>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Cust</a:t>
            </a:r>
            <a:r>
              <a:rPr lang="en-US" sz="1800">
                <a:solidFill>
                  <a:srgbClr val="000000"/>
                </a:solidFill>
                <a:latin typeface="Montserrat"/>
                <a:ea typeface="Montserrat"/>
                <a:cs typeface="Montserrat"/>
                <a:sym typeface="Montserrat"/>
              </a:rPr>
              <a:t>omer Request Fee is a controllable revenue stream that boosts profit without altering occupancy.</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The impact of service fee increases is most significant at high room rates, but still beneficial at all levels.</a:t>
            </a:r>
          </a:p>
          <a:p>
            <a:pPr algn="l" marL="388620" indent="-194310" lvl="1">
              <a:lnSpc>
                <a:spcPts val="2160"/>
              </a:lnSpc>
              <a:buFont typeface="Arial"/>
              <a:buChar char="•"/>
            </a:pPr>
            <a:r>
              <a:rPr lang="en-US" sz="1800">
                <a:solidFill>
                  <a:srgbClr val="000000"/>
                </a:solidFill>
                <a:latin typeface="Montserrat"/>
                <a:ea typeface="Montserrat"/>
                <a:cs typeface="Montserrat"/>
                <a:sym typeface="Montserrat"/>
              </a:rPr>
              <a:t>No trade-off in occupancy, meaning price-sensitive segments are unaffected by service options.</a:t>
            </a:r>
          </a:p>
        </p:txBody>
      </p:sp>
      <p:sp>
        <p:nvSpPr>
          <p:cNvPr name="TextBox 11" id="11"/>
          <p:cNvSpPr txBox="true"/>
          <p:nvPr/>
        </p:nvSpPr>
        <p:spPr>
          <a:xfrm rot="0">
            <a:off x="967101" y="6713227"/>
            <a:ext cx="8630915" cy="438150"/>
          </a:xfrm>
          <a:prstGeom prst="rect">
            <a:avLst/>
          </a:prstGeom>
        </p:spPr>
        <p:txBody>
          <a:bodyPr anchor="t" rtlCol="false" tIns="0" lIns="0" bIns="0" rIns="0">
            <a:spAutoFit/>
          </a:bodyPr>
          <a:lstStyle/>
          <a:p>
            <a:pPr algn="l">
              <a:lnSpc>
                <a:spcPts val="3599"/>
              </a:lnSpc>
              <a:spcBef>
                <a:spcPct val="0"/>
              </a:spcBef>
            </a:pPr>
            <a:r>
              <a:rPr lang="en-US" b="true" sz="2999">
                <a:solidFill>
                  <a:srgbClr val="000000"/>
                </a:solidFill>
                <a:latin typeface="Montserrat Bold"/>
                <a:ea typeface="Montserrat Bold"/>
                <a:cs typeface="Montserrat Bold"/>
                <a:sym typeface="Montserrat Bold"/>
              </a:rPr>
              <a:t>Strategic Conclusion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DAGoDkq4gA4</dc:identifier>
  <dcterms:modified xsi:type="dcterms:W3CDTF">2011-08-01T06:04:30Z</dcterms:modified>
  <cp:revision>1</cp:revision>
  <dc:title>Pitch Deck</dc:title>
</cp:coreProperties>
</file>