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8312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9554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88431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4/15/2024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91997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00622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57351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17636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15715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27967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42171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4/15/2024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06087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4/15/2024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‹Nº›</a:t>
            </a:fld>
            <a:endParaRPr lang="en-US"/>
          </a:p>
        </p:txBody>
      </p:sp>
    </p:spTree>
    <p:extLst>
      <p:ext uri="{BB962C8B-B14F-4D97-AF65-F5344CB8AC3E}">
        <p14:creationId xmlns:p14="http://schemas.microsoft.com/office/powerpoint/2010/main" val="264202749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21245A-B93D-45A8-B0FA-EC2AEE26E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abstracto">
            <a:extLst>
              <a:ext uri="{FF2B5EF4-FFF2-40B4-BE49-F238E27FC236}">
                <a16:creationId xmlns:a16="http://schemas.microsoft.com/office/drawing/2014/main" id="{19059D15-3EDE-177C-F06E-B7B93634BB91}"/>
              </a:ext>
            </a:extLst>
          </p:cNvPr>
          <p:cNvPicPr>
            <a:picLocks noChangeAspect="1"/>
          </p:cNvPicPr>
          <p:nvPr/>
        </p:nvPicPr>
        <p:blipFill rotWithShape="1">
          <a:blip r:embed="rId2"/>
          <a:srcRect t="14604" b="1127"/>
          <a:stretch/>
        </p:blipFill>
        <p:spPr>
          <a:xfrm>
            <a:off x="20" y="10"/>
            <a:ext cx="12191979" cy="6857989"/>
          </a:xfrm>
          <a:prstGeom prst="rect">
            <a:avLst/>
          </a:prstGeom>
        </p:spPr>
      </p:pic>
      <p:sp>
        <p:nvSpPr>
          <p:cNvPr id="32" name="Rectangle 31">
            <a:extLst>
              <a:ext uri="{FF2B5EF4-FFF2-40B4-BE49-F238E27FC236}">
                <a16:creationId xmlns:a16="http://schemas.microsoft.com/office/drawing/2014/main" id="{A60A95D1-194E-4E4E-8C67-30F91F8E7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8521995" cy="6858000"/>
          </a:xfrm>
          <a:prstGeom prst="rect">
            <a:avLst/>
          </a:prstGeom>
          <a:gradFill>
            <a:gsLst>
              <a:gs pos="58000">
                <a:srgbClr val="000000">
                  <a:alpha val="30000"/>
                </a:srgbClr>
              </a:gs>
              <a:gs pos="33000">
                <a:srgbClr val="000000">
                  <a:alpha val="20000"/>
                </a:srgbClr>
              </a:gs>
              <a:gs pos="0">
                <a:srgbClr val="000000">
                  <a:alpha val="0"/>
                </a:srgbClr>
              </a:gs>
              <a:gs pos="100000">
                <a:srgbClr val="000000">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DEB1B1C-0674-7D5A-3C5C-401D3A30650C}"/>
              </a:ext>
            </a:extLst>
          </p:cNvPr>
          <p:cNvSpPr>
            <a:spLocks noGrp="1"/>
          </p:cNvSpPr>
          <p:nvPr>
            <p:ph type="ctrTitle"/>
          </p:nvPr>
        </p:nvSpPr>
        <p:spPr>
          <a:xfrm>
            <a:off x="1104900" y="871538"/>
            <a:ext cx="6515100" cy="3202921"/>
          </a:xfrm>
        </p:spPr>
        <p:txBody>
          <a:bodyPr>
            <a:normAutofit/>
          </a:bodyPr>
          <a:lstStyle/>
          <a:p>
            <a:pPr algn="l"/>
            <a:r>
              <a:rPr lang="es-ES" dirty="0">
                <a:solidFill>
                  <a:srgbClr val="FFFFFF"/>
                </a:solidFill>
              </a:rPr>
              <a:t>Redes Neuronales </a:t>
            </a:r>
          </a:p>
        </p:txBody>
      </p:sp>
      <p:cxnSp>
        <p:nvCxnSpPr>
          <p:cNvPr id="34" name="Straight Connector 33">
            <a:extLst>
              <a:ext uri="{FF2B5EF4-FFF2-40B4-BE49-F238E27FC236}">
                <a16:creationId xmlns:a16="http://schemas.microsoft.com/office/drawing/2014/main" id="{64C0A835-9AC9-4D0F-A529-BE4789E126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39206" y="3065930"/>
            <a:ext cx="2852793" cy="37977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F67ECC-797A-4CA0-87E3-3604664986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172700" y="0"/>
            <a:ext cx="1358310"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63BD5852-A2A0-A395-EBA3-9FFCE8271BE1}"/>
              </a:ext>
            </a:extLst>
          </p:cNvPr>
          <p:cNvSpPr>
            <a:spLocks noGrp="1"/>
          </p:cNvSpPr>
          <p:nvPr>
            <p:ph type="title"/>
          </p:nvPr>
        </p:nvSpPr>
        <p:spPr>
          <a:xfrm>
            <a:off x="1129553" y="638174"/>
            <a:ext cx="10529048" cy="1476375"/>
          </a:xfrm>
        </p:spPr>
        <p:txBody>
          <a:bodyPr>
            <a:normAutofit/>
          </a:bodyPr>
          <a:lstStyle/>
          <a:p>
            <a:r>
              <a:rPr lang="es-ES" dirty="0"/>
              <a:t>Aplicaciones de las redes neuronales</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22356EC-6847-7B92-D798-7A6BA51F05B1}"/>
              </a:ext>
            </a:extLst>
          </p:cNvPr>
          <p:cNvSpPr>
            <a:spLocks noGrp="1"/>
          </p:cNvSpPr>
          <p:nvPr>
            <p:ph idx="1"/>
          </p:nvPr>
        </p:nvSpPr>
        <p:spPr>
          <a:xfrm>
            <a:off x="1129553" y="2114549"/>
            <a:ext cx="4632341" cy="4190331"/>
          </a:xfrm>
        </p:spPr>
        <p:txBody>
          <a:bodyPr>
            <a:normAutofit/>
          </a:bodyPr>
          <a:lstStyle/>
          <a:p>
            <a:pPr>
              <a:lnSpc>
                <a:spcPct val="90000"/>
              </a:lnSpc>
              <a:buFont typeface="Arial" panose="020B0604020202020204" pitchFamily="34" charset="0"/>
              <a:buChar char="•"/>
            </a:pPr>
            <a:r>
              <a:rPr lang="es-ES" sz="1800" b="0" i="0" dirty="0">
                <a:solidFill>
                  <a:schemeClr val="tx1"/>
                </a:solidFill>
                <a:effectLst/>
                <a:highlight>
                  <a:srgbClr val="FFFFFF"/>
                </a:highlight>
              </a:rPr>
              <a:t>Reconocimiento de Patrones: reconocimiento de imágenes, voz, escritura.</a:t>
            </a:r>
          </a:p>
          <a:p>
            <a:pPr>
              <a:lnSpc>
                <a:spcPct val="90000"/>
              </a:lnSpc>
              <a:buFont typeface="Arial" panose="020B0604020202020204" pitchFamily="34" charset="0"/>
              <a:buChar char="•"/>
            </a:pPr>
            <a:r>
              <a:rPr lang="es-ES" sz="1800" b="0" i="0" dirty="0">
                <a:solidFill>
                  <a:schemeClr val="tx1"/>
                </a:solidFill>
                <a:effectLst/>
                <a:highlight>
                  <a:srgbClr val="FFFFFF"/>
                </a:highlight>
              </a:rPr>
              <a:t>Procesamiento del Lenguaje Natural (NLP): traducción automática, generación de texto, análisis de sentimientos, etc.</a:t>
            </a:r>
          </a:p>
          <a:p>
            <a:pPr>
              <a:lnSpc>
                <a:spcPct val="90000"/>
              </a:lnSpc>
              <a:buFont typeface="Arial" panose="020B0604020202020204" pitchFamily="34" charset="0"/>
              <a:buChar char="•"/>
            </a:pPr>
            <a:r>
              <a:rPr lang="es-ES" sz="1800" b="0" i="0" dirty="0">
                <a:solidFill>
                  <a:schemeClr val="tx1"/>
                </a:solidFill>
                <a:effectLst/>
                <a:highlight>
                  <a:srgbClr val="FFFFFF"/>
                </a:highlight>
              </a:rPr>
              <a:t>Visión por Computadora: detección de objetos, segmentación de imágenes, seguimiento de objetos, etc.</a:t>
            </a:r>
          </a:p>
          <a:p>
            <a:pPr>
              <a:lnSpc>
                <a:spcPct val="90000"/>
              </a:lnSpc>
              <a:buFont typeface="Arial" panose="020B0604020202020204" pitchFamily="34" charset="0"/>
              <a:buChar char="•"/>
            </a:pPr>
            <a:r>
              <a:rPr lang="es-ES" sz="1800" b="0" i="0" dirty="0">
                <a:solidFill>
                  <a:schemeClr val="tx1"/>
                </a:solidFill>
                <a:effectLst/>
                <a:highlight>
                  <a:srgbClr val="FFFFFF"/>
                </a:highlight>
              </a:rPr>
              <a:t>Medicina: diagnóstico médico, análisis de imágenes médicas, descubrimiento de fármacos, etc.</a:t>
            </a:r>
          </a:p>
          <a:p>
            <a:pPr>
              <a:lnSpc>
                <a:spcPct val="90000"/>
              </a:lnSpc>
              <a:buFont typeface="Arial" panose="020B0604020202020204" pitchFamily="34" charset="0"/>
              <a:buChar char="•"/>
            </a:pPr>
            <a:r>
              <a:rPr lang="es-ES" sz="1800" b="0" i="0" dirty="0">
                <a:solidFill>
                  <a:schemeClr val="tx1"/>
                </a:solidFill>
                <a:effectLst/>
                <a:highlight>
                  <a:srgbClr val="FFFFFF"/>
                </a:highlight>
              </a:rPr>
              <a:t>Finanzas: predicción de mercados, gestión de riesgos, detección de fraudes.</a:t>
            </a:r>
          </a:p>
          <a:p>
            <a:pPr marL="0" indent="0">
              <a:lnSpc>
                <a:spcPct val="90000"/>
              </a:lnSpc>
              <a:buNone/>
            </a:pPr>
            <a:endParaRPr lang="es-ES" sz="2000" dirty="0"/>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B086A58E-8D46-9A60-B0DB-364700ABFEBB}"/>
              </a:ext>
            </a:extLst>
          </p:cNvPr>
          <p:cNvPicPr>
            <a:picLocks noChangeAspect="1"/>
          </p:cNvPicPr>
          <p:nvPr/>
        </p:nvPicPr>
        <p:blipFill>
          <a:blip r:embed="rId2"/>
          <a:stretch>
            <a:fillRect/>
          </a:stretch>
        </p:blipFill>
        <p:spPr>
          <a:xfrm>
            <a:off x="5834203" y="1632559"/>
            <a:ext cx="5824397" cy="4190330"/>
          </a:xfrm>
          <a:prstGeom prst="rect">
            <a:avLst/>
          </a:prstGeom>
        </p:spPr>
      </p:pic>
    </p:spTree>
    <p:extLst>
      <p:ext uri="{BB962C8B-B14F-4D97-AF65-F5344CB8AC3E}">
        <p14:creationId xmlns:p14="http://schemas.microsoft.com/office/powerpoint/2010/main" val="406705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56509957-DAEA-2E2A-C454-088474163571}"/>
              </a:ext>
            </a:extLst>
          </p:cNvPr>
          <p:cNvSpPr>
            <a:spLocks noGrp="1"/>
          </p:cNvSpPr>
          <p:nvPr>
            <p:ph type="title"/>
          </p:nvPr>
        </p:nvSpPr>
        <p:spPr>
          <a:xfrm>
            <a:off x="1129553" y="638174"/>
            <a:ext cx="10529048" cy="1476375"/>
          </a:xfrm>
        </p:spPr>
        <p:txBody>
          <a:bodyPr>
            <a:normAutofit/>
          </a:bodyPr>
          <a:lstStyle/>
          <a:p>
            <a:r>
              <a:rPr lang="es-ES" dirty="0"/>
              <a:t>Que son  y para qué sirven?</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7BA26E7-A05B-4881-14C0-A78B38E2F094}"/>
              </a:ext>
            </a:extLst>
          </p:cNvPr>
          <p:cNvSpPr>
            <a:spLocks noGrp="1"/>
          </p:cNvSpPr>
          <p:nvPr>
            <p:ph idx="1"/>
          </p:nvPr>
        </p:nvSpPr>
        <p:spPr>
          <a:xfrm>
            <a:off x="1129553" y="2114550"/>
            <a:ext cx="4632341" cy="3091194"/>
          </a:xfrm>
        </p:spPr>
        <p:txBody>
          <a:bodyPr>
            <a:normAutofit/>
          </a:bodyPr>
          <a:lstStyle/>
          <a:p>
            <a:pPr marL="0" indent="0" algn="just" fontAlgn="base">
              <a:lnSpc>
                <a:spcPct val="90000"/>
              </a:lnSpc>
              <a:buNone/>
            </a:pPr>
            <a:r>
              <a:rPr lang="es-ES" sz="1600" dirty="0">
                <a:solidFill>
                  <a:schemeClr val="tx1"/>
                </a:solidFill>
              </a:rPr>
              <a:t>Las redes neuronales, también conocidas como redes neuronales artificiales (ANN) o redes neuronales simuladas (SNN), son un subconjunto de machine </a:t>
            </a:r>
            <a:r>
              <a:rPr lang="es-ES" sz="1600" dirty="0" err="1">
                <a:solidFill>
                  <a:schemeClr val="tx1"/>
                </a:solidFill>
              </a:rPr>
              <a:t>learning</a:t>
            </a:r>
            <a:r>
              <a:rPr lang="es-ES" sz="1600" dirty="0">
                <a:solidFill>
                  <a:schemeClr val="tx1"/>
                </a:solidFill>
              </a:rPr>
              <a:t> y están en el eje de los algoritmos de </a:t>
            </a:r>
            <a:r>
              <a:rPr lang="es-ES" sz="1600" dirty="0" err="1">
                <a:solidFill>
                  <a:schemeClr val="tx1"/>
                </a:solidFill>
              </a:rPr>
              <a:t>deep</a:t>
            </a:r>
            <a:r>
              <a:rPr lang="es-ES" sz="1600" dirty="0">
                <a:solidFill>
                  <a:schemeClr val="tx1"/>
                </a:solidFill>
              </a:rPr>
              <a:t> </a:t>
            </a:r>
            <a:r>
              <a:rPr lang="es-ES" sz="1600" dirty="0" err="1">
                <a:solidFill>
                  <a:schemeClr val="tx1"/>
                </a:solidFill>
              </a:rPr>
              <a:t>learning</a:t>
            </a:r>
            <a:r>
              <a:rPr lang="es-ES" sz="1600" dirty="0">
                <a:solidFill>
                  <a:schemeClr val="tx1"/>
                </a:solidFill>
              </a:rPr>
              <a:t>. Su nombre y estructura están inspirados en el cerebro humano, imitando la forma en que las neuronas biológicas se transmiten entre sí.</a:t>
            </a:r>
          </a:p>
          <a:p>
            <a:pPr marL="0" indent="0" algn="just">
              <a:lnSpc>
                <a:spcPct val="90000"/>
              </a:lnSpc>
              <a:buNone/>
            </a:pPr>
            <a:r>
              <a:rPr lang="es-ES" sz="1600" dirty="0">
                <a:solidFill>
                  <a:schemeClr val="tx1"/>
                </a:solidFill>
              </a:rPr>
              <a:t>Las redes neuronales son excelentes para reconocer patrones en datos, lo que las hace útiles en aplicaciones como reconocimiento de voz, reconocimiento de imágenes (por ejemplo, identificación de objetos en fotografías), reconocimiento de escritura a mano, etc.</a:t>
            </a:r>
            <a:br>
              <a:rPr lang="es-ES" sz="1600" dirty="0">
                <a:solidFill>
                  <a:schemeClr val="tx1"/>
                </a:solidFill>
              </a:rPr>
            </a:br>
            <a:endParaRPr lang="es-ES" sz="1600" dirty="0">
              <a:solidFill>
                <a:schemeClr val="tx1"/>
              </a:solidFill>
            </a:endParaRPr>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911F8D26-D111-9AC3-E36F-0D8C590A4A66}"/>
              </a:ext>
            </a:extLst>
          </p:cNvPr>
          <p:cNvPicPr>
            <a:picLocks noChangeAspect="1"/>
          </p:cNvPicPr>
          <p:nvPr/>
        </p:nvPicPr>
        <p:blipFill>
          <a:blip r:embed="rId2"/>
          <a:stretch>
            <a:fillRect/>
          </a:stretch>
        </p:blipFill>
        <p:spPr>
          <a:xfrm>
            <a:off x="6548437" y="2525445"/>
            <a:ext cx="5110163" cy="3388260"/>
          </a:xfrm>
          <a:prstGeom prst="rect">
            <a:avLst/>
          </a:prstGeom>
        </p:spPr>
      </p:pic>
    </p:spTree>
    <p:extLst>
      <p:ext uri="{BB962C8B-B14F-4D97-AF65-F5344CB8AC3E}">
        <p14:creationId xmlns:p14="http://schemas.microsoft.com/office/powerpoint/2010/main" val="4888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5D6C-2C9B-9E82-6DCD-56F3448BAB5C}"/>
              </a:ext>
            </a:extLst>
          </p:cNvPr>
          <p:cNvSpPr>
            <a:spLocks noGrp="1"/>
          </p:cNvSpPr>
          <p:nvPr>
            <p:ph type="title"/>
          </p:nvPr>
        </p:nvSpPr>
        <p:spPr/>
        <p:txBody>
          <a:bodyPr/>
          <a:lstStyle/>
          <a:p>
            <a:pPr algn="ctr"/>
            <a:r>
              <a:rPr lang="es-ES" dirty="0"/>
              <a:t>Evolución histórica</a:t>
            </a:r>
          </a:p>
        </p:txBody>
      </p:sp>
      <p:sp>
        <p:nvSpPr>
          <p:cNvPr id="3" name="Marcador de contenido 2">
            <a:extLst>
              <a:ext uri="{FF2B5EF4-FFF2-40B4-BE49-F238E27FC236}">
                <a16:creationId xmlns:a16="http://schemas.microsoft.com/office/drawing/2014/main" id="{62F32154-C24F-39A0-637B-292EC9924D53}"/>
              </a:ext>
            </a:extLst>
          </p:cNvPr>
          <p:cNvSpPr>
            <a:spLocks noGrp="1"/>
          </p:cNvSpPr>
          <p:nvPr>
            <p:ph idx="1"/>
          </p:nvPr>
        </p:nvSpPr>
        <p:spPr>
          <a:xfrm>
            <a:off x="1143000" y="1720158"/>
            <a:ext cx="9906000" cy="5051834"/>
          </a:xfrm>
        </p:spPr>
        <p:txBody>
          <a:bodyPr>
            <a:normAutofit/>
          </a:bodyPr>
          <a:lstStyle/>
          <a:p>
            <a:pPr marL="0" indent="0" algn="ctr">
              <a:buNone/>
            </a:pPr>
            <a:r>
              <a:rPr lang="es-ES" sz="1600" b="1" i="1" dirty="0">
                <a:solidFill>
                  <a:schemeClr val="tx1"/>
                </a:solidFill>
              </a:rPr>
              <a:t>Inspiración Biológica (1940s - 1950s):</a:t>
            </a:r>
          </a:p>
          <a:p>
            <a:r>
              <a:rPr lang="es-ES" sz="1600" dirty="0">
                <a:solidFill>
                  <a:schemeClr val="tx1"/>
                </a:solidFill>
              </a:rPr>
              <a:t>McCulloch y Pitts (1943): Propusieron un modelo matemático de una neurona simplificada, sentando las bases teóricas para las redes neuronales artificiales.</a:t>
            </a:r>
          </a:p>
          <a:p>
            <a:r>
              <a:rPr lang="es-ES" sz="1600" dirty="0">
                <a:solidFill>
                  <a:schemeClr val="tx1"/>
                </a:solidFill>
              </a:rPr>
              <a:t>Teoría de Aprendizaje </a:t>
            </a:r>
            <a:r>
              <a:rPr lang="es-ES" sz="1600" dirty="0" err="1">
                <a:solidFill>
                  <a:schemeClr val="tx1"/>
                </a:solidFill>
              </a:rPr>
              <a:t>Hebbiano</a:t>
            </a:r>
            <a:r>
              <a:rPr lang="es-ES" sz="1600" dirty="0">
                <a:solidFill>
                  <a:schemeClr val="tx1"/>
                </a:solidFill>
              </a:rPr>
              <a:t> (1949): Donald Hebb propuso la regla de aprendizaje que lleva su nombre, que establece que las conexiones sinápticas se fortalecen cuando las neuronas se activan simultáneamente.</a:t>
            </a:r>
          </a:p>
          <a:p>
            <a:pPr marL="0" indent="0" algn="ctr">
              <a:buNone/>
            </a:pPr>
            <a:r>
              <a:rPr lang="es-ES" sz="1600" b="1" i="1" dirty="0">
                <a:solidFill>
                  <a:schemeClr val="tx1"/>
                </a:solidFill>
              </a:rPr>
              <a:t> Perceptrón y Declive (1950s - 1960s):</a:t>
            </a:r>
          </a:p>
          <a:p>
            <a:r>
              <a:rPr lang="es-ES" sz="1600" dirty="0">
                <a:solidFill>
                  <a:schemeClr val="tx1"/>
                </a:solidFill>
              </a:rPr>
              <a:t>Perceptrón (1957): Frank Rosenblatt desarrolló el perceptrón, una de las primeras formas de red neuronal, capaz de aprender de forma supervisada.</a:t>
            </a:r>
          </a:p>
          <a:p>
            <a:r>
              <a:rPr lang="es-ES" sz="1600" dirty="0">
                <a:solidFill>
                  <a:schemeClr val="tx1"/>
                </a:solidFill>
              </a:rPr>
              <a:t>Críticas de Minsky y Papert (1969): Marvin Minsky y Seymour Papert publicaron un libro que criticaba las limitaciones del perceptrón, lo que llevó a un período de desconfianza y declive en la investigación de redes neuronales.</a:t>
            </a:r>
          </a:p>
          <a:p>
            <a:pPr marL="0" indent="0" algn="ctr">
              <a:buNone/>
            </a:pPr>
            <a:r>
              <a:rPr lang="es-ES" sz="1600" b="1" i="1" dirty="0">
                <a:solidFill>
                  <a:schemeClr val="tx1"/>
                </a:solidFill>
              </a:rPr>
              <a:t>Renacimiento y Algoritmos de Aprendizaje (1980s):</a:t>
            </a:r>
          </a:p>
          <a:p>
            <a:r>
              <a:rPr lang="es-ES" sz="1600" dirty="0">
                <a:solidFill>
                  <a:schemeClr val="tx1"/>
                </a:solidFill>
              </a:rPr>
              <a:t>Descubrimiento del </a:t>
            </a:r>
            <a:r>
              <a:rPr lang="es-ES" sz="1600" dirty="0" err="1">
                <a:solidFill>
                  <a:schemeClr val="tx1"/>
                </a:solidFill>
              </a:rPr>
              <a:t>Backpropagation</a:t>
            </a:r>
            <a:r>
              <a:rPr lang="es-ES" sz="1600" dirty="0">
                <a:solidFill>
                  <a:schemeClr val="tx1"/>
                </a:solidFill>
              </a:rPr>
              <a:t> (1986): David </a:t>
            </a:r>
            <a:r>
              <a:rPr lang="es-ES" sz="1600" dirty="0" err="1">
                <a:solidFill>
                  <a:schemeClr val="tx1"/>
                </a:solidFill>
              </a:rPr>
              <a:t>Rumelhart</a:t>
            </a:r>
            <a:r>
              <a:rPr lang="es-ES" sz="1600" dirty="0">
                <a:solidFill>
                  <a:schemeClr val="tx1"/>
                </a:solidFill>
              </a:rPr>
              <a:t>, Geoffrey Hinton y Ronald Williams redescubrieron el algoritmo de </a:t>
            </a:r>
            <a:r>
              <a:rPr lang="es-ES" sz="1600" dirty="0" err="1">
                <a:solidFill>
                  <a:schemeClr val="tx1"/>
                </a:solidFill>
              </a:rPr>
              <a:t>retropropagación</a:t>
            </a:r>
            <a:r>
              <a:rPr lang="es-ES" sz="1600" dirty="0">
                <a:solidFill>
                  <a:schemeClr val="tx1"/>
                </a:solidFill>
              </a:rPr>
              <a:t> del error, permitiendo el entrenamiento eficiente de redes neuronales profundas.</a:t>
            </a:r>
          </a:p>
          <a:p>
            <a:r>
              <a:rPr lang="es-ES" sz="1600" dirty="0">
                <a:solidFill>
                  <a:schemeClr val="tx1"/>
                </a:solidFill>
              </a:rPr>
              <a:t>Desarrollo de Redes Neuronales </a:t>
            </a:r>
            <a:r>
              <a:rPr lang="es-ES" sz="1600" dirty="0" err="1">
                <a:solidFill>
                  <a:schemeClr val="tx1"/>
                </a:solidFill>
              </a:rPr>
              <a:t>Convolutivas</a:t>
            </a:r>
            <a:r>
              <a:rPr lang="es-ES" sz="1600" dirty="0">
                <a:solidFill>
                  <a:schemeClr val="tx1"/>
                </a:solidFill>
              </a:rPr>
              <a:t> (1989): Yann </a:t>
            </a:r>
            <a:r>
              <a:rPr lang="es-ES" sz="1600" dirty="0" err="1">
                <a:solidFill>
                  <a:schemeClr val="tx1"/>
                </a:solidFill>
              </a:rPr>
              <a:t>LeCun</a:t>
            </a:r>
            <a:r>
              <a:rPr lang="es-ES" sz="1600" dirty="0">
                <a:solidFill>
                  <a:schemeClr val="tx1"/>
                </a:solidFill>
              </a:rPr>
              <a:t> y colaboradores introdujeron las redes neuronales convolucionales (CNN), revolucionando el campo de la visión por computadora.</a:t>
            </a:r>
          </a:p>
        </p:txBody>
      </p:sp>
    </p:spTree>
    <p:extLst>
      <p:ext uri="{BB962C8B-B14F-4D97-AF65-F5344CB8AC3E}">
        <p14:creationId xmlns:p14="http://schemas.microsoft.com/office/powerpoint/2010/main" val="297803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DD2940-D03C-9CDD-F916-1419C6218AB3}"/>
              </a:ext>
            </a:extLst>
          </p:cNvPr>
          <p:cNvSpPr>
            <a:spLocks noGrp="1"/>
          </p:cNvSpPr>
          <p:nvPr>
            <p:ph idx="1"/>
          </p:nvPr>
        </p:nvSpPr>
        <p:spPr>
          <a:xfrm>
            <a:off x="1143000" y="1285277"/>
            <a:ext cx="9906000" cy="4024424"/>
          </a:xfrm>
        </p:spPr>
        <p:txBody>
          <a:bodyPr>
            <a:normAutofit/>
          </a:bodyPr>
          <a:lstStyle/>
          <a:p>
            <a:pPr marL="0" indent="0" algn="ctr">
              <a:buNone/>
            </a:pPr>
            <a:r>
              <a:rPr lang="es-ES" sz="1600" b="1" i="1" dirty="0">
                <a:solidFill>
                  <a:schemeClr val="tx1"/>
                </a:solidFill>
              </a:rPr>
              <a:t>Avances en la Década de 2010:</a:t>
            </a:r>
          </a:p>
          <a:p>
            <a:r>
              <a:rPr lang="es-ES" sz="1600" dirty="0">
                <a:solidFill>
                  <a:schemeClr val="tx1"/>
                </a:solidFill>
              </a:rPr>
              <a:t>Auge del Deep </a:t>
            </a:r>
            <a:r>
              <a:rPr lang="es-ES" sz="1600" dirty="0" err="1">
                <a:solidFill>
                  <a:schemeClr val="tx1"/>
                </a:solidFill>
              </a:rPr>
              <a:t>Learning</a:t>
            </a:r>
            <a:r>
              <a:rPr lang="es-ES" sz="1600" dirty="0">
                <a:solidFill>
                  <a:schemeClr val="tx1"/>
                </a:solidFill>
              </a:rPr>
              <a:t> (2010s): Los avances en hardware, grandes volúmenes de datos y algoritmos de aprendizaje profundo revitalizaron el interés en las redes neuronales.</a:t>
            </a:r>
          </a:p>
          <a:p>
            <a:r>
              <a:rPr lang="es-ES" sz="1600" dirty="0">
                <a:solidFill>
                  <a:schemeClr val="tx1"/>
                </a:solidFill>
              </a:rPr>
              <a:t>Aplicaciones Prácticas y Comerciales: Las redes neuronales se convirtieron en la columna vertebral de muchas aplicaciones de IA, incluyendo reconocimiento de voz, traducción automática, conducción autónoma, diagnóstico médico, entre otros.</a:t>
            </a:r>
          </a:p>
          <a:p>
            <a:pPr marL="0" indent="0" algn="ctr">
              <a:buNone/>
            </a:pPr>
            <a:r>
              <a:rPr lang="es-ES" sz="1600" b="1" i="1" dirty="0">
                <a:solidFill>
                  <a:schemeClr val="tx1"/>
                </a:solidFill>
              </a:rPr>
              <a:t>Estado Actual:</a:t>
            </a:r>
          </a:p>
          <a:p>
            <a:r>
              <a:rPr lang="es-ES" sz="1600" dirty="0">
                <a:solidFill>
                  <a:schemeClr val="tx1"/>
                </a:solidFill>
              </a:rPr>
              <a:t>Investigación Activa: La investigación en redes neuronales sigue siendo intensa, con enfoques en la interpretabilidad, la eficiencia, la generalización y la ética.</a:t>
            </a:r>
          </a:p>
          <a:p>
            <a:r>
              <a:rPr lang="es-ES" sz="1600" dirty="0">
                <a:solidFill>
                  <a:schemeClr val="tx1"/>
                </a:solidFill>
              </a:rPr>
              <a:t>Aplicaciones Ubicuas: Las redes neuronales están presentes en una amplia variedad de productos y servicios, desde asistentes virtuales hasta sistemas de recomendación, y desde sistemas de seguridad hasta dispositivos médicos.</a:t>
            </a:r>
          </a:p>
          <a:p>
            <a:endParaRPr lang="es-ES" dirty="0"/>
          </a:p>
        </p:txBody>
      </p:sp>
    </p:spTree>
    <p:extLst>
      <p:ext uri="{BB962C8B-B14F-4D97-AF65-F5344CB8AC3E}">
        <p14:creationId xmlns:p14="http://schemas.microsoft.com/office/powerpoint/2010/main" val="54679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1FBD8-2D55-657D-D530-A4F8C82E4570}"/>
              </a:ext>
            </a:extLst>
          </p:cNvPr>
          <p:cNvSpPr>
            <a:spLocks noGrp="1"/>
          </p:cNvSpPr>
          <p:nvPr>
            <p:ph type="title"/>
          </p:nvPr>
        </p:nvSpPr>
        <p:spPr>
          <a:xfrm>
            <a:off x="1143000" y="0"/>
            <a:ext cx="9906000" cy="1382156"/>
          </a:xfrm>
        </p:spPr>
        <p:txBody>
          <a:bodyPr/>
          <a:lstStyle/>
          <a:p>
            <a:pPr algn="ctr"/>
            <a:r>
              <a:rPr lang="es-ES" dirty="0"/>
              <a:t>Estructura básica </a:t>
            </a:r>
          </a:p>
        </p:txBody>
      </p:sp>
      <p:sp>
        <p:nvSpPr>
          <p:cNvPr id="3" name="Marcador de contenido 2">
            <a:extLst>
              <a:ext uri="{FF2B5EF4-FFF2-40B4-BE49-F238E27FC236}">
                <a16:creationId xmlns:a16="http://schemas.microsoft.com/office/drawing/2014/main" id="{32625BFB-BD43-2C99-E027-BD3C25914733}"/>
              </a:ext>
            </a:extLst>
          </p:cNvPr>
          <p:cNvSpPr>
            <a:spLocks noGrp="1"/>
          </p:cNvSpPr>
          <p:nvPr>
            <p:ph idx="1"/>
          </p:nvPr>
        </p:nvSpPr>
        <p:spPr>
          <a:xfrm>
            <a:off x="1143000" y="1104523"/>
            <a:ext cx="9906000" cy="5649361"/>
          </a:xfrm>
        </p:spPr>
        <p:txBody>
          <a:bodyPr>
            <a:noAutofit/>
          </a:bodyPr>
          <a:lstStyle/>
          <a:p>
            <a:pPr marL="0" indent="0" algn="ctr">
              <a:buNone/>
            </a:pPr>
            <a:r>
              <a:rPr lang="es-ES" sz="1400" b="1" i="1" dirty="0">
                <a:solidFill>
                  <a:srgbClr val="0D0D0D"/>
                </a:solidFill>
                <a:effectLst/>
                <a:highlight>
                  <a:srgbClr val="FFFFFF"/>
                </a:highlight>
              </a:rPr>
              <a:t>Neuronas</a:t>
            </a:r>
            <a:r>
              <a:rPr lang="es-ES" sz="1400" b="1" i="0" dirty="0">
                <a:solidFill>
                  <a:srgbClr val="0D0D0D"/>
                </a:solidFill>
                <a:effectLst/>
                <a:highlight>
                  <a:srgbClr val="FFFFFF"/>
                </a:highlight>
              </a:rPr>
              <a:t>:</a:t>
            </a:r>
          </a:p>
          <a:p>
            <a:pPr algn="l">
              <a:buFont typeface="Arial" panose="020B0604020202020204" pitchFamily="34" charset="0"/>
              <a:buChar char="•"/>
            </a:pPr>
            <a:r>
              <a:rPr lang="es-ES" sz="1400" b="0" i="0" dirty="0">
                <a:solidFill>
                  <a:srgbClr val="0D0D0D"/>
                </a:solidFill>
                <a:effectLst/>
                <a:highlight>
                  <a:srgbClr val="FFFFFF"/>
                </a:highlight>
              </a:rPr>
              <a:t>Las neuronas son unidades básicas de procesamiento en una red neuronal.</a:t>
            </a:r>
          </a:p>
          <a:p>
            <a:pPr algn="l">
              <a:buFont typeface="Arial" panose="020B0604020202020204" pitchFamily="34" charset="0"/>
              <a:buChar char="•"/>
            </a:pPr>
            <a:r>
              <a:rPr lang="es-ES" sz="1400" b="0" i="0" dirty="0">
                <a:solidFill>
                  <a:srgbClr val="0D0D0D"/>
                </a:solidFill>
                <a:effectLst/>
                <a:highlight>
                  <a:srgbClr val="FFFFFF"/>
                </a:highlight>
              </a:rPr>
              <a:t>Cada neurona recibe entradas, realiza un cálculo en función de esas entradas y produce una salida.</a:t>
            </a:r>
          </a:p>
          <a:p>
            <a:pPr algn="l">
              <a:buFont typeface="Arial" panose="020B0604020202020204" pitchFamily="34" charset="0"/>
              <a:buChar char="•"/>
            </a:pPr>
            <a:r>
              <a:rPr lang="es-ES" sz="1400" b="0" i="0" dirty="0">
                <a:solidFill>
                  <a:srgbClr val="0D0D0D"/>
                </a:solidFill>
                <a:effectLst/>
                <a:highlight>
                  <a:srgbClr val="FFFFFF"/>
                </a:highlight>
              </a:rPr>
              <a:t>La salida de una neurona puede ser una simple función de activación aplicada a la suma ponderada de las entradas.</a:t>
            </a:r>
          </a:p>
          <a:p>
            <a:pPr marL="0" indent="0" algn="ctr">
              <a:buNone/>
            </a:pPr>
            <a:r>
              <a:rPr lang="es-ES" sz="1400" b="1" i="1" dirty="0">
                <a:solidFill>
                  <a:srgbClr val="0D0D0D"/>
                </a:solidFill>
                <a:effectLst/>
                <a:highlight>
                  <a:srgbClr val="FFFFFF"/>
                </a:highlight>
              </a:rPr>
              <a:t>Capas</a:t>
            </a:r>
            <a:r>
              <a:rPr lang="es-ES" sz="1400" b="1" i="0" dirty="0">
                <a:solidFill>
                  <a:srgbClr val="0D0D0D"/>
                </a:solidFill>
                <a:effectLst/>
                <a:highlight>
                  <a:srgbClr val="FFFFFF"/>
                </a:highlight>
              </a:rPr>
              <a:t>:</a:t>
            </a:r>
          </a:p>
          <a:p>
            <a:pPr algn="l">
              <a:buFont typeface="Arial" panose="020B0604020202020204" pitchFamily="34" charset="0"/>
              <a:buChar char="•"/>
            </a:pPr>
            <a:r>
              <a:rPr lang="es-ES" sz="1400" b="0" i="0" dirty="0">
                <a:solidFill>
                  <a:srgbClr val="0D0D0D"/>
                </a:solidFill>
                <a:effectLst/>
                <a:highlight>
                  <a:srgbClr val="FFFFFF"/>
                </a:highlight>
              </a:rPr>
              <a:t>Las neuronas en una red neuronal están organizadas en capas. Las tres capas principales son:</a:t>
            </a:r>
          </a:p>
          <a:p>
            <a:pPr marL="742950" lvl="1" indent="-285750" algn="l">
              <a:buFont typeface="Arial" panose="020B0604020202020204" pitchFamily="34" charset="0"/>
              <a:buChar char="•"/>
            </a:pPr>
            <a:r>
              <a:rPr lang="es-ES" sz="1400" b="1" i="0" dirty="0">
                <a:solidFill>
                  <a:srgbClr val="0D0D0D"/>
                </a:solidFill>
                <a:effectLst/>
                <a:highlight>
                  <a:srgbClr val="FFFFFF"/>
                </a:highlight>
              </a:rPr>
              <a:t>Capa de Entrada</a:t>
            </a:r>
            <a:r>
              <a:rPr lang="es-ES" sz="1400" b="0" i="0" dirty="0">
                <a:solidFill>
                  <a:srgbClr val="0D0D0D"/>
                </a:solidFill>
                <a:effectLst/>
                <a:highlight>
                  <a:srgbClr val="FFFFFF"/>
                </a:highlight>
              </a:rPr>
              <a:t>: Esta es la capa donde se introducen los datos de entrada en la red. Cada neurona en esta capa representa una característica o atributo de los datos de entrada.</a:t>
            </a:r>
          </a:p>
          <a:p>
            <a:pPr marL="742950" lvl="1" indent="-285750" algn="l">
              <a:buFont typeface="Arial" panose="020B0604020202020204" pitchFamily="34" charset="0"/>
              <a:buChar char="•"/>
            </a:pPr>
            <a:r>
              <a:rPr lang="es-ES" sz="1400" b="1" i="0" dirty="0">
                <a:solidFill>
                  <a:srgbClr val="0D0D0D"/>
                </a:solidFill>
                <a:effectLst/>
                <a:highlight>
                  <a:srgbClr val="FFFFFF"/>
                </a:highlight>
              </a:rPr>
              <a:t>Capas Ocultas</a:t>
            </a:r>
            <a:r>
              <a:rPr lang="es-ES" sz="1400" b="0" i="0" dirty="0">
                <a:solidFill>
                  <a:srgbClr val="0D0D0D"/>
                </a:solidFill>
                <a:effectLst/>
                <a:highlight>
                  <a:srgbClr val="FFFFFF"/>
                </a:highlight>
              </a:rPr>
              <a:t>: Estas son capas intermedias entre la capa de entrada y la capa de salida. Son responsables de extraer características y patrones de los datos de entrada. Pueden haber una o varias capas ocultas en una red neuronal, dependiendo de la complejidad del problema.</a:t>
            </a:r>
          </a:p>
          <a:p>
            <a:pPr marL="742950" lvl="1" indent="-285750" algn="l">
              <a:buFont typeface="Arial" panose="020B0604020202020204" pitchFamily="34" charset="0"/>
              <a:buChar char="•"/>
            </a:pPr>
            <a:r>
              <a:rPr lang="es-ES" sz="1400" b="1" i="0" dirty="0">
                <a:solidFill>
                  <a:srgbClr val="0D0D0D"/>
                </a:solidFill>
                <a:effectLst/>
                <a:highlight>
                  <a:srgbClr val="FFFFFF"/>
                </a:highlight>
              </a:rPr>
              <a:t>Capa de Salida</a:t>
            </a:r>
            <a:r>
              <a:rPr lang="es-ES" sz="1400" b="0" i="0" dirty="0">
                <a:solidFill>
                  <a:srgbClr val="0D0D0D"/>
                </a:solidFill>
                <a:effectLst/>
                <a:highlight>
                  <a:srgbClr val="FFFFFF"/>
                </a:highlight>
              </a:rPr>
              <a:t>: Esta es la capa final de la red neuronal donde se produce la salida. La cantidad de neuronas en esta capa depende del tipo de problema que la red está tratando de resolver. Por ejemplo, en un problema de clasificación binaria, puede haber una sola neurona de salida que produzca una probabilidad, mientras que en un problema de clasificación multiclase puede haber múltiples neuronas, una para cada clase.</a:t>
            </a:r>
          </a:p>
          <a:p>
            <a:pPr marL="0" indent="0" algn="ctr">
              <a:buNone/>
            </a:pPr>
            <a:r>
              <a:rPr lang="es-ES" sz="1400" b="1" i="1" dirty="0">
                <a:solidFill>
                  <a:srgbClr val="0D0D0D"/>
                </a:solidFill>
                <a:effectLst/>
                <a:highlight>
                  <a:srgbClr val="FFFFFF"/>
                </a:highlight>
              </a:rPr>
              <a:t>Conexiones ponderadas:</a:t>
            </a:r>
          </a:p>
          <a:p>
            <a:pPr algn="l">
              <a:buFont typeface="Arial" panose="020B0604020202020204" pitchFamily="34" charset="0"/>
              <a:buChar char="•"/>
            </a:pPr>
            <a:r>
              <a:rPr lang="es-ES" sz="1400" b="0" i="0" dirty="0">
                <a:solidFill>
                  <a:srgbClr val="0D0D0D"/>
                </a:solidFill>
                <a:effectLst/>
                <a:highlight>
                  <a:srgbClr val="FFFFFF"/>
                </a:highlight>
              </a:rPr>
              <a:t>Cada neurona en una capa está conectada con todas las neuronas de la capa siguiente y la capa anterior.</a:t>
            </a:r>
          </a:p>
          <a:p>
            <a:pPr algn="l">
              <a:buFont typeface="Arial" panose="020B0604020202020204" pitchFamily="34" charset="0"/>
              <a:buChar char="•"/>
            </a:pPr>
            <a:r>
              <a:rPr lang="es-ES" sz="1400" b="0" i="0" dirty="0">
                <a:solidFill>
                  <a:srgbClr val="0D0D0D"/>
                </a:solidFill>
                <a:effectLst/>
                <a:highlight>
                  <a:srgbClr val="FFFFFF"/>
                </a:highlight>
              </a:rPr>
              <a:t>Cada conexión entre neuronas tiene un peso asociado que representa la fuerza de la conexión.</a:t>
            </a:r>
          </a:p>
          <a:p>
            <a:pPr algn="l">
              <a:buFont typeface="Arial" panose="020B0604020202020204" pitchFamily="34" charset="0"/>
              <a:buChar char="•"/>
            </a:pPr>
            <a:r>
              <a:rPr lang="es-ES" sz="1400" b="0" i="0" dirty="0">
                <a:solidFill>
                  <a:srgbClr val="0D0D0D"/>
                </a:solidFill>
                <a:effectLst/>
                <a:highlight>
                  <a:srgbClr val="FFFFFF"/>
                </a:highlight>
              </a:rPr>
              <a:t>Durante el proceso de entrenamiento, estos pesos se ajustan iterativamente para minimizar una función de pérdida, lo que permite que la red aprenda y se adapte a los datos.</a:t>
            </a:r>
          </a:p>
          <a:p>
            <a:pPr marL="0" indent="0">
              <a:buNone/>
            </a:pPr>
            <a:endParaRPr lang="es-ES" sz="1400" dirty="0"/>
          </a:p>
        </p:txBody>
      </p:sp>
    </p:spTree>
    <p:extLst>
      <p:ext uri="{BB962C8B-B14F-4D97-AF65-F5344CB8AC3E}">
        <p14:creationId xmlns:p14="http://schemas.microsoft.com/office/powerpoint/2010/main" val="285535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6A8511A-4F96-B35E-2370-45F99D347491}"/>
              </a:ext>
            </a:extLst>
          </p:cNvPr>
          <p:cNvSpPr>
            <a:spLocks noGrp="1"/>
          </p:cNvSpPr>
          <p:nvPr>
            <p:ph type="title"/>
          </p:nvPr>
        </p:nvSpPr>
        <p:spPr>
          <a:xfrm>
            <a:off x="1129553" y="638174"/>
            <a:ext cx="10529048" cy="1476375"/>
          </a:xfrm>
        </p:spPr>
        <p:txBody>
          <a:bodyPr>
            <a:normAutofit/>
          </a:bodyPr>
          <a:lstStyle/>
          <a:p>
            <a:pPr algn="ctr"/>
            <a:r>
              <a:rPr lang="es-ES" dirty="0"/>
              <a:t>Tipos y Arquitecturas</a:t>
            </a:r>
          </a:p>
        </p:txBody>
      </p:sp>
      <p:cxnSp>
        <p:nvCxnSpPr>
          <p:cNvPr id="35"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D4C1739-7C0C-9555-1E24-DB2B2AAA4151}"/>
              </a:ext>
            </a:extLst>
          </p:cNvPr>
          <p:cNvSpPr>
            <a:spLocks noGrp="1"/>
          </p:cNvSpPr>
          <p:nvPr>
            <p:ph idx="1"/>
          </p:nvPr>
        </p:nvSpPr>
        <p:spPr>
          <a:xfrm>
            <a:off x="1129553" y="2114549"/>
            <a:ext cx="5418884" cy="4190331"/>
          </a:xfrm>
        </p:spPr>
        <p:txBody>
          <a:bodyPr>
            <a:normAutofit/>
          </a:bodyPr>
          <a:lstStyle/>
          <a:p>
            <a:pPr marL="0" indent="0" algn="ctr">
              <a:lnSpc>
                <a:spcPct val="90000"/>
              </a:lnSpc>
              <a:buNone/>
            </a:pPr>
            <a:r>
              <a:rPr lang="es-ES" sz="1700" b="1" i="1" dirty="0">
                <a:solidFill>
                  <a:schemeClr val="tx1"/>
                </a:solidFill>
                <a:effectLst/>
                <a:highlight>
                  <a:srgbClr val="FFFFFF"/>
                </a:highlight>
              </a:rPr>
              <a:t>Redes Neuronales </a:t>
            </a:r>
            <a:r>
              <a:rPr lang="es-ES" sz="1700" b="1" i="1" dirty="0" err="1">
                <a:solidFill>
                  <a:schemeClr val="tx1"/>
                </a:solidFill>
                <a:effectLst/>
                <a:highlight>
                  <a:srgbClr val="FFFFFF"/>
                </a:highlight>
              </a:rPr>
              <a:t>Feedforward</a:t>
            </a:r>
            <a:r>
              <a:rPr lang="es-ES" sz="1700" b="1" i="1" dirty="0">
                <a:solidFill>
                  <a:schemeClr val="tx1"/>
                </a:solidFill>
                <a:effectLst/>
                <a:highlight>
                  <a:srgbClr val="FFFFFF"/>
                </a:highlight>
              </a:rPr>
              <a:t>:</a:t>
            </a:r>
          </a:p>
          <a:p>
            <a:pPr algn="just">
              <a:lnSpc>
                <a:spcPct val="90000"/>
              </a:lnSpc>
              <a:buFont typeface="Arial" panose="020B0604020202020204" pitchFamily="34" charset="0"/>
              <a:buChar char="•"/>
            </a:pPr>
            <a:r>
              <a:rPr lang="es-ES" sz="1700" b="0" i="0" dirty="0">
                <a:solidFill>
                  <a:schemeClr val="tx1"/>
                </a:solidFill>
                <a:effectLst/>
                <a:highlight>
                  <a:srgbClr val="FFFFFF"/>
                </a:highlight>
              </a:rPr>
              <a:t>También conocidas como redes neuronales de propagación hacia adelante, son el tipo más básico de red neuronal.</a:t>
            </a:r>
          </a:p>
          <a:p>
            <a:pPr algn="just">
              <a:lnSpc>
                <a:spcPct val="90000"/>
              </a:lnSpc>
              <a:buFont typeface="Arial" panose="020B0604020202020204" pitchFamily="34" charset="0"/>
              <a:buChar char="•"/>
            </a:pPr>
            <a:r>
              <a:rPr lang="es-ES" sz="1700" b="0" i="0" dirty="0">
                <a:solidFill>
                  <a:schemeClr val="tx1"/>
                </a:solidFill>
                <a:effectLst/>
                <a:highlight>
                  <a:srgbClr val="FFFFFF"/>
                </a:highlight>
              </a:rPr>
              <a:t>La información fluye en una dirección, desde la capa de entrada, a través de una o más capas ocultas, hasta la capa de salida.</a:t>
            </a:r>
          </a:p>
          <a:p>
            <a:pPr algn="just">
              <a:lnSpc>
                <a:spcPct val="90000"/>
              </a:lnSpc>
              <a:buFont typeface="Arial" panose="020B0604020202020204" pitchFamily="34" charset="0"/>
              <a:buChar char="•"/>
            </a:pPr>
            <a:r>
              <a:rPr lang="es-ES" sz="1700" b="0" i="0" dirty="0">
                <a:solidFill>
                  <a:schemeClr val="tx1"/>
                </a:solidFill>
                <a:effectLst/>
                <a:highlight>
                  <a:srgbClr val="FFFFFF"/>
                </a:highlight>
              </a:rPr>
              <a:t>No hay bucles ni retroalimentación en la red, lo que significa que la información se mueve en una sola dirección, sin ciclos.</a:t>
            </a:r>
          </a:p>
          <a:p>
            <a:pPr algn="just">
              <a:lnSpc>
                <a:spcPct val="90000"/>
              </a:lnSpc>
              <a:buFont typeface="Arial" panose="020B0604020202020204" pitchFamily="34" charset="0"/>
              <a:buChar char="•"/>
            </a:pPr>
            <a:r>
              <a:rPr lang="es-ES" sz="1700" b="0" i="0" dirty="0">
                <a:solidFill>
                  <a:schemeClr val="tx1"/>
                </a:solidFill>
                <a:effectLst/>
                <a:highlight>
                  <a:srgbClr val="FFFFFF"/>
                </a:highlight>
              </a:rPr>
              <a:t>Son adecuadas para problemas donde la secuencia de datos no es relevante, como reconocimiento de imágenes, clasificación de texto, etc.</a:t>
            </a:r>
          </a:p>
          <a:p>
            <a:pPr>
              <a:lnSpc>
                <a:spcPct val="90000"/>
              </a:lnSpc>
            </a:pPr>
            <a:endParaRPr lang="es-ES" sz="1700" dirty="0"/>
          </a:p>
        </p:txBody>
      </p:sp>
      <p:cxnSp>
        <p:nvCxnSpPr>
          <p:cNvPr id="36"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Imagen 3" descr="Diagrama&#10;&#10;Descripción generada automáticamente">
            <a:extLst>
              <a:ext uri="{FF2B5EF4-FFF2-40B4-BE49-F238E27FC236}">
                <a16:creationId xmlns:a16="http://schemas.microsoft.com/office/drawing/2014/main" id="{3C453B72-41FC-E0ED-3437-32656B3C0091}"/>
              </a:ext>
            </a:extLst>
          </p:cNvPr>
          <p:cNvPicPr>
            <a:picLocks noChangeAspect="1"/>
          </p:cNvPicPr>
          <p:nvPr/>
        </p:nvPicPr>
        <p:blipFill>
          <a:blip r:embed="rId2"/>
          <a:stretch>
            <a:fillRect/>
          </a:stretch>
        </p:blipFill>
        <p:spPr>
          <a:xfrm>
            <a:off x="6548437" y="3089880"/>
            <a:ext cx="5110163" cy="2259389"/>
          </a:xfrm>
          <a:prstGeom prst="rect">
            <a:avLst/>
          </a:prstGeom>
        </p:spPr>
      </p:pic>
    </p:spTree>
    <p:extLst>
      <p:ext uri="{BB962C8B-B14F-4D97-AF65-F5344CB8AC3E}">
        <p14:creationId xmlns:p14="http://schemas.microsoft.com/office/powerpoint/2010/main" val="395307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8D451C-C2BE-7058-9DF9-DE4E67335B08}"/>
              </a:ext>
            </a:extLst>
          </p:cNvPr>
          <p:cNvSpPr>
            <a:spLocks noGrp="1"/>
          </p:cNvSpPr>
          <p:nvPr>
            <p:ph idx="1"/>
          </p:nvPr>
        </p:nvSpPr>
        <p:spPr>
          <a:xfrm>
            <a:off x="1143000" y="868817"/>
            <a:ext cx="9906000" cy="4024424"/>
          </a:xfrm>
        </p:spPr>
        <p:txBody>
          <a:bodyPr/>
          <a:lstStyle/>
          <a:p>
            <a:pPr marL="0" indent="0" algn="ctr">
              <a:buNone/>
            </a:pPr>
            <a:r>
              <a:rPr lang="es-ES" b="1" i="1" dirty="0">
                <a:solidFill>
                  <a:srgbClr val="0D0D0D"/>
                </a:solidFill>
                <a:effectLst/>
                <a:highlight>
                  <a:srgbClr val="FFFFFF"/>
                </a:highlight>
              </a:rPr>
              <a:t>Redes Neuronales Recurrentes (RNN):</a:t>
            </a:r>
          </a:p>
          <a:p>
            <a:pPr algn="l">
              <a:buFont typeface="Arial" panose="020B0604020202020204" pitchFamily="34" charset="0"/>
              <a:buChar char="•"/>
            </a:pPr>
            <a:r>
              <a:rPr lang="es-ES" sz="1800" b="0" i="0" dirty="0">
                <a:solidFill>
                  <a:srgbClr val="0D0D0D"/>
                </a:solidFill>
                <a:effectLst/>
                <a:highlight>
                  <a:srgbClr val="FFFFFF"/>
                </a:highlight>
              </a:rPr>
              <a:t>Diseñadas para manejar datos secuenciales o de series temporales, como texto, audio, video, entre otros.</a:t>
            </a:r>
          </a:p>
          <a:p>
            <a:pPr algn="l">
              <a:buFont typeface="Arial" panose="020B0604020202020204" pitchFamily="34" charset="0"/>
              <a:buChar char="•"/>
            </a:pPr>
            <a:r>
              <a:rPr lang="es-ES" sz="1800" b="0" i="0" dirty="0">
                <a:solidFill>
                  <a:srgbClr val="0D0D0D"/>
                </a:solidFill>
                <a:effectLst/>
                <a:highlight>
                  <a:srgbClr val="FFFFFF"/>
                </a:highlight>
              </a:rPr>
              <a:t>Tienen conexiones retroalimentadas que permiten a las neuronas mantener y utilizar información sobre estados anteriores.</a:t>
            </a:r>
          </a:p>
          <a:p>
            <a:pPr algn="l">
              <a:buFont typeface="Arial" panose="020B0604020202020204" pitchFamily="34" charset="0"/>
              <a:buChar char="•"/>
            </a:pPr>
            <a:r>
              <a:rPr lang="es-ES" sz="1800" b="0" i="0" dirty="0">
                <a:solidFill>
                  <a:srgbClr val="0D0D0D"/>
                </a:solidFill>
                <a:effectLst/>
                <a:highlight>
                  <a:srgbClr val="FFFFFF"/>
                </a:highlight>
              </a:rPr>
              <a:t>Cada neurona en una RNN procesa una entrada junto con la información almacenada en su estado anterior.</a:t>
            </a:r>
          </a:p>
          <a:p>
            <a:pPr algn="l">
              <a:buFont typeface="Arial" panose="020B0604020202020204" pitchFamily="34" charset="0"/>
              <a:buChar char="•"/>
            </a:pPr>
            <a:r>
              <a:rPr lang="es-ES" sz="1800" b="0" i="0" dirty="0">
                <a:solidFill>
                  <a:srgbClr val="0D0D0D"/>
                </a:solidFill>
                <a:effectLst/>
                <a:highlight>
                  <a:srgbClr val="FFFFFF"/>
                </a:highlight>
              </a:rPr>
              <a:t>Son útiles en aplicaciones como modelado de lenguaje, traducción automática, reconocimiento de voz y generación de texto.</a:t>
            </a:r>
          </a:p>
          <a:p>
            <a:pPr marL="0" indent="0">
              <a:buNone/>
            </a:pPr>
            <a:endParaRPr lang="es-ES" dirty="0"/>
          </a:p>
        </p:txBody>
      </p:sp>
      <p:pic>
        <p:nvPicPr>
          <p:cNvPr id="4" name="Imagen 3">
            <a:extLst>
              <a:ext uri="{FF2B5EF4-FFF2-40B4-BE49-F238E27FC236}">
                <a16:creationId xmlns:a16="http://schemas.microsoft.com/office/drawing/2014/main" id="{D7743636-2115-D672-D9BC-B13409C81EA2}"/>
              </a:ext>
            </a:extLst>
          </p:cNvPr>
          <p:cNvPicPr>
            <a:picLocks noChangeAspect="1"/>
          </p:cNvPicPr>
          <p:nvPr/>
        </p:nvPicPr>
        <p:blipFill>
          <a:blip r:embed="rId2"/>
          <a:stretch>
            <a:fillRect/>
          </a:stretch>
        </p:blipFill>
        <p:spPr>
          <a:xfrm>
            <a:off x="2916826" y="3751040"/>
            <a:ext cx="6032424" cy="1964759"/>
          </a:xfrm>
          <a:prstGeom prst="rect">
            <a:avLst/>
          </a:prstGeom>
        </p:spPr>
      </p:pic>
    </p:spTree>
    <p:extLst>
      <p:ext uri="{BB962C8B-B14F-4D97-AF65-F5344CB8AC3E}">
        <p14:creationId xmlns:p14="http://schemas.microsoft.com/office/powerpoint/2010/main" val="371822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701030C-81E4-0D59-A391-F621A651CA91}"/>
              </a:ext>
            </a:extLst>
          </p:cNvPr>
          <p:cNvSpPr>
            <a:spLocks noGrp="1"/>
          </p:cNvSpPr>
          <p:nvPr>
            <p:ph idx="1"/>
          </p:nvPr>
        </p:nvSpPr>
        <p:spPr>
          <a:xfrm>
            <a:off x="1140175" y="1598502"/>
            <a:ext cx="4966447" cy="4190331"/>
          </a:xfrm>
        </p:spPr>
        <p:txBody>
          <a:bodyPr>
            <a:normAutofit/>
          </a:bodyPr>
          <a:lstStyle/>
          <a:p>
            <a:pPr marL="0" indent="0" algn="ctr">
              <a:lnSpc>
                <a:spcPct val="90000"/>
              </a:lnSpc>
              <a:buNone/>
            </a:pPr>
            <a:r>
              <a:rPr lang="es-ES" sz="1800" b="1" i="1" dirty="0">
                <a:solidFill>
                  <a:schemeClr val="tx1"/>
                </a:solidFill>
                <a:effectLst/>
                <a:highlight>
                  <a:srgbClr val="FFFFFF"/>
                </a:highlight>
              </a:rPr>
              <a:t>Redes Neuronales Convolucionales (CNN):</a:t>
            </a:r>
          </a:p>
          <a:p>
            <a:pPr algn="just">
              <a:lnSpc>
                <a:spcPct val="90000"/>
              </a:lnSpc>
              <a:buFont typeface="Arial" panose="020B0604020202020204" pitchFamily="34" charset="0"/>
              <a:buChar char="•"/>
            </a:pPr>
            <a:r>
              <a:rPr lang="es-ES" sz="1800" b="0" i="0" dirty="0">
                <a:solidFill>
                  <a:schemeClr val="tx1"/>
                </a:solidFill>
                <a:effectLst/>
                <a:highlight>
                  <a:srgbClr val="FFFFFF"/>
                </a:highlight>
              </a:rPr>
              <a:t>Especializadas en el procesamiento de datos de tipo matriz, como imágenes y videos.</a:t>
            </a:r>
          </a:p>
          <a:p>
            <a:pPr algn="just">
              <a:lnSpc>
                <a:spcPct val="90000"/>
              </a:lnSpc>
              <a:buFont typeface="Arial" panose="020B0604020202020204" pitchFamily="34" charset="0"/>
              <a:buChar char="•"/>
            </a:pPr>
            <a:r>
              <a:rPr lang="es-ES" sz="1800" b="0" i="0" dirty="0">
                <a:solidFill>
                  <a:schemeClr val="tx1"/>
                </a:solidFill>
                <a:effectLst/>
                <a:highlight>
                  <a:srgbClr val="FFFFFF"/>
                </a:highlight>
              </a:rPr>
              <a:t>Utilizan operaciones de convolución para extraer características espaciales de los datos de entrada.</a:t>
            </a:r>
          </a:p>
          <a:p>
            <a:pPr algn="just">
              <a:lnSpc>
                <a:spcPct val="90000"/>
              </a:lnSpc>
              <a:buFont typeface="Arial" panose="020B0604020202020204" pitchFamily="34" charset="0"/>
              <a:buChar char="•"/>
            </a:pPr>
            <a:r>
              <a:rPr lang="es-ES" sz="1800" b="0" i="0" dirty="0">
                <a:solidFill>
                  <a:schemeClr val="tx1"/>
                </a:solidFill>
                <a:effectLst/>
                <a:highlight>
                  <a:srgbClr val="FFFFFF"/>
                </a:highlight>
              </a:rPr>
              <a:t>Suelen tener una arquitectura en la que las capas convolucionales se alternan con capas de submuestreo (</a:t>
            </a:r>
            <a:r>
              <a:rPr lang="es-ES" sz="1800" b="0" i="0" dirty="0" err="1">
                <a:solidFill>
                  <a:schemeClr val="tx1"/>
                </a:solidFill>
                <a:effectLst/>
                <a:highlight>
                  <a:srgbClr val="FFFFFF"/>
                </a:highlight>
              </a:rPr>
              <a:t>pooling</a:t>
            </a:r>
            <a:r>
              <a:rPr lang="es-ES" sz="1800" b="0" i="0" dirty="0">
                <a:solidFill>
                  <a:schemeClr val="tx1"/>
                </a:solidFill>
                <a:effectLst/>
                <a:highlight>
                  <a:srgbClr val="FFFFFF"/>
                </a:highlight>
              </a:rPr>
              <a:t>) para reducir la dimensionalidad.</a:t>
            </a:r>
          </a:p>
          <a:p>
            <a:pPr algn="just">
              <a:lnSpc>
                <a:spcPct val="90000"/>
              </a:lnSpc>
              <a:buFont typeface="Arial" panose="020B0604020202020204" pitchFamily="34" charset="0"/>
              <a:buChar char="•"/>
            </a:pPr>
            <a:r>
              <a:rPr lang="es-ES" sz="1800" b="0" i="0" dirty="0">
                <a:solidFill>
                  <a:schemeClr val="tx1"/>
                </a:solidFill>
                <a:effectLst/>
                <a:highlight>
                  <a:srgbClr val="FFFFFF"/>
                </a:highlight>
              </a:rPr>
              <a:t>Son altamente efectivas en tareas de visión por computadora, como detección de objetos, segmentación semántica y clasificación de imágenes.</a:t>
            </a:r>
          </a:p>
          <a:p>
            <a:pPr marL="0" indent="0">
              <a:lnSpc>
                <a:spcPct val="90000"/>
              </a:lnSpc>
              <a:buNone/>
            </a:pPr>
            <a:endParaRPr lang="es-ES" sz="1800" dirty="0"/>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Imagen 3" descr="Diagrama&#10;&#10;Descripción generada automáticamente">
            <a:extLst>
              <a:ext uri="{FF2B5EF4-FFF2-40B4-BE49-F238E27FC236}">
                <a16:creationId xmlns:a16="http://schemas.microsoft.com/office/drawing/2014/main" id="{09B5FD2D-A9A4-6A51-C405-9011187C5D07}"/>
              </a:ext>
            </a:extLst>
          </p:cNvPr>
          <p:cNvPicPr>
            <a:picLocks noChangeAspect="1"/>
          </p:cNvPicPr>
          <p:nvPr/>
        </p:nvPicPr>
        <p:blipFill>
          <a:blip r:embed="rId2"/>
          <a:stretch>
            <a:fillRect/>
          </a:stretch>
        </p:blipFill>
        <p:spPr>
          <a:xfrm>
            <a:off x="6548437" y="2867373"/>
            <a:ext cx="5110163" cy="2704404"/>
          </a:xfrm>
          <a:prstGeom prst="rect">
            <a:avLst/>
          </a:prstGeom>
        </p:spPr>
      </p:pic>
    </p:spTree>
    <p:extLst>
      <p:ext uri="{BB962C8B-B14F-4D97-AF65-F5344CB8AC3E}">
        <p14:creationId xmlns:p14="http://schemas.microsoft.com/office/powerpoint/2010/main" val="36357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7AD20C3-8683-CB53-54D4-BBD7637A7C25}"/>
              </a:ext>
            </a:extLst>
          </p:cNvPr>
          <p:cNvSpPr>
            <a:spLocks noGrp="1"/>
          </p:cNvSpPr>
          <p:nvPr>
            <p:ph idx="1"/>
          </p:nvPr>
        </p:nvSpPr>
        <p:spPr>
          <a:xfrm>
            <a:off x="1165707" y="1230618"/>
            <a:ext cx="4632341" cy="4190331"/>
          </a:xfrm>
        </p:spPr>
        <p:txBody>
          <a:bodyPr>
            <a:normAutofit/>
          </a:bodyPr>
          <a:lstStyle/>
          <a:p>
            <a:pPr marL="0" indent="0" algn="ctr">
              <a:lnSpc>
                <a:spcPct val="90000"/>
              </a:lnSpc>
              <a:buNone/>
            </a:pPr>
            <a:r>
              <a:rPr lang="es-ES" sz="1800" b="1" i="1" dirty="0">
                <a:solidFill>
                  <a:schemeClr val="tx1"/>
                </a:solidFill>
                <a:effectLst/>
                <a:highlight>
                  <a:srgbClr val="FFFFFF"/>
                </a:highlight>
              </a:rPr>
              <a:t>Redes Neuronales Profundas (Deep </a:t>
            </a:r>
            <a:r>
              <a:rPr lang="es-ES" sz="1800" b="1" i="1" dirty="0" err="1">
                <a:solidFill>
                  <a:schemeClr val="tx1"/>
                </a:solidFill>
                <a:effectLst/>
                <a:highlight>
                  <a:srgbClr val="FFFFFF"/>
                </a:highlight>
              </a:rPr>
              <a:t>Learning</a:t>
            </a:r>
            <a:r>
              <a:rPr lang="es-ES" sz="1800" b="1" i="1" dirty="0">
                <a:solidFill>
                  <a:schemeClr val="tx1"/>
                </a:solidFill>
                <a:effectLst/>
                <a:highlight>
                  <a:srgbClr val="FFFFFF"/>
                </a:highlight>
              </a:rPr>
              <a:t>):</a:t>
            </a:r>
          </a:p>
          <a:p>
            <a:pPr>
              <a:lnSpc>
                <a:spcPct val="90000"/>
              </a:lnSpc>
              <a:buFont typeface="Arial" panose="020B0604020202020204" pitchFamily="34" charset="0"/>
              <a:buChar char="•"/>
            </a:pPr>
            <a:r>
              <a:rPr lang="es-ES" sz="1800" b="0" i="0" dirty="0">
                <a:solidFill>
                  <a:schemeClr val="tx1"/>
                </a:solidFill>
                <a:effectLst/>
                <a:highlight>
                  <a:srgbClr val="FFFFFF"/>
                </a:highlight>
              </a:rPr>
              <a:t>Se refiere a redes neuronales con múltiples capas ocultas.</a:t>
            </a:r>
          </a:p>
          <a:p>
            <a:pPr>
              <a:lnSpc>
                <a:spcPct val="90000"/>
              </a:lnSpc>
              <a:buFont typeface="Arial" panose="020B0604020202020204" pitchFamily="34" charset="0"/>
              <a:buChar char="•"/>
            </a:pPr>
            <a:r>
              <a:rPr lang="es-ES" sz="1800" b="0" i="0" dirty="0">
                <a:solidFill>
                  <a:schemeClr val="tx1"/>
                </a:solidFill>
                <a:effectLst/>
                <a:highlight>
                  <a:srgbClr val="FFFFFF"/>
                </a:highlight>
              </a:rPr>
              <a:t>Aprovechan el poder del aprendizaje profundo para aprender representaciones jerárquicas de los datos.</a:t>
            </a:r>
          </a:p>
          <a:p>
            <a:pPr>
              <a:lnSpc>
                <a:spcPct val="90000"/>
              </a:lnSpc>
              <a:buFont typeface="Arial" panose="020B0604020202020204" pitchFamily="34" charset="0"/>
              <a:buChar char="•"/>
            </a:pPr>
            <a:r>
              <a:rPr lang="es-ES" sz="1800" b="0" i="0" dirty="0">
                <a:solidFill>
                  <a:schemeClr val="tx1"/>
                </a:solidFill>
                <a:effectLst/>
                <a:highlight>
                  <a:srgbClr val="FFFFFF"/>
                </a:highlight>
              </a:rPr>
              <a:t>Permiten la extracción automática de características de datos de alta dimensionalidad.</a:t>
            </a:r>
          </a:p>
          <a:p>
            <a:pPr>
              <a:lnSpc>
                <a:spcPct val="90000"/>
              </a:lnSpc>
              <a:buFont typeface="Arial" panose="020B0604020202020204" pitchFamily="34" charset="0"/>
              <a:buChar char="•"/>
            </a:pPr>
            <a:r>
              <a:rPr lang="es-ES" sz="1800" b="0" i="0" dirty="0">
                <a:solidFill>
                  <a:schemeClr val="tx1"/>
                </a:solidFill>
                <a:effectLst/>
                <a:highlight>
                  <a:srgbClr val="FFFFFF"/>
                </a:highlight>
              </a:rPr>
              <a:t>Han demostrado ser extremadamente efectivas en una amplia gama de aplicaciones, desde reconocimiento de voz hasta conducción autónoma y diagnóstico médico.</a:t>
            </a:r>
          </a:p>
          <a:p>
            <a:pPr marL="0" indent="0">
              <a:lnSpc>
                <a:spcPct val="90000"/>
              </a:lnSpc>
              <a:buNone/>
            </a:pPr>
            <a:endParaRPr lang="es-ES" sz="1700" dirty="0"/>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Imagen 3" descr="Diagrama&#10;&#10;Descripción generada automáticamente">
            <a:extLst>
              <a:ext uri="{FF2B5EF4-FFF2-40B4-BE49-F238E27FC236}">
                <a16:creationId xmlns:a16="http://schemas.microsoft.com/office/drawing/2014/main" id="{ACDDF9FC-5821-3E16-2700-50D27D136406}"/>
              </a:ext>
            </a:extLst>
          </p:cNvPr>
          <p:cNvPicPr>
            <a:picLocks noChangeAspect="1"/>
          </p:cNvPicPr>
          <p:nvPr/>
        </p:nvPicPr>
        <p:blipFill>
          <a:blip r:embed="rId2"/>
          <a:stretch>
            <a:fillRect/>
          </a:stretch>
        </p:blipFill>
        <p:spPr>
          <a:xfrm>
            <a:off x="5866647" y="1846907"/>
            <a:ext cx="5791954" cy="3803513"/>
          </a:xfrm>
          <a:prstGeom prst="rect">
            <a:avLst/>
          </a:prstGeom>
        </p:spPr>
      </p:pic>
    </p:spTree>
    <p:extLst>
      <p:ext uri="{BB962C8B-B14F-4D97-AF65-F5344CB8AC3E}">
        <p14:creationId xmlns:p14="http://schemas.microsoft.com/office/powerpoint/2010/main" val="1142682540"/>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243841"/>
      </a:dk2>
      <a:lt2>
        <a:srgbClr val="E2E5E8"/>
      </a:lt2>
      <a:accent1>
        <a:srgbClr val="B79D7A"/>
      </a:accent1>
      <a:accent2>
        <a:srgbClr val="A4A470"/>
      </a:accent2>
      <a:accent3>
        <a:srgbClr val="96A77E"/>
      </a:accent3>
      <a:accent4>
        <a:srgbClr val="80AE77"/>
      </a:accent4>
      <a:accent5>
        <a:srgbClr val="82AB8C"/>
      </a:accent5>
      <a:accent6>
        <a:srgbClr val="76AD9A"/>
      </a:accent6>
      <a:hlink>
        <a:srgbClr val="6483AB"/>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26</TotalTime>
  <Words>1188</Words>
  <Application>Microsoft Office PowerPoint</Application>
  <PresentationFormat>Panorámica</PresentationFormat>
  <Paragraphs>61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Univers Condensed Light</vt:lpstr>
      <vt:lpstr>Walbaum Display Light</vt:lpstr>
      <vt:lpstr>AngleLinesVTI</vt:lpstr>
      <vt:lpstr>Redes Neuronales </vt:lpstr>
      <vt:lpstr>Que son  y para qué sirven?</vt:lpstr>
      <vt:lpstr>Evolución histórica</vt:lpstr>
      <vt:lpstr>Presentación de PowerPoint</vt:lpstr>
      <vt:lpstr>Estructura básica </vt:lpstr>
      <vt:lpstr>Tipos y Arquitecturas</vt:lpstr>
      <vt:lpstr>Presentación de PowerPoint</vt:lpstr>
      <vt:lpstr>Presentación de PowerPoint</vt:lpstr>
      <vt:lpstr>Presentación de PowerPoint</vt:lpstr>
      <vt:lpstr>Aplicaciones de las redes neuronales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 </dc:title>
  <dc:creator>CUAUHTEMOC ESPINOZA FRAGOZO</dc:creator>
  <cp:lastModifiedBy>CUAUHTEMOC ESPINOZA FRAGOZO</cp:lastModifiedBy>
  <cp:revision>1</cp:revision>
  <dcterms:created xsi:type="dcterms:W3CDTF">2024-04-15T20:45:24Z</dcterms:created>
  <dcterms:modified xsi:type="dcterms:W3CDTF">2024-04-15T21:11:47Z</dcterms:modified>
</cp:coreProperties>
</file>