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88" r:id="rId5"/>
    <p:sldId id="292" r:id="rId6"/>
    <p:sldId id="289" r:id="rId7"/>
    <p:sldId id="290" r:id="rId8"/>
    <p:sldId id="294" r:id="rId9"/>
    <p:sldId id="293" r:id="rId10"/>
    <p:sldId id="295" r:id="rId11"/>
    <p:sldId id="301" r:id="rId12"/>
    <p:sldId id="291" r:id="rId13"/>
    <p:sldId id="259" r:id="rId14"/>
    <p:sldId id="297" r:id="rId15"/>
    <p:sldId id="298" r:id="rId16"/>
    <p:sldId id="300" r:id="rId17"/>
    <p:sldId id="299" r:id="rId18"/>
    <p:sldId id="302" r:id="rId19"/>
    <p:sldId id="303" r:id="rId20"/>
    <p:sldId id="305" r:id="rId21"/>
    <p:sldId id="30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CC66"/>
    <a:srgbClr val="99CCFF"/>
    <a:srgbClr val="FFCC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536" autoAdjust="0"/>
  </p:normalViewPr>
  <p:slideViewPr>
    <p:cSldViewPr>
      <p:cViewPr varScale="1">
        <p:scale>
          <a:sx n="80" d="100"/>
          <a:sy n="80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14E-510F-4109-8237-3A728296F658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1868B-8A99-4BDD-A6B5-E2EEDC4400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6039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7742A2E-8058-4D1A-B0CC-E01DB14A28E1}" type="datetimeFigureOut">
              <a:rPr lang="ru-RU" smtClean="0"/>
              <a:pPr/>
              <a:t>11.02.2016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C356DB-7AA4-43F6-BBAF-2F9DE49968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37560"/>
            <a:ext cx="8001024" cy="2301240"/>
          </a:xfrm>
        </p:spPr>
        <p:txBody>
          <a:bodyPr>
            <a:normAutofit/>
          </a:bodyPr>
          <a:lstStyle/>
          <a:p>
            <a:r>
              <a:rPr lang="ru-RU" dirty="0" smtClean="0">
                <a:ln w="50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Команды </a:t>
            </a:r>
            <a:r>
              <a:rPr smtClean="0">
                <a:ln w="50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</a:rPr>
              <a:t>mmx/xmm</a:t>
            </a:r>
            <a:endParaRPr lang="ru-RU" dirty="0">
              <a:ln w="5000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" y="1544812"/>
            <a:ext cx="8001024" cy="1752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Лабораторная  работа  №</a:t>
            </a:r>
            <a:r>
              <a:rPr lang="en-US" sz="2800" dirty="0" smtClean="0"/>
              <a:t>2</a:t>
            </a:r>
            <a:endParaRPr lang="ru-RU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481232"/>
            <a:ext cx="7920880" cy="571504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strike="noStrike" kern="1200" cap="all" spc="0" normalizeH="0" baseline="0" noProof="0" dirty="0" smtClean="0">
                <a:ln w="50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АРХИТЕКТУРА  ПЕРСОНАЛЬНЫХ </a:t>
            </a:r>
            <a:r>
              <a:rPr kumimoji="0" lang="ru-RU" sz="2800" b="1" i="1" strike="noStrike" kern="1200" cap="all" spc="0" normalizeH="0" noProof="0" dirty="0" smtClean="0">
                <a:ln w="50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КОМПЬЮТЕРОВ</a:t>
            </a:r>
            <a:endParaRPr kumimoji="0" lang="ru-RU" sz="2800" b="1" i="1" strike="noStrike" kern="1200" cap="all" spc="0" normalizeH="0" baseline="0" noProof="0" dirty="0">
              <a:ln w="5000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44008" y="6381328"/>
            <a:ext cx="4357686" cy="357166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u-RU" sz="1400" i="1" dirty="0" smtClean="0"/>
              <a:t>Подготовила  Остроухова С.А.</a:t>
            </a:r>
            <a:endParaRPr kumimoji="0" lang="ru-RU" sz="1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MMX-</a:t>
            </a:r>
            <a:r>
              <a:rPr lang="ru-RU" b="1" dirty="0" smtClean="0"/>
              <a:t>регистры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14298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С другой стороны, переход между режимами занимает значительное время.</a:t>
            </a:r>
          </a:p>
          <a:p>
            <a:r>
              <a:rPr lang="ru-RU" sz="3600" dirty="0" smtClean="0"/>
              <a:t>Поэтому при необходимости работы в обоих режимах для достижения наилучших результатов рекомендуется группировать эти команды отдельно друг от друга.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SSE-</a:t>
            </a:r>
            <a:r>
              <a:rPr lang="ru-RU" b="1" dirty="0" smtClean="0"/>
              <a:t>команды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142984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SSE</a:t>
            </a:r>
            <a:r>
              <a:rPr lang="ru-RU" sz="3200" dirty="0" smtClean="0"/>
              <a:t> (англ.</a:t>
            </a:r>
            <a:r>
              <a:rPr lang="en-US" sz="3200" dirty="0" smtClean="0"/>
              <a:t> Streaming SIMD Extensions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r>
              <a:rPr lang="ru-RU" sz="3200" dirty="0" smtClean="0"/>
              <a:t>Для преодоления проблемы одновременного использования</a:t>
            </a:r>
            <a:r>
              <a:rPr lang="en-US" sz="3200" dirty="0" smtClean="0"/>
              <a:t> c</a:t>
            </a:r>
            <a:r>
              <a:rPr lang="ru-RU" sz="3200" dirty="0" smtClean="0"/>
              <a:t> сопроцессором.</a:t>
            </a:r>
          </a:p>
          <a:p>
            <a:r>
              <a:rPr lang="en-US" sz="3200" dirty="0" smtClean="0"/>
              <a:t>SSE</a:t>
            </a:r>
            <a:r>
              <a:rPr lang="ru-RU" sz="3200" dirty="0" smtClean="0"/>
              <a:t> включает в архитектуру процессора </a:t>
            </a:r>
            <a:r>
              <a:rPr lang="ru-RU" sz="3200" u="sng" dirty="0" smtClean="0"/>
              <a:t>8 128-битных регистров (</a:t>
            </a:r>
            <a:r>
              <a:rPr lang="en-US" sz="3200" u="sng" dirty="0" err="1" smtClean="0"/>
              <a:t>xmm</a:t>
            </a:r>
            <a:r>
              <a:rPr lang="ru-RU" sz="3200" u="sng" dirty="0" smtClean="0"/>
              <a:t>0 до </a:t>
            </a:r>
            <a:r>
              <a:rPr lang="en-US" sz="3200" u="sng" dirty="0" err="1" smtClean="0"/>
              <a:t>xmm</a:t>
            </a:r>
            <a:r>
              <a:rPr lang="ru-RU" sz="3200" u="sng" dirty="0" smtClean="0"/>
              <a:t>7)</a:t>
            </a:r>
            <a:r>
              <a:rPr lang="ru-RU" sz="3200" dirty="0" smtClean="0"/>
              <a:t>, каждый из которых трактуется как 4 последовательных значения с плавающей точкой одинарной точности.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500726"/>
          </a:xfrm>
        </p:spPr>
        <p:txBody>
          <a:bodyPr>
            <a:noAutofit/>
          </a:bodyPr>
          <a:lstStyle/>
          <a:p>
            <a:pPr marL="0" indent="38404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dirty="0" smtClean="0"/>
              <a:t>Создать консольное приложение, которое выполняет вычисления (в соответствии с вариантом) :</a:t>
            </a:r>
          </a:p>
          <a:p>
            <a:pPr marL="0" indent="38404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dirty="0" smtClean="0"/>
              <a:t>1) на языке Си,</a:t>
            </a:r>
          </a:p>
          <a:p>
            <a:pPr marL="0" indent="38404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dirty="0" smtClean="0"/>
              <a:t>2) на ассемблере, без команд MMX,</a:t>
            </a:r>
          </a:p>
          <a:p>
            <a:pPr marL="0" indent="38404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800" dirty="0" smtClean="0"/>
              <a:t>3) с использованием команд MMX.</a:t>
            </a:r>
          </a:p>
          <a:p>
            <a:pPr marL="0" indent="38404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dirty="0" smtClean="0"/>
              <a:t>После вычислений должны быть выведены </a:t>
            </a:r>
            <a:r>
              <a:rPr lang="ru-RU" sz="2400" u="sng" dirty="0" smtClean="0"/>
              <a:t>время</a:t>
            </a:r>
            <a:r>
              <a:rPr lang="ru-RU" sz="2400" dirty="0" smtClean="0"/>
              <a:t> выполнения и </a:t>
            </a:r>
            <a:r>
              <a:rPr lang="ru-RU" sz="2400" u="sng" dirty="0" smtClean="0"/>
              <a:t>результат</a:t>
            </a:r>
            <a:r>
              <a:rPr lang="ru-RU" sz="2400" dirty="0" smtClean="0"/>
              <a:t> для каждого случая.</a:t>
            </a:r>
          </a:p>
          <a:p>
            <a:pPr marL="0" indent="384048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400" dirty="0" smtClean="0"/>
              <a:t>Значения элементов матриц генерируются приложением (не вводятся с клавиатуры). Вычисления производятся много (1 </a:t>
            </a:r>
            <a:r>
              <a:rPr lang="ru-RU" sz="2400" dirty="0" err="1" smtClean="0"/>
              <a:t>млн</a:t>
            </a:r>
            <a:r>
              <a:rPr lang="ru-RU" sz="2400" dirty="0" smtClean="0"/>
              <a:t>) раз. </a:t>
            </a:r>
            <a:r>
              <a:rPr lang="ru-RU" sz="2400" i="1" dirty="0" smtClean="0"/>
              <a:t>Размер матриц (векторов) кратен количеству элементов в регистре ММХ.</a:t>
            </a:r>
            <a:endParaRPr lang="ru-RU" sz="2400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endParaRPr lang="ru-RU" sz="3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err="1" smtClean="0"/>
              <a:t>int</a:t>
            </a:r>
            <a:r>
              <a:rPr lang="en-GB" sz="3600" dirty="0" smtClean="0"/>
              <a:t> </a:t>
            </a:r>
            <a:r>
              <a:rPr lang="en-GB" sz="3600" dirty="0" err="1" smtClean="0"/>
              <a:t>i</a:t>
            </a:r>
            <a:r>
              <a:rPr lang="en-GB" sz="3600" dirty="0" smtClean="0"/>
              <a:t>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short </a:t>
            </a:r>
            <a:r>
              <a:rPr lang="en-GB" sz="3600" dirty="0" err="1" smtClean="0"/>
              <a:t>a_vect</a:t>
            </a:r>
            <a:r>
              <a:rPr lang="en-GB" sz="3600" dirty="0" smtClean="0"/>
              <a:t>[</a:t>
            </a:r>
            <a:r>
              <a:rPr lang="en-GB" sz="3600" dirty="0" smtClean="0">
                <a:solidFill>
                  <a:srgbClr val="FFC000"/>
                </a:solidFill>
              </a:rPr>
              <a:t>16</a:t>
            </a:r>
            <a:r>
              <a:rPr lang="en-GB" sz="3600" dirty="0" smtClean="0"/>
              <a:t>], </a:t>
            </a:r>
            <a:r>
              <a:rPr lang="en-GB" sz="3600" dirty="0" err="1" smtClean="0"/>
              <a:t>b_vect</a:t>
            </a:r>
            <a:r>
              <a:rPr lang="en-GB" sz="3600" dirty="0" smtClean="0"/>
              <a:t>[</a:t>
            </a:r>
            <a:r>
              <a:rPr lang="en-GB" sz="3600" dirty="0" smtClean="0">
                <a:solidFill>
                  <a:srgbClr val="FFC000"/>
                </a:solidFill>
              </a:rPr>
              <a:t>16</a:t>
            </a:r>
            <a:r>
              <a:rPr lang="en-GB" sz="3600" dirty="0" smtClean="0"/>
              <a:t>];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short </a:t>
            </a:r>
            <a:r>
              <a:rPr lang="en-GB" sz="3600" dirty="0" err="1" smtClean="0"/>
              <a:t>cnt</a:t>
            </a:r>
            <a:r>
              <a:rPr lang="en-GB" sz="3600" dirty="0" smtClean="0"/>
              <a:t> = </a:t>
            </a:r>
            <a:r>
              <a:rPr lang="en-GB" sz="3600" dirty="0" smtClean="0">
                <a:solidFill>
                  <a:srgbClr val="FFC000"/>
                </a:solidFill>
              </a:rPr>
              <a:t>16</a:t>
            </a:r>
            <a:r>
              <a:rPr lang="en-GB" sz="3600" dirty="0" smtClean="0"/>
              <a:t>;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err="1" smtClean="0"/>
              <a:t>int</a:t>
            </a:r>
            <a:r>
              <a:rPr lang="en-GB" sz="3600" dirty="0" smtClean="0"/>
              <a:t> res = 0, res1 = 0;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double r;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err="1" smtClean="0"/>
              <a:t>int</a:t>
            </a:r>
            <a:r>
              <a:rPr lang="en-GB" sz="3600" dirty="0" smtClean="0"/>
              <a:t> j, temp, sum = 0;</a:t>
            </a:r>
          </a:p>
          <a:p>
            <a:pPr marL="0" indent="360000">
              <a:spcBef>
                <a:spcPts val="0"/>
              </a:spcBef>
              <a:buNone/>
            </a:pPr>
            <a:endParaRPr lang="en-GB" sz="3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...</a:t>
            </a:r>
            <a:r>
              <a:rPr lang="ru-RU" sz="3600" dirty="0" smtClean="0"/>
              <a:t>//инициализация переменных</a:t>
            </a:r>
            <a:endParaRPr lang="en-GB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Си: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		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for(j = 0; j &lt; </a:t>
            </a:r>
            <a:r>
              <a:rPr lang="en-GB" sz="3600" dirty="0" smtClean="0">
                <a:solidFill>
                  <a:srgbClr val="FFC000"/>
                </a:solidFill>
              </a:rPr>
              <a:t>16</a:t>
            </a:r>
            <a:r>
              <a:rPr lang="en-GB" sz="3600" dirty="0" smtClean="0"/>
              <a:t>; j++)</a:t>
            </a:r>
            <a:endParaRPr lang="ru-RU" sz="3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 {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	temp = </a:t>
            </a:r>
            <a:r>
              <a:rPr lang="en-GB" sz="3600" dirty="0" err="1" smtClean="0"/>
              <a:t>a_vect</a:t>
            </a:r>
            <a:r>
              <a:rPr lang="en-GB" sz="3600" dirty="0" smtClean="0"/>
              <a:t>[j]</a:t>
            </a:r>
            <a:r>
              <a:rPr lang="ru-RU" sz="3600" dirty="0" smtClean="0"/>
              <a:t> </a:t>
            </a:r>
            <a:r>
              <a:rPr lang="en-GB" sz="3600" dirty="0" smtClean="0"/>
              <a:t>*</a:t>
            </a:r>
            <a:r>
              <a:rPr lang="ru-RU" sz="3600" dirty="0" smtClean="0"/>
              <a:t> </a:t>
            </a:r>
            <a:r>
              <a:rPr lang="en-GB" sz="3600" dirty="0" err="1" smtClean="0"/>
              <a:t>b_vect</a:t>
            </a:r>
            <a:r>
              <a:rPr lang="en-GB" sz="3600" dirty="0" smtClean="0"/>
              <a:t>[j];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	sum+=temp;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36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Ассемблер без </a:t>
            </a:r>
            <a:r>
              <a:rPr lang="en-US" sz="3600" u="sng" dirty="0" smtClean="0"/>
              <a:t>MMX</a:t>
            </a:r>
            <a:r>
              <a:rPr lang="ru-RU" sz="3600" u="sng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err="1" smtClean="0"/>
              <a:t>cnt</a:t>
            </a:r>
            <a:r>
              <a:rPr lang="en-GB" sz="1600" dirty="0" smtClean="0"/>
              <a:t> = </a:t>
            </a:r>
            <a:r>
              <a:rPr lang="en-GB" sz="1600" dirty="0" smtClean="0">
                <a:solidFill>
                  <a:srgbClr val="FFC000"/>
                </a:solidFill>
              </a:rPr>
              <a:t>16</a:t>
            </a:r>
            <a:r>
              <a:rPr lang="en-GB" sz="1600" dirty="0" smtClean="0"/>
              <a:t>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_</a:t>
            </a:r>
            <a:r>
              <a:rPr lang="en-GB" sz="1600" dirty="0" err="1" smtClean="0"/>
              <a:t>asm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{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pusha</a:t>
            </a:r>
            <a:r>
              <a:rPr lang="en-GB" sz="1600" dirty="0" smtClean="0"/>
              <a:t>    ; </a:t>
            </a:r>
            <a:r>
              <a:rPr lang="ru-RU" sz="1600" dirty="0" smtClean="0"/>
              <a:t>сохранить в стек все регистры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xor</a:t>
            </a:r>
            <a:r>
              <a:rPr lang="en-GB" sz="1600" dirty="0" smtClean="0"/>
              <a:t>     </a:t>
            </a:r>
            <a:r>
              <a:rPr lang="en-GB" sz="1600" dirty="0" err="1" smtClean="0"/>
              <a:t>esi</a:t>
            </a:r>
            <a:r>
              <a:rPr lang="en-GB" sz="1600" dirty="0" smtClean="0"/>
              <a:t>, </a:t>
            </a:r>
            <a:r>
              <a:rPr lang="en-GB" sz="1600" dirty="0" err="1" smtClean="0"/>
              <a:t>esi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xor</a:t>
            </a:r>
            <a:r>
              <a:rPr lang="en-GB" sz="1600" dirty="0" smtClean="0"/>
              <a:t>     </a:t>
            </a:r>
            <a:r>
              <a:rPr lang="en-GB" sz="1600" dirty="0" err="1" smtClean="0"/>
              <a:t>ecx</a:t>
            </a:r>
            <a:r>
              <a:rPr lang="en-GB" sz="1600" dirty="0" smtClean="0"/>
              <a:t>, </a:t>
            </a:r>
            <a:r>
              <a:rPr lang="en-GB" sz="1600" dirty="0" err="1" smtClean="0"/>
              <a:t>ecx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loop</a:t>
            </a:r>
            <a:r>
              <a:rPr lang="ru-RU" sz="1600" dirty="0" smtClean="0"/>
              <a:t>1</a:t>
            </a:r>
            <a:r>
              <a:rPr lang="en-GB" sz="1600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mov</a:t>
            </a:r>
            <a:r>
              <a:rPr lang="en-GB" sz="1600" dirty="0" smtClean="0"/>
              <a:t>     </a:t>
            </a:r>
            <a:r>
              <a:rPr lang="en-GB" sz="1600" dirty="0" err="1" smtClean="0"/>
              <a:t>ax</a:t>
            </a:r>
            <a:r>
              <a:rPr lang="en-GB" sz="1600" dirty="0" smtClean="0"/>
              <a:t>,  </a:t>
            </a:r>
            <a:r>
              <a:rPr lang="en-GB" sz="1600" dirty="0" err="1" smtClean="0"/>
              <a:t>a_vect</a:t>
            </a:r>
            <a:r>
              <a:rPr lang="en-GB" sz="1600" dirty="0" smtClean="0"/>
              <a:t>[</a:t>
            </a:r>
            <a:r>
              <a:rPr lang="en-GB" sz="1600" dirty="0" err="1" smtClean="0"/>
              <a:t>esi</a:t>
            </a:r>
            <a:r>
              <a:rPr lang="en-GB" sz="1600" dirty="0" smtClean="0"/>
              <a:t>]  </a:t>
            </a:r>
            <a:r>
              <a:rPr lang="ru-RU" sz="1600" dirty="0" smtClean="0"/>
              <a:t>; чтение из памяти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ru-RU" sz="1600" dirty="0" smtClean="0"/>
              <a:t>	</a:t>
            </a:r>
            <a:r>
              <a:rPr lang="en-GB" sz="1600" dirty="0" err="1" smtClean="0"/>
              <a:t>mov</a:t>
            </a:r>
            <a:r>
              <a:rPr lang="en-GB" sz="1600" dirty="0" smtClean="0"/>
              <a:t>     </a:t>
            </a:r>
            <a:r>
              <a:rPr lang="en-GB" sz="1600" dirty="0" err="1" smtClean="0"/>
              <a:t>bx</a:t>
            </a:r>
            <a:r>
              <a:rPr lang="en-GB" sz="1600" dirty="0" smtClean="0"/>
              <a:t>,  </a:t>
            </a:r>
            <a:r>
              <a:rPr lang="en-GB" sz="1600" dirty="0" err="1" smtClean="0"/>
              <a:t>b_vect</a:t>
            </a:r>
            <a:r>
              <a:rPr lang="en-GB" sz="1600" dirty="0" smtClean="0"/>
              <a:t>[</a:t>
            </a:r>
            <a:r>
              <a:rPr lang="en-GB" sz="1600" dirty="0" err="1" smtClean="0"/>
              <a:t>esi</a:t>
            </a:r>
            <a:r>
              <a:rPr lang="en-GB" sz="1600" dirty="0" smtClean="0"/>
              <a:t>]  </a:t>
            </a:r>
            <a:endParaRPr lang="ru-RU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 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        </a:t>
            </a:r>
            <a:r>
              <a:rPr lang="ru-RU" sz="1600" dirty="0" smtClean="0"/>
              <a:t>  </a:t>
            </a:r>
            <a:r>
              <a:rPr lang="en-GB" sz="1600" dirty="0" err="1" smtClean="0"/>
              <a:t>imul</a:t>
            </a:r>
            <a:r>
              <a:rPr lang="en-GB" sz="1600" dirty="0" smtClean="0"/>
              <a:t>    </a:t>
            </a:r>
            <a:r>
              <a:rPr lang="en-GB" sz="1600" dirty="0" err="1" smtClean="0"/>
              <a:t>ax</a:t>
            </a:r>
            <a:r>
              <a:rPr lang="en-GB" sz="1600" dirty="0" smtClean="0"/>
              <a:t>,  </a:t>
            </a:r>
            <a:r>
              <a:rPr lang="en-GB" sz="1600" dirty="0" err="1" smtClean="0"/>
              <a:t>bx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add     </a:t>
            </a:r>
            <a:r>
              <a:rPr lang="en-GB" sz="1600" dirty="0" err="1" smtClean="0"/>
              <a:t>cx</a:t>
            </a:r>
            <a:r>
              <a:rPr lang="en-GB" sz="1600" dirty="0" smtClean="0"/>
              <a:t>,  </a:t>
            </a:r>
            <a:r>
              <a:rPr lang="en-GB" sz="1600" dirty="0" err="1" smtClean="0"/>
              <a:t>ax</a:t>
            </a:r>
            <a:endParaRPr lang="ru-RU" sz="1600" dirty="0" smtClean="0"/>
          </a:p>
          <a:p>
            <a:pPr marL="0" indent="360000">
              <a:spcBef>
                <a:spcPts val="0"/>
              </a:spcBef>
              <a:buNone/>
            </a:pP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add     </a:t>
            </a:r>
            <a:r>
              <a:rPr lang="en-GB" sz="1600" dirty="0" err="1" smtClean="0"/>
              <a:t>esi</a:t>
            </a:r>
            <a:r>
              <a:rPr lang="en-GB" sz="1600" dirty="0" smtClean="0"/>
              <a:t>, 2</a:t>
            </a:r>
            <a:r>
              <a:rPr lang="ru-RU" sz="1600" dirty="0" smtClean="0"/>
              <a:t> ; </a:t>
            </a:r>
            <a:r>
              <a:rPr lang="en-US" sz="1600" dirty="0" smtClean="0"/>
              <a:t>short → </a:t>
            </a:r>
            <a:r>
              <a:rPr lang="ru-RU" sz="1600" dirty="0" smtClean="0"/>
              <a:t>шаг по 2 байта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sub     </a:t>
            </a:r>
            <a:r>
              <a:rPr lang="en-GB" sz="1600" dirty="0" err="1" smtClean="0"/>
              <a:t>cnt</a:t>
            </a:r>
            <a:r>
              <a:rPr lang="en-GB" sz="1600" dirty="0" smtClean="0"/>
              <a:t>, 1</a:t>
            </a:r>
            <a:r>
              <a:rPr lang="ru-RU" sz="1600" dirty="0" smtClean="0"/>
              <a:t> ; по 1 числу за итерацию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err="1" smtClean="0"/>
              <a:t>jnz</a:t>
            </a:r>
            <a:r>
              <a:rPr lang="en-GB" sz="1600" dirty="0" smtClean="0"/>
              <a:t>     loop</a:t>
            </a:r>
            <a:r>
              <a:rPr lang="ru-RU" sz="1600" dirty="0" smtClean="0"/>
              <a:t>1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       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</a:t>
            </a:r>
            <a:r>
              <a:rPr lang="en-GB" sz="1600" dirty="0" err="1" smtClean="0"/>
              <a:t>mov</a:t>
            </a:r>
            <a:r>
              <a:rPr lang="en-GB" sz="1600" dirty="0" smtClean="0"/>
              <a:t>     res1, </a:t>
            </a:r>
            <a:r>
              <a:rPr lang="en-GB" sz="1600" dirty="0" err="1" smtClean="0"/>
              <a:t>ecx</a:t>
            </a:r>
            <a:r>
              <a:rPr lang="en-GB" sz="1600" dirty="0" smtClean="0"/>
              <a:t> </a:t>
            </a:r>
            <a:r>
              <a:rPr lang="ru-RU" sz="1600" dirty="0" smtClean="0"/>
              <a:t>; сохранить результат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	pop</a:t>
            </a:r>
            <a:r>
              <a:rPr lang="en-US" sz="1600" dirty="0" smtClean="0"/>
              <a:t>a </a:t>
            </a:r>
            <a:r>
              <a:rPr lang="en-GB" sz="1600" dirty="0" smtClean="0"/>
              <a:t>; </a:t>
            </a:r>
            <a:r>
              <a:rPr lang="ru-RU" sz="1600" dirty="0" smtClean="0"/>
              <a:t>восстановить из стека сохранённые регистры</a:t>
            </a:r>
            <a:endParaRPr lang="en-GB" sz="16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6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loop</a:t>
            </a:r>
            <a:r>
              <a:rPr lang="ru-RU" dirty="0" smtClean="0"/>
              <a:t>1</a:t>
            </a:r>
            <a:r>
              <a:rPr lang="en-GB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 smtClean="0"/>
              <a:t>ax</a:t>
            </a:r>
            <a:r>
              <a:rPr lang="en-GB" dirty="0" smtClean="0"/>
              <a:t>,  </a:t>
            </a:r>
            <a:r>
              <a:rPr lang="en-GB" dirty="0" err="1" smtClean="0"/>
              <a:t>a_vect</a:t>
            </a:r>
            <a:r>
              <a:rPr lang="en-GB" dirty="0" smtClean="0"/>
              <a:t>[</a:t>
            </a:r>
            <a:r>
              <a:rPr lang="en-GB" dirty="0" err="1" smtClean="0"/>
              <a:t>esi</a:t>
            </a:r>
            <a:r>
              <a:rPr lang="en-GB" dirty="0" smtClean="0"/>
              <a:t>]  </a:t>
            </a:r>
            <a:r>
              <a:rPr lang="ru-RU" dirty="0" smtClean="0"/>
              <a:t>; чтение из памяти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 smtClean="0"/>
              <a:t>bx</a:t>
            </a:r>
            <a:r>
              <a:rPr lang="en-GB" dirty="0" smtClean="0"/>
              <a:t>,  </a:t>
            </a:r>
            <a:r>
              <a:rPr lang="en-GB" dirty="0" err="1" smtClean="0"/>
              <a:t>b_vect</a:t>
            </a:r>
            <a:r>
              <a:rPr lang="en-GB" dirty="0" smtClean="0"/>
              <a:t>[</a:t>
            </a:r>
            <a:r>
              <a:rPr lang="en-GB" dirty="0" err="1" smtClean="0"/>
              <a:t>esi</a:t>
            </a:r>
            <a:r>
              <a:rPr lang="en-GB" dirty="0" smtClean="0"/>
              <a:t>]  </a:t>
            </a:r>
            <a:endParaRPr lang="ru-RU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 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imul</a:t>
            </a:r>
            <a:r>
              <a:rPr lang="en-GB" dirty="0" smtClean="0"/>
              <a:t>    </a:t>
            </a:r>
            <a:r>
              <a:rPr lang="en-GB" dirty="0" err="1" smtClean="0"/>
              <a:t>ax</a:t>
            </a:r>
            <a:r>
              <a:rPr lang="en-GB" dirty="0" smtClean="0"/>
              <a:t>,  </a:t>
            </a:r>
            <a:r>
              <a:rPr lang="en-GB" dirty="0" err="1" smtClean="0"/>
              <a:t>bx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add     </a:t>
            </a:r>
            <a:r>
              <a:rPr lang="en-GB" dirty="0" err="1" smtClean="0"/>
              <a:t>cx</a:t>
            </a:r>
            <a:r>
              <a:rPr lang="en-GB" dirty="0" smtClean="0"/>
              <a:t>,  </a:t>
            </a:r>
            <a:r>
              <a:rPr lang="en-GB" dirty="0" err="1" smtClean="0"/>
              <a:t>ax</a:t>
            </a:r>
            <a:endParaRPr lang="ru-RU" dirty="0" smtClean="0"/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add     </a:t>
            </a:r>
            <a:r>
              <a:rPr lang="en-GB" dirty="0" err="1" smtClean="0"/>
              <a:t>esi</a:t>
            </a:r>
            <a:r>
              <a:rPr lang="en-GB" dirty="0" smtClean="0"/>
              <a:t>, 2</a:t>
            </a:r>
            <a:r>
              <a:rPr lang="ru-RU" dirty="0" smtClean="0"/>
              <a:t> ; </a:t>
            </a:r>
            <a:r>
              <a:rPr lang="en-US" dirty="0" smtClean="0"/>
              <a:t>short → </a:t>
            </a:r>
            <a:r>
              <a:rPr lang="ru-RU" dirty="0" smtClean="0"/>
              <a:t>шаг по 2 байта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sub     </a:t>
            </a:r>
            <a:r>
              <a:rPr lang="en-GB" dirty="0" err="1" smtClean="0"/>
              <a:t>cnt</a:t>
            </a:r>
            <a:r>
              <a:rPr lang="en-GB" dirty="0" smtClean="0"/>
              <a:t>, 1</a:t>
            </a:r>
            <a:r>
              <a:rPr lang="ru-RU" dirty="0" smtClean="0"/>
              <a:t> ; по 1 числу за итерацию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err="1" smtClean="0"/>
              <a:t>jnz</a:t>
            </a:r>
            <a:r>
              <a:rPr lang="en-GB" dirty="0" smtClean="0"/>
              <a:t>     loop</a:t>
            </a:r>
            <a:r>
              <a:rPr lang="ru-RU" dirty="0" smtClean="0"/>
              <a:t>1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        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dirty="0" err="1" smtClean="0"/>
              <a:t>mov</a:t>
            </a:r>
            <a:r>
              <a:rPr lang="en-GB" dirty="0" smtClean="0"/>
              <a:t>     res1, </a:t>
            </a:r>
            <a:r>
              <a:rPr lang="en-GB" dirty="0" err="1" smtClean="0"/>
              <a:t>ecx</a:t>
            </a:r>
            <a:r>
              <a:rPr lang="en-GB" dirty="0" smtClean="0"/>
              <a:t> </a:t>
            </a:r>
            <a:r>
              <a:rPr lang="ru-RU" dirty="0" smtClean="0"/>
              <a:t>; сохранить результат</a:t>
            </a: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Ассемблер с </a:t>
            </a:r>
            <a:r>
              <a:rPr lang="en-US" sz="3600" u="sng" dirty="0" smtClean="0"/>
              <a:t>MMX</a:t>
            </a:r>
            <a:r>
              <a:rPr lang="ru-RU" sz="3600" u="sng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err="1" smtClean="0"/>
              <a:t>cnt</a:t>
            </a:r>
            <a:r>
              <a:rPr lang="en-GB" sz="1400" dirty="0" smtClean="0"/>
              <a:t> = </a:t>
            </a:r>
            <a:r>
              <a:rPr lang="en-GB" sz="1400" dirty="0" smtClean="0">
                <a:solidFill>
                  <a:srgbClr val="FFC000"/>
                </a:solidFill>
              </a:rPr>
              <a:t>16</a:t>
            </a:r>
            <a:r>
              <a:rPr lang="en-GB" sz="1400" dirty="0" smtClean="0"/>
              <a:t>;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_</a:t>
            </a:r>
            <a:r>
              <a:rPr lang="en-GB" sz="1400" dirty="0" err="1" smtClean="0"/>
              <a:t>asm</a:t>
            </a: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{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pusha</a:t>
            </a:r>
            <a:r>
              <a:rPr lang="en-GB" sz="1400" dirty="0" smtClean="0"/>
              <a:t>    ; </a:t>
            </a:r>
            <a:r>
              <a:rPr lang="ru-RU" sz="1400" dirty="0" smtClean="0"/>
              <a:t>сохранить в стек все регистры</a:t>
            </a: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xor</a:t>
            </a:r>
            <a:r>
              <a:rPr lang="en-GB" sz="1400" dirty="0" smtClean="0"/>
              <a:t>     </a:t>
            </a:r>
            <a:r>
              <a:rPr lang="en-GB" sz="1400" dirty="0" err="1" smtClean="0"/>
              <a:t>esi</a:t>
            </a:r>
            <a:r>
              <a:rPr lang="en-GB" sz="1400" dirty="0" smtClean="0"/>
              <a:t>, </a:t>
            </a:r>
            <a:r>
              <a:rPr lang="en-GB" sz="1400" dirty="0" err="1" smtClean="0"/>
              <a:t>esi</a:t>
            </a: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pxor</a:t>
            </a:r>
            <a:r>
              <a:rPr lang="en-GB" sz="1400" dirty="0" smtClean="0"/>
              <a:t>    MM7, MM7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loop1: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movq</a:t>
            </a:r>
            <a:r>
              <a:rPr lang="en-GB" sz="1400" dirty="0" smtClean="0"/>
              <a:t>       MM0, </a:t>
            </a:r>
            <a:r>
              <a:rPr lang="en-GB" sz="1400" dirty="0" err="1" smtClean="0"/>
              <a:t>a_vect</a:t>
            </a:r>
            <a:r>
              <a:rPr lang="en-GB" sz="1400" dirty="0" smtClean="0"/>
              <a:t>[</a:t>
            </a:r>
            <a:r>
              <a:rPr lang="en-GB" sz="1400" dirty="0" err="1" smtClean="0"/>
              <a:t>esi</a:t>
            </a:r>
            <a:r>
              <a:rPr lang="en-GB" sz="1400" dirty="0" smtClean="0"/>
              <a:t>] </a:t>
            </a:r>
            <a:r>
              <a:rPr lang="ru-RU" sz="1400" dirty="0" smtClean="0"/>
              <a:t>; чтение из памяти </a:t>
            </a: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movq</a:t>
            </a:r>
            <a:r>
              <a:rPr lang="en-GB" sz="1400" dirty="0" smtClean="0"/>
              <a:t>       MM1, </a:t>
            </a:r>
            <a:r>
              <a:rPr lang="en-GB" sz="1400" dirty="0" err="1" smtClean="0"/>
              <a:t>b_vect</a:t>
            </a:r>
            <a:r>
              <a:rPr lang="en-GB" sz="1400" dirty="0" smtClean="0"/>
              <a:t>[</a:t>
            </a:r>
            <a:r>
              <a:rPr lang="en-GB" sz="1400" dirty="0" err="1" smtClean="0"/>
              <a:t>esi</a:t>
            </a:r>
            <a:r>
              <a:rPr lang="en-GB" sz="1400" dirty="0" smtClean="0"/>
              <a:t>]</a:t>
            </a:r>
          </a:p>
          <a:p>
            <a:pPr marL="0" indent="360000">
              <a:spcBef>
                <a:spcPts val="0"/>
              </a:spcBef>
              <a:buNone/>
            </a:pP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pmaddwd</a:t>
            </a:r>
            <a:r>
              <a:rPr lang="en-GB" sz="1400" dirty="0" smtClean="0"/>
              <a:t> MM0, MM1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paddd</a:t>
            </a:r>
            <a:r>
              <a:rPr lang="en-GB" sz="1400" dirty="0" smtClean="0"/>
              <a:t>       MM7, MM0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add     </a:t>
            </a:r>
            <a:r>
              <a:rPr lang="en-GB" sz="1400" dirty="0" err="1" smtClean="0"/>
              <a:t>esi</a:t>
            </a:r>
            <a:r>
              <a:rPr lang="en-GB" sz="1400" dirty="0" smtClean="0"/>
              <a:t>, 8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sub     </a:t>
            </a:r>
            <a:r>
              <a:rPr lang="en-GB" sz="1400" dirty="0" err="1" smtClean="0"/>
              <a:t>cnt</a:t>
            </a:r>
            <a:r>
              <a:rPr lang="en-GB" sz="1400" dirty="0" smtClean="0"/>
              <a:t>, 4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err="1" smtClean="0"/>
              <a:t>jnz</a:t>
            </a:r>
            <a:r>
              <a:rPr lang="en-GB" sz="1400" dirty="0" smtClean="0"/>
              <a:t>     loop1</a:t>
            </a:r>
          </a:p>
          <a:p>
            <a:pPr marL="0" indent="360000">
              <a:spcBef>
                <a:spcPts val="0"/>
              </a:spcBef>
              <a:buNone/>
            </a:pP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movq</a:t>
            </a:r>
            <a:r>
              <a:rPr lang="en-GB" sz="1400" dirty="0" smtClean="0"/>
              <a:t>    MM0, MM7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psrlq</a:t>
            </a:r>
            <a:r>
              <a:rPr lang="en-GB" sz="1400" dirty="0" smtClean="0"/>
              <a:t>     MM7, 32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paddd</a:t>
            </a:r>
            <a:r>
              <a:rPr lang="en-GB" sz="1400" dirty="0" smtClean="0"/>
              <a:t>   MM7, MM0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movd</a:t>
            </a:r>
            <a:r>
              <a:rPr lang="en-GB" sz="1400" dirty="0" smtClean="0"/>
              <a:t>    res, MM7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emms</a:t>
            </a: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err="1" smtClean="0"/>
              <a:t>popa</a:t>
            </a:r>
            <a:endParaRPr lang="en-GB" sz="1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sz="1400" dirty="0" smtClean="0"/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Ассемблер с </a:t>
            </a:r>
            <a:r>
              <a:rPr lang="en-US" sz="3600" u="sng" dirty="0" smtClean="0"/>
              <a:t>MMX</a:t>
            </a:r>
            <a:r>
              <a:rPr lang="ru-RU" sz="3600" u="sng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pusha</a:t>
            </a:r>
            <a:r>
              <a:rPr lang="en-GB" dirty="0" smtClean="0"/>
              <a:t>    ; </a:t>
            </a:r>
            <a:r>
              <a:rPr lang="ru-RU" dirty="0" smtClean="0"/>
              <a:t>сохранить в стек все регистры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xor</a:t>
            </a:r>
            <a:r>
              <a:rPr lang="en-GB" dirty="0" smtClean="0"/>
              <a:t>     </a:t>
            </a:r>
            <a:r>
              <a:rPr lang="en-GB" dirty="0" err="1" smtClean="0"/>
              <a:t>esi</a:t>
            </a:r>
            <a:r>
              <a:rPr lang="en-GB" dirty="0" smtClean="0"/>
              <a:t>, </a:t>
            </a:r>
            <a:r>
              <a:rPr lang="en-GB" dirty="0" err="1" smtClean="0"/>
              <a:t>esi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pxor</a:t>
            </a:r>
            <a:r>
              <a:rPr lang="en-GB" dirty="0" smtClean="0"/>
              <a:t>    MM7, MM7</a:t>
            </a:r>
            <a:endParaRPr lang="ru-RU" dirty="0" smtClean="0"/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/>
              <a:t>;</a:t>
            </a:r>
            <a:r>
              <a:rPr lang="es-ES" sz="2800" dirty="0" smtClean="0"/>
              <a:t>MM7 </a:t>
            </a:r>
            <a:r>
              <a:rPr lang="ru-RU" sz="2800" dirty="0" smtClean="0"/>
              <a:t>– накопитель произведений координат</a:t>
            </a:r>
            <a:r>
              <a:rPr lang="en-GB" sz="2800" dirty="0" smtClean="0"/>
              <a:t>	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Ассемблер с </a:t>
            </a:r>
            <a:r>
              <a:rPr lang="en-US" sz="3600" u="sng" dirty="0" smtClean="0"/>
              <a:t>MMX</a:t>
            </a:r>
            <a:r>
              <a:rPr lang="ru-RU" sz="3600" u="sng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loop1: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movq</a:t>
            </a:r>
            <a:r>
              <a:rPr lang="en-GB" dirty="0" smtClean="0"/>
              <a:t>  MM0, </a:t>
            </a:r>
            <a:r>
              <a:rPr lang="en-GB" dirty="0" err="1" smtClean="0"/>
              <a:t>a_vect</a:t>
            </a:r>
            <a:r>
              <a:rPr lang="en-GB" dirty="0" smtClean="0"/>
              <a:t>[</a:t>
            </a:r>
            <a:r>
              <a:rPr lang="en-GB" dirty="0" err="1" smtClean="0"/>
              <a:t>esi</a:t>
            </a:r>
            <a:r>
              <a:rPr lang="en-GB" dirty="0" smtClean="0"/>
              <a:t>] </a:t>
            </a:r>
            <a:r>
              <a:rPr lang="ru-RU" sz="2400" dirty="0" smtClean="0"/>
              <a:t>; чтение из памяти </a:t>
            </a:r>
            <a:endParaRPr lang="en-GB" sz="2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movq</a:t>
            </a:r>
            <a:r>
              <a:rPr lang="en-GB" dirty="0" smtClean="0"/>
              <a:t>  MM1, </a:t>
            </a:r>
            <a:r>
              <a:rPr lang="en-GB" dirty="0" err="1" smtClean="0"/>
              <a:t>b_vect</a:t>
            </a:r>
            <a:r>
              <a:rPr lang="en-GB" dirty="0" smtClean="0"/>
              <a:t>[</a:t>
            </a:r>
            <a:r>
              <a:rPr lang="en-GB" dirty="0" err="1" smtClean="0"/>
              <a:t>esi</a:t>
            </a:r>
            <a:r>
              <a:rPr lang="en-GB" dirty="0" smtClean="0"/>
              <a:t>]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GB" dirty="0" err="1" smtClean="0"/>
              <a:t>pmaddwd</a:t>
            </a:r>
            <a:r>
              <a:rPr lang="en-GB" dirty="0" smtClean="0"/>
              <a:t> MM0, MM1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376" t="35718" r="14644" b="16656"/>
          <a:stretch>
            <a:fillRect/>
          </a:stretch>
        </p:blipFill>
        <p:spPr bwMode="auto">
          <a:xfrm>
            <a:off x="1428728" y="4643446"/>
            <a:ext cx="371477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2074242"/>
          </a:xfrm>
        </p:spPr>
        <p:txBody>
          <a:bodyPr anchor="t">
            <a:normAutofit/>
          </a:bodyPr>
          <a:lstStyle/>
          <a:p>
            <a:r>
              <a:rPr lang="ru-RU" sz="3600" dirty="0" smtClean="0"/>
              <a:t>К теме:</a:t>
            </a:r>
            <a:br>
              <a:rPr lang="ru-RU" sz="3600" dirty="0" smtClean="0"/>
            </a:br>
            <a:r>
              <a:rPr lang="ru-RU" sz="2400" dirty="0" smtClean="0"/>
              <a:t>Технология MMX. Технология SSE. Регистры MMX/XMM, типы данных и команды MMX/ХММ.</a:t>
            </a:r>
            <a:endParaRPr lang="ru-R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7467600" cy="373928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cap="all" dirty="0" smtClean="0"/>
              <a:t>Цель работы</a:t>
            </a:r>
          </a:p>
          <a:p>
            <a:pPr marL="0" indent="0">
              <a:buNone/>
            </a:pPr>
            <a:r>
              <a:rPr lang="ru-RU" dirty="0" smtClean="0"/>
              <a:t>Изучить  расширение системы команд MMX процессоров </a:t>
            </a:r>
            <a:r>
              <a:rPr lang="ru-RU" dirty="0" err="1" smtClean="0"/>
              <a:t>Intel</a:t>
            </a:r>
            <a:r>
              <a:rPr lang="ru-RU" dirty="0" smtClean="0"/>
              <a:t>.</a:t>
            </a:r>
          </a:p>
          <a:p>
            <a:pPr marL="396000" indent="384048">
              <a:buNone/>
            </a:pPr>
            <a:endParaRPr lang="en-US" dirty="0" smtClean="0"/>
          </a:p>
          <a:p>
            <a:pPr marL="396000" indent="384048"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Продолжительность работы - 4 часа.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Ассемблер с </a:t>
            </a:r>
            <a:r>
              <a:rPr lang="en-US" sz="3600" u="sng" dirty="0" smtClean="0"/>
              <a:t>MMX</a:t>
            </a:r>
            <a:r>
              <a:rPr lang="ru-RU" sz="3600" u="sng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loop1: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movq</a:t>
            </a:r>
            <a:r>
              <a:rPr lang="en-GB" dirty="0" smtClean="0"/>
              <a:t>  MM0, </a:t>
            </a:r>
            <a:r>
              <a:rPr lang="en-GB" dirty="0" err="1" smtClean="0"/>
              <a:t>a_vect</a:t>
            </a:r>
            <a:r>
              <a:rPr lang="en-GB" dirty="0" smtClean="0"/>
              <a:t>[</a:t>
            </a:r>
            <a:r>
              <a:rPr lang="en-GB" dirty="0" err="1" smtClean="0"/>
              <a:t>esi</a:t>
            </a:r>
            <a:r>
              <a:rPr lang="en-GB" dirty="0" smtClean="0"/>
              <a:t>] </a:t>
            </a:r>
            <a:r>
              <a:rPr lang="ru-RU" sz="2400" dirty="0" smtClean="0"/>
              <a:t>; чтение из памяти </a:t>
            </a:r>
            <a:endParaRPr lang="en-GB" sz="2400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movq</a:t>
            </a:r>
            <a:r>
              <a:rPr lang="en-GB" dirty="0" smtClean="0"/>
              <a:t>  MM1, </a:t>
            </a:r>
            <a:r>
              <a:rPr lang="en-GB" dirty="0" err="1" smtClean="0"/>
              <a:t>b_vect</a:t>
            </a:r>
            <a:r>
              <a:rPr lang="en-GB" dirty="0" smtClean="0"/>
              <a:t>[</a:t>
            </a:r>
            <a:r>
              <a:rPr lang="en-GB" dirty="0" err="1" smtClean="0"/>
              <a:t>esi</a:t>
            </a:r>
            <a:r>
              <a:rPr lang="en-GB" dirty="0" smtClean="0"/>
              <a:t>]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GB" dirty="0" err="1" smtClean="0"/>
              <a:t>pmaddwd</a:t>
            </a:r>
            <a:r>
              <a:rPr lang="en-GB" dirty="0" smtClean="0"/>
              <a:t> MM0, MM1</a:t>
            </a:r>
            <a:endParaRPr lang="ru-RU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GB" dirty="0" err="1" smtClean="0"/>
              <a:t>paddd</a:t>
            </a:r>
            <a:r>
              <a:rPr lang="en-GB" dirty="0" smtClean="0"/>
              <a:t>      </a:t>
            </a:r>
            <a:r>
              <a:rPr lang="ru-RU" dirty="0" smtClean="0"/>
              <a:t> </a:t>
            </a:r>
            <a:r>
              <a:rPr lang="en-GB" dirty="0" smtClean="0"/>
              <a:t>MM7, MM0</a:t>
            </a:r>
            <a:r>
              <a:rPr lang="en-US" dirty="0" smtClean="0"/>
              <a:t> ;</a:t>
            </a:r>
            <a:r>
              <a:rPr lang="ru-RU" dirty="0" smtClean="0"/>
              <a:t>накопление в ММ7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add     </a:t>
            </a:r>
            <a:r>
              <a:rPr lang="en-GB" dirty="0" err="1" smtClean="0"/>
              <a:t>esi</a:t>
            </a:r>
            <a:r>
              <a:rPr lang="en-GB" dirty="0" smtClean="0"/>
              <a:t>, 8</a:t>
            </a:r>
            <a:r>
              <a:rPr lang="ru-RU" dirty="0" smtClean="0"/>
              <a:t> ; </a:t>
            </a:r>
            <a:r>
              <a:rPr lang="en-US" dirty="0" smtClean="0"/>
              <a:t>short → </a:t>
            </a:r>
            <a:r>
              <a:rPr lang="ru-RU" dirty="0" smtClean="0"/>
              <a:t>шаг по 2 байта * </a:t>
            </a:r>
            <a:r>
              <a:rPr lang="ru-RU" dirty="0" smtClean="0">
                <a:solidFill>
                  <a:srgbClr val="92D050"/>
                </a:solidFill>
              </a:rPr>
              <a:t>4</a:t>
            </a:r>
            <a:endParaRPr lang="en-GB" dirty="0" smtClean="0">
              <a:solidFill>
                <a:srgbClr val="92D050"/>
              </a:solidFill>
            </a:endParaRPr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sub     </a:t>
            </a:r>
            <a:r>
              <a:rPr lang="en-GB" dirty="0" err="1" smtClean="0"/>
              <a:t>cnt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92D050"/>
                </a:solidFill>
              </a:rPr>
              <a:t>4</a:t>
            </a:r>
            <a:r>
              <a:rPr lang="ru-RU" dirty="0" smtClean="0"/>
              <a:t> ; по </a:t>
            </a:r>
            <a:r>
              <a:rPr lang="ru-RU" dirty="0" smtClean="0">
                <a:solidFill>
                  <a:srgbClr val="92D050"/>
                </a:solidFill>
              </a:rPr>
              <a:t>4</a:t>
            </a:r>
            <a:r>
              <a:rPr lang="ru-RU" dirty="0" smtClean="0"/>
              <a:t> элемента за операцию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err="1" smtClean="0"/>
              <a:t>jnz</a:t>
            </a:r>
            <a:r>
              <a:rPr lang="en-GB" dirty="0" smtClean="0"/>
              <a:t>     loop1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358246" cy="128587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</a:t>
            </a:r>
            <a:br>
              <a:rPr lang="ru-RU" sz="2800" dirty="0" smtClean="0"/>
            </a:br>
            <a:r>
              <a:rPr lang="ru-RU" sz="2800" dirty="0" smtClean="0"/>
              <a:t>Найти скалярное произведение векторов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en-US" sz="2800" i="1" dirty="0" smtClean="0"/>
              <a:t>b</a:t>
            </a:r>
            <a:endParaRPr lang="ru-RU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5357850"/>
          </a:xfrm>
        </p:spPr>
        <p:txBody>
          <a:bodyPr>
            <a:noAutofit/>
          </a:bodyPr>
          <a:lstStyle/>
          <a:p>
            <a:pPr marL="0" indent="360000">
              <a:spcBef>
                <a:spcPts val="0"/>
              </a:spcBef>
              <a:buNone/>
            </a:pPr>
            <a:r>
              <a:rPr lang="ru-RU" sz="3600" u="sng" dirty="0" smtClean="0"/>
              <a:t>Ассемблер с </a:t>
            </a:r>
            <a:r>
              <a:rPr lang="en-US" sz="3600" u="sng" dirty="0" smtClean="0"/>
              <a:t>MMX</a:t>
            </a:r>
            <a:r>
              <a:rPr lang="ru-RU" sz="3600" u="sng" dirty="0" smtClean="0"/>
              <a:t>:</a:t>
            </a:r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 В ММ7 сумма разбита на 2 части</a:t>
            </a:r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endParaRPr lang="ru-RU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GB" dirty="0" err="1" smtClean="0"/>
              <a:t>movq</a:t>
            </a:r>
            <a:r>
              <a:rPr lang="en-GB" dirty="0" smtClean="0"/>
              <a:t>    MM0, MM7</a:t>
            </a:r>
            <a:r>
              <a:rPr lang="ru-RU" dirty="0" smtClean="0"/>
              <a:t>	</a:t>
            </a:r>
            <a:r>
              <a:rPr lang="en-US" dirty="0" smtClean="0"/>
              <a:t>;</a:t>
            </a:r>
            <a:r>
              <a:rPr lang="ru-RU" dirty="0" smtClean="0"/>
              <a:t>для сложения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psrlq</a:t>
            </a:r>
            <a:r>
              <a:rPr lang="en-GB" dirty="0" smtClean="0"/>
              <a:t>     MM7, 32</a:t>
            </a:r>
            <a:r>
              <a:rPr lang="ru-RU" dirty="0" smtClean="0"/>
              <a:t>	;обеих частей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paddd</a:t>
            </a:r>
            <a:r>
              <a:rPr lang="en-GB" dirty="0" smtClean="0"/>
              <a:t>   MM7, MM0</a:t>
            </a:r>
            <a:r>
              <a:rPr lang="ru-RU" dirty="0" smtClean="0"/>
              <a:t>	;суммы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movd</a:t>
            </a:r>
            <a:r>
              <a:rPr lang="en-GB" dirty="0" smtClean="0"/>
              <a:t>    res, MM7</a:t>
            </a:r>
            <a:r>
              <a:rPr lang="ru-RU" dirty="0" smtClean="0"/>
              <a:t> ; сохранить результат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emms</a:t>
            </a:r>
            <a:r>
              <a:rPr lang="ru-RU" dirty="0" smtClean="0"/>
              <a:t> ;</a:t>
            </a:r>
            <a:r>
              <a:rPr lang="en-US" dirty="0" smtClean="0"/>
              <a:t> </a:t>
            </a:r>
            <a:r>
              <a:rPr lang="ru-RU" dirty="0" smtClean="0"/>
              <a:t>вернуть режим сопроцессора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r>
              <a:rPr lang="en-GB" dirty="0" smtClean="0"/>
              <a:t>	</a:t>
            </a:r>
            <a:r>
              <a:rPr lang="en-GB" dirty="0" err="1" smtClean="0"/>
              <a:t>popa</a:t>
            </a:r>
            <a:r>
              <a:rPr lang="ru-RU" dirty="0" smtClean="0"/>
              <a:t> ; восстановить регистры</a:t>
            </a:r>
            <a:endParaRPr lang="en-GB" dirty="0" smtClean="0"/>
          </a:p>
          <a:p>
            <a:pPr marL="0" indent="360000">
              <a:spcBef>
                <a:spcPts val="0"/>
              </a:spcBef>
              <a:buNone/>
            </a:pP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MMX-</a:t>
            </a:r>
            <a:r>
              <a:rPr lang="ru-RU" b="1" dirty="0" smtClean="0"/>
              <a:t>технологии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00343"/>
            <a:ext cx="871296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>
              <a:buFont typeface="Wingdings" pitchFamily="2" charset="2"/>
              <a:buNone/>
            </a:pPr>
            <a:r>
              <a:rPr lang="ru-RU" sz="3400" dirty="0" smtClean="0"/>
              <a:t>MMX (</a:t>
            </a:r>
            <a:r>
              <a:rPr lang="ru-RU" sz="3400" u="sng" dirty="0" err="1" smtClean="0"/>
              <a:t>M</a:t>
            </a:r>
            <a:r>
              <a:rPr lang="ru-RU" sz="3400" dirty="0" err="1" smtClean="0"/>
              <a:t>ulti</a:t>
            </a:r>
            <a:r>
              <a:rPr lang="ru-RU" sz="3400" u="sng" dirty="0" err="1" smtClean="0"/>
              <a:t>m</a:t>
            </a:r>
            <a:r>
              <a:rPr lang="ru-RU" sz="3400" dirty="0" err="1" smtClean="0"/>
              <a:t>edia</a:t>
            </a:r>
            <a:r>
              <a:rPr lang="ru-RU" sz="3400" dirty="0" smtClean="0"/>
              <a:t> </a:t>
            </a:r>
            <a:r>
              <a:rPr lang="ru-RU" sz="3400" dirty="0" err="1" smtClean="0"/>
              <a:t>E</a:t>
            </a:r>
            <a:r>
              <a:rPr lang="ru-RU" sz="3400" u="sng" dirty="0" err="1" smtClean="0"/>
              <a:t>x</a:t>
            </a:r>
            <a:r>
              <a:rPr lang="ru-RU" sz="3400" dirty="0" err="1" smtClean="0"/>
              <a:t>tensions</a:t>
            </a:r>
            <a:r>
              <a:rPr lang="ru-RU" sz="3400" dirty="0" smtClean="0"/>
              <a:t> - </a:t>
            </a:r>
            <a:r>
              <a:rPr lang="ru-RU" sz="3400" dirty="0" err="1" smtClean="0"/>
              <a:t>мультимедийное</a:t>
            </a:r>
            <a:r>
              <a:rPr lang="ru-RU" sz="3400" dirty="0" smtClean="0"/>
              <a:t> расширение) - коммерческое название дополнительного </a:t>
            </a:r>
            <a:r>
              <a:rPr lang="ru-RU" sz="3400" u="sng" dirty="0" smtClean="0"/>
              <a:t>набора инструкций</a:t>
            </a:r>
            <a:r>
              <a:rPr lang="ru-RU" sz="3400" dirty="0" smtClean="0"/>
              <a:t>, выполняющих характерные для процессов кодирования и декодирования </a:t>
            </a:r>
            <a:r>
              <a:rPr lang="ru-RU" sz="3400" u="sng" dirty="0" smtClean="0"/>
              <a:t>потоковых аудио/видео </a:t>
            </a:r>
            <a:r>
              <a:rPr lang="ru-RU" sz="3400" dirty="0" smtClean="0"/>
              <a:t>данных действия за одну машинную инструкцию.</a:t>
            </a:r>
          </a:p>
          <a:p>
            <a:pPr indent="609600">
              <a:buFont typeface="Wingdings" pitchFamily="2" charset="2"/>
              <a:buNone/>
            </a:pPr>
            <a:endParaRPr lang="ru-RU" sz="3400" dirty="0" smtClean="0"/>
          </a:p>
          <a:p>
            <a:pPr indent="609600">
              <a:buFont typeface="Wingdings" pitchFamily="2" charset="2"/>
              <a:buNone/>
            </a:pPr>
            <a:r>
              <a:rPr lang="ru-RU" sz="3000" dirty="0" smtClean="0"/>
              <a:t>Разработан в лаборатории </a:t>
            </a:r>
            <a:r>
              <a:rPr lang="ru-RU" sz="3000" dirty="0" err="1" smtClean="0"/>
              <a:t>Intel</a:t>
            </a:r>
            <a:r>
              <a:rPr lang="ru-RU" sz="3000" dirty="0" smtClean="0"/>
              <a:t>, в первой половине 1990-х.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MMX-</a:t>
            </a:r>
            <a:r>
              <a:rPr lang="ru-RU" b="1" dirty="0" smtClean="0"/>
              <a:t>технологии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00343"/>
            <a:ext cx="871296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9600">
              <a:buFont typeface="Wingdings" pitchFamily="2" charset="2"/>
              <a:buNone/>
            </a:pPr>
            <a:r>
              <a:rPr lang="en-US" sz="3600" dirty="0" smtClean="0"/>
              <a:t>SIMD</a:t>
            </a:r>
            <a:endParaRPr lang="ru-RU" sz="3600" dirty="0" smtClean="0"/>
          </a:p>
          <a:p>
            <a:pPr indent="609600">
              <a:buFont typeface="Wingdings" pitchFamily="2" charset="2"/>
              <a:buNone/>
            </a:pPr>
            <a:r>
              <a:rPr lang="ru-RU" sz="3200" dirty="0" smtClean="0"/>
              <a:t>(</a:t>
            </a:r>
            <a:r>
              <a:rPr lang="en-US" sz="3200" dirty="0" smtClean="0"/>
              <a:t>Single</a:t>
            </a:r>
            <a:r>
              <a:rPr lang="ru-RU" sz="3200" dirty="0" smtClean="0"/>
              <a:t> </a:t>
            </a:r>
            <a:r>
              <a:rPr lang="en-US" sz="3200" dirty="0" smtClean="0"/>
              <a:t>Instruction</a:t>
            </a:r>
            <a:r>
              <a:rPr lang="ru-RU" sz="3200" dirty="0" smtClean="0"/>
              <a:t>, </a:t>
            </a:r>
            <a:r>
              <a:rPr lang="en-US" sz="3200" dirty="0" smtClean="0"/>
              <a:t>Multiple</a:t>
            </a:r>
            <a:r>
              <a:rPr lang="ru-RU" sz="3200" dirty="0" smtClean="0"/>
              <a:t> </a:t>
            </a:r>
            <a:r>
              <a:rPr lang="en-US" sz="3200" dirty="0" smtClean="0"/>
              <a:t>Data</a:t>
            </a:r>
            <a:r>
              <a:rPr lang="ru-RU" sz="3200" dirty="0" smtClean="0"/>
              <a:t>)</a:t>
            </a:r>
          </a:p>
          <a:p>
            <a:pPr indent="609600">
              <a:buFont typeface="Wingdings" pitchFamily="2" charset="2"/>
              <a:buNone/>
            </a:pPr>
            <a:r>
              <a:rPr lang="ru-RU" sz="3600" dirty="0" smtClean="0"/>
              <a:t>принцип компьютерных вычислений, позволяющий обеспечить </a:t>
            </a:r>
            <a:r>
              <a:rPr lang="ru-RU" sz="3600" u="sng" dirty="0" smtClean="0"/>
              <a:t>параллелизм на уровне данных</a:t>
            </a:r>
            <a:r>
              <a:rPr lang="ru-RU" sz="3600" dirty="0" smtClean="0"/>
              <a:t>.</a:t>
            </a:r>
          </a:p>
          <a:p>
            <a:pPr indent="609600">
              <a:buFont typeface="Wingdings" pitchFamily="2" charset="2"/>
              <a:buNone/>
            </a:pPr>
            <a:endParaRPr lang="ru-RU" sz="3600" dirty="0" smtClean="0"/>
          </a:p>
          <a:p>
            <a:pPr indent="609600"/>
            <a:r>
              <a:rPr lang="ru-RU" sz="3600" dirty="0" smtClean="0"/>
              <a:t>Основная цель – достижение более </a:t>
            </a:r>
            <a:r>
              <a:rPr lang="ru-RU" sz="4200" dirty="0" smtClean="0"/>
              <a:t>высокой производительности </a:t>
            </a:r>
            <a:r>
              <a:rPr lang="ru-RU" sz="3600" dirty="0" smtClean="0"/>
              <a:t>мультимедийных приложений и систем обработки и передачи данных.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Синтаксис </a:t>
            </a:r>
            <a:r>
              <a:rPr lang="en-US" b="1" dirty="0" smtClean="0"/>
              <a:t>MMX-</a:t>
            </a:r>
            <a:r>
              <a:rPr lang="ru-RU" b="1" dirty="0" smtClean="0"/>
              <a:t>команд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285860"/>
            <a:ext cx="8712968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instruction</a:t>
            </a:r>
            <a:r>
              <a:rPr lang="ru-RU" sz="36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6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ru-RU" sz="36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36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src</a:t>
            </a:r>
            <a:endParaRPr lang="ru-RU" sz="3600" b="1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36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instruction</a:t>
            </a:r>
            <a:r>
              <a:rPr lang="ru-RU" sz="3600" dirty="0" smtClean="0"/>
              <a:t> - имя команды,</a:t>
            </a:r>
          </a:p>
          <a:p>
            <a:r>
              <a:rPr lang="ru-RU" sz="36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ru-RU" sz="3600" dirty="0" smtClean="0"/>
              <a:t> - выходной операнд,</a:t>
            </a:r>
          </a:p>
          <a:p>
            <a:pPr>
              <a:spcAft>
                <a:spcPts val="1800"/>
              </a:spcAft>
            </a:pPr>
            <a:r>
              <a:rPr lang="ru-RU" sz="36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ru-RU" sz="3600" dirty="0" smtClean="0"/>
              <a:t> - входной операнд.</a:t>
            </a:r>
          </a:p>
          <a:p>
            <a:r>
              <a:rPr lang="ru-RU" sz="3600" dirty="0" smtClean="0"/>
              <a:t>+суффикс, который определяет тип данных: </a:t>
            </a:r>
            <a:r>
              <a:rPr lang="ru-RU" sz="3600" dirty="0" smtClean="0">
                <a:solidFill>
                  <a:srgbClr val="FFC000"/>
                </a:solidFill>
              </a:rPr>
              <a:t>B, W, D, Q</a:t>
            </a:r>
            <a:r>
              <a:rPr lang="ru-RU" sz="3600" dirty="0" smtClean="0"/>
              <a:t>. Если в суффиксе есть две из этих букв, первая соответствует входному операнду, а вторая - выходному.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MMX-</a:t>
            </a:r>
            <a:r>
              <a:rPr lang="ru-RU" b="1" dirty="0" smtClean="0"/>
              <a:t>расширение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00343"/>
            <a:ext cx="87129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ru-RU" sz="3600" dirty="0" smtClean="0"/>
              <a:t>Численные регистры </a:t>
            </a:r>
            <a:endParaRPr lang="en-US" sz="3600" dirty="0" smtClean="0"/>
          </a:p>
          <a:p>
            <a:pPr>
              <a:spcAft>
                <a:spcPts val="2400"/>
              </a:spcAft>
            </a:pPr>
            <a:r>
              <a:rPr lang="ru-RU" sz="3600" dirty="0" smtClean="0"/>
              <a:t>8 (</a:t>
            </a:r>
            <a:r>
              <a:rPr lang="en-US" sz="3600" dirty="0" smtClean="0"/>
              <a:t>mm0..mm7) </a:t>
            </a:r>
            <a:r>
              <a:rPr lang="ru-RU" sz="3600" dirty="0" smtClean="0"/>
              <a:t>* </a:t>
            </a:r>
            <a:r>
              <a:rPr lang="en-US" sz="3600" dirty="0" smtClean="0"/>
              <a:t>8 </a:t>
            </a:r>
            <a:r>
              <a:rPr lang="ru-RU" sz="3600" dirty="0" smtClean="0"/>
              <a:t>байт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14546" y="3143248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048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63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…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0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85720" y="3071810"/>
            <a:ext cx="1426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200" dirty="0" smtClean="0"/>
              <a:t>mm0</a:t>
            </a:r>
            <a:endParaRPr lang="ru-RU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MMX-</a:t>
            </a:r>
            <a:r>
              <a:rPr lang="ru-RU" b="1" dirty="0" smtClean="0"/>
              <a:t>расширение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14546" y="1214422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048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63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…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2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1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0</a:t>
                      </a:r>
                      <a:endParaRPr lang="ru-RU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85720" y="1142984"/>
            <a:ext cx="1426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200" dirty="0" smtClean="0"/>
              <a:t>mm0</a:t>
            </a:r>
            <a:endParaRPr lang="ru-RU" sz="32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785926"/>
            <a:ext cx="87129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3600" dirty="0" smtClean="0"/>
              <a:t>Типы данных:</a:t>
            </a:r>
            <a:endParaRPr lang="en-US" sz="3600" dirty="0" smtClean="0"/>
          </a:p>
          <a:p>
            <a:pPr>
              <a:spcAft>
                <a:spcPts val="1200"/>
              </a:spcAft>
            </a:pPr>
            <a:r>
              <a:rPr lang="en-US" sz="3600" b="1" dirty="0" smtClean="0"/>
              <a:t>B</a:t>
            </a:r>
            <a:r>
              <a:rPr lang="ru-RU" sz="3600" dirty="0" smtClean="0"/>
              <a:t> - упакованные байты (</a:t>
            </a:r>
            <a:r>
              <a:rPr lang="ru-RU" sz="3600" i="1" dirty="0" err="1" smtClean="0"/>
              <a:t>packed</a:t>
            </a:r>
            <a:r>
              <a:rPr lang="en-US" sz="3600" i="1" dirty="0" smtClean="0"/>
              <a:t> </a:t>
            </a:r>
            <a:r>
              <a:rPr lang="ru-RU" sz="3600" i="1" dirty="0" err="1" smtClean="0"/>
              <a:t>byte</a:t>
            </a:r>
            <a:r>
              <a:rPr lang="ru-RU" sz="3600" dirty="0" smtClean="0"/>
              <a:t>);</a:t>
            </a:r>
          </a:p>
          <a:p>
            <a:pPr>
              <a:spcAft>
                <a:spcPts val="1200"/>
              </a:spcAft>
            </a:pPr>
            <a:r>
              <a:rPr lang="es-ES" sz="3600" b="1" dirty="0" smtClean="0"/>
              <a:t>W</a:t>
            </a:r>
            <a:r>
              <a:rPr lang="es-ES" sz="3600" dirty="0" smtClean="0"/>
              <a:t> - </a:t>
            </a:r>
            <a:r>
              <a:rPr lang="ru-RU" sz="3600" dirty="0" smtClean="0"/>
              <a:t>упакованные слова (16-разрядные) (</a:t>
            </a:r>
            <a:r>
              <a:rPr lang="ru-RU" sz="3600" i="1" dirty="0" err="1" smtClean="0"/>
              <a:t>packed</a:t>
            </a:r>
            <a:r>
              <a:rPr lang="ru-RU" sz="3600" i="1" dirty="0" smtClean="0"/>
              <a:t> </a:t>
            </a:r>
            <a:r>
              <a:rPr lang="ru-RU" sz="3600" i="1" dirty="0" err="1" smtClean="0"/>
              <a:t>word</a:t>
            </a:r>
            <a:r>
              <a:rPr lang="ru-RU" sz="3600" dirty="0" smtClean="0"/>
              <a:t>);</a:t>
            </a:r>
          </a:p>
          <a:p>
            <a:pPr>
              <a:spcAft>
                <a:spcPts val="1200"/>
              </a:spcAft>
            </a:pPr>
            <a:r>
              <a:rPr lang="es-ES" sz="3600" b="1" dirty="0" smtClean="0"/>
              <a:t>D</a:t>
            </a:r>
            <a:r>
              <a:rPr lang="es-ES" sz="3600" dirty="0" smtClean="0"/>
              <a:t> - </a:t>
            </a:r>
            <a:r>
              <a:rPr lang="ru-RU" sz="3600" dirty="0" smtClean="0"/>
              <a:t>упакованные двойные слова (</a:t>
            </a:r>
            <a:r>
              <a:rPr lang="ru-RU" sz="3600" i="1" dirty="0" err="1" smtClean="0"/>
              <a:t>packed</a:t>
            </a:r>
            <a:r>
              <a:rPr lang="es-ES" sz="3600" i="1" dirty="0" smtClean="0"/>
              <a:t> </a:t>
            </a:r>
            <a:r>
              <a:rPr lang="ru-RU" sz="3600" i="1" dirty="0" err="1" smtClean="0"/>
              <a:t>double</a:t>
            </a:r>
            <a:r>
              <a:rPr lang="es-ES" sz="3600" i="1" dirty="0" smtClean="0"/>
              <a:t> </a:t>
            </a:r>
            <a:r>
              <a:rPr lang="ru-RU" sz="3600" i="1" dirty="0" err="1" smtClean="0"/>
              <a:t>word</a:t>
            </a:r>
            <a:r>
              <a:rPr lang="ru-RU" sz="3600" dirty="0" smtClean="0"/>
              <a:t>);</a:t>
            </a:r>
          </a:p>
          <a:p>
            <a:pPr>
              <a:spcAft>
                <a:spcPts val="1200"/>
              </a:spcAft>
            </a:pPr>
            <a:r>
              <a:rPr lang="es-ES" sz="3600" b="1" dirty="0" smtClean="0"/>
              <a:t>Q</a:t>
            </a:r>
            <a:r>
              <a:rPr lang="es-ES" sz="3600" dirty="0" smtClean="0"/>
              <a:t> - </a:t>
            </a:r>
            <a:r>
              <a:rPr lang="ru-RU" sz="3600" dirty="0" smtClean="0"/>
              <a:t>64-разрядные слова (</a:t>
            </a:r>
            <a:r>
              <a:rPr lang="ru-RU" sz="3600" i="1" dirty="0" err="1" smtClean="0"/>
              <a:t>quadword</a:t>
            </a:r>
            <a:r>
              <a:rPr lang="ru-RU" sz="3600" dirty="0" smtClean="0"/>
              <a:t>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MMX-</a:t>
            </a:r>
            <a:r>
              <a:rPr lang="ru-RU" b="1" dirty="0" smtClean="0"/>
              <a:t>регистры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142984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Физически совмещены со стеком регистров математического сопроцессора.</a:t>
            </a:r>
          </a:p>
          <a:p>
            <a:r>
              <a:rPr lang="ru-RU" sz="3600" dirty="0" smtClean="0"/>
              <a:t>При выполнении любой из MMX-команд происходит установка «режима MMX», стек регистров сопроцессора рассматривается как набор MMX-регистров.</a:t>
            </a:r>
          </a:p>
          <a:p>
            <a:r>
              <a:rPr lang="ru-RU" sz="3600" dirty="0" smtClean="0"/>
              <a:t>Завершает работу в режиме MMX команда </a:t>
            </a:r>
            <a:r>
              <a:rPr lang="ru-RU" sz="3600" b="1" u="sng" dirty="0" smtClean="0"/>
              <a:t>EMMS</a:t>
            </a:r>
            <a:r>
              <a:rPr lang="ru-RU" sz="3600" dirty="0" smtClean="0"/>
              <a:t> (</a:t>
            </a:r>
            <a:r>
              <a:rPr lang="ru-RU" sz="3600" dirty="0" err="1" smtClean="0"/>
              <a:t>End</a:t>
            </a:r>
            <a:r>
              <a:rPr lang="ru-RU" sz="3600" dirty="0" smtClean="0"/>
              <a:t> </a:t>
            </a:r>
            <a:r>
              <a:rPr lang="ru-RU" sz="3600" dirty="0" err="1" smtClean="0"/>
              <a:t>MultiMedia</a:t>
            </a:r>
            <a:r>
              <a:rPr lang="ru-RU" sz="3600" dirty="0" smtClean="0"/>
              <a:t> </a:t>
            </a:r>
            <a:r>
              <a:rPr lang="ru-RU" sz="3600" dirty="0" err="1" smtClean="0"/>
              <a:t>State</a:t>
            </a:r>
            <a:r>
              <a:rPr lang="ru-RU" sz="3600" dirty="0" smtClean="0"/>
              <a:t>).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08912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MMX-</a:t>
            </a:r>
            <a:r>
              <a:rPr lang="ru-RU" b="1" dirty="0" smtClean="0"/>
              <a:t>регистры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5720" y="114298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Такая реализация позволила избежать проблем совместимости с переключением контекста, поскольку число регистров процессора, и, следовательно, код, выполняющий их сохранение и восстановление, не изменились. 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618</TotalTime>
  <Words>525</Words>
  <Application>Microsoft Office PowerPoint</Application>
  <PresentationFormat>Экран (4:3)</PresentationFormat>
  <Paragraphs>184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Technic</vt:lpstr>
      <vt:lpstr>Команды mmx/xmm</vt:lpstr>
      <vt:lpstr>К теме: Технология MMX. Технология SSE. Регистры MMX/XMM, типы данных и команды MMX/ХММ.</vt:lpstr>
      <vt:lpstr>Основы MMX-технологии</vt:lpstr>
      <vt:lpstr>Основы MMX-технологии</vt:lpstr>
      <vt:lpstr>Синтаксис MMX-команд</vt:lpstr>
      <vt:lpstr>MMX-расширение</vt:lpstr>
      <vt:lpstr>MMX-расширение</vt:lpstr>
      <vt:lpstr>MMX-регистры</vt:lpstr>
      <vt:lpstr>MMX-регистры</vt:lpstr>
      <vt:lpstr>MMX-регистры</vt:lpstr>
      <vt:lpstr>SSE-команды</vt:lpstr>
      <vt:lpstr>Задание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  <vt:lpstr>Пример Найти скалярное произведение векторов a и 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Подсистема  прерываний</dc:title>
  <dc:creator>user</dc:creator>
  <cp:lastModifiedBy>Светлана</cp:lastModifiedBy>
  <cp:revision>73</cp:revision>
  <dcterms:created xsi:type="dcterms:W3CDTF">2015-03-09T15:46:22Z</dcterms:created>
  <dcterms:modified xsi:type="dcterms:W3CDTF">2016-02-11T19:01:03Z</dcterms:modified>
</cp:coreProperties>
</file>