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96" r:id="rId2"/>
  </p:sldMasterIdLst>
  <p:notesMasterIdLst>
    <p:notesMasterId r:id="rId19"/>
  </p:notesMasterIdLst>
  <p:sldIdLst>
    <p:sldId id="256" r:id="rId3"/>
    <p:sldId id="257" r:id="rId4"/>
    <p:sldId id="258" r:id="rId5"/>
    <p:sldId id="281" r:id="rId6"/>
    <p:sldId id="259" r:id="rId7"/>
    <p:sldId id="282" r:id="rId8"/>
    <p:sldId id="277" r:id="rId9"/>
    <p:sldId id="264" r:id="rId10"/>
    <p:sldId id="265" r:id="rId11"/>
    <p:sldId id="272" r:id="rId12"/>
    <p:sldId id="266" r:id="rId13"/>
    <p:sldId id="267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90"/>
  </p:normalViewPr>
  <p:slideViewPr>
    <p:cSldViewPr snapToGrid="0">
      <p:cViewPr varScale="1">
        <p:scale>
          <a:sx n="145" d="100"/>
          <a:sy n="145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5C833-931A-7346-A18C-252EE45020FB}" type="datetimeFigureOut">
              <a:rPr kumimoji="1" lang="zh-CN" altLang="en-US" smtClean="0"/>
              <a:t>2023/6/1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DB7C8-B3DE-2042-B258-6C23EAD41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12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Our investigation has two aims: to find the factors affecting students’ health, and to create a comprehensive menu that provides adequate amount of nutrients for students, caters to their preferences and maximizes our profits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DB7C8-B3DE-2042-B258-6C23EAD4176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0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use BMI as the index of health. BMI can't fully represent the health conditions of students. However, for this rather big-scale data collection, BMI is sufficient for representing the general trend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DB7C8-B3DE-2042-B258-6C23EAD4176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6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On your left hand is a table of suggested nutrients issued by National Health and Family Planning Commission of the People’s Republic of China.</a:t>
            </a:r>
            <a:br>
              <a:rPr kumimoji="1" lang="en-US" altLang="zh-CN" dirty="0"/>
            </a:br>
            <a:r>
              <a:rPr kumimoji="1" lang="en-US" altLang="zh-CN" dirty="0"/>
              <a:t>On your right is the nutrients provided by our menu.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DB7C8-B3DE-2042-B258-6C23EAD4176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43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4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9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0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2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6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7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0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96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5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66FC-FF9F-40F4-A3AF-981C9838812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DDF6-7010-4F7B-9F3D-F9B63D02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1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for G10 students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Glinda, Sophie, Max, Alfred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024" y="-249792"/>
            <a:ext cx="12684570" cy="723045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Intake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1825625"/>
            <a:ext cx="4116285" cy="4351338"/>
          </a:xfr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DEAC179-C822-D487-B305-DFFB1699D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41" y="1825625"/>
            <a:ext cx="3649862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6475-9DDD-2F8E-BD61-2F24BE1F9CB2}"/>
              </a:ext>
            </a:extLst>
          </p:cNvPr>
          <p:cNvSpPr txBox="1"/>
          <p:nvPr/>
        </p:nvSpPr>
        <p:spPr>
          <a:xfrm>
            <a:off x="1916672" y="1506022"/>
            <a:ext cx="196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Suggestion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F18C50-9613-E029-A6C2-C465168A027B}"/>
              </a:ext>
            </a:extLst>
          </p:cNvPr>
          <p:cNvSpPr txBox="1"/>
          <p:nvPr/>
        </p:nvSpPr>
        <p:spPr>
          <a:xfrm>
            <a:off x="8424903" y="145629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Designed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FC965B-CACB-F693-6775-8D6D4818506B}"/>
              </a:ext>
            </a:extLst>
          </p:cNvPr>
          <p:cNvSpPr txBox="1"/>
          <p:nvPr/>
        </p:nvSpPr>
        <p:spPr>
          <a:xfrm>
            <a:off x="876988" y="6550223"/>
            <a:ext cx="660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</a:rPr>
              <a:t>*</a:t>
            </a:r>
            <a:r>
              <a:rPr kumimoji="1" lang="en-US" altLang="zh-CN" sz="1400" dirty="0" err="1">
                <a:latin typeface="+mj-lt"/>
              </a:rPr>
              <a:t>souces:https</a:t>
            </a:r>
            <a:r>
              <a:rPr kumimoji="1" lang="en-US" altLang="zh-CN" sz="1400" dirty="0">
                <a:latin typeface="+mj-lt"/>
              </a:rPr>
              <a:t>://</a:t>
            </a:r>
            <a:r>
              <a:rPr kumimoji="1" lang="en-US" altLang="zh-CN" sz="1400" dirty="0" err="1">
                <a:latin typeface="+mj-lt"/>
              </a:rPr>
              <a:t>www.chinanutri.cn</a:t>
            </a:r>
            <a:r>
              <a:rPr kumimoji="1" lang="en-US" altLang="zh-CN" sz="1400" dirty="0">
                <a:latin typeface="+mj-lt"/>
              </a:rPr>
              <a:t>/</a:t>
            </a:r>
            <a:r>
              <a:rPr kumimoji="1" lang="en-US" altLang="zh-CN" sz="1400" dirty="0" err="1">
                <a:latin typeface="+mj-lt"/>
              </a:rPr>
              <a:t>fgbz</a:t>
            </a:r>
            <a:r>
              <a:rPr kumimoji="1" lang="en-US" altLang="zh-CN" sz="1400" dirty="0">
                <a:latin typeface="+mj-lt"/>
              </a:rPr>
              <a:t>/</a:t>
            </a:r>
            <a:r>
              <a:rPr kumimoji="1" lang="en-US" altLang="zh-CN" sz="1400" dirty="0" err="1">
                <a:latin typeface="+mj-lt"/>
              </a:rPr>
              <a:t>fgbzjszn</a:t>
            </a:r>
            <a:r>
              <a:rPr kumimoji="1" lang="en-US" altLang="zh-CN" sz="1400" dirty="0">
                <a:latin typeface="+mj-lt"/>
              </a:rPr>
              <a:t>/202103/P020210304358480794678.pdf</a:t>
            </a:r>
            <a:endParaRPr kumimoji="1" lang="zh-CN" alt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Analysis and Adaptations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1912710"/>
            <a:ext cx="66140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AB593C-EB88-ED77-4BC6-F3C88707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97880"/>
              </p:ext>
            </p:extLst>
          </p:nvPr>
        </p:nvGraphicFramePr>
        <p:xfrm>
          <a:off x="8540376" y="2625339"/>
          <a:ext cx="2342777" cy="29260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342777">
                  <a:extLst>
                    <a:ext uri="{9D8B030D-6E8A-4147-A177-3AD203B41FA5}">
                      <a16:colId xmlns:a16="http://schemas.microsoft.com/office/drawing/2014/main" val="3558251356"/>
                    </a:ext>
                  </a:extLst>
                </a:gridCol>
              </a:tblGrid>
              <a:tr h="3369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Chicken Wings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5127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Tomatoes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90530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Spaghetti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90198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Beef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7594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Pizza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25589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French Fries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49232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Pinghe Roast Duck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23440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Fried Egg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677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Profit-Cost for Raw Material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39966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Milk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牛奶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Oats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燕麦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3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Egg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鸡蛋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0.5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Chicken breast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鸡胸肉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10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Lettuce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生菜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Tomato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番茄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Cucumber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黄瓜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Italian tomato sauce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意大利番茄酱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5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Banana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香蕉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Steamed fish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清蒸鱼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15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Stir-fried vegetables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炒青菜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3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Rice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米饭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beans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绿豆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Sandwich bread (</a:t>
            </a:r>
            <a:r>
              <a:rPr lang="zh-CN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三明治面包</a:t>
            </a:r>
            <a:r>
              <a:rPr lang="en-US" altLang="zh-CN" sz="4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5 yuan</a:t>
            </a:r>
            <a:endParaRPr lang="zh-CN" altLang="zh-CN" sz="42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101E59F-B876-9DAC-B9D2-A32B0C415444}"/>
              </a:ext>
            </a:extLst>
          </p:cNvPr>
          <p:cNvSpPr txBox="1">
            <a:spLocks/>
          </p:cNvSpPr>
          <p:nvPr/>
        </p:nvSpPr>
        <p:spPr>
          <a:xfrm>
            <a:off x="4018351" y="1825625"/>
            <a:ext cx="3139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Soy milk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豆浆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4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Braised duck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平和酱鸭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20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Russian-style soup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罗宋汤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8 </a:t>
            </a:r>
            <a:r>
              <a:rPr lang="en-US" altLang="zh-CN" sz="42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yuanx</a:t>
            </a:r>
            <a:endParaRPr lang="en-US" altLang="zh-CN" sz="4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Kelp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海带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3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pepper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青椒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Beef tenderloin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牛柳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15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Spinach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菠菜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3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Braised pork belly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红烧肉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12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Butter rice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牛油饭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5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Chrysanthemum greens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芦蒿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3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Cured meat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腊肉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5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Lychee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荔枝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10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Yangzhou fried rice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扬州炒饭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8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Shiitake mushroom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香菇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5 yuan</a:t>
            </a:r>
          </a:p>
          <a:p>
            <a:pPr>
              <a:lnSpc>
                <a:spcPct val="120000"/>
              </a:lnSpc>
            </a:pPr>
            <a:endParaRPr lang="en-US" altLang="zh-CN" sz="4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385B8CF-42EB-31AB-CF7A-7627DAFAC259}"/>
              </a:ext>
            </a:extLst>
          </p:cNvPr>
          <p:cNvSpPr txBox="1">
            <a:spLocks/>
          </p:cNvSpPr>
          <p:nvPr/>
        </p:nvSpPr>
        <p:spPr>
          <a:xfrm>
            <a:off x="7158317" y="1825625"/>
            <a:ext cx="3139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Orange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橘子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Bacon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培根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8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Fried egg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煎蛋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Grilled chicken wings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烤鸡翅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15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Pizza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披萨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25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French fries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薯条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5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Spaghetti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意大利面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8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Mango pomelo sago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杨枝甘露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10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Winter melon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冬瓜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Fried rice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炒饭米饭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3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Stir-fried rice cakes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炒年糕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6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Chinese cabbage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白菜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2 yuan</a:t>
            </a:r>
          </a:p>
          <a:p>
            <a:pPr>
              <a:lnSpc>
                <a:spcPct val="120000"/>
              </a:lnSpc>
            </a:pP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Spicy meat noodles (</a:t>
            </a:r>
            <a:r>
              <a:rPr lang="zh-CN" altLang="en-US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辣肉面</a:t>
            </a:r>
            <a:r>
              <a:rPr lang="en-US" altLang="zh-CN" sz="4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 10 yuan</a:t>
            </a:r>
          </a:p>
          <a:p>
            <a:pPr>
              <a:lnSpc>
                <a:spcPct val="120000"/>
              </a:lnSpc>
            </a:pPr>
            <a:endParaRPr lang="en-US" altLang="zh-CN" sz="4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4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4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and Profit-Weekly Cost For A Person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Monday: 37.5</a:t>
            </a:r>
          </a:p>
          <a:p>
            <a:r>
              <a:rPr lang="en-US" altLang="zh-CN" dirty="0">
                <a:latin typeface="+mj-lt"/>
              </a:rPr>
              <a:t>Tuesday: 58.5</a:t>
            </a:r>
          </a:p>
          <a:p>
            <a:r>
              <a:rPr lang="en-US" altLang="zh-CN" dirty="0">
                <a:latin typeface="+mj-lt"/>
              </a:rPr>
              <a:t>Wednesday: 50.0</a:t>
            </a:r>
          </a:p>
          <a:p>
            <a:r>
              <a:rPr lang="en-US" altLang="zh-CN" dirty="0">
                <a:latin typeface="+mj-lt"/>
              </a:rPr>
              <a:t>Thursday: 26.5</a:t>
            </a:r>
          </a:p>
          <a:p>
            <a:r>
              <a:rPr lang="en-US" altLang="zh-CN" dirty="0">
                <a:latin typeface="+mj-lt"/>
              </a:rPr>
              <a:t>Friday: 82.0</a:t>
            </a:r>
          </a:p>
          <a:p>
            <a:r>
              <a:rPr lang="en-US" altLang="zh-CN" dirty="0">
                <a:latin typeface="+mj-lt"/>
              </a:rPr>
              <a:t>Weekly cost: 254.5</a:t>
            </a:r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and Profit-Total profit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Weekly profit per person =5×70-254.5=¥95.5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Weekly profit for the school =221×95.5=¥21,105.5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3143" y="2766218"/>
            <a:ext cx="3265714" cy="1325563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Choices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Profit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D2751-E8F4-1739-E771-942D9D0C5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10588"/>
            <a:ext cx="7772400" cy="4436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“The BMI correlates sufficiently well with direct measures of total body fat to support its use, on an anonymous basis, as a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public health tool</a:t>
            </a:r>
            <a:r>
              <a:rPr lang="zh-CN" altLang="en-U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for monitoring progress in dealing with the obesity epidemic. </a:t>
            </a:r>
            <a:r>
              <a:rPr lang="en-US" altLang="zh-CN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</a:p>
          <a:p>
            <a:pPr algn="ctr"/>
            <a:r>
              <a:rPr lang="zh-CN" altLang="en-U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However, the BMI is an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imperfect proxy </a:t>
            </a:r>
            <a:r>
              <a:rPr lang="zh-CN" altLang="en-U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obesity because there is much individual variability in the relationship between BMI and body fat, cardiovascular risk factors, and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long-term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health outcomes</a:t>
            </a:r>
            <a:r>
              <a:rPr lang="zh-CN" altLang="en-U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”</a:t>
            </a:r>
          </a:p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---Hall DMB, Cole TJ What use is the BMI? Archives of Disease in Childhood 2006;91:283-286.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截屏2023-05-30 18.19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" y="1690688"/>
            <a:ext cx="6019165" cy="3986377"/>
          </a:xfrm>
          <a:prstGeom prst="rect">
            <a:avLst/>
          </a:prstGeom>
        </p:spPr>
      </p:pic>
      <p:pic>
        <p:nvPicPr>
          <p:cNvPr id="6" name="图片 5" descr="截屏2023-05-30 18.20.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1770621"/>
            <a:ext cx="5977255" cy="3826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5753" y="2970212"/>
            <a:ext cx="3922059" cy="917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48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zh-CN" altLang="en-US" sz="4800" dirty="0">
                <a:latin typeface="+mj-lt"/>
                <a:cs typeface="Times New Roman" panose="02020603050405020304" pitchFamily="18" charset="0"/>
              </a:rPr>
              <a:t>nequality </a:t>
            </a:r>
            <a:r>
              <a:rPr lang="en-US" altLang="zh-CN" sz="4800" dirty="0">
                <a:latin typeface="+mj-lt"/>
                <a:cs typeface="Times New Roman" panose="02020603050405020304" pitchFamily="18" charset="0"/>
              </a:rPr>
              <a:t>Sign</a:t>
            </a:r>
            <a:endParaRPr lang="zh-CN" altLang="en-US" sz="4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78658-A225-DF40-E0CC-8225AA201DDB}"/>
              </a:ext>
            </a:extLst>
          </p:cNvPr>
          <p:cNvSpPr txBox="1"/>
          <p:nvPr/>
        </p:nvSpPr>
        <p:spPr>
          <a:xfrm>
            <a:off x="7064189" y="264417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+mj-ea"/>
                <a:ea typeface="+mj-ea"/>
              </a:rPr>
              <a:t>“非常满意”？</a:t>
            </a:r>
            <a:endParaRPr kumimoji="1" lang="en-US" altLang="zh-CN" sz="4800" dirty="0">
              <a:latin typeface="+mj-ea"/>
              <a:ea typeface="+mj-ea"/>
            </a:endParaRPr>
          </a:p>
          <a:p>
            <a:r>
              <a:rPr kumimoji="1" lang="zh-CN" altLang="en-US" sz="4800" dirty="0">
                <a:latin typeface="+mj-ea"/>
                <a:ea typeface="+mj-ea"/>
              </a:rPr>
              <a:t>“非常不满意？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Correlation-Method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Data Used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which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exceeds boundary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shouldn't be excluded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anually fixe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Seperation of Interval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截屏2023-05-30 18.24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4801870"/>
            <a:ext cx="8976360" cy="1099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92" y="4329410"/>
            <a:ext cx="5378099" cy="193821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3718D0-6C33-64DE-2840-497F038B81F1}"/>
              </a:ext>
            </a:extLst>
          </p:cNvPr>
          <p:cNvSpPr txBox="1"/>
          <p:nvPr/>
        </p:nvSpPr>
        <p:spPr>
          <a:xfrm>
            <a:off x="8943516" y="63040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Sports</a:t>
            </a:r>
            <a:endParaRPr kumimoji="1"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1844C04-FC2D-DF43-45E1-78D3E70FC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8" y="4325689"/>
            <a:ext cx="3781193" cy="19382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039812-D7E3-8B7C-AAB7-652F4923108B}"/>
              </a:ext>
            </a:extLst>
          </p:cNvPr>
          <p:cNvSpPr txBox="1"/>
          <p:nvPr/>
        </p:nvSpPr>
        <p:spPr>
          <a:xfrm>
            <a:off x="1800525" y="6265715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Food</a:t>
            </a:r>
            <a:endParaRPr kumimoji="1" lang="zh-CN" altLang="en-US" dirty="0"/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43FE7C5E-9607-32AA-CE04-6CE34B363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33" y="53411"/>
            <a:ext cx="3959034" cy="21237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6D2B38-1CDF-1226-AA9B-36CB1F4189BF}"/>
              </a:ext>
            </a:extLst>
          </p:cNvPr>
          <p:cNvSpPr txBox="1"/>
          <p:nvPr/>
        </p:nvSpPr>
        <p:spPr>
          <a:xfrm>
            <a:off x="10405904" y="2221349"/>
            <a:ext cx="188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School Life</a:t>
            </a:r>
            <a:endParaRPr kumimoji="1" lang="zh-CN" altLang="en-US" dirty="0">
              <a:latin typeface="+mj-lt"/>
            </a:endParaRP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6E1809C7-1760-1A12-7363-43E06919C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71" y="2304220"/>
            <a:ext cx="4425587" cy="1841302"/>
          </a:xfrm>
          <a:prstGeom prst="rect">
            <a:avLst/>
          </a:prstGeom>
        </p:spPr>
      </p:pic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0518B9E8-0E5B-2601-FB7A-8C3135E94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9" y="2123761"/>
            <a:ext cx="4425587" cy="18667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72E560-B326-FE8D-9202-60C082F6DF3E}"/>
              </a:ext>
            </a:extLst>
          </p:cNvPr>
          <p:cNvSpPr txBox="1"/>
          <p:nvPr/>
        </p:nvSpPr>
        <p:spPr>
          <a:xfrm>
            <a:off x="1655948" y="17544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sleeping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58611F-9A23-F425-9C3A-D3FFF96EC1F8}"/>
              </a:ext>
            </a:extLst>
          </p:cNvPr>
          <p:cNvSpPr txBox="1"/>
          <p:nvPr/>
        </p:nvSpPr>
        <p:spPr>
          <a:xfrm>
            <a:off x="6472419" y="193163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studying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955E7-02E8-56B2-1EE2-64F7FB5AD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" y="1936468"/>
            <a:ext cx="3641570" cy="35771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98F0D9-15A0-46F9-B176-8EC7D63FFEA1}"/>
              </a:ext>
            </a:extLst>
          </p:cNvPr>
          <p:cNvSpPr txBox="1"/>
          <p:nvPr/>
        </p:nvSpPr>
        <p:spPr>
          <a:xfrm>
            <a:off x="1015763" y="605117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Physical Exercises</a:t>
            </a:r>
            <a:endParaRPr kumimoji="1" lang="zh-CN" altLang="en-US" dirty="0">
              <a:latin typeface="+mj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479DA5-50B3-2674-E814-C214985C0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46" y="2230009"/>
            <a:ext cx="4015441" cy="31783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3529DD-8372-0DFE-BD91-1B50A96E0C3C}"/>
              </a:ext>
            </a:extLst>
          </p:cNvPr>
          <p:cNvSpPr txBox="1"/>
          <p:nvPr/>
        </p:nvSpPr>
        <p:spPr>
          <a:xfrm>
            <a:off x="9118275" y="605117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Enough Sleep</a:t>
            </a:r>
            <a:endParaRPr kumimoji="1" lang="zh-CN" altLang="en-US" dirty="0">
              <a:latin typeface="+mj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26C2EA-71B9-E8DB-47F7-8A071EAFB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91" y="1358154"/>
            <a:ext cx="2949387" cy="44240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B9C0EFE-E671-739C-3BD3-B71EDCDC6BED}"/>
              </a:ext>
            </a:extLst>
          </p:cNvPr>
          <p:cNvSpPr txBox="1"/>
          <p:nvPr/>
        </p:nvSpPr>
        <p:spPr>
          <a:xfrm>
            <a:off x="5065059" y="6051176"/>
            <a:ext cx="14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</a:rPr>
              <a:t>Manage Time</a:t>
            </a:r>
            <a:endParaRPr kumimoji="1"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680</Words>
  <Application>Microsoft Macintosh PowerPoint</Application>
  <PresentationFormat>宽屏</PresentationFormat>
  <Paragraphs>110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Times New Roman</vt:lpstr>
      <vt:lpstr>1_Office 主题​​</vt:lpstr>
      <vt:lpstr>Office 主题​​</vt:lpstr>
      <vt:lpstr>Menu for G10 students</vt:lpstr>
      <vt:lpstr>Content</vt:lpstr>
      <vt:lpstr>Introduction</vt:lpstr>
      <vt:lpstr>BMI</vt:lpstr>
      <vt:lpstr>Overview</vt:lpstr>
      <vt:lpstr>Flaws</vt:lpstr>
      <vt:lpstr>Correlation-Method</vt:lpstr>
      <vt:lpstr>Correlations</vt:lpstr>
      <vt:lpstr>Tips</vt:lpstr>
      <vt:lpstr>PowerPoint 演示文稿</vt:lpstr>
      <vt:lpstr>Nutrition Intake</vt:lpstr>
      <vt:lpstr>Frequency Analysis and Adaptations</vt:lpstr>
      <vt:lpstr>Cost and Profit-Cost for Raw Material</vt:lpstr>
      <vt:lpstr>Cost and Profit-Weekly Cost For A Person</vt:lpstr>
      <vt:lpstr>Cost and Profit-Total profit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for G10 students</dc:title>
  <dc:creator>weng yuchen</dc:creator>
  <cp:lastModifiedBy>YIHENG ZHANG</cp:lastModifiedBy>
  <cp:revision>92</cp:revision>
  <dcterms:created xsi:type="dcterms:W3CDTF">2023-05-30T10:30:54Z</dcterms:created>
  <dcterms:modified xsi:type="dcterms:W3CDTF">2023-06-02T02:00:08Z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6754D43A691806835ED07564822C8D5F_43</vt:lpwstr>
  </property>
  <property fmtid="{D5CDD505-2E9C-101B-9397-08002B2CF9AE}" pid="3" name="KSOProductBuildVer">
    <vt:lpwstr>2052-5.4.1.7920</vt:lpwstr>
  </property>
</Properties>
</file>