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3" dt="2025-06-10T11:43:19.964"/>
    <p1510:client id="{78C1D944-C5E2-4D33-BE3A-5C243E175D98}" v="22" dt="2025-06-10T10:39:16.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45:41.355" v="438" actId="6549"/>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45:37.136" v="437"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45:37.136" v="437"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42:59.777" v="385"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42:59.777" v="385"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45:41.355" v="438" actId="6549"/>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45:41.355" v="438" actId="6549"/>
          <ac:spMkLst>
            <pc:docMk/>
            <pc:sldMk cId="2628338777" sldId="266"/>
            <ac:spMk id="6" creationId="{95A9DC49-463E-4EFF-BD3E-E4AEF9DAF757}"/>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2.md#overloading-polymorphis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2</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AU" dirty="0"/>
              <a:t>UML (Unified Modelling Language)</a:t>
            </a:r>
          </a:p>
          <a:p>
            <a:r>
              <a:rPr lang="en-AU" dirty="0"/>
              <a:t>Overriding Polymorphism</a:t>
            </a:r>
          </a:p>
          <a:p>
            <a:r>
              <a:rPr lang="en-AU" dirty="0"/>
              <a:t>DRY</a:t>
            </a:r>
          </a:p>
          <a:p>
            <a:r>
              <a:rPr lang="en-AU" dirty="0"/>
              <a:t>Overloading Polymorphism</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UML</a:t>
            </a:r>
          </a:p>
        </p:txBody>
      </p:sp>
      <p:pic>
        <p:nvPicPr>
          <p:cNvPr id="7" name="Content Placeholder 6">
            <a:extLst>
              <a:ext uri="{FF2B5EF4-FFF2-40B4-BE49-F238E27FC236}">
                <a16:creationId xmlns:a16="http://schemas.microsoft.com/office/drawing/2014/main" id="{DA9346F2-BD5F-D909-036A-067426C4A237}"/>
              </a:ext>
            </a:extLst>
          </p:cNvPr>
          <p:cNvPicPr>
            <a:picLocks noGrp="1" noChangeAspect="1"/>
          </p:cNvPicPr>
          <p:nvPr>
            <p:ph idx="1"/>
          </p:nvPr>
        </p:nvPicPr>
        <p:blipFill>
          <a:blip r:embed="rId2"/>
          <a:stretch>
            <a:fillRect/>
          </a:stretch>
        </p:blipFill>
        <p:spPr>
          <a:xfrm>
            <a:off x="5298730" y="2039795"/>
            <a:ext cx="5706789" cy="2778409"/>
          </a:xfrm>
        </p:spPr>
      </p:pic>
      <p:sp>
        <p:nvSpPr>
          <p:cNvPr id="5" name="Text Placeholder 4">
            <a:extLst>
              <a:ext uri="{FF2B5EF4-FFF2-40B4-BE49-F238E27FC236}">
                <a16:creationId xmlns:a16="http://schemas.microsoft.com/office/drawing/2014/main" id="{24677B90-A9AF-EC0B-A47C-BB671119F84D}"/>
              </a:ext>
            </a:extLst>
          </p:cNvPr>
          <p:cNvSpPr>
            <a:spLocks noGrp="1"/>
          </p:cNvSpPr>
          <p:nvPr>
            <p:ph type="body" sz="half" idx="2"/>
          </p:nvPr>
        </p:nvSpPr>
        <p:spPr/>
        <p:txBody>
          <a:bodyPr>
            <a:normAutofit fontScale="92500" lnSpcReduction="10000"/>
          </a:bodyPr>
          <a:lstStyle/>
          <a:p>
            <a:r>
              <a:rPr lang="en-US" b="1" dirty="0"/>
              <a:t>Class Name </a:t>
            </a:r>
            <a:r>
              <a:rPr lang="en-US" dirty="0"/>
              <a:t>(Top Section): This is the uppermost part of the box. It displays the name of the class (e.g., Student, Order, Car).</a:t>
            </a:r>
          </a:p>
          <a:p>
            <a:r>
              <a:rPr lang="en-US" b="1" dirty="0"/>
              <a:t>Attributes</a:t>
            </a:r>
            <a:r>
              <a:rPr lang="en-US" dirty="0"/>
              <a:t> (Middle Section): This section lists the attributes (or properties/fields) of the class. Each attribute is typically shown with its visibility (+ for public, - for private, # for protected), name, and type.</a:t>
            </a:r>
          </a:p>
          <a:p>
            <a:r>
              <a:rPr lang="en-US" b="1" dirty="0"/>
              <a:t>Methods</a:t>
            </a:r>
            <a:r>
              <a:rPr lang="en-US" dirty="0"/>
              <a:t> (Bottom Section): This section lists the methods (or operations/functions) that belong to the class. Each method is shown with its visibility, name, parameters, and return type.</a:t>
            </a:r>
          </a:p>
          <a:p>
            <a:r>
              <a:rPr lang="en-US" b="1" dirty="0"/>
              <a:t>Connections </a:t>
            </a:r>
            <a:r>
              <a:rPr lang="en-US" dirty="0"/>
              <a:t>(lines and arrows): These lines and arrows represent relationships (such as inheritance, association, aggregation, and composition) between class boxes.</a:t>
            </a:r>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Overriding Polymorphism</a:t>
            </a:r>
          </a:p>
        </p:txBody>
      </p:sp>
      <p:sp>
        <p:nvSpPr>
          <p:cNvPr id="6" name="Content Placeholder 5">
            <a:extLst>
              <a:ext uri="{FF2B5EF4-FFF2-40B4-BE49-F238E27FC236}">
                <a16:creationId xmlns:a16="http://schemas.microsoft.com/office/drawing/2014/main" id="{95A9DC49-463E-4EFF-BD3E-E4AEF9DAF757}"/>
              </a:ext>
            </a:extLst>
          </p:cNvPr>
          <p:cNvSpPr>
            <a:spLocks noGrp="1"/>
          </p:cNvSpPr>
          <p:nvPr>
            <p:ph idx="1"/>
          </p:nvPr>
        </p:nvSpPr>
        <p:spPr/>
        <p:txBody>
          <a:bodyPr>
            <a:normAutofit lnSpcReduction="10000"/>
          </a:bodyPr>
          <a:lstStyle/>
          <a:p>
            <a:pPr marL="0" indent="0">
              <a:buNone/>
            </a:pPr>
            <a:r>
              <a:rPr lang="en-US" dirty="0"/>
              <a:t>Polymorphism Overriding occurs when a child class (subclass) provides a new implementation for a method it inherits from its parent class (superclass).</a:t>
            </a:r>
          </a:p>
          <a:p>
            <a:pPr marL="0" indent="0">
              <a:buNone/>
            </a:pPr>
            <a:br>
              <a:rPr lang="en-US" dirty="0"/>
            </a:br>
            <a:r>
              <a:rPr lang="en-US" dirty="0"/>
              <a:t>The method in the child class has the same name and parameters as the one in the parent class. When the method is called on an object of the child class, Python (or any object-oriented language) uses the child’s version—even if the object is referenced using the parent type.</a:t>
            </a:r>
          </a:p>
          <a:p>
            <a:pPr marL="0" indent="0">
              <a:buNone/>
            </a:pPr>
            <a:endParaRPr lang="en-US" dirty="0"/>
          </a:p>
          <a:p>
            <a:pPr marL="0" indent="0">
              <a:buNone/>
            </a:pPr>
            <a:r>
              <a:rPr lang="en-US" b="1" dirty="0"/>
              <a:t>Run: v05.py </a:t>
            </a:r>
          </a:p>
          <a:p>
            <a:endParaRPr lang="en-AU" dirty="0"/>
          </a:p>
        </p:txBody>
      </p:sp>
    </p:spTree>
    <p:extLst>
      <p:ext uri="{BB962C8B-B14F-4D97-AF65-F5344CB8AC3E}">
        <p14:creationId xmlns:p14="http://schemas.microsoft.com/office/powerpoint/2010/main" val="26283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WET v DRY</a:t>
            </a:r>
          </a:p>
        </p:txBody>
      </p:sp>
      <p:sp>
        <p:nvSpPr>
          <p:cNvPr id="8" name="Content Placeholder 7">
            <a:extLst>
              <a:ext uri="{FF2B5EF4-FFF2-40B4-BE49-F238E27FC236}">
                <a16:creationId xmlns:a16="http://schemas.microsoft.com/office/drawing/2014/main" id="{359FE974-4D1E-3967-5B90-8562E74CE499}"/>
              </a:ext>
            </a:extLst>
          </p:cNvPr>
          <p:cNvSpPr>
            <a:spLocks noGrp="1"/>
          </p:cNvSpPr>
          <p:nvPr>
            <p:ph idx="1"/>
          </p:nvPr>
        </p:nvSpPr>
        <p:spPr/>
        <p:txBody>
          <a:bodyPr>
            <a:normAutofit/>
          </a:bodyPr>
          <a:lstStyle/>
          <a:p>
            <a:pPr marL="0" indent="0">
              <a:buNone/>
            </a:pPr>
            <a:r>
              <a:rPr lang="en-US" dirty="0"/>
              <a:t>Let’s implement overriding toggle with the same pattern as on() and off().</a:t>
            </a:r>
          </a:p>
          <a:p>
            <a:pPr marL="0" indent="0">
              <a:buNone/>
            </a:pPr>
            <a:endParaRPr lang="en-US" dirty="0"/>
          </a:p>
          <a:p>
            <a:pPr marL="0" indent="0">
              <a:buNone/>
            </a:pPr>
            <a:r>
              <a:rPr lang="en-US" b="1" dirty="0"/>
              <a:t>Run: v06.py</a:t>
            </a:r>
          </a:p>
          <a:p>
            <a:pPr marL="0" indent="0">
              <a:buNone/>
            </a:pPr>
            <a:endParaRPr lang="en-US" dirty="0"/>
          </a:p>
          <a:p>
            <a:pPr marL="0" indent="0">
              <a:buNone/>
            </a:pPr>
            <a:r>
              <a:rPr lang="en-US" dirty="0"/>
              <a:t>What are the issues with this implementation?</a:t>
            </a:r>
          </a:p>
          <a:p>
            <a:pPr marL="0" indent="0">
              <a:buNone/>
            </a:pPr>
            <a:endParaRPr lang="en-AU" dirty="0"/>
          </a:p>
          <a:p>
            <a:pPr marL="0" indent="0">
              <a:buNone/>
            </a:pPr>
            <a:r>
              <a:rPr lang="en-AU" dirty="0"/>
              <a:t>How can the DRY pattern address these issues?</a:t>
            </a:r>
          </a:p>
        </p:txBody>
      </p:sp>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Overloading Polymorphism</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fontScale="77500" lnSpcReduction="20000"/>
          </a:bodyPr>
          <a:lstStyle/>
          <a:p>
            <a:pPr marL="0" indent="0">
              <a:buNone/>
            </a:pPr>
            <a:r>
              <a:rPr lang="en-US" dirty="0"/>
              <a:t>Overloading occurs when a child (subclass) and/or parent (superclass) have multiple methods with the same name but different parameters (number or type).</a:t>
            </a:r>
          </a:p>
          <a:p>
            <a:pPr marL="0" indent="0">
              <a:buNone/>
            </a:pPr>
            <a:br>
              <a:rPr lang="en-US" dirty="0"/>
            </a:br>
            <a:r>
              <a:rPr lang="en-US" dirty="0"/>
              <a:t>When you call the method, depending on the parameters passed, the corresponding method is executed.</a:t>
            </a:r>
          </a:p>
          <a:p>
            <a:pPr marL="0" indent="0">
              <a:buNone/>
            </a:pPr>
            <a:br>
              <a:rPr lang="en-US" dirty="0"/>
            </a:br>
            <a:r>
              <a:rPr lang="en-US" dirty="0"/>
              <a:t>Because Python is dynamically typed, it does not support overloaded polymorphism, as the last definition of a method overwrites any previous ones.</a:t>
            </a:r>
          </a:p>
          <a:p>
            <a:pPr marL="0" indent="0">
              <a:buNone/>
            </a:pPr>
            <a:endParaRPr lang="en-US" dirty="0"/>
          </a:p>
          <a:p>
            <a:pPr marL="0" indent="0">
              <a:buNone/>
            </a:pPr>
            <a:r>
              <a:rPr lang="en-US" dirty="0">
                <a:hlinkClick r:id="rId2"/>
              </a:rPr>
              <a:t>https://github.com/TempeHS/MicroPython_OOP_Pi_Pico_Mini_Project_Source/blob/main/tutorials/Lecture2.md#overloading-polymorphism</a:t>
            </a:r>
            <a:endParaRPr lang="en-US" dirty="0"/>
          </a:p>
          <a:p>
            <a:pPr marL="0" indent="0">
              <a:buNone/>
            </a:pPr>
            <a:endParaRPr lang="en-US" dirty="0"/>
          </a:p>
          <a:p>
            <a:pPr marL="0" indent="0">
              <a:buNone/>
            </a:pPr>
            <a:r>
              <a:rPr lang="en-US" b="1" dirty="0"/>
              <a:t>Run: v07.py</a:t>
            </a:r>
          </a:p>
          <a:p>
            <a:pPr marL="0" indent="0">
              <a:buNone/>
            </a:pPr>
            <a:endParaRPr lang="en-US" dirty="0"/>
          </a:p>
          <a:p>
            <a:pPr marL="0" indent="0">
              <a:buNone/>
            </a:pPr>
            <a:endParaRPr lang="en-AU" dirty="0"/>
          </a:p>
        </p:txBody>
      </p:sp>
    </p:spTree>
    <p:extLst>
      <p:ext uri="{BB962C8B-B14F-4D97-AF65-F5344CB8AC3E}">
        <p14:creationId xmlns:p14="http://schemas.microsoft.com/office/powerpoint/2010/main" val="117582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TotalTime>
  <Words>448</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Pi Pico OOP Mini Project</vt:lpstr>
      <vt:lpstr>Simple Open Loop Control System</vt:lpstr>
      <vt:lpstr>Today</vt:lpstr>
      <vt:lpstr>UML</vt:lpstr>
      <vt:lpstr>Overriding Polymorphism</vt:lpstr>
      <vt:lpstr>WET v DRY</vt:lpstr>
      <vt:lpstr>Overloading Polymorphism</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2025-06-10T11:45:45Z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