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72" r:id="rId5"/>
    <p:sldId id="277" r:id="rId6"/>
    <p:sldId id="278" r:id="rId7"/>
    <p:sldId id="280" r:id="rId8"/>
    <p:sldId id="282" r:id="rId9"/>
    <p:sldId id="281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062EE-8417-4109-B86A-099006E7F705}" v="1" dt="2020-04-23T16:07:37.178"/>
    <p1510:client id="{A6689B84-4DA2-442C-BEB0-3A954666485F}" v="5" dt="2020-04-23T06:54:57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Runtimes of Bellman-Ford vs Dijkstra on Graphs of</a:t>
            </a:r>
            <a:br>
              <a:rPr lang="en-US" dirty="0"/>
            </a:br>
            <a:r>
              <a:rPr lang="en-US" dirty="0"/>
              <a:t>E = |V|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Bellman-Ford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'Data Analysis'!$B$5:$B$7</c:f>
                <c:numCache>
                  <c:formatCode>General</c:formatCode>
                  <c:ptCount val="3"/>
                  <c:pt idx="0">
                    <c:v>0.8850379728242348</c:v>
                  </c:pt>
                  <c:pt idx="1">
                    <c:v>102.35486262894027</c:v>
                  </c:pt>
                  <c:pt idx="2">
                    <c:v>8328.1204742340396</c:v>
                  </c:pt>
                </c:numCache>
              </c:numRef>
            </c:plus>
            <c:minus>
              <c:numRef>
                <c:f>'Data Analysis'!$B$5:$B$7</c:f>
                <c:numCache>
                  <c:formatCode>General</c:formatCode>
                  <c:ptCount val="3"/>
                  <c:pt idx="0">
                    <c:v>0.8850379728242348</c:v>
                  </c:pt>
                  <c:pt idx="1">
                    <c:v>102.35486262894027</c:v>
                  </c:pt>
                  <c:pt idx="2">
                    <c:v>8328.1204742340396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'Data Analysis'!$A$12:$A$14</c:f>
              <c:strCache>
                <c:ptCount val="3"/>
                <c:pt idx="0">
                  <c:v>100/100</c:v>
                </c:pt>
                <c:pt idx="1">
                  <c:v>1000/1000</c:v>
                </c:pt>
                <c:pt idx="2">
                  <c:v>10000/10000</c:v>
                </c:pt>
              </c:strCache>
            </c:strRef>
          </c:cat>
          <c:val>
            <c:numRef>
              <c:f>'Data Analysis'!$B$12:$B$14</c:f>
              <c:numCache>
                <c:formatCode>General</c:formatCode>
                <c:ptCount val="3"/>
                <c:pt idx="0">
                  <c:v>4.5201179999976624</c:v>
                </c:pt>
                <c:pt idx="1">
                  <c:v>447.93150000000014</c:v>
                </c:pt>
                <c:pt idx="2">
                  <c:v>52591.563943999929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89-4A90-85A0-5AA0C1604862}"/>
            </c:ext>
          </c:extLst>
        </c:ser>
        <c:ser>
          <c:idx val="1"/>
          <c:order val="1"/>
          <c:tx>
            <c:v>Dijkstra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'Data Analysis'!$B$21:$B$23</c:f>
                <c:numCache>
                  <c:formatCode>General</c:formatCode>
                  <c:ptCount val="3"/>
                  <c:pt idx="0">
                    <c:v>0.24021859249418517</c:v>
                  </c:pt>
                  <c:pt idx="1">
                    <c:v>4.0116231427301008</c:v>
                  </c:pt>
                  <c:pt idx="2">
                    <c:v>48.035025100978906</c:v>
                  </c:pt>
                </c:numCache>
              </c:numRef>
            </c:plus>
            <c:minus>
              <c:numRef>
                <c:f>'Data Analysis'!$B$21:$B$23</c:f>
                <c:numCache>
                  <c:formatCode>General</c:formatCode>
                  <c:ptCount val="3"/>
                  <c:pt idx="0">
                    <c:v>0.24021859249418517</c:v>
                  </c:pt>
                  <c:pt idx="1">
                    <c:v>4.0116231427301008</c:v>
                  </c:pt>
                  <c:pt idx="2">
                    <c:v>48.035025100978906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'Data Analysis'!$A$12:$A$14</c:f>
              <c:strCache>
                <c:ptCount val="3"/>
                <c:pt idx="0">
                  <c:v>100/100</c:v>
                </c:pt>
                <c:pt idx="1">
                  <c:v>1000/1000</c:v>
                </c:pt>
                <c:pt idx="2">
                  <c:v>10000/10000</c:v>
                </c:pt>
              </c:strCache>
            </c:strRef>
          </c:cat>
          <c:val>
            <c:numRef>
              <c:f>'Data Analysis'!$B$28:$B$30</c:f>
              <c:numCache>
                <c:formatCode>General</c:formatCode>
                <c:ptCount val="3"/>
                <c:pt idx="0">
                  <c:v>0.86150799999918237</c:v>
                </c:pt>
                <c:pt idx="1">
                  <c:v>10.981229999998698</c:v>
                </c:pt>
                <c:pt idx="2">
                  <c:v>173.07158400000802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89-4A90-85A0-5AA0C160486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04537152"/>
        <c:axId val="404537480"/>
      </c:lineChart>
      <c:catAx>
        <c:axId val="40453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Vertices/Edges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537480"/>
        <c:crosses val="autoZero"/>
        <c:auto val="1"/>
        <c:lblAlgn val="ctr"/>
        <c:lblOffset val="100"/>
        <c:noMultiLvlLbl val="0"/>
      </c:catAx>
      <c:valAx>
        <c:axId val="404537480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Runetime (milliseconds)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53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50000"/>
        <a:alpha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cap="all" normalizeH="0" baseline="0">
                <a:effectLst/>
              </a:rPr>
              <a:t>Runtimes of Bellman-Ford vs Dijkstra on Graphs of</a:t>
            </a:r>
            <a:br>
              <a:rPr lang="en-US"/>
            </a:br>
            <a:r>
              <a:rPr lang="en-US"/>
              <a:t>E = 5* |V|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Bellman-Ford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'Data Analysis'!$B$5:$B$7</c:f>
                <c:numCache>
                  <c:formatCode>General</c:formatCode>
                  <c:ptCount val="3"/>
                  <c:pt idx="0">
                    <c:v>0.25426296065996684</c:v>
                  </c:pt>
                  <c:pt idx="1">
                    <c:v>48.564976939558747</c:v>
                  </c:pt>
                  <c:pt idx="2">
                    <c:v>96564.370399963416</c:v>
                  </c:pt>
                </c:numCache>
              </c:numRef>
            </c:plus>
            <c:minus>
              <c:numRef>
                <c:f>'Data Analysis'!$B$5:$B$7</c:f>
                <c:numCache>
                  <c:formatCode>General</c:formatCode>
                  <c:ptCount val="3"/>
                  <c:pt idx="0">
                    <c:v>0.25426296065996684</c:v>
                  </c:pt>
                  <c:pt idx="1">
                    <c:v>48.564976939558747</c:v>
                  </c:pt>
                  <c:pt idx="2">
                    <c:v>96564.370399963416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'Data Analysis'!$A$12:$A$14</c:f>
              <c:strCache>
                <c:ptCount val="3"/>
                <c:pt idx="0">
                  <c:v>100/500</c:v>
                </c:pt>
                <c:pt idx="1">
                  <c:v>1000/5000</c:v>
                </c:pt>
                <c:pt idx="2">
                  <c:v>10000/50000</c:v>
                </c:pt>
              </c:strCache>
            </c:strRef>
          </c:cat>
          <c:val>
            <c:numRef>
              <c:f>'Data Analysis'!$B$12:$B$14</c:f>
              <c:numCache>
                <c:formatCode>General</c:formatCode>
                <c:ptCount val="3"/>
                <c:pt idx="0">
                  <c:v>20.118769999999817</c:v>
                </c:pt>
                <c:pt idx="1">
                  <c:v>2129.8331859999989</c:v>
                </c:pt>
                <c:pt idx="2">
                  <c:v>364144.78841799981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0F-45AB-98D0-DA7A6EAA1E9F}"/>
            </c:ext>
          </c:extLst>
        </c:ser>
        <c:ser>
          <c:idx val="1"/>
          <c:order val="1"/>
          <c:tx>
            <c:v>Dijkstra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cust"/>
            <c:noEndCap val="0"/>
            <c:plus>
              <c:numRef>
                <c:f>'Data Analysis'!$B$21:$B$23</c:f>
                <c:numCache>
                  <c:formatCode>General</c:formatCode>
                  <c:ptCount val="3"/>
                  <c:pt idx="0">
                    <c:v>2.9031702657778657E-2</c:v>
                  </c:pt>
                  <c:pt idx="1">
                    <c:v>0.85373910231232519</c:v>
                  </c:pt>
                  <c:pt idx="2">
                    <c:v>49.018773610180993</c:v>
                  </c:pt>
                </c:numCache>
              </c:numRef>
            </c:plus>
            <c:minus>
              <c:numRef>
                <c:f>'Data Analysis'!$B$21:$B$23</c:f>
                <c:numCache>
                  <c:formatCode>General</c:formatCode>
                  <c:ptCount val="3"/>
                  <c:pt idx="0">
                    <c:v>2.9031702657778657E-2</c:v>
                  </c:pt>
                  <c:pt idx="1">
                    <c:v>0.85373910231232519</c:v>
                  </c:pt>
                  <c:pt idx="2">
                    <c:v>49.018773610180993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'Data Analysis'!$B$28:$B$30</c:f>
              <c:numCache>
                <c:formatCode>General</c:formatCode>
                <c:ptCount val="3"/>
                <c:pt idx="0">
                  <c:v>1.5802939999998729</c:v>
                </c:pt>
                <c:pt idx="1">
                  <c:v>22.488677999995698</c:v>
                </c:pt>
                <c:pt idx="2">
                  <c:v>318.86664200001377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0F-45AB-98D0-DA7A6EAA1E9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04537152"/>
        <c:axId val="404537480"/>
      </c:lineChart>
      <c:catAx>
        <c:axId val="40453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Vertices/Edges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537480"/>
        <c:crosses val="autoZero"/>
        <c:auto val="1"/>
        <c:lblAlgn val="ctr"/>
        <c:lblOffset val="100"/>
        <c:noMultiLvlLbl val="0"/>
      </c:catAx>
      <c:valAx>
        <c:axId val="404537480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Runetime (milliseconds)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53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50000"/>
        <a:alpha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9FFCF-94C1-4977-88B3-E48C9013FEB6}" type="datetimeFigureOut">
              <a:rPr lang="en-US" smtClean="0"/>
              <a:t>4/23/2020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E48D1-FA17-4B0C-9EED-C23B2F500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5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3AE3-6165-477E-B4AC-9B3412918D61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C2EE-FFAF-4366-98C1-43C4CEFB55EF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3A05-EC24-455F-BFCB-2E55E407986A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9370-6BB7-4EF8-9E2D-9533872D284C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83615-2EC9-4735-AD2E-D9457C5002C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D6B3-3B41-49CE-98D5-AC9EE2F2F33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5171-AF6E-46EE-B462-69A57C481BD1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8F7C-C03F-4CF0-9FC1-0AB03D8F40F3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DB6-9594-45AB-A1B6-CD0423EFC07A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CD63-1374-4A34-8074-9B66A788C7C8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F04E-7C36-4823-8C8B-35A5D008BA2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0FDC9-585F-41B3-9C7B-6446A15C1903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52F-1DAD-42D5-A23C-D4AEC11DFD15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7135-D7B7-4ADD-B6AD-D96D1D030C29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6172-7614-4123-9FD1-084D61691C18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FCD9-8A14-49F0-A39B-63DB602051B5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D423-9581-4C2E-BC53-589648DAFB65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B0BD-5465-47FB-B38A-091AC0FE3276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corative image of bulls eye design">
            <a:extLst>
              <a:ext uri="{FF2B5EF4-FFF2-40B4-BE49-F238E27FC236}">
                <a16:creationId xmlns:a16="http://schemas.microsoft.com/office/drawing/2014/main" id="{FB2A0140-2D8F-4CD1-B57A-0DFBC16149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" y="2030"/>
            <a:ext cx="12191980" cy="68559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5B1F3-451A-44B0-8D86-3FB6C9149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677" y="613353"/>
            <a:ext cx="6433676" cy="2387600"/>
          </a:xfrm>
          <a:solidFill>
            <a:schemeClr val="bg2">
              <a:lumMod val="50000"/>
              <a:alpha val="44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Evaluating the Performance of Shortest-Path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5D3CE-F0EC-43FD-844C-7302013D9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677" y="3959157"/>
            <a:ext cx="3716033" cy="9970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Research Project by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Konrad Wiley</a:t>
            </a:r>
          </a:p>
        </p:txBody>
      </p:sp>
    </p:spTree>
    <p:extLst>
      <p:ext uri="{BB962C8B-B14F-4D97-AF65-F5344CB8AC3E}">
        <p14:creationId xmlns:p14="http://schemas.microsoft.com/office/powerpoint/2010/main" val="69692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82E2-4443-4D52-ACB1-7092D255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000D-3088-407B-AFE1-6907B3DB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 Path Algorithms</a:t>
            </a:r>
          </a:p>
          <a:p>
            <a:pPr lvl="1"/>
            <a:r>
              <a:rPr lang="en-US" dirty="0"/>
              <a:t>Dijkstra’s Algorithm</a:t>
            </a:r>
          </a:p>
          <a:p>
            <a:pPr lvl="2"/>
            <a:r>
              <a:rPr lang="en-US" dirty="0"/>
              <a:t>Extremely fast</a:t>
            </a:r>
          </a:p>
          <a:p>
            <a:pPr lvl="2"/>
            <a:r>
              <a:rPr lang="en-US" dirty="0"/>
              <a:t>Only works on graphs with positive edge-weights</a:t>
            </a:r>
          </a:p>
          <a:p>
            <a:pPr lvl="1"/>
            <a:r>
              <a:rPr lang="en-US" dirty="0"/>
              <a:t>Bellman-Ford’s Algorithm</a:t>
            </a:r>
          </a:p>
          <a:p>
            <a:pPr lvl="2"/>
            <a:r>
              <a:rPr lang="en-US" dirty="0"/>
              <a:t>More robust, but slower</a:t>
            </a:r>
          </a:p>
          <a:p>
            <a:pPr lvl="2"/>
            <a:r>
              <a:rPr lang="en-US" dirty="0"/>
              <a:t>Able to handle graphs with negative edge-weights</a:t>
            </a:r>
          </a:p>
          <a:p>
            <a:pPr lvl="2"/>
            <a:r>
              <a:rPr lang="en-US" dirty="0"/>
              <a:t>Can detect negative cycles in graphs</a:t>
            </a:r>
          </a:p>
        </p:txBody>
      </p:sp>
    </p:spTree>
    <p:extLst>
      <p:ext uri="{BB962C8B-B14F-4D97-AF65-F5344CB8AC3E}">
        <p14:creationId xmlns:p14="http://schemas.microsoft.com/office/powerpoint/2010/main" val="24533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C081-2645-4398-94E2-FB2061F1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B005-8BCA-4378-BF32-AE92D0BC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experimental results for both algorithms</a:t>
            </a:r>
          </a:p>
          <a:p>
            <a:r>
              <a:rPr lang="en-US" dirty="0"/>
              <a:t>Measure runtime and memory usage</a:t>
            </a:r>
          </a:p>
          <a:p>
            <a:r>
              <a:rPr lang="en-US" dirty="0"/>
              <a:t>Compare performance over a variety of input graph sizes</a:t>
            </a:r>
          </a:p>
        </p:txBody>
      </p:sp>
    </p:spTree>
    <p:extLst>
      <p:ext uri="{BB962C8B-B14F-4D97-AF65-F5344CB8AC3E}">
        <p14:creationId xmlns:p14="http://schemas.microsoft.com/office/powerpoint/2010/main" val="68704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CED3-5458-4117-90EF-3C8AEEE3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FB3B-A9A6-49CC-B05D-59EAB01C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to generate random graphs with provided vertex and edge values</a:t>
            </a:r>
          </a:p>
          <a:p>
            <a:r>
              <a:rPr lang="en-US" dirty="0"/>
              <a:t>Implement Dijkstra’s and Bellman-Ford’s algorithms using similar data structures</a:t>
            </a:r>
          </a:p>
          <a:p>
            <a:r>
              <a:rPr lang="en-US" dirty="0"/>
              <a:t>Attach memory profiler to each algorithm</a:t>
            </a:r>
          </a:p>
          <a:p>
            <a:r>
              <a:rPr lang="en-US" dirty="0"/>
              <a:t>Create test suite to run both algorithms over a set of graphs and collect results</a:t>
            </a:r>
          </a:p>
          <a:p>
            <a:pPr lvl="1"/>
            <a:r>
              <a:rPr lang="en-US" dirty="0"/>
              <a:t>Two edge densities chosen:</a:t>
            </a:r>
          </a:p>
          <a:p>
            <a:pPr lvl="2"/>
            <a:r>
              <a:rPr lang="en-US" dirty="0"/>
              <a:t>1:1 (E = |V|)</a:t>
            </a:r>
          </a:p>
          <a:p>
            <a:pPr lvl="2"/>
            <a:r>
              <a:rPr lang="en-US" dirty="0"/>
              <a:t>1:5 (E = 5*|V|)</a:t>
            </a:r>
          </a:p>
          <a:p>
            <a:pPr lvl="1"/>
            <a:r>
              <a:rPr lang="en-US" dirty="0"/>
              <a:t>Each density run 50 times each over 100, 1000, 10000 vertices</a:t>
            </a:r>
          </a:p>
        </p:txBody>
      </p:sp>
    </p:spTree>
    <p:extLst>
      <p:ext uri="{BB962C8B-B14F-4D97-AF65-F5344CB8AC3E}">
        <p14:creationId xmlns:p14="http://schemas.microsoft.com/office/powerpoint/2010/main" val="27623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8ABB-958A-4C78-B58A-BF52F347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System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18CC-8992-4E58-8E61-6EB0E79B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Procedure Shortest-Paths-Tester(</a:t>
            </a:r>
            <a:r>
              <a:rPr lang="en-US" dirty="0" err="1">
                <a:effectLst/>
              </a:rPr>
              <a:t>vertices_array</a:t>
            </a:r>
            <a:r>
              <a:rPr lang="en-US">
                <a:effectLst/>
              </a:rPr>
              <a:t>, density)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1 </a:t>
            </a:r>
            <a:r>
              <a:rPr lang="en-US" dirty="0">
                <a:effectLst/>
              </a:rPr>
              <a:t>csv = new csv file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2 </a:t>
            </a:r>
            <a:r>
              <a:rPr lang="en-US" dirty="0" err="1">
                <a:effectLst/>
              </a:rPr>
              <a:t>csv.writeHeaders</a:t>
            </a:r>
            <a:r>
              <a:rPr lang="en-US" dirty="0">
                <a:effectLst/>
              </a:rPr>
              <a:t>('Algorithm', 'Vertices’,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3                                 'Edges', 'Time (</a:t>
            </a:r>
            <a:r>
              <a:rPr lang="en-US" dirty="0" err="1">
                <a:effectLst/>
              </a:rPr>
              <a:t>ms</a:t>
            </a:r>
            <a:r>
              <a:rPr lang="en-US" dirty="0">
                <a:effectLst/>
              </a:rPr>
              <a:t>)’,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4                                 'Memory (MB)')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5 for vertices in </a:t>
            </a:r>
            <a:r>
              <a:rPr lang="en-US" dirty="0" err="1">
                <a:effectLst/>
              </a:rPr>
              <a:t>vertices_array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6     edges = vertices * density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7     graph = new Graph(vertices)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8     </a:t>
            </a:r>
            <a:r>
              <a:rPr lang="en-US" dirty="0" err="1">
                <a:effectLst/>
              </a:rPr>
              <a:t>graph.createEdges</a:t>
            </a:r>
            <a:r>
              <a:rPr lang="en-US" dirty="0">
                <a:effectLst/>
              </a:rPr>
              <a:t>(edges)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9     for index in range(50):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10         source = random(0, size – 1)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11         </a:t>
            </a:r>
            <a:r>
              <a:rPr lang="en-US" dirty="0" err="1">
                <a:effectLst/>
              </a:rPr>
              <a:t>dest</a:t>
            </a:r>
            <a:r>
              <a:rPr lang="en-US" dirty="0">
                <a:effectLst/>
              </a:rPr>
              <a:t> = random(0, size – 1)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12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13         </a:t>
            </a:r>
            <a:r>
              <a:rPr lang="en-US" dirty="0" err="1">
                <a:effectLst/>
              </a:rPr>
              <a:t>dijkstraTime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graph.timerDijkstra</a:t>
            </a:r>
            <a:r>
              <a:rPr lang="en-US" dirty="0">
                <a:effectLst/>
              </a:rPr>
              <a:t>(source, </a:t>
            </a:r>
            <a:r>
              <a:rPr lang="en-US" dirty="0" err="1">
                <a:effectLst/>
              </a:rPr>
              <a:t>dest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14         </a:t>
            </a:r>
            <a:r>
              <a:rPr lang="en-US" dirty="0" err="1">
                <a:effectLst/>
              </a:rPr>
              <a:t>dijkstraMem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graph.memDijkstra</a:t>
            </a:r>
            <a:r>
              <a:rPr lang="en-US" dirty="0">
                <a:effectLst/>
              </a:rPr>
              <a:t>(source, </a:t>
            </a:r>
            <a:r>
              <a:rPr lang="en-US" dirty="0" err="1">
                <a:effectLst/>
              </a:rPr>
              <a:t>dest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15         </a:t>
            </a:r>
            <a:r>
              <a:rPr lang="en-US" dirty="0" err="1">
                <a:effectLst/>
              </a:rPr>
              <a:t>csv.writeRow</a:t>
            </a:r>
            <a:r>
              <a:rPr lang="en-US" dirty="0">
                <a:effectLst/>
              </a:rPr>
              <a:t>(‘Dijkstra’, vertices, edges,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16                                  </a:t>
            </a:r>
            <a:r>
              <a:rPr lang="en-US" dirty="0" err="1">
                <a:effectLst/>
              </a:rPr>
              <a:t>dijkstraTime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dijkstraMem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17       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18         </a:t>
            </a:r>
            <a:r>
              <a:rPr lang="en-US" dirty="0" err="1">
                <a:effectLst/>
              </a:rPr>
              <a:t>bellmanTime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graph.timerBellman</a:t>
            </a:r>
            <a:r>
              <a:rPr lang="en-US" dirty="0">
                <a:effectLst/>
              </a:rPr>
              <a:t>(source, </a:t>
            </a:r>
            <a:r>
              <a:rPr lang="en-US" dirty="0" err="1">
                <a:effectLst/>
              </a:rPr>
              <a:t>dest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19         </a:t>
            </a:r>
            <a:r>
              <a:rPr lang="en-US" dirty="0" err="1">
                <a:effectLst/>
              </a:rPr>
              <a:t>bellmanMem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graph.memBellman</a:t>
            </a:r>
            <a:r>
              <a:rPr lang="en-US" dirty="0">
                <a:effectLst/>
              </a:rPr>
              <a:t>(source, </a:t>
            </a:r>
            <a:r>
              <a:rPr lang="en-US" dirty="0" err="1">
                <a:effectLst/>
              </a:rPr>
              <a:t>dest</a:t>
            </a:r>
            <a:r>
              <a:rPr lang="en-US" dirty="0">
                <a:effectLst/>
              </a:rPr>
              <a:t>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20         </a:t>
            </a:r>
            <a:r>
              <a:rPr lang="en-US" dirty="0" err="1">
                <a:effectLst/>
              </a:rPr>
              <a:t>csv.writeRow</a:t>
            </a:r>
            <a:r>
              <a:rPr lang="en-US" dirty="0">
                <a:effectLst/>
              </a:rPr>
              <a:t>(‘Bellman’, vertices, edges,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21                                  </a:t>
            </a:r>
            <a:r>
              <a:rPr lang="en-US" dirty="0" err="1">
                <a:effectLst/>
              </a:rPr>
              <a:t>bellmanTime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bellmanMem</a:t>
            </a:r>
            <a:r>
              <a:rPr lang="en-US" dirty="0">
                <a:effectLst/>
              </a:rPr>
              <a:t>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79373-5424-470E-9303-E40AE744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(Pseudo-code)</a:t>
            </a:r>
          </a:p>
        </p:txBody>
      </p:sp>
    </p:spTree>
    <p:extLst>
      <p:ext uri="{BB962C8B-B14F-4D97-AF65-F5344CB8AC3E}">
        <p14:creationId xmlns:p14="http://schemas.microsoft.com/office/powerpoint/2010/main" val="121954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BAF0-7014-482D-8F3D-BD9235E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  <a:br>
              <a:rPr lang="en-US" dirty="0"/>
            </a:br>
            <a:r>
              <a:rPr lang="en-US" dirty="0"/>
              <a:t>1:1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9100-60A7-44DA-8E20-F205D873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Chart displays runtimes (y-axis) on logarithmic scale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Significant difference in runtimes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Insignificant difference in memory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190BD8D-C97C-48BF-AFF5-E0A9A6975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8413" y="609600"/>
          <a:ext cx="6189662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EE1F225-1B3C-459E-A4B1-C0326A024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048538"/>
              </p:ext>
            </p:extLst>
          </p:nvPr>
        </p:nvGraphicFramePr>
        <p:xfrm>
          <a:off x="917228" y="5661499"/>
          <a:ext cx="7496545" cy="106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753113" imgH="962157" progId="Excel.Sheet.12">
                  <p:embed/>
                </p:oleObj>
              </mc:Choice>
              <mc:Fallback>
                <p:oleObj name="Worksheet" r:id="rId4" imgW="6753113" imgH="962157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EE1F225-1B3C-459E-A4B1-C0326A0247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7228" y="5661499"/>
                        <a:ext cx="7496545" cy="1067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44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BAF0-7014-482D-8F3D-BD9235E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  <a:br>
              <a:rPr lang="en-US" dirty="0"/>
            </a:br>
            <a:r>
              <a:rPr lang="en-US" dirty="0"/>
              <a:t>1:5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29100-60A7-44DA-8E20-F205D873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Chart displays runtimes (y-axis) on logarithmic scale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Significant difference in runtimes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Insignificant difference in memory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F4AD850-9BF0-4E1F-944E-7966E2161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684282"/>
              </p:ext>
            </p:extLst>
          </p:nvPr>
        </p:nvGraphicFramePr>
        <p:xfrm>
          <a:off x="5078413" y="609600"/>
          <a:ext cx="6189662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EF47C05-520F-4701-AA49-9A7E5F6EDC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6664"/>
              </p:ext>
            </p:extLst>
          </p:nvPr>
        </p:nvGraphicFramePr>
        <p:xfrm>
          <a:off x="901700" y="5661025"/>
          <a:ext cx="74882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6600825" imgH="962157" progId="Excel.Sheet.12">
                  <p:embed/>
                </p:oleObj>
              </mc:Choice>
              <mc:Fallback>
                <p:oleObj name="Worksheet" r:id="rId4" imgW="6600825" imgH="962157" progId="Excel.Sheet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EF47C05-520F-4701-AA49-9A7E5F6EDC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1700" y="5661025"/>
                        <a:ext cx="7488238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060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11CAF71637A4BA8871B01293C6040" ma:contentTypeVersion="7" ma:contentTypeDescription="Create a new document." ma:contentTypeScope="" ma:versionID="37ecb622cdf3b64fad8b165d39bcee49">
  <xsd:schema xmlns:xsd="http://www.w3.org/2001/XMLSchema" xmlns:xs="http://www.w3.org/2001/XMLSchema" xmlns:p="http://schemas.microsoft.com/office/2006/metadata/properties" xmlns:ns3="bb5058c1-d0d1-4ad7-bd2d-190cda04af30" xmlns:ns4="63cb3797-4c6c-4458-943a-d7531a7230a1" targetNamespace="http://schemas.microsoft.com/office/2006/metadata/properties" ma:root="true" ma:fieldsID="8412e2d63e6ac5d09c0da9b694a612aa" ns3:_="" ns4:_="">
    <xsd:import namespace="bb5058c1-d0d1-4ad7-bd2d-190cda04af30"/>
    <xsd:import namespace="63cb3797-4c6c-4458-943a-d7531a7230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058c1-d0d1-4ad7-bd2d-190cda04af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b3797-4c6c-4458-943a-d7531a7230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b5058c1-d0d1-4ad7-bd2d-190cda04af3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19F927-741B-4F33-B0E4-5EB85BD1F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058c1-d0d1-4ad7-bd2d-190cda04af30"/>
    <ds:schemaRef ds:uri="63cb3797-4c6c-4458-943a-d7531a7230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5A5B28-3D16-4621-8849-6D474A759E2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63cb3797-4c6c-4458-943a-d7531a7230a1"/>
    <ds:schemaRef ds:uri="http://purl.org/dc/terms/"/>
    <ds:schemaRef ds:uri="bb5058c1-d0d1-4ad7-bd2d-190cda04af3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D98229-7B95-4B48-98C8-487C48B317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 design</Template>
  <TotalTime>0</TotalTime>
  <Words>228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Worksheet</vt:lpstr>
      <vt:lpstr>Evaluating the Performance of Shortest-Path Algorithms</vt:lpstr>
      <vt:lpstr>Research Topic</vt:lpstr>
      <vt:lpstr>Research Objective</vt:lpstr>
      <vt:lpstr>Methodology</vt:lpstr>
      <vt:lpstr>Testing System Algorithm</vt:lpstr>
      <vt:lpstr>The Results 1:1 Tests</vt:lpstr>
      <vt:lpstr>The Results 1:5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2020-04-23T05:43:36Z</dcterms:created>
  <dcterms:modified xsi:type="dcterms:W3CDTF">2020-04-23T16:07:46Z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0x010100F4E11CAF71637A4BA8871B01293C6040</vt:lpwstr>
  </property>
</Properties>
</file>