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jpg" /><Relationship Id="rId2" Type="http://schemas.openxmlformats.org/officeDocument/2006/relationships/image" Target="../media/image3.gif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IEEE CNS CRW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Resilient RAP Solution Using Market-based Multi-Agent Systems</a:t>
            </a:r>
            <a:br/>
            <a:br/>
            <a:r>
              <a:rPr/>
              <a:t>Li Bai</a:t>
            </a:r>
            <a:br/>
            <a:r>
              <a:rPr/>
              <a:t>Anway Bose</a:t>
            </a:r>
            <a:br/>
            <a:r>
              <a:rPr/>
              <a:t>Zhuo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Subsystem Reliability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nary>
                      <m:naryPr>
                        <m:chr m:val="∏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r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overall system reliability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∏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sSub>
                          <m:e>
                            <m:r>
                              <m:t>R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∏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j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rPr>
                                                <m:sty m:val="b"/>
                                              </m:rPr>
                                              <m:t>r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Maximize System Reliability</a:t>
            </a:r>
          </a:p>
        </p:txBody>
      </p:sp>
      <p:pic>
        <p:nvPicPr>
          <p:cNvPr descr="./images/serial_parallel_system_configur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193800"/>
            <a:ext cx="631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RAP Problem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arg</m:t>
                    </m:r>
                    <m:sSub>
                      <m:e>
                        <m:r>
                          <m:rPr>
                            <m:sty m:val="p"/>
                          </m:rPr>
                          <m:t>max</m:t>
                        </m:r>
                      </m:e>
                      <m:sub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sub>
                    </m:sSub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nary>
                          <m:naryPr>
                            <m:chr m:val="∏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s</m:t>
                            </m:r>
                          </m: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m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rPr>
                                                    <m:sty m:val="b"/>
                                                  </m:rPr>
                                                  <m:t>r</m:t>
                                                </m:r>
                                              </m:e>
                                              <m:sub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such that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rPr>
                                    <m:sty m:val="b"/>
                                  </m:rPr>
                                  <m:t>c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 sz="2000"/>
                  <a:t> and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rPr>
                                    <m:sty m:val="b"/>
                                  </m:rP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W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Ananlysis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RAP Problem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arg</m:t>
                    </m:r>
                    <m:sSub>
                      <m:e>
                        <m:r>
                          <m:rPr>
                            <m:sty m:val="p"/>
                          </m:rPr>
                          <m:t>max</m:t>
                        </m:r>
                      </m:e>
                      <m:sub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sub>
                    </m:sSub>
                    <m:d>
                      <m:dPr>
                        <m:begChr m:val="{"/>
                        <m:endChr m:val="}"/>
                        <m:sepChr m:val=""/>
                        <m:grow/>
                      </m:dPr>
                      <m:e>
                        <m:nary>
                          <m:naryPr>
                            <m:chr m:val="∏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s</m:t>
                            </m:r>
                          </m: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m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rPr>
                                                    <m:sty m:val="b"/>
                                                  </m:rPr>
                                                  <m:t>r</m:t>
                                                </m:r>
                                              </m:e>
                                              <m:sub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such that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rPr>
                                    <m:sty m:val="b"/>
                                  </m:rPr>
                                  <m:t>c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 sz="2000"/>
                  <a:t> and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p>
                          <m:e>
                            <m:sSub>
                              <m:e>
                                <m:r>
                                  <m:rPr>
                                    <m:sty m:val="b"/>
                                  </m:rP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nary>
                      </m:e>
                    </m:nary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W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./images/rap_cont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Difficulties in finding exact solution</a:t>
                </a:r>
              </a:p>
              <a:p>
                <a:pPr lvl="0"/>
                <a:r>
                  <a:rPr sz="2000"/>
                  <a:t>Non Linear Objective</a:t>
                </a:r>
              </a:p>
              <a:p>
                <a:pPr lvl="0"/>
                <a:r>
                  <a:rPr sz="2000"/>
                  <a:t>Problem is N-P hard</a:t>
                </a:r>
              </a:p>
              <a:p>
                <a:pPr lvl="0"/>
                <a:r>
                  <a:rPr sz="2000"/>
                  <a:t>Search space for RAP is immense (e.g., Test Problem 1 has a search space on the order of </a:t>
                </a:r>
                <a14:m>
                  <m:oMath xmlns:m="http://schemas.openxmlformats.org/officeDocument/2006/math">
                    <m:r>
                      <m:t>7.6</m:t>
                    </m:r>
                    <m:r>
                      <m:rPr>
                        <m:sty m:val="p"/>
                      </m:rPr>
                      <m:t>×</m:t>
                    </m:r>
                    <m:sSup>
                      <m:e>
                        <m:r>
                          <m:t>10</m:t>
                        </m:r>
                      </m:e>
                      <m:sup>
                        <m:r>
                          <m:t>33</m:t>
                        </m:r>
                      </m:sup>
                    </m:sSup>
                  </m:oMath>
                </a14:m>
                <a:r>
                  <a:rPr sz="2000"/>
                  <a:t>)</a:t>
                </a:r>
              </a:p>
              <a:p>
                <a:pPr lvl="0"/>
                <a:r>
                  <a:rPr sz="2000"/>
                  <a:t>Traversal algorithms are infeasible and impractical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Exact algorithms</a:t>
            </a:r>
          </a:p>
          <a:p>
            <a:pPr lvl="0"/>
            <a:r>
              <a:rPr sz="2000"/>
              <a:t>Nonlinear Integer Programming</a:t>
            </a:r>
          </a:p>
          <a:p>
            <a:pPr lvl="0"/>
            <a:r>
              <a:rPr sz="2000"/>
              <a:t>Dynamic programming</a:t>
            </a:r>
          </a:p>
          <a:p>
            <a:pPr lvl="0" indent="0" marL="1270000">
              <a:buNone/>
            </a:pPr>
            <a:r>
              <a:rPr sz="2000" b="1"/>
              <a:t>Heuristic methods</a:t>
            </a:r>
          </a:p>
          <a:p>
            <a:pPr lvl="0"/>
            <a:r>
              <a:rPr sz="2000"/>
              <a:t>GA (genetic algorithm)</a:t>
            </a:r>
          </a:p>
          <a:p>
            <a:pPr lvl="0"/>
            <a:r>
              <a:rPr sz="2000"/>
              <a:t>TS (Tabu search)</a:t>
            </a:r>
          </a:p>
          <a:p>
            <a:pPr lvl="0"/>
            <a:r>
              <a:rPr sz="2000"/>
              <a:t>ACO (ant colony optimization)</a:t>
            </a:r>
          </a:p>
          <a:p>
            <a:pPr lvl="0"/>
            <a:r>
              <a:rPr sz="2000"/>
              <a:t>VNS (variable neighborhood search algorithm)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Multi-Objective Genetic Algorithm Approach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arg</m:t>
                      </m:r>
                      <m:r>
                        <m:rPr>
                          <m:sty m:val="p"/>
                        </m:rPr>
                        <m:t>max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Multi-Objective Genetic Algorithm Approach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arg</m:t>
                      </m:r>
                      <m:r>
                        <m:rPr>
                          <m:sty m:val="p"/>
                        </m:rPr>
                        <m:t>max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nary>
                            <m:naryPr>
                              <m:chr m:val="∏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rPr>
                                              <m:sty m:val="b"/>
                                            </m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nary>
                            <m:naryPr>
                              <m:chr m:val="∏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rPr>
                                              <m:sty m:val="b"/>
                                            </m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s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Multi-Objective Genetic Algorithm Approach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arg</m:t>
                      </m:r>
                      <m:r>
                        <m:rPr>
                          <m:sty m:val="p"/>
                        </m:rPr>
                        <m:t>max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rPr>
                                  <m:sty m:val="p"/>
                                  <m:scr m:val="script"/>
                                </m:rP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max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nary>
                            <m:naryPr>
                              <m:chr m:val="∏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rPr>
                                              <m:sty m:val="b"/>
                                            </m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nary>
                            <m:naryPr>
                              <m:chr m:val="∏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rPr>
                                              <m:sty m:val="b"/>
                                            </m:rPr>
                                            <m:t>r</m:t>
                                          </m:r>
                                        </m:e>
                                        <m:sub>
                                          <m:r>
                                            <m:t>s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sSub>
                                    <m:e>
                                      <m:r>
                                        <m:t>m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⋯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arg</m:t>
                          </m:r>
                          <m:limLow>
                            <m:e>
                              <m:r>
                                <m:rPr>
                                  <m:sty m:val="p"/>
                                </m:rPr>
                                <m:t>min</m:t>
                              </m:r>
                            </m:e>
                            <m:lim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lim>
                          </m:limLow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sSub>
                                    <m:e>
                                      <m:r>
                                        <m:t>m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ln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rPr>
                                <m:sty m:val="b"/>
                              </m:rPr>
                              <m:t>r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Multi-Objective Genetic Algorithm Approach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r>
                            <m:rPr>
                              <m:sty m:val="p"/>
                              <m:scr m:val="script"/>
                            </m:rPr>
                            <m:t>X</m:t>
                          </m:r>
                        </m:lim>
                      </m:limLow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s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j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sSub>
                                    <m:e>
                                      <m:r>
                                        <m:t>m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e>
                                      <m:r>
                                        <m:t>ω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sSub>
                            <m:e>
                              <m:r>
                                <m:t>α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subject to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 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c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s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≤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 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α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&lt;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m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Proposed Architecture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based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Our goal is to develop a decentralized agent based algorithm to solve the RAP</a:t>
                </a:r>
              </a:p>
              <a:p>
                <a:pPr lvl="0" indent="0" marL="1270000">
                  <a:buNone/>
                </a:pPr>
                <a:r>
                  <a:rPr sz="2000" b="1"/>
                  <a:t>Agent sub problem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r>
                            <m:rPr>
                              <m:sty m:val="p"/>
                              <m:scr m:val="script"/>
                            </m:rPr>
                            <m:t>X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α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such that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 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s</m:t>
                    </m:r>
                  </m:oMath>
                </a14:m>
                <a:r>
                  <a:rPr sz="2000"/>
                  <a:t>,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c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w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 are subsystem-specific cost and weight constraints derived from the overall constraints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 sz="2000"/>
                  <a:t> and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 sz="200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sSub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c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r>
                      <m:t> 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s</m:t>
                        </m:r>
                      </m:sup>
                      <m:e>
                        <m:sSub>
                          <m:e>
                            <m:acc>
                              <m:accPr>
                                <m:chr m:val="̃"/>
                              </m:accPr>
                              <m:e>
                                <m:r>
                                  <m:t>w</m:t>
                                </m:r>
                              </m:e>
                            </m:acc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≤</m:t>
                    </m:r>
                    <m:r>
                      <m:t>W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Multi-Agent Systems</a:t>
            </a:r>
          </a:p>
          <a:p>
            <a:pPr lvl="0"/>
            <a:r>
              <a:rPr sz="2000"/>
              <a:t>assume all agents are honest and deliver authenticated messages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agent_based_app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193800"/>
            <a:ext cx="350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/images/agent_sub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36700"/>
            <a:ext cx="4038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Multi-Agent Systems</a:t>
                </a:r>
              </a:p>
              <a:p>
                <a:pPr lvl="0"/>
                <a:r>
                  <a:rPr sz="2000"/>
                  <a:t>assume all agents are honest and deliver authenticated messages</a:t>
                </a:r>
              </a:p>
              <a:p>
                <a:pPr lvl="0"/>
                <a:r>
                  <a:rPr sz="2000"/>
                  <a:t>each agent provides its lowest cost and weight among its component selections to the Centralized Broker Agent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⌊</m:t>
                      </m:r>
                      <m:sSubSup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⋆</m:t>
                          </m:r>
                        </m:sup>
                      </m:sSubSup>
                      <m:r>
                        <m:rPr>
                          <m:sty m:val="p"/>
                        </m:rPr>
                        <m:t>⌋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min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i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⌊</m:t>
                      </m:r>
                      <m:sSubSup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⋆</m:t>
                          </m:r>
                        </m:sup>
                      </m:sSubSup>
                      <m:r>
                        <m:rPr>
                          <m:sty m:val="p"/>
                        </m:rPr>
                        <m:t>⌋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min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/>
                <a:r>
                  <a:rPr sz="200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based Trading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Multi-Agent based Trading Approach</a:t>
            </a:r>
          </a:p>
          <a:p>
            <a:pPr lvl="0"/>
            <a:r>
              <a:rPr sz="2000"/>
              <a:t>the Centralized Broker Agent (CBA) initiates the trading process. Once the CBA makes a decision, all agents accept it. The trading procedure involves a three- tier optimization process:</a:t>
            </a:r>
          </a:p>
          <a:p>
            <a:pPr lvl="0" indent="-342900" marL="342900">
              <a:buAutoNum type="arabicPeriod"/>
            </a:pPr>
            <a:r>
              <a:rPr sz="2000"/>
              <a:t>Local Optimization for Permissible Performance Sets</a:t>
            </a:r>
          </a:p>
          <a:p>
            <a:pPr lvl="0" indent="-342900" marL="342900">
              <a:buAutoNum type="arabicPeriod"/>
            </a:pPr>
            <a:r>
              <a:rPr sz="2000"/>
              <a:t>Group Trading Among Agents</a:t>
            </a:r>
          </a:p>
          <a:p>
            <a:pPr lvl="0" indent="-342900" marL="342900">
              <a:buAutoNum type="arabicPeriod"/>
            </a:pPr>
            <a:r>
              <a:rPr sz="2000"/>
              <a:t>CBA Winning Agent Algorithm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based Trading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1.Local Optimization for Permissible Performance Sets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r>
                            <m:rPr>
                              <m:sty m:val="p"/>
                              <m:scr m:val="script"/>
                            </m:rPr>
                            <m:t>X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  <m:e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c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r>
                      <m:t> 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w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</m:oMath>
                </a14:m>
              </a:p>
              <a:p>
                <a:pPr lvl="0"/>
                <a:r>
                  <a:rPr sz="2000"/>
                  <a:t>By varying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c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w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, up to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W</m:t>
                    </m:r>
                  </m:oMath>
                </a14:m>
                <a:r>
                  <a:rPr sz="2000"/>
                  <a:t> linear integer programming problems are solved to determine all possible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 sz="2000"/>
                  <a:t>. Each solution provides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 for the agent, forming the set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l</m:t>
                              </m:r>
                            </m:sub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i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l</m:t>
                              </m:r>
                            </m:sub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i</m:t>
                                  </m:r>
                                </m:e>
                              </m:d>
                            </m:sup>
                          </m:sSubSup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l</m:t>
                              </m:r>
                            </m:sub>
                            <m:sup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i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/>
                <a:r>
                  <a:rPr sz="2000"/>
                  <a:t>where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nary>
                      <m:naryPr>
                        <m:chr m:val="∏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Sup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  <m: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l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Sup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l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,</m:t>
                    </m:r>
                    <m:r>
                      <m:t> </m:t>
                    </m:r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j</m:t>
                            </m:r>
                          </m:sub>
                        </m:sSub>
                      </m:e>
                    </m:nary>
                    <m:sSubSup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l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/>
                <a:r>
                  <a:rPr sz="2000"/>
                  <a:t>Note that if </a:t>
                </a:r>
                <a14:m>
                  <m:oMath xmlns:m="http://schemas.openxmlformats.org/officeDocument/2006/math">
                    <m:sSubSup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≥</m:t>
                    </m:r>
                    <m:sSubSup>
                      <m:e>
                        <m:r>
                          <m:t>c</m:t>
                        </m:r>
                      </m:e>
                      <m:sub>
                        <m:r>
                          <m:t>k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</m:oMath>
                </a14:m>
                <a:r>
                  <a:rPr sz="2000"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≥</m:t>
                    </m:r>
                    <m:sSubSup>
                      <m:e>
                        <m:r>
                          <m:t>w</m:t>
                        </m:r>
                      </m:e>
                      <m:sub>
                        <m:r>
                          <m:t>k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</m:oMath>
                </a14:m>
                <a:r>
                  <a:rPr sz="2000"/>
                  <a:t>, then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l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  <m:r>
                      <m:rPr>
                        <m:sty m:val="p"/>
                      </m:rPr>
                      <m:t>≥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k</m:t>
                        </m:r>
                      </m:sub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p>
                    </m:sSubSup>
                  </m:oMath>
                </a14:m>
                <a:r>
                  <a:rPr sz="2000"/>
                  <a:t>, but the converse is not necessarily true.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Multi-Agent based Trading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2.Group Trading Among Agents</a:t>
                </a:r>
              </a:p>
              <a:p>
                <a:pPr lvl="0"/>
                <a:r>
                  <a:rPr sz="2000"/>
                  <a:t>Once an agent’s local belief is established, it must select a performance choice from its permissible performance set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.</a:t>
                </a:r>
              </a:p>
              <a:p>
                <a:pPr lvl="0"/>
                <a:r>
                  <a:rPr sz="2000"/>
                  <a:t>To optimize the selection, a recursive formulation is used: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:</m:t>
                              </m:r>
                              <m: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  <m:scr m:val="script"/>
                            </m:rPr>
                            <m:t>X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t>R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t>R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:</m:t>
                                  </m:r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w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/>
                <a:r>
                  <a:rPr sz="2000"/>
                  <a:t>subject to: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 sz="2000"/>
                  <a:t> and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W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 sz="2000"/>
                  <a:t>, where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Sup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nor/>
                                    <m:sty m:val="p"/>
                                  </m:rPr>
                                  <m:t> and 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sSubSup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Sup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sSubSup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nor/>
                                    <m:sty m:val="p"/>
                                  </m:rPr>
                                  <m:t> and 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sSubSup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sSubSup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Sup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&lt;</m:t>
                                </m:r>
                                <m:sSubSup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nor/>
                                    <m:sty m:val="p"/>
                                  </m:rPr>
                                  <m:t> and </m:t>
                                </m:r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≥</m:t>
                                </m:r>
                                <m:sSubSup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Multi-Agent based Trading Approach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3.CBA Winning Agent Algorithm</a:t>
            </a:r>
          </a:p>
          <a:p>
            <a:pPr lvl="0"/>
            <a:r>
              <a:rPr sz="2000"/>
              <a:t>Upon receiving all trading messages from agents, the CBA selects the agent group that can proceed with a trade. Agents then process the trade and update their performance indexes</a:t>
            </a:r>
          </a:p>
        </p:txBody>
      </p:sp>
      <p:pic>
        <p:nvPicPr>
          <p:cNvPr descr="./images/marke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"/>
            <a:ext cx="51054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RAP Problem</a:t>
            </a:r>
          </a:p>
        </p:txBody>
      </p:sp>
      <p:pic>
        <p:nvPicPr>
          <p:cNvPr descr="./images/serial_parallel_system_configur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7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 1: A series-parallel system configuration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Simulation Results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*</m:t>
                    </m:r>
                  </m:oMath>
                </a14:m>
                <a:r>
                  <a:rPr/>
                  <a:t> denotes no design alternative.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Problem Comparison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Conclusion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Conclusion &amp; Future Work</a:t>
                </a:r>
              </a:p>
              <a:p>
                <a:pPr lvl="0" indent="0" marL="0">
                  <a:buNone/>
                </a:pPr>
              </a:p>
              <a:p>
                <a:pPr lvl="0" indent="0" marL="1270000">
                  <a:buNone/>
                </a:pPr>
                <a:r>
                  <a:rPr sz="2000" b="1"/>
                  <a:t>Conclusion</a:t>
                </a:r>
              </a:p>
              <a:p>
                <a:pPr lvl="0"/>
                <a:r>
                  <a:rPr sz="2000"/>
                  <a:t>We introduced a market-based multi-agent approach for solving RAP problems</a:t>
                </a:r>
              </a:p>
              <a:p>
                <a:pPr lvl="0"/>
                <a:r>
                  <a:rPr sz="2000"/>
                  <a:t>The method features three levels of optimization, and we reduce computational complexity by constructing a permissible performance set for each subsystem</a:t>
                </a:r>
              </a:p>
              <a:p>
                <a:pPr lvl="0"/>
                <a:r>
                  <a:rPr sz="2000"/>
                  <a:t>By using a trading group of two agents, we significantly lower the computation requirements, allowing for relatively fast resolution of RAP problems.</a:t>
                </a:r>
              </a:p>
              <a:p>
                <a:pPr lvl="0" indent="0" marL="1270000">
                  <a:buNone/>
                </a:pPr>
                <a:r>
                  <a:rPr sz="2000" b="1"/>
                  <a:t>Future Work</a:t>
                </a:r>
              </a:p>
              <a:p>
                <a:pPr lvl="0"/>
                <a:r>
                  <a:rPr sz="2000"/>
                  <a:t>include evaluating the algorithm’s computational complexity, robustness, and sensitivity</a:t>
                </a:r>
              </a:p>
              <a:p>
                <a:pPr lvl="0"/>
                <a:r>
                  <a:rPr sz="2000"/>
                  <a:t>Exploring trading methods involving more than two agents and applying the algorithm to different RAP problems within cyber-resilient systems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THANK YOU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</a:t>
            </a:r>
          </a:p>
        </p:txBody>
      </p:sp>
      <p:pic>
        <p:nvPicPr>
          <p:cNvPr descr="./images/serial_parallel_system_configur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193800"/>
            <a:ext cx="631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RAP Applications</a:t>
            </a:r>
          </a:p>
          <a:p>
            <a:pPr lvl="0"/>
            <a:r>
              <a:rPr sz="2000"/>
              <a:t>Circuit design</a:t>
            </a:r>
          </a:p>
          <a:p>
            <a:pPr lvl="0"/>
            <a:r>
              <a:rPr sz="2000"/>
              <a:t>Power plant components replacement</a:t>
            </a:r>
          </a:p>
          <a:p>
            <a:pPr lvl="0"/>
            <a:r>
              <a:rPr sz="2000"/>
              <a:t>Consumer electronics industry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Formulation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Mathamtical Formulation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Reliability</a:t>
            </a:r>
          </a:p>
        </p:txBody>
      </p:sp>
      <p:pic>
        <p:nvPicPr>
          <p:cNvPr descr="./images/serial_parallel_system_configur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Subsystem Reliability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nary>
                      <m:naryPr>
                        <m:chr m:val="∏"/>
                        <m:limLoc m:val="undOvr"/>
                        <m:subHide m:val="off"/>
                        <m:supHide m:val="off"/>
                      </m:naryPr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rPr>
                                        <m:sty m:val="b"/>
                                      </m:rPr>
                                      <m:t>r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Reliability</a:t>
            </a:r>
          </a:p>
        </p:txBody>
      </p:sp>
      <p:pic>
        <p:nvPicPr>
          <p:cNvPr descr="./images/serial_parallel_system_configur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193800"/>
            <a:ext cx="631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CNS CRW 2024</dc:title>
  <dc:creator>Li Bai; Anway Bose; Zhuo Li</dc:creator>
  <cp:keywords/>
  <dcterms:created xsi:type="dcterms:W3CDTF">2024-09-24T21:41:48Z</dcterms:created>
  <dcterms:modified xsi:type="dcterms:W3CDTF">2024-09-24T21:41:48Z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auto-agenda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October 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revealjs-plugins">
    <vt:lpwstr/>
  </property>
  <property fmtid="{D5CDD505-2E9C-101B-9397-08002B2CF9AE}" pid="16" name="subtitle">
    <vt:lpwstr>A Resilient RAP Solution Using Market-based Multi-Agent Systems</vt:lpwstr>
  </property>
  <property fmtid="{D5CDD505-2E9C-101B-9397-08002B2CF9AE}" pid="17" name="toc-title">
    <vt:lpwstr>Table of contents</vt:lpwstr>
  </property>
</Properties>
</file>