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</p:sldIdLst>
  <p:sldSz cx="18288000" cy="10287000"/>
  <p:notesSz cx="6858000" cy="9144000"/>
  <p:embeddedFontLst>
    <p:embeddedFont>
      <p:font typeface="字由点字典黑 45J" panose="00020600040101010101" charset="-122"/>
      <p:regular r:id="rId7"/>
    </p:embeddedFont>
    <p:embeddedFont>
      <p:font typeface="Aileron" panose="000005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0">
            <a:off x="6154883" y="2713845"/>
            <a:ext cx="5978234" cy="5978234"/>
            <a:chOff x="0" y="0"/>
            <a:chExt cx="5617580" cy="56175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17591" cy="5617591"/>
            </a:xfrm>
            <a:custGeom>
              <a:avLst/>
              <a:gdLst/>
              <a:ahLst/>
              <a:cxnLst/>
              <a:rect l="l" t="t" r="r" b="b"/>
              <a:pathLst>
                <a:path w="5617591" h="5617591">
                  <a:moveTo>
                    <a:pt x="0" y="2808732"/>
                  </a:moveTo>
                  <a:cubicBezTo>
                    <a:pt x="0" y="1257554"/>
                    <a:pt x="1257554" y="0"/>
                    <a:pt x="2808732" y="0"/>
                  </a:cubicBezTo>
                  <a:cubicBezTo>
                    <a:pt x="4359910" y="0"/>
                    <a:pt x="5617591" y="1257554"/>
                    <a:pt x="5617591" y="2808732"/>
                  </a:cubicBezTo>
                  <a:cubicBezTo>
                    <a:pt x="5617591" y="4359910"/>
                    <a:pt x="4360037" y="5617591"/>
                    <a:pt x="2808732" y="5617591"/>
                  </a:cubicBezTo>
                  <a:cubicBezTo>
                    <a:pt x="1257427" y="5617591"/>
                    <a:pt x="0" y="4360037"/>
                    <a:pt x="0" y="2808732"/>
                  </a:cubicBezTo>
                </a:path>
              </a:pathLst>
            </a:custGeom>
            <a:solidFill>
              <a:srgbClr val="3C8090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6516613" y="3086741"/>
            <a:ext cx="5254773" cy="5241333"/>
          </a:xfrm>
          <a:custGeom>
            <a:avLst/>
            <a:gdLst/>
            <a:ahLst/>
            <a:cxnLst/>
            <a:rect l="l" t="t" r="r" b="b"/>
            <a:pathLst>
              <a:path w="5254773" h="5241333">
                <a:moveTo>
                  <a:pt x="0" y="0"/>
                </a:moveTo>
                <a:lnTo>
                  <a:pt x="5254774" y="0"/>
                </a:lnTo>
                <a:lnTo>
                  <a:pt x="5254774" y="5241333"/>
                </a:lnTo>
                <a:lnTo>
                  <a:pt x="0" y="524133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3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23345" y="2894775"/>
            <a:ext cx="4680413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chemeClr val="tx1"/>
                </a:solidFill>
                <a:ea typeface="字由点字典黑 65J"/>
              </a:rPr>
              <a:t>Reasons</a:t>
            </a:r>
            <a:endParaRPr lang="en-US" sz="3600">
              <a:solidFill>
                <a:schemeClr val="tx1"/>
              </a:solidFill>
              <a:ea typeface="字由点字典黑 65J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8600" y="4762500"/>
            <a:ext cx="5826760" cy="51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spc="162">
                <a:solidFill>
                  <a:srgbClr val="212121"/>
                </a:solidFill>
                <a:ea typeface="字由点字典黑 45J" panose="00020600040101010101" charset="-122"/>
              </a:rPr>
              <a:t>1. Indistinguishable categories</a:t>
            </a:r>
            <a:endParaRPr lang="en-US" sz="2400" spc="162">
              <a:solidFill>
                <a:srgbClr val="212121"/>
              </a:solidFill>
              <a:ea typeface="字由点字典黑 45J" panose="00020600040101010101" charset="-122"/>
            </a:endParaRPr>
          </a:p>
        </p:txBody>
      </p:sp>
      <p:sp>
        <p:nvSpPr>
          <p:cNvPr id="10" name="AutoShape 10"/>
          <p:cNvSpPr/>
          <p:nvPr/>
        </p:nvSpPr>
        <p:spPr>
          <a:xfrm flipV="1">
            <a:off x="2479712" y="3625338"/>
            <a:ext cx="2768075" cy="14284"/>
          </a:xfrm>
          <a:prstGeom prst="line">
            <a:avLst/>
          </a:prstGeom>
          <a:ln w="28575" cap="rnd">
            <a:solidFill>
              <a:srgbClr val="FAB46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2050419" y="2894775"/>
            <a:ext cx="4680413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chemeClr val="tx1"/>
                </a:solidFill>
                <a:ea typeface="字由点字典黑 65J"/>
              </a:rPr>
              <a:t>Significance</a:t>
            </a:r>
            <a:endParaRPr lang="en-US" sz="3600">
              <a:solidFill>
                <a:schemeClr val="tx1"/>
              </a:solidFill>
              <a:ea typeface="字由点字典黑 65J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12983291" y="3625338"/>
            <a:ext cx="2768075" cy="14284"/>
          </a:xfrm>
          <a:prstGeom prst="line">
            <a:avLst/>
          </a:prstGeom>
          <a:ln w="28575" cap="rnd">
            <a:solidFill>
              <a:srgbClr val="FAB46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228600" y="6210300"/>
            <a:ext cx="5958840" cy="1025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spc="162">
                <a:solidFill>
                  <a:srgbClr val="212121"/>
                </a:solidFill>
                <a:ea typeface="字由点字典黑 45J" panose="00020600040101010101" charset="-122"/>
              </a:rPr>
              <a:t>2. </a:t>
            </a:r>
            <a:r>
              <a:rPr lang="en-US" sz="2400" spc="162">
                <a:solidFill>
                  <a:srgbClr val="212121"/>
                </a:solidFill>
                <a:ea typeface="字由点字典黑 45J" panose="00020600040101010101" charset="-122"/>
              </a:rPr>
              <a:t>A good starting point for building more complex projects.</a:t>
            </a:r>
            <a:endParaRPr lang="en-US" sz="2400" spc="162">
              <a:solidFill>
                <a:srgbClr val="212121"/>
              </a:solidFill>
              <a:ea typeface="字由点字典黑 45J" panose="00020600040101010101" charset="-122"/>
            </a:endParaRPr>
          </a:p>
        </p:txBody>
      </p:sp>
      <p:sp>
        <p:nvSpPr>
          <p:cNvPr id="16" name="AutoShape 16"/>
          <p:cNvSpPr/>
          <p:nvPr/>
        </p:nvSpPr>
        <p:spPr>
          <a:xfrm flipV="1">
            <a:off x="228600" y="5905500"/>
            <a:ext cx="5737225" cy="27940"/>
          </a:xfrm>
          <a:prstGeom prst="line">
            <a:avLst/>
          </a:prstGeom>
          <a:ln w="28575" cap="rnd">
            <a:solidFill>
              <a:srgbClr val="FAB46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2479675" y="960755"/>
            <a:ext cx="9713595" cy="1477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760"/>
              </a:lnSpc>
              <a:spcBef>
                <a:spcPct val="0"/>
              </a:spcBef>
            </a:pPr>
            <a:r>
              <a:rPr lang="en-US" sz="4800" spc="450">
                <a:solidFill>
                  <a:schemeClr val="tx1"/>
                </a:solidFill>
                <a:latin typeface="Aileron" panose="00000500000000000000"/>
                <a:sym typeface="+mn-ea"/>
              </a:rPr>
              <a:t>RESEARCH BACKGROND</a:t>
            </a:r>
            <a:endParaRPr lang="en-US" sz="4800" u="none" spc="450">
              <a:solidFill>
                <a:schemeClr val="tx1"/>
              </a:solidFill>
              <a:latin typeface="Aileron" panose="00000500000000000000"/>
            </a:endParaRPr>
          </a:p>
          <a:p>
            <a:pPr marL="0" lvl="0" indent="0" algn="l">
              <a:lnSpc>
                <a:spcPts val="5760"/>
              </a:lnSpc>
              <a:spcBef>
                <a:spcPct val="0"/>
              </a:spcBef>
            </a:pPr>
            <a:endParaRPr lang="en-US" sz="4800" u="none" spc="450">
              <a:solidFill>
                <a:schemeClr val="tx1"/>
              </a:solidFill>
              <a:latin typeface="Aileron" panose="00000500000000000000"/>
              <a:ea typeface="字由点字典黑 75J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1066800" y="800239"/>
            <a:ext cx="983876" cy="1037023"/>
          </a:xfrm>
          <a:custGeom>
            <a:avLst/>
            <a:gdLst/>
            <a:ahLst/>
            <a:cxnLst/>
            <a:rect l="l" t="t" r="r" b="b"/>
            <a:pathLst>
              <a:path w="983876" h="1037023">
                <a:moveTo>
                  <a:pt x="0" y="0"/>
                </a:moveTo>
                <a:lnTo>
                  <a:pt x="983876" y="0"/>
                </a:lnTo>
                <a:lnTo>
                  <a:pt x="983876" y="1037023"/>
                </a:lnTo>
                <a:lnTo>
                  <a:pt x="0" y="1037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6516613" y="2129362"/>
            <a:ext cx="4688675" cy="5751981"/>
          </a:xfrm>
          <a:custGeom>
            <a:avLst/>
            <a:gdLst/>
            <a:ahLst/>
            <a:cxnLst/>
            <a:rect l="l" t="t" r="r" b="b"/>
            <a:pathLst>
              <a:path w="4688675" h="5751981">
                <a:moveTo>
                  <a:pt x="0" y="0"/>
                </a:moveTo>
                <a:lnTo>
                  <a:pt x="4688675" y="0"/>
                </a:lnTo>
                <a:lnTo>
                  <a:pt x="4688675" y="5751981"/>
                </a:lnTo>
                <a:lnTo>
                  <a:pt x="0" y="5751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9"/>
          <p:cNvSpPr txBox="1"/>
          <p:nvPr/>
        </p:nvSpPr>
        <p:spPr>
          <a:xfrm>
            <a:off x="12100560" y="4000500"/>
            <a:ext cx="6117590" cy="1538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4000"/>
              </a:lnSpc>
            </a:pPr>
            <a:r>
              <a:rPr lang="en-US" sz="2400" spc="162">
                <a:solidFill>
                  <a:srgbClr val="212121"/>
                </a:solidFill>
                <a:ea typeface="字由点字典黑 45J" panose="00020600040101010101" charset="-122"/>
              </a:rPr>
              <a:t>1. An important component of human daily diet, a crucial role in the food industry</a:t>
            </a:r>
            <a:endParaRPr lang="en-US" sz="2400" spc="162">
              <a:solidFill>
                <a:srgbClr val="212121"/>
              </a:solidFill>
              <a:ea typeface="字由点字典黑 45J" panose="00020600040101010101" charset="-122"/>
            </a:endParaRPr>
          </a:p>
        </p:txBody>
      </p:sp>
      <p:sp>
        <p:nvSpPr>
          <p:cNvPr id="36" name="TextBox 15"/>
          <p:cNvSpPr txBox="1"/>
          <p:nvPr/>
        </p:nvSpPr>
        <p:spPr>
          <a:xfrm>
            <a:off x="12134215" y="6134100"/>
            <a:ext cx="6146800" cy="1538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4000"/>
              </a:lnSpc>
            </a:pPr>
            <a:r>
              <a:rPr lang="en-US" sz="2400" spc="162">
                <a:solidFill>
                  <a:srgbClr val="212121"/>
                </a:solidFill>
                <a:ea typeface="字由点字典黑 45J" panose="00020600040101010101" charset="-122"/>
              </a:rPr>
              <a:t>2. Further apply: </a:t>
            </a:r>
            <a:endParaRPr lang="en-US" sz="2400" spc="162">
              <a:solidFill>
                <a:srgbClr val="212121"/>
              </a:solidFill>
              <a:ea typeface="字由点字典黑 45J" panose="00020600040101010101" charset="-122"/>
            </a:endParaRPr>
          </a:p>
          <a:p>
            <a:pPr algn="ctr">
              <a:lnSpc>
                <a:spcPts val="4000"/>
              </a:lnSpc>
            </a:pPr>
            <a:r>
              <a:rPr lang="en-US" sz="2400" spc="162">
                <a:solidFill>
                  <a:srgbClr val="212121"/>
                </a:solidFill>
                <a:ea typeface="字由点字典黑 45J" panose="00020600040101010101" charset="-122"/>
              </a:rPr>
              <a:t>automated fruit sorting, supermarket automatic replenishment ...</a:t>
            </a:r>
            <a:endParaRPr lang="en-US" sz="2400" spc="162">
              <a:solidFill>
                <a:srgbClr val="212121"/>
              </a:solidFill>
              <a:ea typeface="字由点字典黑 45J" panose="00020600040101010101" charset="-122"/>
            </a:endParaRPr>
          </a:p>
        </p:txBody>
      </p:sp>
      <p:sp>
        <p:nvSpPr>
          <p:cNvPr id="37" name="AutoShape 16"/>
          <p:cNvSpPr/>
          <p:nvPr/>
        </p:nvSpPr>
        <p:spPr>
          <a:xfrm flipV="1">
            <a:off x="12322175" y="5829300"/>
            <a:ext cx="5737225" cy="27940"/>
          </a:xfrm>
          <a:prstGeom prst="line">
            <a:avLst/>
          </a:prstGeom>
          <a:ln w="28575" cap="rnd">
            <a:solidFill>
              <a:srgbClr val="FAB465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WPS 演示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字由点字典黑 65J</vt:lpstr>
      <vt:lpstr>汉仪中黑KW</vt:lpstr>
      <vt:lpstr>字由点字典黑 45J</vt:lpstr>
      <vt:lpstr>字由点字典黑 75J</vt:lpstr>
      <vt:lpstr>Aileron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橙绿色插画风论文答辩PPT演示文稿</dc:title>
  <dc:creator/>
  <cp:lastModifiedBy>世界第一帅比</cp:lastModifiedBy>
  <cp:revision>4</cp:revision>
  <dcterms:created xsi:type="dcterms:W3CDTF">2023-09-02T03:31:15Z</dcterms:created>
  <dcterms:modified xsi:type="dcterms:W3CDTF">2023-09-02T03:31:15Z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61C20F2EFA20DD2D72AAF264CB242BEE_42</vt:lpwstr>
  </property>
  <property fmtid="{D5CDD505-2E9C-101B-9397-08002B2CF9AE}" pid="3" name="KSOProductBuildVer">
    <vt:lpwstr>2052-5.4.1.7920</vt:lpwstr>
  </property>
</Properties>
</file>