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3" r:id="rId6"/>
    <p:sldId id="264"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0AA20-2884-D457-3743-491750558B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C50FE9-B737-CE58-50F7-47EAAB330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424E8F2-4134-3AE2-938F-F9CC966F2D2C}"/>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5" name="页脚占位符 4">
            <a:extLst>
              <a:ext uri="{FF2B5EF4-FFF2-40B4-BE49-F238E27FC236}">
                <a16:creationId xmlns:a16="http://schemas.microsoft.com/office/drawing/2014/main" id="{7615F94C-3FC7-6494-2704-B9D0D0841F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D181E3-863F-A95F-D353-50149B51670C}"/>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38912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31B8F-F486-FC77-F528-2743170351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9351A-62EA-E6E2-49DF-9E2C831026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4415F7-1CF6-B385-3F73-E9286CA47B0D}"/>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5" name="页脚占位符 4">
            <a:extLst>
              <a:ext uri="{FF2B5EF4-FFF2-40B4-BE49-F238E27FC236}">
                <a16:creationId xmlns:a16="http://schemas.microsoft.com/office/drawing/2014/main" id="{16B59754-DBCA-0AD4-CC9F-EA076317A5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F19B03-28E5-58BE-1673-7250A508ECDF}"/>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374610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9057E1-B024-AB4D-645B-E4E478524F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50CEE9-CD96-5F24-4773-6654DE457F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C14CBC-D9D3-E262-871C-097FD9F297F5}"/>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5" name="页脚占位符 4">
            <a:extLst>
              <a:ext uri="{FF2B5EF4-FFF2-40B4-BE49-F238E27FC236}">
                <a16:creationId xmlns:a16="http://schemas.microsoft.com/office/drawing/2014/main" id="{4C610457-6767-BA22-CE02-81A4D31FD6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656540-7516-00D3-DC70-E8B497835CAD}"/>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29478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1B2A1-6D56-404D-C8DC-8DD8BF3FB6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6E7F04-5624-A7F2-2245-D12A8817A2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653275-5C4E-0421-D0E9-AEB520861286}"/>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5" name="页脚占位符 4">
            <a:extLst>
              <a:ext uri="{FF2B5EF4-FFF2-40B4-BE49-F238E27FC236}">
                <a16:creationId xmlns:a16="http://schemas.microsoft.com/office/drawing/2014/main" id="{08BE9702-0E7D-E0C2-2AD8-E44A8FD8F1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8F659-961C-945E-EA85-75EB15ECDE81}"/>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251997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0CE4D-D17E-0768-E297-BDF7ECEB17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3D19DD-5BFF-F901-27F2-D7C6DACC63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E4E169-DD8A-478E-AE21-F7BE0209DC2B}"/>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5" name="页脚占位符 4">
            <a:extLst>
              <a:ext uri="{FF2B5EF4-FFF2-40B4-BE49-F238E27FC236}">
                <a16:creationId xmlns:a16="http://schemas.microsoft.com/office/drawing/2014/main" id="{EB1238C6-4D1A-68E3-1241-D44A22A09E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FED506-4C25-2AB1-6E22-E7EC8D929951}"/>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34844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E86C6-E4D3-EAA7-B167-301D7EC0AE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77995F-1E24-5246-38FA-DCC1CD534AF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065B6A-C62F-80F5-55B3-D41BEA2FFC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A53DDE-48FE-6DE1-9DE3-0DEE29443100}"/>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6" name="页脚占位符 5">
            <a:extLst>
              <a:ext uri="{FF2B5EF4-FFF2-40B4-BE49-F238E27FC236}">
                <a16:creationId xmlns:a16="http://schemas.microsoft.com/office/drawing/2014/main" id="{B34E99CA-83B5-C1C1-9BA5-BA2C675CA2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F8E340-5F2D-2222-326E-D0735E5A58E1}"/>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40097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715B6-8A00-BDDB-B4AA-F38C25EA2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FAB6F6-055B-E293-FF76-2FCC62619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919706-1108-7FC0-152C-B316838E42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48DEF9-F730-24BA-1298-DD0ED70AE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8CF173-794A-EC2A-945E-9BFBCA3E8B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68647EC-1B8D-3849-0369-A0C211DF43CA}"/>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8" name="页脚占位符 7">
            <a:extLst>
              <a:ext uri="{FF2B5EF4-FFF2-40B4-BE49-F238E27FC236}">
                <a16:creationId xmlns:a16="http://schemas.microsoft.com/office/drawing/2014/main" id="{F260EF13-B84A-6D24-6B28-C99D817357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F14343-DA22-3869-03A5-DBB18D29B391}"/>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334433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7CA05-00B6-B4BF-E056-3FCFDA22146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2478F1-23A5-D8CE-A27B-163663A75703}"/>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4" name="页脚占位符 3">
            <a:extLst>
              <a:ext uri="{FF2B5EF4-FFF2-40B4-BE49-F238E27FC236}">
                <a16:creationId xmlns:a16="http://schemas.microsoft.com/office/drawing/2014/main" id="{F8056347-FF1C-520A-8778-2BFAA42BAF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A5038B-9600-5FEF-B5CB-12C8F0BC995F}"/>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200947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F9A566-4CAA-F34B-CCCB-D381243D815D}"/>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3" name="页脚占位符 2">
            <a:extLst>
              <a:ext uri="{FF2B5EF4-FFF2-40B4-BE49-F238E27FC236}">
                <a16:creationId xmlns:a16="http://schemas.microsoft.com/office/drawing/2014/main" id="{E1A1A236-A7AC-62AE-106D-05663ABFA3E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AD5C3D-B285-B7AC-1FA3-AA5D41839066}"/>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118913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130AF-7CE7-977C-E661-9F44F61D64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AE4668-0602-1CB7-1315-3326231E4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CCFA71-E431-9D5A-09B8-26C25DE27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7F1410-00EA-C501-E8A3-543B1442782F}"/>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6" name="页脚占位符 5">
            <a:extLst>
              <a:ext uri="{FF2B5EF4-FFF2-40B4-BE49-F238E27FC236}">
                <a16:creationId xmlns:a16="http://schemas.microsoft.com/office/drawing/2014/main" id="{5B28EE26-7EFB-B150-C4FD-C070A1EFC3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55B983-DCA3-963E-E439-A3915334B844}"/>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312961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761B3-9F4D-EAA4-F1FE-BBCAD8DB13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E8E9EE-F5AF-4405-3FC1-AFA8031EC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E163DE-3D76-5D2A-80E7-384BA284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1ECF87-BD30-3963-46C3-95DEC88E4316}"/>
              </a:ext>
            </a:extLst>
          </p:cNvPr>
          <p:cNvSpPr>
            <a:spLocks noGrp="1"/>
          </p:cNvSpPr>
          <p:nvPr>
            <p:ph type="dt" sz="half" idx="10"/>
          </p:nvPr>
        </p:nvSpPr>
        <p:spPr/>
        <p:txBody>
          <a:bodyPr/>
          <a:lstStyle/>
          <a:p>
            <a:fld id="{0FD6D7A1-BC3E-4C7C-BBBE-C7954610A4F5}" type="datetimeFigureOut">
              <a:rPr lang="zh-CN" altLang="en-US" smtClean="0"/>
              <a:t>2023/9/3</a:t>
            </a:fld>
            <a:endParaRPr lang="zh-CN" altLang="en-US"/>
          </a:p>
        </p:txBody>
      </p:sp>
      <p:sp>
        <p:nvSpPr>
          <p:cNvPr id="6" name="页脚占位符 5">
            <a:extLst>
              <a:ext uri="{FF2B5EF4-FFF2-40B4-BE49-F238E27FC236}">
                <a16:creationId xmlns:a16="http://schemas.microsoft.com/office/drawing/2014/main" id="{277FADDD-A9A8-161B-2090-B28C6225EE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16DD2F-6FF2-84B0-909C-C6D5042863D0}"/>
              </a:ext>
            </a:extLst>
          </p:cNvPr>
          <p:cNvSpPr>
            <a:spLocks noGrp="1"/>
          </p:cNvSpPr>
          <p:nvPr>
            <p:ph type="sldNum" sz="quarter" idx="12"/>
          </p:nvPr>
        </p:nvSpPr>
        <p:spPr/>
        <p:txBody>
          <a:body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31049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F35476D-A6A2-06B2-A1A2-940F4AE12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D3A585-EF79-C92F-4D54-3C978AD71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C80D7D-674A-C8A6-2D4A-DB3A37F11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6D7A1-BC3E-4C7C-BBBE-C7954610A4F5}" type="datetimeFigureOut">
              <a:rPr lang="zh-CN" altLang="en-US" smtClean="0"/>
              <a:t>2023/9/3</a:t>
            </a:fld>
            <a:endParaRPr lang="zh-CN" altLang="en-US"/>
          </a:p>
        </p:txBody>
      </p:sp>
      <p:sp>
        <p:nvSpPr>
          <p:cNvPr id="5" name="页脚占位符 4">
            <a:extLst>
              <a:ext uri="{FF2B5EF4-FFF2-40B4-BE49-F238E27FC236}">
                <a16:creationId xmlns:a16="http://schemas.microsoft.com/office/drawing/2014/main" id="{E9D16845-3AA1-D296-C3C5-75896D895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5B5055-E558-74A1-915F-3400979C5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6DDD3-EE9A-4A53-B9E2-AF080CC645D9}" type="slidenum">
              <a:rPr lang="zh-CN" altLang="en-US" smtClean="0"/>
              <a:t>‹#›</a:t>
            </a:fld>
            <a:endParaRPr lang="zh-CN" altLang="en-US"/>
          </a:p>
        </p:txBody>
      </p:sp>
    </p:spTree>
    <p:extLst>
      <p:ext uri="{BB962C8B-B14F-4D97-AF65-F5344CB8AC3E}">
        <p14:creationId xmlns:p14="http://schemas.microsoft.com/office/powerpoint/2010/main" val="294098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7.wmf"/><Relationship Id="rId3" Type="http://schemas.openxmlformats.org/officeDocument/2006/relationships/image" Target="../media/image10.wmf"/><Relationship Id="rId7" Type="http://schemas.openxmlformats.org/officeDocument/2006/relationships/image" Target="../media/image12.wmf"/><Relationship Id="rId12" Type="http://schemas.openxmlformats.org/officeDocument/2006/relationships/image" Target="../media/image16.wmf"/><Relationship Id="rId17" Type="http://schemas.openxmlformats.org/officeDocument/2006/relationships/image" Target="../media/image21.wmf"/><Relationship Id="rId2" Type="http://schemas.openxmlformats.org/officeDocument/2006/relationships/oleObject" Target="../embeddings/oleObject1.bin"/><Relationship Id="rId16"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5.wmf"/><Relationship Id="rId5" Type="http://schemas.openxmlformats.org/officeDocument/2006/relationships/image" Target="../media/image11.wmf"/><Relationship Id="rId15" Type="http://schemas.openxmlformats.org/officeDocument/2006/relationships/image" Target="../media/image19.wmf"/><Relationship Id="rId10" Type="http://schemas.openxmlformats.org/officeDocument/2006/relationships/image" Target="../media/image14.emf"/><Relationship Id="rId4" Type="http://schemas.openxmlformats.org/officeDocument/2006/relationships/oleObject" Target="../embeddings/oleObject2.bin"/><Relationship Id="rId9" Type="http://schemas.openxmlformats.org/officeDocument/2006/relationships/image" Target="../media/image13.wmf"/><Relationship Id="rId14" Type="http://schemas.openxmlformats.org/officeDocument/2006/relationships/image" Target="../media/image1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22E41-440A-11BD-FE66-BDD8BE361E41}"/>
              </a:ext>
            </a:extLst>
          </p:cNvPr>
          <p:cNvSpPr>
            <a:spLocks noGrp="1"/>
          </p:cNvSpPr>
          <p:nvPr>
            <p:ph type="ctrTitle"/>
          </p:nvPr>
        </p:nvSpPr>
        <p:spPr/>
        <p:txBody>
          <a:bodyPr/>
          <a:lstStyle/>
          <a:p>
            <a:r>
              <a:rPr lang="en-US" altLang="zh-CN" dirty="0"/>
              <a:t>Fruit classification</a:t>
            </a:r>
            <a:endParaRPr lang="zh-CN" altLang="en-US" dirty="0"/>
          </a:p>
        </p:txBody>
      </p:sp>
      <p:sp>
        <p:nvSpPr>
          <p:cNvPr id="3" name="副标题 2">
            <a:extLst>
              <a:ext uri="{FF2B5EF4-FFF2-40B4-BE49-F238E27FC236}">
                <a16:creationId xmlns:a16="http://schemas.microsoft.com/office/drawing/2014/main" id="{DC1AAAD2-D31C-AC4F-FAA8-60E90AEB33C5}"/>
              </a:ext>
            </a:extLst>
          </p:cNvPr>
          <p:cNvSpPr>
            <a:spLocks noGrp="1"/>
          </p:cNvSpPr>
          <p:nvPr>
            <p:ph type="subTitle" idx="1"/>
          </p:nvPr>
        </p:nvSpPr>
        <p:spPr/>
        <p:txBody>
          <a:bodyPr/>
          <a:lstStyle/>
          <a:p>
            <a:r>
              <a:rPr lang="en-US" altLang="zh-CN" dirty="0"/>
              <a:t>Group 2</a:t>
            </a:r>
            <a:endParaRPr lang="zh-CN" altLang="en-US" dirty="0"/>
          </a:p>
        </p:txBody>
      </p:sp>
    </p:spTree>
    <p:extLst>
      <p:ext uri="{BB962C8B-B14F-4D97-AF65-F5344CB8AC3E}">
        <p14:creationId xmlns:p14="http://schemas.microsoft.com/office/powerpoint/2010/main" val="332781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4103256" y="1809230"/>
            <a:ext cx="3985489" cy="3985489"/>
            <a:chOff x="0" y="0"/>
            <a:chExt cx="5617580" cy="5617580"/>
          </a:xfrm>
        </p:grpSpPr>
        <p:sp>
          <p:nvSpPr>
            <p:cNvPr id="6" name="Freeform 6"/>
            <p:cNvSpPr/>
            <p:nvPr/>
          </p:nvSpPr>
          <p:spPr>
            <a:xfrm>
              <a:off x="0" y="0"/>
              <a:ext cx="5617591" cy="5617591"/>
            </a:xfrm>
            <a:custGeom>
              <a:avLst/>
              <a:gdLst/>
              <a:ahLst/>
              <a:cxnLst/>
              <a:rect l="l" t="t" r="r" b="b"/>
              <a:pathLst>
                <a:path w="5617591" h="5617591">
                  <a:moveTo>
                    <a:pt x="0" y="2808732"/>
                  </a:moveTo>
                  <a:cubicBezTo>
                    <a:pt x="0" y="1257554"/>
                    <a:pt x="1257554" y="0"/>
                    <a:pt x="2808732" y="0"/>
                  </a:cubicBezTo>
                  <a:cubicBezTo>
                    <a:pt x="4359910" y="0"/>
                    <a:pt x="5617591" y="1257554"/>
                    <a:pt x="5617591" y="2808732"/>
                  </a:cubicBezTo>
                  <a:cubicBezTo>
                    <a:pt x="5617591" y="4359910"/>
                    <a:pt x="4360037" y="5617591"/>
                    <a:pt x="2808732" y="5617591"/>
                  </a:cubicBezTo>
                  <a:cubicBezTo>
                    <a:pt x="1257427" y="5617591"/>
                    <a:pt x="0" y="4360037"/>
                    <a:pt x="0" y="2808732"/>
                  </a:cubicBezTo>
                </a:path>
              </a:pathLst>
            </a:custGeom>
            <a:solidFill>
              <a:srgbClr val="3C8090"/>
            </a:solidFill>
          </p:spPr>
          <p:txBody>
            <a:bodyPr/>
            <a:lstStyle/>
            <a:p>
              <a:endParaRPr lang="zh-CN" altLang="en-US" sz="1200"/>
            </a:p>
          </p:txBody>
        </p:sp>
      </p:grpSp>
      <p:sp>
        <p:nvSpPr>
          <p:cNvPr id="7" name="Freeform 7"/>
          <p:cNvSpPr/>
          <p:nvPr/>
        </p:nvSpPr>
        <p:spPr>
          <a:xfrm>
            <a:off x="4344409" y="2057828"/>
            <a:ext cx="3503182" cy="3494222"/>
          </a:xfrm>
          <a:custGeom>
            <a:avLst/>
            <a:gdLst/>
            <a:ahLst/>
            <a:cxnLst/>
            <a:rect l="l" t="t" r="r" b="b"/>
            <a:pathLst>
              <a:path w="5254773" h="5241333">
                <a:moveTo>
                  <a:pt x="0" y="0"/>
                </a:moveTo>
                <a:lnTo>
                  <a:pt x="5254774" y="0"/>
                </a:lnTo>
                <a:lnTo>
                  <a:pt x="5254774" y="5241333"/>
                </a:lnTo>
                <a:lnTo>
                  <a:pt x="0" y="5241333"/>
                </a:lnTo>
                <a:lnTo>
                  <a:pt x="0" y="0"/>
                </a:lnTo>
                <a:close/>
              </a:path>
            </a:pathLst>
          </a:custGeom>
          <a:blipFill>
            <a:blip r:embed="rId2"/>
            <a:stretch>
              <a:fillRect t="-131"/>
            </a:stretch>
          </a:blipFill>
        </p:spPr>
        <p:txBody>
          <a:bodyPr/>
          <a:lstStyle/>
          <a:p>
            <a:endParaRPr lang="zh-CN" altLang="en-US" sz="1200"/>
          </a:p>
        </p:txBody>
      </p:sp>
      <p:sp>
        <p:nvSpPr>
          <p:cNvPr id="8" name="TextBox 8"/>
          <p:cNvSpPr txBox="1"/>
          <p:nvPr/>
        </p:nvSpPr>
        <p:spPr>
          <a:xfrm>
            <a:off x="1015564" y="1929850"/>
            <a:ext cx="3120275" cy="361125"/>
          </a:xfrm>
          <a:prstGeom prst="rect">
            <a:avLst/>
          </a:prstGeom>
        </p:spPr>
        <p:txBody>
          <a:bodyPr lIns="0" tIns="0" rIns="0" bIns="0" rtlCol="0" anchor="t">
            <a:spAutoFit/>
          </a:bodyPr>
          <a:lstStyle/>
          <a:p>
            <a:pPr algn="ctr">
              <a:lnSpc>
                <a:spcPts val="2880"/>
              </a:lnSpc>
            </a:pPr>
            <a:r>
              <a:rPr lang="en-US" sz="2400" dirty="0">
                <a:ea typeface="字由点字典黑 65J"/>
              </a:rPr>
              <a:t>Reasons</a:t>
            </a:r>
          </a:p>
        </p:txBody>
      </p:sp>
      <p:sp>
        <p:nvSpPr>
          <p:cNvPr id="9" name="TextBox 9"/>
          <p:cNvSpPr txBox="1"/>
          <p:nvPr/>
        </p:nvSpPr>
        <p:spPr>
          <a:xfrm>
            <a:off x="152400" y="3175000"/>
            <a:ext cx="3884507" cy="314510"/>
          </a:xfrm>
          <a:prstGeom prst="rect">
            <a:avLst/>
          </a:prstGeom>
        </p:spPr>
        <p:txBody>
          <a:bodyPr wrap="square" lIns="0" tIns="0" rIns="0" bIns="0" rtlCol="0" anchor="t">
            <a:spAutoFit/>
          </a:bodyPr>
          <a:lstStyle/>
          <a:p>
            <a:pPr algn="ctr">
              <a:lnSpc>
                <a:spcPts val="2667"/>
              </a:lnSpc>
            </a:pPr>
            <a:r>
              <a:rPr lang="en-US" sz="1600" spc="108" dirty="0">
                <a:solidFill>
                  <a:srgbClr val="212121"/>
                </a:solidFill>
                <a:ea typeface="字由点字典黑 45J" panose="00020600040101010101" charset="-122"/>
              </a:rPr>
              <a:t>1. Indistinguishable categories</a:t>
            </a:r>
          </a:p>
        </p:txBody>
      </p:sp>
      <p:sp>
        <p:nvSpPr>
          <p:cNvPr id="10" name="AutoShape 10"/>
          <p:cNvSpPr/>
          <p:nvPr/>
        </p:nvSpPr>
        <p:spPr>
          <a:xfrm flipV="1">
            <a:off x="1653142" y="2416892"/>
            <a:ext cx="1845383" cy="9523"/>
          </a:xfrm>
          <a:prstGeom prst="line">
            <a:avLst/>
          </a:prstGeom>
          <a:ln w="28575" cap="rnd">
            <a:solidFill>
              <a:srgbClr val="FAB465"/>
            </a:solidFill>
            <a:prstDash val="solid"/>
            <a:headEnd type="none" w="sm" len="sm"/>
            <a:tailEnd type="none" w="sm" len="sm"/>
          </a:ln>
        </p:spPr>
        <p:txBody>
          <a:bodyPr/>
          <a:lstStyle/>
          <a:p>
            <a:endParaRPr lang="zh-CN" altLang="en-US" sz="1200"/>
          </a:p>
        </p:txBody>
      </p:sp>
      <p:sp>
        <p:nvSpPr>
          <p:cNvPr id="11" name="TextBox 11"/>
          <p:cNvSpPr txBox="1"/>
          <p:nvPr/>
        </p:nvSpPr>
        <p:spPr>
          <a:xfrm>
            <a:off x="8033613" y="1929850"/>
            <a:ext cx="3120275" cy="361125"/>
          </a:xfrm>
          <a:prstGeom prst="rect">
            <a:avLst/>
          </a:prstGeom>
        </p:spPr>
        <p:txBody>
          <a:bodyPr lIns="0" tIns="0" rIns="0" bIns="0" rtlCol="0" anchor="t">
            <a:spAutoFit/>
          </a:bodyPr>
          <a:lstStyle/>
          <a:p>
            <a:pPr algn="ctr">
              <a:lnSpc>
                <a:spcPts val="2880"/>
              </a:lnSpc>
            </a:pPr>
            <a:r>
              <a:rPr lang="en-US" sz="2400" dirty="0">
                <a:ea typeface="字由点字典黑 65J"/>
              </a:rPr>
              <a:t>Significance</a:t>
            </a:r>
          </a:p>
        </p:txBody>
      </p:sp>
      <p:sp>
        <p:nvSpPr>
          <p:cNvPr id="13" name="AutoShape 13"/>
          <p:cNvSpPr/>
          <p:nvPr/>
        </p:nvSpPr>
        <p:spPr>
          <a:xfrm flipV="1">
            <a:off x="8655528" y="2416892"/>
            <a:ext cx="1845383" cy="9523"/>
          </a:xfrm>
          <a:prstGeom prst="line">
            <a:avLst/>
          </a:prstGeom>
          <a:ln w="28575" cap="rnd">
            <a:solidFill>
              <a:srgbClr val="FAB465"/>
            </a:solidFill>
            <a:prstDash val="solid"/>
            <a:headEnd type="none" w="sm" len="sm"/>
            <a:tailEnd type="none" w="sm" len="sm"/>
          </a:ln>
        </p:spPr>
        <p:txBody>
          <a:bodyPr/>
          <a:lstStyle/>
          <a:p>
            <a:endParaRPr lang="zh-CN" altLang="en-US" sz="1200"/>
          </a:p>
        </p:txBody>
      </p:sp>
      <p:sp>
        <p:nvSpPr>
          <p:cNvPr id="15" name="TextBox 15"/>
          <p:cNvSpPr txBox="1"/>
          <p:nvPr/>
        </p:nvSpPr>
        <p:spPr>
          <a:xfrm>
            <a:off x="152400" y="4140200"/>
            <a:ext cx="3972560" cy="660758"/>
          </a:xfrm>
          <a:prstGeom prst="rect">
            <a:avLst/>
          </a:prstGeom>
        </p:spPr>
        <p:txBody>
          <a:bodyPr wrap="square" lIns="0" tIns="0" rIns="0" bIns="0" rtlCol="0" anchor="t">
            <a:spAutoFit/>
          </a:bodyPr>
          <a:lstStyle/>
          <a:p>
            <a:pPr algn="ctr">
              <a:lnSpc>
                <a:spcPts val="2667"/>
              </a:lnSpc>
            </a:pPr>
            <a:r>
              <a:rPr lang="en-US" sz="1600" spc="108" dirty="0">
                <a:solidFill>
                  <a:srgbClr val="212121"/>
                </a:solidFill>
                <a:ea typeface="字由点字典黑 45J" panose="00020600040101010101" charset="-122"/>
              </a:rPr>
              <a:t>2. A good starting point for building more complex projects.</a:t>
            </a:r>
          </a:p>
        </p:txBody>
      </p:sp>
      <p:sp>
        <p:nvSpPr>
          <p:cNvPr id="16" name="AutoShape 16"/>
          <p:cNvSpPr/>
          <p:nvPr/>
        </p:nvSpPr>
        <p:spPr>
          <a:xfrm flipV="1">
            <a:off x="152400" y="3937000"/>
            <a:ext cx="3824817" cy="18627"/>
          </a:xfrm>
          <a:prstGeom prst="line">
            <a:avLst/>
          </a:prstGeom>
          <a:ln w="28575" cap="rnd">
            <a:solidFill>
              <a:srgbClr val="FAB465"/>
            </a:solidFill>
            <a:prstDash val="solid"/>
            <a:headEnd type="none" w="sm" len="sm"/>
            <a:tailEnd type="none" w="sm" len="sm"/>
          </a:ln>
        </p:spPr>
        <p:txBody>
          <a:bodyPr/>
          <a:lstStyle/>
          <a:p>
            <a:endParaRPr lang="zh-CN" altLang="en-US" sz="1200"/>
          </a:p>
        </p:txBody>
      </p:sp>
      <p:sp>
        <p:nvSpPr>
          <p:cNvPr id="20" name="TextBox 20"/>
          <p:cNvSpPr txBox="1"/>
          <p:nvPr/>
        </p:nvSpPr>
        <p:spPr>
          <a:xfrm>
            <a:off x="1653117" y="640503"/>
            <a:ext cx="7455164" cy="974626"/>
          </a:xfrm>
          <a:prstGeom prst="rect">
            <a:avLst/>
          </a:prstGeom>
        </p:spPr>
        <p:txBody>
          <a:bodyPr wrap="square" lIns="0" tIns="0" rIns="0" bIns="0" rtlCol="0" anchor="t">
            <a:spAutoFit/>
          </a:bodyPr>
          <a:lstStyle/>
          <a:p>
            <a:pPr>
              <a:lnSpc>
                <a:spcPts val="3840"/>
              </a:lnSpc>
              <a:spcBef>
                <a:spcPct val="0"/>
              </a:spcBef>
            </a:pPr>
            <a:r>
              <a:rPr lang="en-US" sz="4400" spc="300" dirty="0">
                <a:latin typeface="+mj-lt"/>
                <a:sym typeface="+mn-ea"/>
              </a:rPr>
              <a:t>RESEARCH BACKGROND</a:t>
            </a:r>
            <a:endParaRPr lang="en-US" sz="4400" spc="300" dirty="0">
              <a:latin typeface="+mj-lt"/>
            </a:endParaRPr>
          </a:p>
          <a:p>
            <a:pPr>
              <a:lnSpc>
                <a:spcPts val="3840"/>
              </a:lnSpc>
              <a:spcBef>
                <a:spcPct val="0"/>
              </a:spcBef>
            </a:pPr>
            <a:endParaRPr lang="en-US" sz="3200" spc="300" dirty="0">
              <a:latin typeface="Aileron" panose="00000500000000000000"/>
              <a:ea typeface="字由点字典黑 75J"/>
            </a:endParaRPr>
          </a:p>
        </p:txBody>
      </p:sp>
      <p:sp>
        <p:nvSpPr>
          <p:cNvPr id="22" name="Freeform 22"/>
          <p:cNvSpPr/>
          <p:nvPr/>
        </p:nvSpPr>
        <p:spPr>
          <a:xfrm>
            <a:off x="711200" y="533493"/>
            <a:ext cx="655917" cy="691349"/>
          </a:xfrm>
          <a:custGeom>
            <a:avLst/>
            <a:gdLst/>
            <a:ahLst/>
            <a:cxnLst/>
            <a:rect l="l" t="t" r="r" b="b"/>
            <a:pathLst>
              <a:path w="983876" h="1037023">
                <a:moveTo>
                  <a:pt x="0" y="0"/>
                </a:moveTo>
                <a:lnTo>
                  <a:pt x="983876" y="0"/>
                </a:lnTo>
                <a:lnTo>
                  <a:pt x="983876" y="1037023"/>
                </a:lnTo>
                <a:lnTo>
                  <a:pt x="0" y="10370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sz="1200"/>
          </a:p>
        </p:txBody>
      </p:sp>
      <p:sp>
        <p:nvSpPr>
          <p:cNvPr id="32" name="Freeform 32"/>
          <p:cNvSpPr/>
          <p:nvPr/>
        </p:nvSpPr>
        <p:spPr>
          <a:xfrm>
            <a:off x="4344409" y="1419575"/>
            <a:ext cx="3125783" cy="3834654"/>
          </a:xfrm>
          <a:custGeom>
            <a:avLst/>
            <a:gdLst/>
            <a:ahLst/>
            <a:cxnLst/>
            <a:rect l="l" t="t" r="r" b="b"/>
            <a:pathLst>
              <a:path w="4688675" h="5751981">
                <a:moveTo>
                  <a:pt x="0" y="0"/>
                </a:moveTo>
                <a:lnTo>
                  <a:pt x="4688675" y="0"/>
                </a:lnTo>
                <a:lnTo>
                  <a:pt x="4688675" y="5751981"/>
                </a:lnTo>
                <a:lnTo>
                  <a:pt x="0" y="575198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CN" altLang="en-US" sz="1200"/>
          </a:p>
        </p:txBody>
      </p:sp>
      <p:sp>
        <p:nvSpPr>
          <p:cNvPr id="35" name="TextBox 9"/>
          <p:cNvSpPr txBox="1"/>
          <p:nvPr/>
        </p:nvSpPr>
        <p:spPr>
          <a:xfrm>
            <a:off x="8067040" y="2667000"/>
            <a:ext cx="4078393" cy="1007007"/>
          </a:xfrm>
          <a:prstGeom prst="rect">
            <a:avLst/>
          </a:prstGeom>
        </p:spPr>
        <p:txBody>
          <a:bodyPr wrap="square" lIns="0" tIns="0" rIns="0" bIns="0" rtlCol="0" anchor="t">
            <a:spAutoFit/>
          </a:bodyPr>
          <a:lstStyle/>
          <a:p>
            <a:pPr algn="ctr">
              <a:lnSpc>
                <a:spcPts val="2667"/>
              </a:lnSpc>
            </a:pPr>
            <a:r>
              <a:rPr lang="en-US" sz="1600" spc="108" dirty="0">
                <a:solidFill>
                  <a:srgbClr val="212121"/>
                </a:solidFill>
                <a:ea typeface="字由点字典黑 45J" panose="00020600040101010101" charset="-122"/>
              </a:rPr>
              <a:t>1. An important component of human daily diet, a crucial role in the food industry</a:t>
            </a:r>
          </a:p>
        </p:txBody>
      </p:sp>
      <p:sp>
        <p:nvSpPr>
          <p:cNvPr id="36" name="TextBox 15"/>
          <p:cNvSpPr txBox="1"/>
          <p:nvPr/>
        </p:nvSpPr>
        <p:spPr>
          <a:xfrm>
            <a:off x="8089477" y="4089400"/>
            <a:ext cx="4097867" cy="1007007"/>
          </a:xfrm>
          <a:prstGeom prst="rect">
            <a:avLst/>
          </a:prstGeom>
        </p:spPr>
        <p:txBody>
          <a:bodyPr wrap="square" lIns="0" tIns="0" rIns="0" bIns="0" rtlCol="0" anchor="t">
            <a:spAutoFit/>
          </a:bodyPr>
          <a:lstStyle/>
          <a:p>
            <a:pPr algn="ctr">
              <a:lnSpc>
                <a:spcPts val="2667"/>
              </a:lnSpc>
            </a:pPr>
            <a:r>
              <a:rPr lang="en-US" sz="1600" spc="108" dirty="0">
                <a:solidFill>
                  <a:srgbClr val="212121"/>
                </a:solidFill>
                <a:ea typeface="字由点字典黑 45J" panose="00020600040101010101" charset="-122"/>
              </a:rPr>
              <a:t>2. Further apply: </a:t>
            </a:r>
          </a:p>
          <a:p>
            <a:pPr algn="ctr">
              <a:lnSpc>
                <a:spcPts val="2667"/>
              </a:lnSpc>
            </a:pPr>
            <a:r>
              <a:rPr lang="en-US" sz="1600" spc="108" dirty="0">
                <a:solidFill>
                  <a:srgbClr val="212121"/>
                </a:solidFill>
                <a:ea typeface="字由点字典黑 45J" panose="00020600040101010101" charset="-122"/>
              </a:rPr>
              <a:t>automated fruit sorting, supermarket automatic replenishment ...</a:t>
            </a:r>
          </a:p>
        </p:txBody>
      </p:sp>
      <p:sp>
        <p:nvSpPr>
          <p:cNvPr id="37" name="AutoShape 16"/>
          <p:cNvSpPr/>
          <p:nvPr/>
        </p:nvSpPr>
        <p:spPr>
          <a:xfrm flipV="1">
            <a:off x="8214784" y="3886200"/>
            <a:ext cx="3824817" cy="18627"/>
          </a:xfrm>
          <a:prstGeom prst="line">
            <a:avLst/>
          </a:prstGeom>
          <a:ln w="28575" cap="rnd">
            <a:solidFill>
              <a:srgbClr val="FAB465"/>
            </a:solidFill>
            <a:prstDash val="solid"/>
            <a:headEnd type="none" w="sm" len="sm"/>
            <a:tailEnd type="none" w="sm" len="sm"/>
          </a:ln>
        </p:spPr>
        <p:txBody>
          <a:bodyPr/>
          <a:lstStyle/>
          <a:p>
            <a:endParaRPr lang="zh-CN"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Heiti SC Light" panose="02000000000000000000" charset="-122"/>
              </a:rPr>
              <a:t>Challenges of Fruit Classification</a:t>
            </a:r>
          </a:p>
        </p:txBody>
      </p:sp>
      <p:sp>
        <p:nvSpPr>
          <p:cNvPr id="3" name="内容占位符 2"/>
          <p:cNvSpPr>
            <a:spLocks noGrp="1"/>
          </p:cNvSpPr>
          <p:nvPr>
            <p:ph idx="1"/>
          </p:nvPr>
        </p:nvSpPr>
        <p:spPr/>
        <p:txBody>
          <a:bodyPr>
            <a:normAutofit/>
          </a:bodyPr>
          <a:lstStyle/>
          <a:p>
            <a:r>
              <a:rPr lang="zh-CN" altLang="en-US" sz="2400" dirty="0">
                <a:ea typeface="Heiti SC Light" panose="02000000000000000000" charset="-122"/>
                <a:sym typeface="+mn-ea"/>
              </a:rPr>
              <a:t>Interference from external environment</a:t>
            </a:r>
          </a:p>
          <a:p>
            <a:pPr lvl="1"/>
            <a:r>
              <a:rPr lang="zh-CN" altLang="en-US" dirty="0">
                <a:ea typeface="Heiti SC Light" panose="02000000000000000000" charset="-122"/>
                <a:sym typeface="+mn-ea"/>
              </a:rPr>
              <a:t>Light effects</a:t>
            </a:r>
          </a:p>
          <a:p>
            <a:pPr lvl="1"/>
            <a:r>
              <a:rPr lang="zh-CN" altLang="en-US" dirty="0">
                <a:ea typeface="Heiti SC Light" panose="02000000000000000000" charset="-122"/>
                <a:sym typeface="+mn-ea"/>
              </a:rPr>
              <a:t>Simultaneous presence of multiple fruits</a:t>
            </a:r>
            <a:endParaRPr lang="zh-CN" altLang="en-US" dirty="0">
              <a:ea typeface="Heiti SC Light" panose="02000000000000000000" charset="-122"/>
            </a:endParaRPr>
          </a:p>
          <a:p>
            <a:r>
              <a:rPr lang="zh-CN" altLang="en-US" sz="2400" dirty="0">
                <a:ea typeface="Heiti SC Light" panose="02000000000000000000" charset="-122"/>
              </a:rPr>
              <a:t>Data set diversi</a:t>
            </a:r>
            <a:r>
              <a:rPr lang="en-US" altLang="zh-CN" sz="2400" dirty="0">
                <a:ea typeface="Heiti SC Light" panose="02000000000000000000" charset="-122"/>
              </a:rPr>
              <a:t>ty</a:t>
            </a:r>
            <a:endParaRPr lang="zh-CN" altLang="en-US" sz="2400" dirty="0">
              <a:ea typeface="Heiti SC Light" panose="02000000000000000000" charset="-122"/>
            </a:endParaRPr>
          </a:p>
          <a:p>
            <a:pPr lvl="1"/>
            <a:r>
              <a:rPr lang="zh-CN" altLang="en-US" dirty="0">
                <a:ea typeface="Heiti SC Light" panose="02000000000000000000" charset="-122"/>
                <a:sym typeface="+mn-ea"/>
              </a:rPr>
              <a:t>Imbalanced fruit varieties</a:t>
            </a:r>
          </a:p>
          <a:p>
            <a:pPr lvl="2"/>
            <a:r>
              <a:rPr lang="en-US" altLang="zh-CN" sz="2400" dirty="0">
                <a:ea typeface="Heiti SC Light" panose="02000000000000000000" charset="-122"/>
                <a:sym typeface="+mn-ea"/>
              </a:rPr>
              <a:t>o</a:t>
            </a:r>
            <a:r>
              <a:rPr lang="zh-CN" altLang="en-US" sz="2400" dirty="0">
                <a:ea typeface="Heiti SC Light" panose="02000000000000000000" charset="-122"/>
                <a:sym typeface="+mn-ea"/>
              </a:rPr>
              <a:t>verfitting issue with small samples</a:t>
            </a:r>
          </a:p>
          <a:p>
            <a:pPr lvl="2"/>
            <a:r>
              <a:rPr lang="en-US" altLang="zh-CN" sz="2400" dirty="0">
                <a:ea typeface="Heiti SC Light" panose="02000000000000000000" charset="-122"/>
              </a:rPr>
              <a:t>t</a:t>
            </a:r>
            <a:r>
              <a:rPr lang="zh-CN" altLang="en-US" sz="2400" dirty="0">
                <a:ea typeface="Heiti SC Light" panose="02000000000000000000" charset="-122"/>
              </a:rPr>
              <a:t>endency to recognize common categories while ignoring rare categories</a:t>
            </a:r>
          </a:p>
          <a:p>
            <a:pPr lvl="1"/>
            <a:r>
              <a:rPr lang="zh-CN" altLang="en-US" dirty="0">
                <a:ea typeface="Heiti SC Light" panose="02000000000000000000" charset="-122"/>
                <a:sym typeface="+mn-ea"/>
              </a:rPr>
              <a:t>Fruit ripeness and appearance variations</a:t>
            </a:r>
          </a:p>
          <a:p>
            <a:pPr lvl="2"/>
            <a:endParaRPr lang="zh-CN" altLang="en-US" dirty="0">
              <a:latin typeface="Heiti SC Light" panose="02000000000000000000" charset="-122"/>
              <a:ea typeface="Heiti SC Light" panose="020000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1A23F-DC2D-EE1B-69AD-1EB073B2F137}"/>
              </a:ext>
            </a:extLst>
          </p:cNvPr>
          <p:cNvSpPr>
            <a:spLocks noGrp="1"/>
          </p:cNvSpPr>
          <p:nvPr>
            <p:ph type="title"/>
          </p:nvPr>
        </p:nvSpPr>
        <p:spPr/>
        <p:txBody>
          <a:bodyPr/>
          <a:lstStyle/>
          <a:p>
            <a:r>
              <a:rPr lang="en-US" altLang="zh-CN" dirty="0"/>
              <a:t>SVM</a:t>
            </a:r>
            <a:endParaRPr lang="zh-CN" altLang="en-US" dirty="0"/>
          </a:p>
        </p:txBody>
      </p:sp>
      <p:sp>
        <p:nvSpPr>
          <p:cNvPr id="3" name="内容占位符 2">
            <a:extLst>
              <a:ext uri="{FF2B5EF4-FFF2-40B4-BE49-F238E27FC236}">
                <a16:creationId xmlns:a16="http://schemas.microsoft.com/office/drawing/2014/main" id="{F707E90F-D1DA-D48E-6D0D-2282EDC325E5}"/>
              </a:ext>
            </a:extLst>
          </p:cNvPr>
          <p:cNvSpPr>
            <a:spLocks noGrp="1"/>
          </p:cNvSpPr>
          <p:nvPr>
            <p:ph idx="1"/>
          </p:nvPr>
        </p:nvSpPr>
        <p:spPr/>
        <p:txBody>
          <a:bodyPr/>
          <a:lstStyle/>
          <a:p>
            <a:r>
              <a:rPr lang="en-US" altLang="zh-CN" sz="2400" dirty="0"/>
              <a:t>Introduction:</a:t>
            </a:r>
            <a:r>
              <a:rPr lang="zh-CN" altLang="en-US" sz="2400" dirty="0"/>
              <a:t> </a:t>
            </a:r>
            <a:r>
              <a:rPr lang="en-US" altLang="zh-CN" sz="2400" dirty="0"/>
              <a:t>The core idea of SVM is to find an optimal hyperplane to separate different classes of samples.</a:t>
            </a:r>
          </a:p>
          <a:p>
            <a:pPr lvl="1"/>
            <a:r>
              <a:rPr lang="en-US" altLang="zh-CN" dirty="0"/>
              <a:t>linearly separable-&gt; hard margin</a:t>
            </a:r>
          </a:p>
          <a:p>
            <a:pPr lvl="1"/>
            <a:r>
              <a:rPr lang="en-US" altLang="zh-CN" dirty="0"/>
              <a:t>linearly inseparable -&gt; soft margin</a:t>
            </a:r>
          </a:p>
          <a:p>
            <a:pPr marL="457200" lvl="1" indent="0">
              <a:buNone/>
            </a:pPr>
            <a:endParaRPr lang="en-US" altLang="zh-CN" dirty="0"/>
          </a:p>
          <a:p>
            <a:r>
              <a:rPr lang="en-US" altLang="zh-CN" sz="2400" dirty="0"/>
              <a:t>Advantage: efficient classification in high-dimensional Spaces</a:t>
            </a:r>
          </a:p>
          <a:p>
            <a:pPr marL="0" indent="0">
              <a:buNone/>
            </a:pPr>
            <a:endParaRPr lang="en-US" altLang="zh-CN" dirty="0"/>
          </a:p>
          <a:p>
            <a:endParaRPr lang="en-US" altLang="zh-CN" dirty="0"/>
          </a:p>
        </p:txBody>
      </p:sp>
      <p:sp>
        <p:nvSpPr>
          <p:cNvPr id="8" name="文本框 7">
            <a:extLst>
              <a:ext uri="{FF2B5EF4-FFF2-40B4-BE49-F238E27FC236}">
                <a16:creationId xmlns:a16="http://schemas.microsoft.com/office/drawing/2014/main" id="{62EF2E4D-A857-57D3-EA66-02EBD191AF8F}"/>
              </a:ext>
            </a:extLst>
          </p:cNvPr>
          <p:cNvSpPr txBox="1"/>
          <p:nvPr/>
        </p:nvSpPr>
        <p:spPr>
          <a:xfrm>
            <a:off x="1273297" y="5988734"/>
            <a:ext cx="1608133" cy="646331"/>
          </a:xfrm>
          <a:prstGeom prst="rect">
            <a:avLst/>
          </a:prstGeom>
          <a:noFill/>
        </p:spPr>
        <p:txBody>
          <a:bodyPr wrap="none" rtlCol="0">
            <a:spAutoFit/>
          </a:bodyPr>
          <a:lstStyle/>
          <a:p>
            <a:r>
              <a:rPr lang="en-US" altLang="zh-CN" dirty="0"/>
              <a:t>Different color</a:t>
            </a:r>
          </a:p>
          <a:p>
            <a:endParaRPr lang="zh-CN" altLang="en-US" dirty="0"/>
          </a:p>
        </p:txBody>
      </p:sp>
      <p:pic>
        <p:nvPicPr>
          <p:cNvPr id="14" name="图片 13">
            <a:extLst>
              <a:ext uri="{FF2B5EF4-FFF2-40B4-BE49-F238E27FC236}">
                <a16:creationId xmlns:a16="http://schemas.microsoft.com/office/drawing/2014/main" id="{64A75FB0-A709-9D0E-56A9-E50C0EC4B5CA}"/>
              </a:ext>
            </a:extLst>
          </p:cNvPr>
          <p:cNvPicPr>
            <a:picLocks noChangeAspect="1"/>
          </p:cNvPicPr>
          <p:nvPr/>
        </p:nvPicPr>
        <p:blipFill>
          <a:blip r:embed="rId2"/>
          <a:stretch>
            <a:fillRect/>
          </a:stretch>
        </p:blipFill>
        <p:spPr>
          <a:xfrm>
            <a:off x="2077363" y="4506506"/>
            <a:ext cx="1537528" cy="1414760"/>
          </a:xfrm>
          <a:prstGeom prst="rect">
            <a:avLst/>
          </a:prstGeom>
        </p:spPr>
      </p:pic>
      <p:pic>
        <p:nvPicPr>
          <p:cNvPr id="16" name="图片 15">
            <a:extLst>
              <a:ext uri="{FF2B5EF4-FFF2-40B4-BE49-F238E27FC236}">
                <a16:creationId xmlns:a16="http://schemas.microsoft.com/office/drawing/2014/main" id="{30D89AA3-2039-2AE1-6FA9-2CE1958BFCAB}"/>
              </a:ext>
            </a:extLst>
          </p:cNvPr>
          <p:cNvPicPr>
            <a:picLocks noChangeAspect="1"/>
          </p:cNvPicPr>
          <p:nvPr/>
        </p:nvPicPr>
        <p:blipFill>
          <a:blip r:embed="rId3"/>
          <a:stretch>
            <a:fillRect/>
          </a:stretch>
        </p:blipFill>
        <p:spPr>
          <a:xfrm>
            <a:off x="558049" y="4419173"/>
            <a:ext cx="1608183" cy="1502093"/>
          </a:xfrm>
          <a:prstGeom prst="rect">
            <a:avLst/>
          </a:prstGeom>
        </p:spPr>
      </p:pic>
      <p:sp>
        <p:nvSpPr>
          <p:cNvPr id="19" name="文本框 18">
            <a:extLst>
              <a:ext uri="{FF2B5EF4-FFF2-40B4-BE49-F238E27FC236}">
                <a16:creationId xmlns:a16="http://schemas.microsoft.com/office/drawing/2014/main" id="{53F78719-45F3-7069-8383-96A1DE9C58E6}"/>
              </a:ext>
            </a:extLst>
          </p:cNvPr>
          <p:cNvSpPr txBox="1"/>
          <p:nvPr/>
        </p:nvSpPr>
        <p:spPr>
          <a:xfrm>
            <a:off x="6471593" y="5988733"/>
            <a:ext cx="1478290" cy="646331"/>
          </a:xfrm>
          <a:prstGeom prst="rect">
            <a:avLst/>
          </a:prstGeom>
          <a:noFill/>
        </p:spPr>
        <p:txBody>
          <a:bodyPr wrap="none" rtlCol="0">
            <a:spAutoFit/>
          </a:bodyPr>
          <a:lstStyle/>
          <a:p>
            <a:r>
              <a:rPr lang="en-US" altLang="zh-CN" dirty="0"/>
              <a:t>Different size</a:t>
            </a:r>
          </a:p>
          <a:p>
            <a:endParaRPr lang="zh-CN" altLang="en-US" dirty="0"/>
          </a:p>
        </p:txBody>
      </p:sp>
      <p:pic>
        <p:nvPicPr>
          <p:cNvPr id="21" name="图片 20">
            <a:extLst>
              <a:ext uri="{FF2B5EF4-FFF2-40B4-BE49-F238E27FC236}">
                <a16:creationId xmlns:a16="http://schemas.microsoft.com/office/drawing/2014/main" id="{F22D69EF-7986-74C1-330D-F027DBDAE2F6}"/>
              </a:ext>
            </a:extLst>
          </p:cNvPr>
          <p:cNvPicPr>
            <a:picLocks noChangeAspect="1"/>
          </p:cNvPicPr>
          <p:nvPr/>
        </p:nvPicPr>
        <p:blipFill>
          <a:blip r:embed="rId4"/>
          <a:stretch>
            <a:fillRect/>
          </a:stretch>
        </p:blipFill>
        <p:spPr>
          <a:xfrm>
            <a:off x="5454819" y="4506506"/>
            <a:ext cx="1936583" cy="1502093"/>
          </a:xfrm>
          <a:prstGeom prst="rect">
            <a:avLst/>
          </a:prstGeom>
        </p:spPr>
      </p:pic>
      <p:pic>
        <p:nvPicPr>
          <p:cNvPr id="23" name="图片 22">
            <a:extLst>
              <a:ext uri="{FF2B5EF4-FFF2-40B4-BE49-F238E27FC236}">
                <a16:creationId xmlns:a16="http://schemas.microsoft.com/office/drawing/2014/main" id="{EEB0DCAB-4963-65E1-1AC7-654A9662A57A}"/>
              </a:ext>
            </a:extLst>
          </p:cNvPr>
          <p:cNvPicPr>
            <a:picLocks noChangeAspect="1"/>
          </p:cNvPicPr>
          <p:nvPr/>
        </p:nvPicPr>
        <p:blipFill>
          <a:blip r:embed="rId5"/>
          <a:stretch>
            <a:fillRect/>
          </a:stretch>
        </p:blipFill>
        <p:spPr>
          <a:xfrm>
            <a:off x="7446580" y="4515497"/>
            <a:ext cx="2237099" cy="1396777"/>
          </a:xfrm>
          <a:prstGeom prst="rect">
            <a:avLst/>
          </a:prstGeom>
        </p:spPr>
      </p:pic>
    </p:spTree>
    <p:extLst>
      <p:ext uri="{BB962C8B-B14F-4D97-AF65-F5344CB8AC3E}">
        <p14:creationId xmlns:p14="http://schemas.microsoft.com/office/powerpoint/2010/main" val="181833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1A23F-DC2D-EE1B-69AD-1EB073B2F137}"/>
              </a:ext>
            </a:extLst>
          </p:cNvPr>
          <p:cNvSpPr>
            <a:spLocks noGrp="1"/>
          </p:cNvSpPr>
          <p:nvPr>
            <p:ph type="title"/>
          </p:nvPr>
        </p:nvSpPr>
        <p:spPr>
          <a:xfrm>
            <a:off x="518160" y="0"/>
            <a:ext cx="10515600" cy="1325563"/>
          </a:xfrm>
        </p:spPr>
        <p:txBody>
          <a:bodyPr/>
          <a:lstStyle/>
          <a:p>
            <a:r>
              <a:rPr lang="en-US" altLang="zh-CN" dirty="0"/>
              <a:t>KNN</a:t>
            </a:r>
            <a:endParaRPr lang="zh-CN" altLang="en-US" dirty="0"/>
          </a:p>
        </p:txBody>
      </p:sp>
      <p:sp>
        <p:nvSpPr>
          <p:cNvPr id="3" name="内容占位符 2">
            <a:extLst>
              <a:ext uri="{FF2B5EF4-FFF2-40B4-BE49-F238E27FC236}">
                <a16:creationId xmlns:a16="http://schemas.microsoft.com/office/drawing/2014/main" id="{F707E90F-D1DA-D48E-6D0D-2282EDC325E5}"/>
              </a:ext>
            </a:extLst>
          </p:cNvPr>
          <p:cNvSpPr>
            <a:spLocks noGrp="1"/>
          </p:cNvSpPr>
          <p:nvPr>
            <p:ph idx="1"/>
          </p:nvPr>
        </p:nvSpPr>
        <p:spPr>
          <a:xfrm>
            <a:off x="187960" y="1325563"/>
            <a:ext cx="11816080" cy="5141595"/>
          </a:xfrm>
        </p:spPr>
        <p:txBody>
          <a:bodyPr/>
          <a:lstStyle/>
          <a:p>
            <a:r>
              <a:rPr lang="en-US" altLang="zh-CN" dirty="0"/>
              <a:t>Introduction:</a:t>
            </a:r>
            <a:r>
              <a:rPr lang="zh-CN" altLang="en-US" dirty="0"/>
              <a:t> </a:t>
            </a:r>
            <a:r>
              <a:rPr lang="en-US" altLang="zh-CN" dirty="0"/>
              <a:t>The core idea of the KNN algorithm is that if most of the k closest samples in the feature space belong to a certain category, the sample also belongs to that category and has the characteristics of the samples in that category.</a:t>
            </a:r>
          </a:p>
          <a:p>
            <a:pPr marL="0" indent="0">
              <a:buNone/>
            </a:pPr>
            <a:endParaRPr lang="en-US" altLang="zh-CN" dirty="0"/>
          </a:p>
          <a:p>
            <a:r>
              <a:rPr lang="en-US" altLang="zh-CN" dirty="0"/>
              <a:t>Advantage: Due to the fact that the KNN method mainly relies on limited neighboring samples around it, rather than relying on the method of discriminating class domains to determine the category it belongs to, the KNN method is more suitable for sample sets with more overlapping or overlapping class domains.</a:t>
            </a:r>
          </a:p>
          <a:p>
            <a:pPr marL="0" indent="0">
              <a:buNone/>
            </a:pPr>
            <a:endParaRPr lang="en-US" altLang="zh-CN" dirty="0"/>
          </a:p>
          <a:p>
            <a:endParaRPr lang="en-US" altLang="zh-CN" dirty="0"/>
          </a:p>
        </p:txBody>
      </p:sp>
    </p:spTree>
    <p:extLst>
      <p:ext uri="{BB962C8B-B14F-4D97-AF65-F5344CB8AC3E}">
        <p14:creationId xmlns:p14="http://schemas.microsoft.com/office/powerpoint/2010/main" val="72300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E54DE9-6783-3482-CAD8-D4F910B07941}"/>
              </a:ext>
            </a:extLst>
          </p:cNvPr>
          <p:cNvSpPr>
            <a:spLocks noGrp="1"/>
          </p:cNvSpPr>
          <p:nvPr>
            <p:ph idx="1"/>
          </p:nvPr>
        </p:nvSpPr>
        <p:spPr>
          <a:xfrm>
            <a:off x="223520" y="233680"/>
            <a:ext cx="11663680" cy="6441440"/>
          </a:xfrm>
        </p:spPr>
        <p:txBody>
          <a:bodyPr/>
          <a:lstStyle/>
          <a:p>
            <a:r>
              <a:rPr lang="en-US" altLang="zh-CN" dirty="0"/>
              <a:t>Definition of distance: As long as it satisfies non negative, reflexive, and triangular inequalities, it can be called distance. There are several distance calculation methods: Markov distance (</a:t>
            </a:r>
            <a:r>
              <a:rPr lang="en-US" altLang="zh-CN" dirty="0" err="1"/>
              <a:t>Minkowski</a:t>
            </a:r>
            <a:r>
              <a:rPr lang="en-US" altLang="zh-CN" dirty="0"/>
              <a:t> distance), Euclidean distance, Manhattan distance and Chebyshev distance.</a:t>
            </a:r>
          </a:p>
          <a:p>
            <a:endParaRPr lang="en-US" altLang="zh-CN" dirty="0"/>
          </a:p>
          <a:p>
            <a:endParaRPr lang="en-US" altLang="zh-CN" dirty="0"/>
          </a:p>
          <a:p>
            <a:endParaRPr lang="en-US" altLang="zh-CN" dirty="0"/>
          </a:p>
          <a:p>
            <a:endParaRPr lang="zh-CN" altLang="en-US" dirty="0"/>
          </a:p>
        </p:txBody>
      </p:sp>
      <p:grpSp>
        <p:nvGrpSpPr>
          <p:cNvPr id="12" name="组合 11">
            <a:extLst>
              <a:ext uri="{FF2B5EF4-FFF2-40B4-BE49-F238E27FC236}">
                <a16:creationId xmlns:a16="http://schemas.microsoft.com/office/drawing/2014/main" id="{BC8B4972-1CDB-8920-0820-E2C78FEE8727}"/>
              </a:ext>
            </a:extLst>
          </p:cNvPr>
          <p:cNvGrpSpPr/>
          <p:nvPr/>
        </p:nvGrpSpPr>
        <p:grpSpPr>
          <a:xfrm>
            <a:off x="728185" y="1996718"/>
            <a:ext cx="10735629" cy="1321662"/>
            <a:chOff x="518159" y="2525038"/>
            <a:chExt cx="10735629" cy="1321662"/>
          </a:xfrm>
        </p:grpSpPr>
        <p:graphicFrame>
          <p:nvGraphicFramePr>
            <p:cNvPr id="4" name="对象 3">
              <a:extLst>
                <a:ext uri="{FF2B5EF4-FFF2-40B4-BE49-F238E27FC236}">
                  <a16:creationId xmlns:a16="http://schemas.microsoft.com/office/drawing/2014/main" id="{4C5ABBBB-F603-00E9-2422-19B64A857F55}"/>
                </a:ext>
              </a:extLst>
            </p:cNvPr>
            <p:cNvGraphicFramePr>
              <a:graphicFrameLocks noChangeAspect="1"/>
            </p:cNvGraphicFramePr>
            <p:nvPr/>
          </p:nvGraphicFramePr>
          <p:xfrm>
            <a:off x="518159" y="3011300"/>
            <a:ext cx="2531745" cy="835400"/>
          </p:xfrm>
          <a:graphic>
            <a:graphicData uri="http://schemas.openxmlformats.org/presentationml/2006/ole">
              <mc:AlternateContent xmlns:mc="http://schemas.openxmlformats.org/markup-compatibility/2006">
                <mc:Choice xmlns:v="urn:schemas-microsoft-com:vml" Requires="v">
                  <p:oleObj name="AxMath" r:id="rId2" imgW="1572480" imgH="518760" progId="Equation.AxMath">
                    <p:embed/>
                  </p:oleObj>
                </mc:Choice>
                <mc:Fallback>
                  <p:oleObj name="AxMath" r:id="rId2" imgW="1572480" imgH="518760" progId="Equation.AxMath">
                    <p:embed/>
                    <p:pic>
                      <p:nvPicPr>
                        <p:cNvPr id="4" name="对象 3">
                          <a:extLst>
                            <a:ext uri="{FF2B5EF4-FFF2-40B4-BE49-F238E27FC236}">
                              <a16:creationId xmlns:a16="http://schemas.microsoft.com/office/drawing/2014/main" id="{4C5ABBBB-F603-00E9-2422-19B64A857F55}"/>
                            </a:ext>
                          </a:extLst>
                        </p:cNvPr>
                        <p:cNvPicPr/>
                        <p:nvPr/>
                      </p:nvPicPr>
                      <p:blipFill>
                        <a:blip r:embed="rId3"/>
                        <a:stretch>
                          <a:fillRect/>
                        </a:stretch>
                      </p:blipFill>
                      <p:spPr>
                        <a:xfrm>
                          <a:off x="518159" y="3011300"/>
                          <a:ext cx="2531745" cy="835400"/>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8CDB137F-1621-952B-76DE-B68A0E0598D2}"/>
                </a:ext>
              </a:extLst>
            </p:cNvPr>
            <p:cNvSpPr txBox="1"/>
            <p:nvPr/>
          </p:nvSpPr>
          <p:spPr>
            <a:xfrm>
              <a:off x="701992" y="2525038"/>
              <a:ext cx="2164080" cy="369332"/>
            </a:xfrm>
            <a:prstGeom prst="rect">
              <a:avLst/>
            </a:prstGeom>
            <a:noFill/>
          </p:spPr>
          <p:txBody>
            <a:bodyPr wrap="square" rtlCol="0">
              <a:spAutoFit/>
            </a:bodyPr>
            <a:lstStyle/>
            <a:p>
              <a:pPr algn="ctr"/>
              <a:r>
                <a:rPr lang="en-US" altLang="zh-CN" dirty="0"/>
                <a:t>Markov distance</a:t>
              </a:r>
              <a:endParaRPr lang="zh-CN" altLang="en-US" dirty="0"/>
            </a:p>
          </p:txBody>
        </p:sp>
        <p:sp>
          <p:nvSpPr>
            <p:cNvPr id="6" name="文本框 5">
              <a:extLst>
                <a:ext uri="{FF2B5EF4-FFF2-40B4-BE49-F238E27FC236}">
                  <a16:creationId xmlns:a16="http://schemas.microsoft.com/office/drawing/2014/main" id="{D64A45A8-1F0A-774B-0577-16F4F1DC71CC}"/>
                </a:ext>
              </a:extLst>
            </p:cNvPr>
            <p:cNvSpPr txBox="1"/>
            <p:nvPr/>
          </p:nvSpPr>
          <p:spPr>
            <a:xfrm>
              <a:off x="3436620" y="2525038"/>
              <a:ext cx="2164080" cy="369332"/>
            </a:xfrm>
            <a:prstGeom prst="rect">
              <a:avLst/>
            </a:prstGeom>
            <a:noFill/>
          </p:spPr>
          <p:txBody>
            <a:bodyPr wrap="square" rtlCol="0">
              <a:spAutoFit/>
            </a:bodyPr>
            <a:lstStyle/>
            <a:p>
              <a:pPr algn="ctr"/>
              <a:r>
                <a:rPr lang="en-US" altLang="zh-CN" dirty="0"/>
                <a:t>Euclidean distance</a:t>
              </a:r>
              <a:endParaRPr lang="zh-CN" altLang="en-US" dirty="0"/>
            </a:p>
          </p:txBody>
        </p:sp>
        <p:sp>
          <p:nvSpPr>
            <p:cNvPr id="7" name="文本框 6">
              <a:extLst>
                <a:ext uri="{FF2B5EF4-FFF2-40B4-BE49-F238E27FC236}">
                  <a16:creationId xmlns:a16="http://schemas.microsoft.com/office/drawing/2014/main" id="{73760145-622B-46E9-DD62-C2E8663BF3BC}"/>
                </a:ext>
              </a:extLst>
            </p:cNvPr>
            <p:cNvSpPr txBox="1"/>
            <p:nvPr/>
          </p:nvSpPr>
          <p:spPr>
            <a:xfrm>
              <a:off x="6171248" y="2525038"/>
              <a:ext cx="2164080" cy="369332"/>
            </a:xfrm>
            <a:prstGeom prst="rect">
              <a:avLst/>
            </a:prstGeom>
            <a:noFill/>
          </p:spPr>
          <p:txBody>
            <a:bodyPr wrap="square" rtlCol="0">
              <a:spAutoFit/>
            </a:bodyPr>
            <a:lstStyle/>
            <a:p>
              <a:pPr algn="ctr"/>
              <a:r>
                <a:rPr lang="en-US" altLang="zh-CN" dirty="0"/>
                <a:t>Manhattan distance</a:t>
              </a:r>
              <a:endParaRPr lang="zh-CN" altLang="en-US" dirty="0"/>
            </a:p>
          </p:txBody>
        </p:sp>
        <p:graphicFrame>
          <p:nvGraphicFramePr>
            <p:cNvPr id="8" name="对象 7">
              <a:extLst>
                <a:ext uri="{FF2B5EF4-FFF2-40B4-BE49-F238E27FC236}">
                  <a16:creationId xmlns:a16="http://schemas.microsoft.com/office/drawing/2014/main" id="{5D776767-5B03-A2CF-03F2-363E30069F12}"/>
                </a:ext>
              </a:extLst>
            </p:cNvPr>
            <p:cNvGraphicFramePr>
              <a:graphicFrameLocks noChangeAspect="1"/>
            </p:cNvGraphicFramePr>
            <p:nvPr/>
          </p:nvGraphicFramePr>
          <p:xfrm>
            <a:off x="3252788" y="3011300"/>
            <a:ext cx="2531744" cy="835400"/>
          </p:xfrm>
          <a:graphic>
            <a:graphicData uri="http://schemas.openxmlformats.org/presentationml/2006/ole">
              <mc:AlternateContent xmlns:mc="http://schemas.openxmlformats.org/markup-compatibility/2006">
                <mc:Choice xmlns:v="urn:schemas-microsoft-com:vml" Requires="v">
                  <p:oleObj name="AxMath" r:id="rId4" imgW="1553760" imgH="518760" progId="Equation.AxMath">
                    <p:embed/>
                  </p:oleObj>
                </mc:Choice>
                <mc:Fallback>
                  <p:oleObj name="AxMath" r:id="rId4" imgW="1553760" imgH="518760" progId="Equation.AxMath">
                    <p:embed/>
                    <p:pic>
                      <p:nvPicPr>
                        <p:cNvPr id="8" name="对象 7">
                          <a:extLst>
                            <a:ext uri="{FF2B5EF4-FFF2-40B4-BE49-F238E27FC236}">
                              <a16:creationId xmlns:a16="http://schemas.microsoft.com/office/drawing/2014/main" id="{5D776767-5B03-A2CF-03F2-363E30069F12}"/>
                            </a:ext>
                          </a:extLst>
                        </p:cNvPr>
                        <p:cNvPicPr/>
                        <p:nvPr/>
                      </p:nvPicPr>
                      <p:blipFill>
                        <a:blip r:embed="rId5"/>
                        <a:stretch>
                          <a:fillRect/>
                        </a:stretch>
                      </p:blipFill>
                      <p:spPr>
                        <a:xfrm>
                          <a:off x="3252788" y="3011300"/>
                          <a:ext cx="2531744" cy="835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A169D8B3-65F8-BD4D-8F1A-B1D5E3CE1CC5}"/>
                </a:ext>
              </a:extLst>
            </p:cNvPr>
            <p:cNvGraphicFramePr>
              <a:graphicFrameLocks noChangeAspect="1"/>
            </p:cNvGraphicFramePr>
            <p:nvPr/>
          </p:nvGraphicFramePr>
          <p:xfrm>
            <a:off x="8722044" y="3011300"/>
            <a:ext cx="2531744" cy="835400"/>
          </p:xfrm>
          <a:graphic>
            <a:graphicData uri="http://schemas.openxmlformats.org/presentationml/2006/ole">
              <mc:AlternateContent xmlns:mc="http://schemas.openxmlformats.org/markup-compatibility/2006">
                <mc:Choice xmlns:v="urn:schemas-microsoft-com:vml" Requires="v">
                  <p:oleObj name="AxMath" r:id="rId6" imgW="1880640" imgH="500400" progId="Equation.AxMath">
                    <p:embed/>
                  </p:oleObj>
                </mc:Choice>
                <mc:Fallback>
                  <p:oleObj name="AxMath" r:id="rId6" imgW="1880640" imgH="500400" progId="Equation.AxMath">
                    <p:embed/>
                    <p:pic>
                      <p:nvPicPr>
                        <p:cNvPr id="9" name="对象 8">
                          <a:extLst>
                            <a:ext uri="{FF2B5EF4-FFF2-40B4-BE49-F238E27FC236}">
                              <a16:creationId xmlns:a16="http://schemas.microsoft.com/office/drawing/2014/main" id="{A169D8B3-65F8-BD4D-8F1A-B1D5E3CE1CC5}"/>
                            </a:ext>
                          </a:extLst>
                        </p:cNvPr>
                        <p:cNvPicPr/>
                        <p:nvPr/>
                      </p:nvPicPr>
                      <p:blipFill>
                        <a:blip r:embed="rId7"/>
                        <a:stretch>
                          <a:fillRect/>
                        </a:stretch>
                      </p:blipFill>
                      <p:spPr>
                        <a:xfrm>
                          <a:off x="8722044" y="3011300"/>
                          <a:ext cx="2531744" cy="835400"/>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84A0F02E-1903-0A3A-F4FE-0A07EE401166}"/>
                </a:ext>
              </a:extLst>
            </p:cNvPr>
            <p:cNvSpPr txBox="1"/>
            <p:nvPr/>
          </p:nvSpPr>
          <p:spPr>
            <a:xfrm>
              <a:off x="8905876" y="2525038"/>
              <a:ext cx="2164080" cy="369332"/>
            </a:xfrm>
            <a:prstGeom prst="rect">
              <a:avLst/>
            </a:prstGeom>
            <a:noFill/>
          </p:spPr>
          <p:txBody>
            <a:bodyPr wrap="square" rtlCol="0">
              <a:spAutoFit/>
            </a:bodyPr>
            <a:lstStyle/>
            <a:p>
              <a:pPr algn="ctr"/>
              <a:r>
                <a:rPr lang="en-US" altLang="zh-CN" dirty="0"/>
                <a:t>Chebyshev distance</a:t>
              </a:r>
              <a:endParaRPr lang="zh-CN" altLang="en-US" dirty="0"/>
            </a:p>
          </p:txBody>
        </p:sp>
        <p:graphicFrame>
          <p:nvGraphicFramePr>
            <p:cNvPr id="11" name="对象 10">
              <a:extLst>
                <a:ext uri="{FF2B5EF4-FFF2-40B4-BE49-F238E27FC236}">
                  <a16:creationId xmlns:a16="http://schemas.microsoft.com/office/drawing/2014/main" id="{35C5867C-5FD0-7A06-EE9D-4A9F3CBF5666}"/>
                </a:ext>
              </a:extLst>
            </p:cNvPr>
            <p:cNvGraphicFramePr>
              <a:graphicFrameLocks noChangeAspect="1"/>
            </p:cNvGraphicFramePr>
            <p:nvPr/>
          </p:nvGraphicFramePr>
          <p:xfrm>
            <a:off x="6319362" y="3011300"/>
            <a:ext cx="1867852" cy="835400"/>
          </p:xfrm>
          <a:graphic>
            <a:graphicData uri="http://schemas.openxmlformats.org/presentationml/2006/ole">
              <mc:AlternateContent xmlns:mc="http://schemas.openxmlformats.org/markup-compatibility/2006">
                <mc:Choice xmlns:v="urn:schemas-microsoft-com:vml" Requires="v">
                  <p:oleObj name="AxMath" r:id="rId8" imgW="1289520" imgH="483480" progId="Equation.AxMath">
                    <p:embed/>
                  </p:oleObj>
                </mc:Choice>
                <mc:Fallback>
                  <p:oleObj name="AxMath" r:id="rId8" imgW="1289520" imgH="483480" progId="Equation.AxMath">
                    <p:embed/>
                    <p:pic>
                      <p:nvPicPr>
                        <p:cNvPr id="11" name="对象 10">
                          <a:extLst>
                            <a:ext uri="{FF2B5EF4-FFF2-40B4-BE49-F238E27FC236}">
                              <a16:creationId xmlns:a16="http://schemas.microsoft.com/office/drawing/2014/main" id="{35C5867C-5FD0-7A06-EE9D-4A9F3CBF5666}"/>
                            </a:ext>
                          </a:extLst>
                        </p:cNvPr>
                        <p:cNvPicPr/>
                        <p:nvPr/>
                      </p:nvPicPr>
                      <p:blipFill>
                        <a:blip r:embed="rId9"/>
                        <a:stretch>
                          <a:fillRect/>
                        </a:stretch>
                      </p:blipFill>
                      <p:spPr>
                        <a:xfrm>
                          <a:off x="6319362" y="3011300"/>
                          <a:ext cx="1867852" cy="835400"/>
                        </a:xfrm>
                        <a:prstGeom prst="rect">
                          <a:avLst/>
                        </a:prstGeom>
                      </p:spPr>
                    </p:pic>
                  </p:oleObj>
                </mc:Fallback>
              </mc:AlternateContent>
            </a:graphicData>
          </a:graphic>
        </p:graphicFrame>
      </p:grpSp>
      <p:pic>
        <p:nvPicPr>
          <p:cNvPr id="40" name="图片 39">
            <a:extLst>
              <a:ext uri="{FF2B5EF4-FFF2-40B4-BE49-F238E27FC236}">
                <a16:creationId xmlns:a16="http://schemas.microsoft.com/office/drawing/2014/main" id="{C7242923-E0CC-CB07-01A6-6E041E9838D4}"/>
              </a:ext>
            </a:extLst>
          </p:cNvPr>
          <p:cNvPicPr>
            <a:picLocks noChangeAspect="1"/>
          </p:cNvPicPr>
          <p:nvPr/>
        </p:nvPicPr>
        <p:blipFill>
          <a:blip r:embed="rId10"/>
          <a:stretch>
            <a:fillRect/>
          </a:stretch>
        </p:blipFill>
        <p:spPr>
          <a:xfrm>
            <a:off x="1950720" y="3322105"/>
            <a:ext cx="8209280" cy="3671700"/>
          </a:xfrm>
          <a:prstGeom prst="rect">
            <a:avLst/>
          </a:prstGeom>
        </p:spPr>
      </p:pic>
      <p:pic>
        <p:nvPicPr>
          <p:cNvPr id="1040" name="Picture 16">
            <a:extLst>
              <a:ext uri="{FF2B5EF4-FFF2-40B4-BE49-F238E27FC236}">
                <a16:creationId xmlns:a16="http://schemas.microsoft.com/office/drawing/2014/main" id="{7CA1D5B4-063E-58A6-EEA0-B4C8CD293A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4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0365734D-FA07-49F4-B100-E14FB86BF3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778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5DF2202-6523-B109-9640-2DBC7E8473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0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CF3FDDF3-2EA0-5EE0-FF46-203A8833C9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222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0543E31-5055-AF6A-4A72-5E51E2C5AE5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4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6690B715-C248-F1A3-009F-325EC9FB09D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968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59B46A4-00F5-E406-DE87-4E50289315A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968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384C3CBF-4866-CBB3-D48C-E86F99D3914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2222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61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EC87A-8990-0A59-4C29-03486A5258C6}"/>
              </a:ext>
            </a:extLst>
          </p:cNvPr>
          <p:cNvSpPr>
            <a:spLocks noGrp="1"/>
          </p:cNvSpPr>
          <p:nvPr>
            <p:ph type="title"/>
          </p:nvPr>
        </p:nvSpPr>
        <p:spPr/>
        <p:txBody>
          <a:bodyPr/>
          <a:lstStyle/>
          <a:p>
            <a:r>
              <a:rPr lang="en-US" altLang="zh-CN" b="0" i="0" dirty="0">
                <a:solidFill>
                  <a:srgbClr val="101214"/>
                </a:solidFill>
                <a:effectLst/>
              </a:rPr>
              <a:t>About data set</a:t>
            </a:r>
            <a:endParaRPr lang="zh-CN" altLang="en-US" dirty="0"/>
          </a:p>
        </p:txBody>
      </p:sp>
      <p:sp>
        <p:nvSpPr>
          <p:cNvPr id="4" name="内容占位符 3">
            <a:extLst>
              <a:ext uri="{FF2B5EF4-FFF2-40B4-BE49-F238E27FC236}">
                <a16:creationId xmlns:a16="http://schemas.microsoft.com/office/drawing/2014/main" id="{41D2DE77-E8B3-4A53-921B-9941C9473DB5}"/>
              </a:ext>
            </a:extLst>
          </p:cNvPr>
          <p:cNvSpPr>
            <a:spLocks noGrp="1"/>
          </p:cNvSpPr>
          <p:nvPr>
            <p:ph sz="half" idx="1"/>
          </p:nvPr>
        </p:nvSpPr>
        <p:spPr/>
        <p:txBody>
          <a:bodyPr/>
          <a:lstStyle/>
          <a:p>
            <a:r>
              <a:rPr lang="en-US" altLang="zh-CN" b="0" i="0" dirty="0">
                <a:solidFill>
                  <a:srgbClr val="101214"/>
                </a:solidFill>
                <a:effectLst/>
                <a:latin typeface="PingFang SC"/>
              </a:rPr>
              <a:t>Total number</a:t>
            </a:r>
          </a:p>
          <a:p>
            <a:pPr lvl="1"/>
            <a:r>
              <a:rPr lang="en-US" altLang="zh-CN" dirty="0"/>
              <a:t>Training set size: 67,692 images</a:t>
            </a:r>
          </a:p>
          <a:p>
            <a:pPr lvl="1"/>
            <a:endParaRPr lang="en-US" altLang="zh-CN" dirty="0"/>
          </a:p>
          <a:p>
            <a:pPr lvl="1"/>
            <a:r>
              <a:rPr lang="en-US" altLang="zh-CN" dirty="0"/>
              <a:t>Test set size: </a:t>
            </a:r>
            <a:r>
              <a:rPr lang="en-US" altLang="zh-CN" sz="2800" dirty="0"/>
              <a:t>22,688</a:t>
            </a:r>
            <a:r>
              <a:rPr lang="en-US" altLang="zh-CN" dirty="0"/>
              <a:t> images</a:t>
            </a:r>
          </a:p>
          <a:p>
            <a:pPr marL="457200" lvl="1" indent="0">
              <a:buNone/>
            </a:pPr>
            <a:r>
              <a:rPr lang="en-US" altLang="zh-CN" dirty="0"/>
              <a:t> (one fruit or vegetable per image)</a:t>
            </a:r>
          </a:p>
          <a:p>
            <a:pPr marL="457200" lvl="1" indent="0">
              <a:buNone/>
            </a:pPr>
            <a:endParaRPr lang="en-US" altLang="zh-CN" dirty="0"/>
          </a:p>
          <a:p>
            <a:pPr lvl="1"/>
            <a:r>
              <a:rPr lang="en-US" altLang="zh-CN" dirty="0"/>
              <a:t>Image size: 100x100 pixels.</a:t>
            </a:r>
            <a:endParaRPr lang="zh-CN" altLang="en-US" dirty="0"/>
          </a:p>
        </p:txBody>
      </p:sp>
      <p:sp>
        <p:nvSpPr>
          <p:cNvPr id="5" name="内容占位符 4">
            <a:extLst>
              <a:ext uri="{FF2B5EF4-FFF2-40B4-BE49-F238E27FC236}">
                <a16:creationId xmlns:a16="http://schemas.microsoft.com/office/drawing/2014/main" id="{EBD06432-53A2-20BB-F3EA-7D30D4365036}"/>
              </a:ext>
            </a:extLst>
          </p:cNvPr>
          <p:cNvSpPr>
            <a:spLocks noGrp="1"/>
          </p:cNvSpPr>
          <p:nvPr>
            <p:ph sz="half" idx="2"/>
          </p:nvPr>
        </p:nvSpPr>
        <p:spPr/>
        <p:txBody>
          <a:bodyPr/>
          <a:lstStyle/>
          <a:p>
            <a:r>
              <a:rPr lang="en-US" altLang="zh-CN" b="0" i="0" dirty="0">
                <a:solidFill>
                  <a:srgbClr val="101214"/>
                </a:solidFill>
                <a:effectLst/>
                <a:latin typeface="PingFang SC"/>
              </a:rPr>
              <a:t>How to extract fruit</a:t>
            </a:r>
          </a:p>
          <a:p>
            <a:pPr lvl="1"/>
            <a:r>
              <a:rPr lang="en-US" altLang="zh-CN" dirty="0"/>
              <a:t>Flood fill type: We start at each edge of the image, label all pixels there, and then we label all pixels found near the labeled pixels whose colors are less than a specified value apart. We repeat the previous step until we can't label any more pixels.</a:t>
            </a:r>
          </a:p>
          <a:p>
            <a:endParaRPr lang="zh-CN" altLang="en-US" dirty="0"/>
          </a:p>
        </p:txBody>
      </p:sp>
    </p:spTree>
    <p:extLst>
      <p:ext uri="{BB962C8B-B14F-4D97-AF65-F5344CB8AC3E}">
        <p14:creationId xmlns:p14="http://schemas.microsoft.com/office/powerpoint/2010/main" val="240628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840FD-E722-8CB2-2F2B-5E0A768DBF20}"/>
              </a:ext>
            </a:extLst>
          </p:cNvPr>
          <p:cNvSpPr>
            <a:spLocks noGrp="1"/>
          </p:cNvSpPr>
          <p:nvPr>
            <p:ph type="ctrTitle"/>
          </p:nvPr>
        </p:nvSpPr>
        <p:spPr/>
        <p:txBody>
          <a:bodyPr/>
          <a:lstStyle/>
          <a:p>
            <a:r>
              <a:rPr lang="en-US" altLang="zh-CN" dirty="0"/>
              <a:t>THANK YOU</a:t>
            </a:r>
            <a:endParaRPr lang="zh-CN" altLang="en-US" dirty="0"/>
          </a:p>
        </p:txBody>
      </p:sp>
      <p:sp>
        <p:nvSpPr>
          <p:cNvPr id="3" name="副标题 2">
            <a:extLst>
              <a:ext uri="{FF2B5EF4-FFF2-40B4-BE49-F238E27FC236}">
                <a16:creationId xmlns:a16="http://schemas.microsoft.com/office/drawing/2014/main" id="{1E553612-9286-A523-179A-DD67FBDDDA7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515673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383</Words>
  <Application>Microsoft Office PowerPoint</Application>
  <PresentationFormat>宽屏</PresentationFormat>
  <Paragraphs>49</Paragraphs>
  <Slides>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6" baseType="lpstr">
      <vt:lpstr>Aileron</vt:lpstr>
      <vt:lpstr>Heiti SC Light</vt:lpstr>
      <vt:lpstr>PingFang SC</vt:lpstr>
      <vt:lpstr>等线</vt:lpstr>
      <vt:lpstr>等线 Light</vt:lpstr>
      <vt:lpstr>Arial</vt:lpstr>
      <vt:lpstr>Office 主题​​</vt:lpstr>
      <vt:lpstr>AxMath</vt:lpstr>
      <vt:lpstr>Fruit classification</vt:lpstr>
      <vt:lpstr>PowerPoint 演示文稿</vt:lpstr>
      <vt:lpstr>Challenges of Fruit Classification</vt:lpstr>
      <vt:lpstr>SVM</vt:lpstr>
      <vt:lpstr>KNN</vt:lpstr>
      <vt:lpstr>PowerPoint 演示文稿</vt:lpstr>
      <vt:lpstr>About data 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classification</dc:title>
  <dc:creator>qianming huang</dc:creator>
  <cp:lastModifiedBy>qianming huang</cp:lastModifiedBy>
  <cp:revision>2</cp:revision>
  <dcterms:created xsi:type="dcterms:W3CDTF">2023-09-02T12:17:16Z</dcterms:created>
  <dcterms:modified xsi:type="dcterms:W3CDTF">2023-09-03T01:19:22Z</dcterms:modified>
</cp:coreProperties>
</file>