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6D8CB-0BD1-C9D9-D856-1DF2A73DDC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9AFFBC-CF3A-DD60-6B11-BFF0B9D34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0A08FB-9607-1E72-7F65-B6DB968F82E6}"/>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9241E0D4-6C89-3AE7-7275-1F08A18E00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D7B885-3203-B00C-0A96-792C70467C5C}"/>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228051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B6F42-383E-69EA-6628-46A652A03B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1AB34F-F0D4-AF69-9A87-D168EAF602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D1B551-C050-B49C-E75E-8A6D0768A52A}"/>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861B3628-826D-8B15-2AAF-0075E13380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474F09-6B1C-356B-C379-EBCE4F9468EA}"/>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380893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603090-C51B-3623-2140-EE21B2A7DE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DF33F5-0617-1699-8ACE-5C2DB08B7E2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09345C-8E0C-A44A-74F0-C8F1FC5B9960}"/>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F9B3ACBF-347A-EAF5-F6AD-F182F5B07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94918-8DA1-1832-EAF6-33B96F0E86F6}"/>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265747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4F1F5-B86A-62D3-C50E-A7C8908399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FDA09-4371-8027-2FEE-7EE5B03FF4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17FAA-B6CF-35A5-2123-E6CEC1F1E770}"/>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2A5CFC0B-6E21-5AE2-FFA0-54291082A9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57B388-6AF7-DE20-C09F-F4FAD5F8E2E3}"/>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310670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9E039-167E-AE53-821C-24CB365B0C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C2789D-D3B4-3729-0D51-FE3E095D9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A2CE5D-BD5A-F50F-8712-D30E4806264C}"/>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B20BA74B-9E44-BBE6-D3D3-673118D354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D1165-E704-F80B-1092-6CD78E978274}"/>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375309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6B80D-0F95-AF47-A8BF-B799B03AFA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1BF12-618F-0393-934B-8F7238B018C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58304DF-2E79-6D29-FACA-6A36F98E15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233DF4-4DAF-7ED9-5A46-9510B8DC596D}"/>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6" name="页脚占位符 5">
            <a:extLst>
              <a:ext uri="{FF2B5EF4-FFF2-40B4-BE49-F238E27FC236}">
                <a16:creationId xmlns:a16="http://schemas.microsoft.com/office/drawing/2014/main" id="{60E2C3D8-8919-DA98-B8F4-34158B6A31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0DD45F-9BB8-8277-FB47-36E366E74841}"/>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413528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F4689-654E-B8ED-32C1-840E388FEC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6F8BCC-E16D-6A01-CA4D-37B47809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BE9263-5C78-C7C3-7893-CE0DD8340F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A59501-50B4-0D3A-48E4-1F3F71E1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B1E5AA-A33E-C45C-6E8C-1789020E2F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E32378-9E50-7AE1-FA07-C1D317549ECF}"/>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8" name="页脚占位符 7">
            <a:extLst>
              <a:ext uri="{FF2B5EF4-FFF2-40B4-BE49-F238E27FC236}">
                <a16:creationId xmlns:a16="http://schemas.microsoft.com/office/drawing/2014/main" id="{B20C453D-02FA-C0A6-D03F-A0D3F75472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A1B777-BD8C-9CF4-B4B9-851941497D69}"/>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7713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C1BAB-3976-D152-033B-A0BEDAC92D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78E836-7D24-3497-0DC4-9A19D15E3C86}"/>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4" name="页脚占位符 3">
            <a:extLst>
              <a:ext uri="{FF2B5EF4-FFF2-40B4-BE49-F238E27FC236}">
                <a16:creationId xmlns:a16="http://schemas.microsoft.com/office/drawing/2014/main" id="{E1C1E4F2-1EF4-2E03-889B-1BD93C7843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61E2BF-E6A9-EFD9-6608-A1EDB4CE2D20}"/>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365327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35A06F-261F-B9D9-9772-BB76E955D684}"/>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3" name="页脚占位符 2">
            <a:extLst>
              <a:ext uri="{FF2B5EF4-FFF2-40B4-BE49-F238E27FC236}">
                <a16:creationId xmlns:a16="http://schemas.microsoft.com/office/drawing/2014/main" id="{BFD1BF6F-3C4B-D47E-71C0-37DA2A84D7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200DED-5EED-F94D-C4E1-42170E752DE9}"/>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224304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CF22B-BA97-744A-CB8A-7034A12BAF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A2192B-891A-1806-98FB-35E37CEEC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9BF2B5-CC13-2B3F-9F6C-F40147A88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1ED64B-C4EF-F866-9880-198E451FB8FF}"/>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6" name="页脚占位符 5">
            <a:extLst>
              <a:ext uri="{FF2B5EF4-FFF2-40B4-BE49-F238E27FC236}">
                <a16:creationId xmlns:a16="http://schemas.microsoft.com/office/drawing/2014/main" id="{84C274AD-5065-5DF2-69B6-73CDFC03FD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8843BE-60E4-B42C-2C7C-C37FC59DE2EA}"/>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177291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EDA7-9064-125C-0CA9-5425628B80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F1DF3D-C8CD-9205-2CD3-CEEF69685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98F8B2-E9F3-88F4-0FCE-CB1517629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559DA2-3F28-CDA8-5DE3-732552E65CA1}"/>
              </a:ext>
            </a:extLst>
          </p:cNvPr>
          <p:cNvSpPr>
            <a:spLocks noGrp="1"/>
          </p:cNvSpPr>
          <p:nvPr>
            <p:ph type="dt" sz="half" idx="10"/>
          </p:nvPr>
        </p:nvSpPr>
        <p:spPr/>
        <p:txBody>
          <a:bodyPr/>
          <a:lstStyle/>
          <a:p>
            <a:fld id="{009DB193-F0B2-428B-8F26-B0E86DE12202}" type="datetimeFigureOut">
              <a:rPr lang="zh-CN" altLang="en-US" smtClean="0"/>
              <a:t>2023-09-03</a:t>
            </a:fld>
            <a:endParaRPr lang="zh-CN" altLang="en-US"/>
          </a:p>
        </p:txBody>
      </p:sp>
      <p:sp>
        <p:nvSpPr>
          <p:cNvPr id="6" name="页脚占位符 5">
            <a:extLst>
              <a:ext uri="{FF2B5EF4-FFF2-40B4-BE49-F238E27FC236}">
                <a16:creationId xmlns:a16="http://schemas.microsoft.com/office/drawing/2014/main" id="{13707149-8DDB-D6BD-83D9-EBB1F110F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FA473-D5A4-2C28-00F7-6577F8B16E96}"/>
              </a:ext>
            </a:extLst>
          </p:cNvPr>
          <p:cNvSpPr>
            <a:spLocks noGrp="1"/>
          </p:cNvSpPr>
          <p:nvPr>
            <p:ph type="sldNum" sz="quarter" idx="12"/>
          </p:nvPr>
        </p:nvSpPr>
        <p:spPr/>
        <p:txBody>
          <a:body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24501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45A01D-CAEF-F2B2-5512-FFC60ECA1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2ACB2B-4E61-1501-708E-5500FE736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DCA445-9CD9-9D20-AFCA-034903B0D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DB193-F0B2-428B-8F26-B0E86DE12202}" type="datetimeFigureOut">
              <a:rPr lang="zh-CN" altLang="en-US" smtClean="0"/>
              <a:t>2023-09-03</a:t>
            </a:fld>
            <a:endParaRPr lang="zh-CN" altLang="en-US"/>
          </a:p>
        </p:txBody>
      </p:sp>
      <p:sp>
        <p:nvSpPr>
          <p:cNvPr id="5" name="页脚占位符 4">
            <a:extLst>
              <a:ext uri="{FF2B5EF4-FFF2-40B4-BE49-F238E27FC236}">
                <a16:creationId xmlns:a16="http://schemas.microsoft.com/office/drawing/2014/main" id="{8D4EA6D9-C752-B227-743B-E931B8258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CD15FA-FEC2-9044-60D7-97449001B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D7B4A-C81F-473E-ABB2-97204844CC9E}" type="slidenum">
              <a:rPr lang="zh-CN" altLang="en-US" smtClean="0"/>
              <a:t>‹#›</a:t>
            </a:fld>
            <a:endParaRPr lang="zh-CN" altLang="en-US"/>
          </a:p>
        </p:txBody>
      </p:sp>
    </p:spTree>
    <p:extLst>
      <p:ext uri="{BB962C8B-B14F-4D97-AF65-F5344CB8AC3E}">
        <p14:creationId xmlns:p14="http://schemas.microsoft.com/office/powerpoint/2010/main" val="2033211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image" Target="../media/image7.wmf"/><Relationship Id="rId17" Type="http://schemas.openxmlformats.org/officeDocument/2006/relationships/image" Target="../media/image12.wmf"/><Relationship Id="rId2" Type="http://schemas.openxmlformats.org/officeDocument/2006/relationships/oleObject" Target="../embeddings/oleObject1.bin"/><Relationship Id="rId16"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2.wmf"/><Relationship Id="rId15" Type="http://schemas.openxmlformats.org/officeDocument/2006/relationships/image" Target="../media/image10.wmf"/><Relationship Id="rId10"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1A23F-DC2D-EE1B-69AD-1EB073B2F137}"/>
              </a:ext>
            </a:extLst>
          </p:cNvPr>
          <p:cNvSpPr>
            <a:spLocks noGrp="1"/>
          </p:cNvSpPr>
          <p:nvPr>
            <p:ph type="title"/>
          </p:nvPr>
        </p:nvSpPr>
        <p:spPr>
          <a:xfrm>
            <a:off x="518160" y="0"/>
            <a:ext cx="10515600" cy="1325563"/>
          </a:xfrm>
        </p:spPr>
        <p:txBody>
          <a:bodyPr/>
          <a:lstStyle/>
          <a:p>
            <a:r>
              <a:rPr lang="en-US" altLang="zh-CN" dirty="0"/>
              <a:t>KNN</a:t>
            </a:r>
            <a:endParaRPr lang="zh-CN" altLang="en-US" dirty="0"/>
          </a:p>
        </p:txBody>
      </p:sp>
      <p:sp>
        <p:nvSpPr>
          <p:cNvPr id="3" name="内容占位符 2">
            <a:extLst>
              <a:ext uri="{FF2B5EF4-FFF2-40B4-BE49-F238E27FC236}">
                <a16:creationId xmlns:a16="http://schemas.microsoft.com/office/drawing/2014/main" id="{F707E90F-D1DA-D48E-6D0D-2282EDC325E5}"/>
              </a:ext>
            </a:extLst>
          </p:cNvPr>
          <p:cNvSpPr>
            <a:spLocks noGrp="1"/>
          </p:cNvSpPr>
          <p:nvPr>
            <p:ph idx="1"/>
          </p:nvPr>
        </p:nvSpPr>
        <p:spPr>
          <a:xfrm>
            <a:off x="187960" y="1325563"/>
            <a:ext cx="11816080" cy="5141595"/>
          </a:xfrm>
        </p:spPr>
        <p:txBody>
          <a:bodyPr/>
          <a:lstStyle/>
          <a:p>
            <a:r>
              <a:rPr lang="en-US" altLang="zh-CN" dirty="0"/>
              <a:t>Introduction:</a:t>
            </a:r>
            <a:r>
              <a:rPr lang="zh-CN" altLang="en-US" dirty="0"/>
              <a:t> </a:t>
            </a:r>
            <a:r>
              <a:rPr lang="en-US" altLang="zh-CN" dirty="0"/>
              <a:t>The core idea of the KNN algorithm is that if most of the k closest samples in the feature space belong to a certain category, the sample also belongs to that category and has the characteristics of the samples in that category.</a:t>
            </a:r>
          </a:p>
          <a:p>
            <a:pPr marL="0" indent="0">
              <a:buNone/>
            </a:pPr>
            <a:endParaRPr lang="en-US" altLang="zh-CN" dirty="0"/>
          </a:p>
          <a:p>
            <a:r>
              <a:rPr lang="en-US" altLang="zh-CN" dirty="0"/>
              <a:t>Advantage: Due to the fact that the KNN method mainly relies on limited neighboring samples around it, rather than relying on the method of discriminating class domains to determine the category it belongs to, the KNN method is more suitable for sample sets with more overlapping or overlapping class domains.</a:t>
            </a:r>
          </a:p>
          <a:p>
            <a:pPr marL="0" indent="0">
              <a:buNone/>
            </a:pPr>
            <a:endParaRPr lang="en-US" altLang="zh-CN" dirty="0"/>
          </a:p>
          <a:p>
            <a:endParaRPr lang="en-US" altLang="zh-CN" dirty="0"/>
          </a:p>
        </p:txBody>
      </p:sp>
    </p:spTree>
    <p:extLst>
      <p:ext uri="{BB962C8B-B14F-4D97-AF65-F5344CB8AC3E}">
        <p14:creationId xmlns:p14="http://schemas.microsoft.com/office/powerpoint/2010/main" val="72300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E54DE9-6783-3482-CAD8-D4F910B07941}"/>
              </a:ext>
            </a:extLst>
          </p:cNvPr>
          <p:cNvSpPr>
            <a:spLocks noGrp="1"/>
          </p:cNvSpPr>
          <p:nvPr>
            <p:ph idx="1"/>
          </p:nvPr>
        </p:nvSpPr>
        <p:spPr>
          <a:xfrm>
            <a:off x="223520" y="233680"/>
            <a:ext cx="11663680" cy="6441440"/>
          </a:xfrm>
        </p:spPr>
        <p:txBody>
          <a:bodyPr/>
          <a:lstStyle/>
          <a:p>
            <a:r>
              <a:rPr lang="en-US" altLang="zh-CN" dirty="0"/>
              <a:t>Definition of distance: As long as it satisfies non negative, reflexive, and triangular inequalities, it can be called distance. There are several distance calculation methods: Markov distance (</a:t>
            </a:r>
            <a:r>
              <a:rPr lang="en-US" altLang="zh-CN" dirty="0" err="1"/>
              <a:t>Minkowski</a:t>
            </a:r>
            <a:r>
              <a:rPr lang="en-US" altLang="zh-CN" dirty="0"/>
              <a:t> distance), Euclidean distance, Manhattan distance and Chebyshev distance.</a:t>
            </a:r>
          </a:p>
          <a:p>
            <a:endParaRPr lang="en-US" altLang="zh-CN" dirty="0"/>
          </a:p>
          <a:p>
            <a:endParaRPr lang="en-US" altLang="zh-CN" dirty="0"/>
          </a:p>
          <a:p>
            <a:endParaRPr lang="en-US" altLang="zh-CN" dirty="0"/>
          </a:p>
          <a:p>
            <a:endParaRPr lang="zh-CN" altLang="en-US" dirty="0"/>
          </a:p>
        </p:txBody>
      </p:sp>
      <p:grpSp>
        <p:nvGrpSpPr>
          <p:cNvPr id="12" name="组合 11">
            <a:extLst>
              <a:ext uri="{FF2B5EF4-FFF2-40B4-BE49-F238E27FC236}">
                <a16:creationId xmlns:a16="http://schemas.microsoft.com/office/drawing/2014/main" id="{BC8B4972-1CDB-8920-0820-E2C78FEE8727}"/>
              </a:ext>
            </a:extLst>
          </p:cNvPr>
          <p:cNvGrpSpPr/>
          <p:nvPr/>
        </p:nvGrpSpPr>
        <p:grpSpPr>
          <a:xfrm>
            <a:off x="728185" y="1996718"/>
            <a:ext cx="10735629" cy="1321662"/>
            <a:chOff x="518159" y="2525038"/>
            <a:chExt cx="10735629" cy="1321662"/>
          </a:xfrm>
        </p:grpSpPr>
        <p:graphicFrame>
          <p:nvGraphicFramePr>
            <p:cNvPr id="4" name="对象 3">
              <a:extLst>
                <a:ext uri="{FF2B5EF4-FFF2-40B4-BE49-F238E27FC236}">
                  <a16:creationId xmlns:a16="http://schemas.microsoft.com/office/drawing/2014/main" id="{4C5ABBBB-F603-00E9-2422-19B64A857F55}"/>
                </a:ext>
              </a:extLst>
            </p:cNvPr>
            <p:cNvGraphicFramePr>
              <a:graphicFrameLocks noChangeAspect="1"/>
            </p:cNvGraphicFramePr>
            <p:nvPr>
              <p:extLst>
                <p:ext uri="{D42A27DB-BD31-4B8C-83A1-F6EECF244321}">
                  <p14:modId xmlns:p14="http://schemas.microsoft.com/office/powerpoint/2010/main" val="995199409"/>
                </p:ext>
              </p:extLst>
            </p:nvPr>
          </p:nvGraphicFramePr>
          <p:xfrm>
            <a:off x="518159" y="3011300"/>
            <a:ext cx="2531745" cy="835400"/>
          </p:xfrm>
          <a:graphic>
            <a:graphicData uri="http://schemas.openxmlformats.org/presentationml/2006/ole">
              <mc:AlternateContent xmlns:mc="http://schemas.openxmlformats.org/markup-compatibility/2006">
                <mc:Choice xmlns:v="urn:schemas-microsoft-com:vml" Requires="v">
                  <p:oleObj name="AxMath" r:id="rId2" imgW="1572480" imgH="518760" progId="Equation.AxMath">
                    <p:embed/>
                  </p:oleObj>
                </mc:Choice>
                <mc:Fallback>
                  <p:oleObj name="AxMath" r:id="rId2" imgW="1572480" imgH="518760" progId="Equation.AxMath">
                    <p:embed/>
                    <p:pic>
                      <p:nvPicPr>
                        <p:cNvPr id="0" name=""/>
                        <p:cNvPicPr/>
                        <p:nvPr/>
                      </p:nvPicPr>
                      <p:blipFill>
                        <a:blip r:embed="rId3"/>
                        <a:stretch>
                          <a:fillRect/>
                        </a:stretch>
                      </p:blipFill>
                      <p:spPr>
                        <a:xfrm>
                          <a:off x="518159" y="3011300"/>
                          <a:ext cx="2531745" cy="835400"/>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8CDB137F-1621-952B-76DE-B68A0E0598D2}"/>
                </a:ext>
              </a:extLst>
            </p:cNvPr>
            <p:cNvSpPr txBox="1"/>
            <p:nvPr/>
          </p:nvSpPr>
          <p:spPr>
            <a:xfrm>
              <a:off x="701992" y="2525038"/>
              <a:ext cx="2164080" cy="369332"/>
            </a:xfrm>
            <a:prstGeom prst="rect">
              <a:avLst/>
            </a:prstGeom>
            <a:noFill/>
          </p:spPr>
          <p:txBody>
            <a:bodyPr wrap="square" rtlCol="0">
              <a:spAutoFit/>
            </a:bodyPr>
            <a:lstStyle/>
            <a:p>
              <a:pPr algn="ctr"/>
              <a:r>
                <a:rPr lang="en-US" altLang="zh-CN" dirty="0"/>
                <a:t>Markov distance</a:t>
              </a:r>
              <a:endParaRPr lang="zh-CN" altLang="en-US" dirty="0"/>
            </a:p>
          </p:txBody>
        </p:sp>
        <p:sp>
          <p:nvSpPr>
            <p:cNvPr id="6" name="文本框 5">
              <a:extLst>
                <a:ext uri="{FF2B5EF4-FFF2-40B4-BE49-F238E27FC236}">
                  <a16:creationId xmlns:a16="http://schemas.microsoft.com/office/drawing/2014/main" id="{D64A45A8-1F0A-774B-0577-16F4F1DC71CC}"/>
                </a:ext>
              </a:extLst>
            </p:cNvPr>
            <p:cNvSpPr txBox="1"/>
            <p:nvPr/>
          </p:nvSpPr>
          <p:spPr>
            <a:xfrm>
              <a:off x="3436620" y="2525038"/>
              <a:ext cx="2164080" cy="369332"/>
            </a:xfrm>
            <a:prstGeom prst="rect">
              <a:avLst/>
            </a:prstGeom>
            <a:noFill/>
          </p:spPr>
          <p:txBody>
            <a:bodyPr wrap="square" rtlCol="0">
              <a:spAutoFit/>
            </a:bodyPr>
            <a:lstStyle/>
            <a:p>
              <a:pPr algn="ctr"/>
              <a:r>
                <a:rPr lang="en-US" altLang="zh-CN" dirty="0"/>
                <a:t>Euclidean distance</a:t>
              </a:r>
              <a:endParaRPr lang="zh-CN" altLang="en-US" dirty="0"/>
            </a:p>
          </p:txBody>
        </p:sp>
        <p:sp>
          <p:nvSpPr>
            <p:cNvPr id="7" name="文本框 6">
              <a:extLst>
                <a:ext uri="{FF2B5EF4-FFF2-40B4-BE49-F238E27FC236}">
                  <a16:creationId xmlns:a16="http://schemas.microsoft.com/office/drawing/2014/main" id="{73760145-622B-46E9-DD62-C2E8663BF3BC}"/>
                </a:ext>
              </a:extLst>
            </p:cNvPr>
            <p:cNvSpPr txBox="1"/>
            <p:nvPr/>
          </p:nvSpPr>
          <p:spPr>
            <a:xfrm>
              <a:off x="6171248" y="2525038"/>
              <a:ext cx="2164080" cy="369332"/>
            </a:xfrm>
            <a:prstGeom prst="rect">
              <a:avLst/>
            </a:prstGeom>
            <a:noFill/>
          </p:spPr>
          <p:txBody>
            <a:bodyPr wrap="square" rtlCol="0">
              <a:spAutoFit/>
            </a:bodyPr>
            <a:lstStyle/>
            <a:p>
              <a:pPr algn="ctr"/>
              <a:r>
                <a:rPr lang="en-US" altLang="zh-CN" dirty="0"/>
                <a:t>Manhattan distance</a:t>
              </a:r>
              <a:endParaRPr lang="zh-CN" altLang="en-US" dirty="0"/>
            </a:p>
          </p:txBody>
        </p:sp>
        <p:graphicFrame>
          <p:nvGraphicFramePr>
            <p:cNvPr id="8" name="对象 7">
              <a:extLst>
                <a:ext uri="{FF2B5EF4-FFF2-40B4-BE49-F238E27FC236}">
                  <a16:creationId xmlns:a16="http://schemas.microsoft.com/office/drawing/2014/main" id="{5D776767-5B03-A2CF-03F2-363E30069F12}"/>
                </a:ext>
              </a:extLst>
            </p:cNvPr>
            <p:cNvGraphicFramePr>
              <a:graphicFrameLocks noChangeAspect="1"/>
            </p:cNvGraphicFramePr>
            <p:nvPr>
              <p:extLst>
                <p:ext uri="{D42A27DB-BD31-4B8C-83A1-F6EECF244321}">
                  <p14:modId xmlns:p14="http://schemas.microsoft.com/office/powerpoint/2010/main" val="2240931045"/>
                </p:ext>
              </p:extLst>
            </p:nvPr>
          </p:nvGraphicFramePr>
          <p:xfrm>
            <a:off x="3252788" y="3011300"/>
            <a:ext cx="2531744" cy="835400"/>
          </p:xfrm>
          <a:graphic>
            <a:graphicData uri="http://schemas.openxmlformats.org/presentationml/2006/ole">
              <mc:AlternateContent xmlns:mc="http://schemas.openxmlformats.org/markup-compatibility/2006">
                <mc:Choice xmlns:v="urn:schemas-microsoft-com:vml" Requires="v">
                  <p:oleObj name="AxMath" r:id="rId4" imgW="1553760" imgH="518760" progId="Equation.AxMath">
                    <p:embed/>
                  </p:oleObj>
                </mc:Choice>
                <mc:Fallback>
                  <p:oleObj name="AxMath" r:id="rId4" imgW="1553760" imgH="518760" progId="Equation.AxMath">
                    <p:embed/>
                    <p:pic>
                      <p:nvPicPr>
                        <p:cNvPr id="0" name=""/>
                        <p:cNvPicPr/>
                        <p:nvPr/>
                      </p:nvPicPr>
                      <p:blipFill>
                        <a:blip r:embed="rId5"/>
                        <a:stretch>
                          <a:fillRect/>
                        </a:stretch>
                      </p:blipFill>
                      <p:spPr>
                        <a:xfrm>
                          <a:off x="3252788" y="3011300"/>
                          <a:ext cx="2531744" cy="835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169D8B3-65F8-BD4D-8F1A-B1D5E3CE1CC5}"/>
                </a:ext>
              </a:extLst>
            </p:cNvPr>
            <p:cNvGraphicFramePr>
              <a:graphicFrameLocks noChangeAspect="1"/>
            </p:cNvGraphicFramePr>
            <p:nvPr>
              <p:extLst>
                <p:ext uri="{D42A27DB-BD31-4B8C-83A1-F6EECF244321}">
                  <p14:modId xmlns:p14="http://schemas.microsoft.com/office/powerpoint/2010/main" val="2689815212"/>
                </p:ext>
              </p:extLst>
            </p:nvPr>
          </p:nvGraphicFramePr>
          <p:xfrm>
            <a:off x="8722044" y="3011300"/>
            <a:ext cx="2531744" cy="835400"/>
          </p:xfrm>
          <a:graphic>
            <a:graphicData uri="http://schemas.openxmlformats.org/presentationml/2006/ole">
              <mc:AlternateContent xmlns:mc="http://schemas.openxmlformats.org/markup-compatibility/2006">
                <mc:Choice xmlns:v="urn:schemas-microsoft-com:vml" Requires="v">
                  <p:oleObj name="AxMath" r:id="rId6" imgW="1880640" imgH="500400" progId="Equation.AxMath">
                    <p:embed/>
                  </p:oleObj>
                </mc:Choice>
                <mc:Fallback>
                  <p:oleObj name="AxMath" r:id="rId6" imgW="1880640" imgH="500400" progId="Equation.AxMath">
                    <p:embed/>
                    <p:pic>
                      <p:nvPicPr>
                        <p:cNvPr id="0" name=""/>
                        <p:cNvPicPr/>
                        <p:nvPr/>
                      </p:nvPicPr>
                      <p:blipFill>
                        <a:blip r:embed="rId7"/>
                        <a:stretch>
                          <a:fillRect/>
                        </a:stretch>
                      </p:blipFill>
                      <p:spPr>
                        <a:xfrm>
                          <a:off x="8722044" y="3011300"/>
                          <a:ext cx="2531744" cy="83540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84A0F02E-1903-0A3A-F4FE-0A07EE401166}"/>
                </a:ext>
              </a:extLst>
            </p:cNvPr>
            <p:cNvSpPr txBox="1"/>
            <p:nvPr/>
          </p:nvSpPr>
          <p:spPr>
            <a:xfrm>
              <a:off x="8905876" y="2525038"/>
              <a:ext cx="2164080" cy="369332"/>
            </a:xfrm>
            <a:prstGeom prst="rect">
              <a:avLst/>
            </a:prstGeom>
            <a:noFill/>
          </p:spPr>
          <p:txBody>
            <a:bodyPr wrap="square" rtlCol="0">
              <a:spAutoFit/>
            </a:bodyPr>
            <a:lstStyle/>
            <a:p>
              <a:pPr algn="ctr"/>
              <a:r>
                <a:rPr lang="en-US" altLang="zh-CN" dirty="0"/>
                <a:t>Chebyshev distance</a:t>
              </a:r>
              <a:endParaRPr lang="zh-CN" altLang="en-US" dirty="0"/>
            </a:p>
          </p:txBody>
        </p:sp>
        <p:graphicFrame>
          <p:nvGraphicFramePr>
            <p:cNvPr id="11" name="对象 10">
              <a:extLst>
                <a:ext uri="{FF2B5EF4-FFF2-40B4-BE49-F238E27FC236}">
                  <a16:creationId xmlns:a16="http://schemas.microsoft.com/office/drawing/2014/main" id="{35C5867C-5FD0-7A06-EE9D-4A9F3CBF5666}"/>
                </a:ext>
              </a:extLst>
            </p:cNvPr>
            <p:cNvGraphicFramePr>
              <a:graphicFrameLocks noChangeAspect="1"/>
            </p:cNvGraphicFramePr>
            <p:nvPr>
              <p:extLst>
                <p:ext uri="{D42A27DB-BD31-4B8C-83A1-F6EECF244321}">
                  <p14:modId xmlns:p14="http://schemas.microsoft.com/office/powerpoint/2010/main" val="3824362652"/>
                </p:ext>
              </p:extLst>
            </p:nvPr>
          </p:nvGraphicFramePr>
          <p:xfrm>
            <a:off x="6319362" y="3011300"/>
            <a:ext cx="1867852" cy="835400"/>
          </p:xfrm>
          <a:graphic>
            <a:graphicData uri="http://schemas.openxmlformats.org/presentationml/2006/ole">
              <mc:AlternateContent xmlns:mc="http://schemas.openxmlformats.org/markup-compatibility/2006">
                <mc:Choice xmlns:v="urn:schemas-microsoft-com:vml" Requires="v">
                  <p:oleObj name="AxMath" r:id="rId8" imgW="1289520" imgH="483480" progId="Equation.AxMath">
                    <p:embed/>
                  </p:oleObj>
                </mc:Choice>
                <mc:Fallback>
                  <p:oleObj name="AxMath" r:id="rId8" imgW="1289520" imgH="483480" progId="Equation.AxMath">
                    <p:embed/>
                    <p:pic>
                      <p:nvPicPr>
                        <p:cNvPr id="0" name=""/>
                        <p:cNvPicPr/>
                        <p:nvPr/>
                      </p:nvPicPr>
                      <p:blipFill>
                        <a:blip r:embed="rId9"/>
                        <a:stretch>
                          <a:fillRect/>
                        </a:stretch>
                      </p:blipFill>
                      <p:spPr>
                        <a:xfrm>
                          <a:off x="6319362" y="3011300"/>
                          <a:ext cx="1867852" cy="835400"/>
                        </a:xfrm>
                        <a:prstGeom prst="rect">
                          <a:avLst/>
                        </a:prstGeom>
                      </p:spPr>
                    </p:pic>
                  </p:oleObj>
                </mc:Fallback>
              </mc:AlternateContent>
            </a:graphicData>
          </a:graphic>
        </p:graphicFrame>
      </p:grpSp>
      <p:pic>
        <p:nvPicPr>
          <p:cNvPr id="40" name="图片 39">
            <a:extLst>
              <a:ext uri="{FF2B5EF4-FFF2-40B4-BE49-F238E27FC236}">
                <a16:creationId xmlns:a16="http://schemas.microsoft.com/office/drawing/2014/main" id="{C7242923-E0CC-CB07-01A6-6E041E9838D4}"/>
              </a:ext>
            </a:extLst>
          </p:cNvPr>
          <p:cNvPicPr>
            <a:picLocks noChangeAspect="1"/>
          </p:cNvPicPr>
          <p:nvPr/>
        </p:nvPicPr>
        <p:blipFill>
          <a:blip r:embed="rId10"/>
          <a:stretch>
            <a:fillRect/>
          </a:stretch>
        </p:blipFill>
        <p:spPr>
          <a:xfrm>
            <a:off x="1950720" y="3322105"/>
            <a:ext cx="8209280" cy="3671700"/>
          </a:xfrm>
          <a:prstGeom prst="rect">
            <a:avLst/>
          </a:prstGeom>
        </p:spPr>
      </p:pic>
      <p:pic>
        <p:nvPicPr>
          <p:cNvPr id="1040" name="Picture 16">
            <a:extLst>
              <a:ext uri="{FF2B5EF4-FFF2-40B4-BE49-F238E27FC236}">
                <a16:creationId xmlns:a16="http://schemas.microsoft.com/office/drawing/2014/main" id="{7CA1D5B4-063E-58A6-EEA0-B4C8CD293A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0365734D-FA07-49F4-B100-E14FB86BF3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778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5DF2202-6523-B109-9640-2DBC7E8473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0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CF3FDDF3-2EA0-5EE0-FF46-203A8833C9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222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0543E31-5055-AF6A-4A72-5E51E2C5AE5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6690B715-C248-F1A3-009F-325EC9FB09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968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59B46A4-00F5-E406-DE87-4E50289315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68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384C3CBF-4866-CBB3-D48C-E86F99D391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22225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6142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155</Words>
  <Application>Microsoft Office PowerPoint</Application>
  <PresentationFormat>宽屏</PresentationFormat>
  <Paragraphs>11</Paragraphs>
  <Slides>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vt:i4>
      </vt:variant>
    </vt:vector>
  </HeadingPairs>
  <TitlesOfParts>
    <vt:vector size="7" baseType="lpstr">
      <vt:lpstr>等线</vt:lpstr>
      <vt:lpstr>等线 Light</vt:lpstr>
      <vt:lpstr>Arial</vt:lpstr>
      <vt:lpstr>Office 主题​​</vt:lpstr>
      <vt:lpstr>AxMath</vt:lpstr>
      <vt:lpstr>KNN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qianming huang</dc:creator>
  <cp:lastModifiedBy>ZiiYuu Yee</cp:lastModifiedBy>
  <cp:revision>3</cp:revision>
  <dcterms:created xsi:type="dcterms:W3CDTF">2023-09-02T02:45:27Z</dcterms:created>
  <dcterms:modified xsi:type="dcterms:W3CDTF">2023-09-02T18:57:35Z</dcterms:modified>
</cp:coreProperties>
</file>