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62" r:id="rId5"/>
    <p:sldId id="263" r:id="rId6"/>
    <p:sldId id="264" r:id="rId7"/>
    <p:sldId id="258" r:id="rId8"/>
    <p:sldId id="259" r:id="rId9"/>
    <p:sldId id="266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5" r:id="rId21"/>
    <p:sldId id="275" r:id="rId22"/>
    <p:sldId id="276" r:id="rId23"/>
    <p:sldId id="277" r:id="rId24"/>
    <p:sldId id="298" r:id="rId25"/>
    <p:sldId id="278" r:id="rId26"/>
    <p:sldId id="279" r:id="rId27"/>
    <p:sldId id="280" r:id="rId28"/>
    <p:sldId id="29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7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BE78-F706-443A-A61F-2CC48BDE468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0E6E-FE58-4944-8DC4-9CB4E6B6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After/cl3fmmMeanPlot.pdf" TargetMode="External"/><Relationship Id="rId7" Type="http://schemas.openxmlformats.org/officeDocument/2006/relationships/hyperlink" Target="After/cl7fmmMeanPlot.pdf" TargetMode="External"/><Relationship Id="rId2" Type="http://schemas.openxmlformats.org/officeDocument/2006/relationships/hyperlink" Target="After/cl2fmmMeanPlo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fter/cl6fmmMeanPlot.pdf" TargetMode="External"/><Relationship Id="rId5" Type="http://schemas.openxmlformats.org/officeDocument/2006/relationships/hyperlink" Target="After/cl5fmmMeanPlot.pdf" TargetMode="External"/><Relationship Id="rId4" Type="http://schemas.openxmlformats.org/officeDocument/2006/relationships/hyperlink" Target="After/cl4fmmMeanPlot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R:</a:t>
            </a:r>
            <a:br>
              <a:rPr lang="en-US" dirty="0" smtClean="0"/>
            </a:br>
            <a:r>
              <a:rPr lang="en-US" dirty="0" smtClean="0"/>
              <a:t>What is it? Why to use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William </a:t>
            </a:r>
            <a:r>
              <a:rPr lang="en-US" dirty="0" err="1" smtClean="0"/>
              <a:t>Ravelle’s</a:t>
            </a:r>
            <a:r>
              <a:rPr lang="en-US" dirty="0" smtClean="0"/>
              <a:t> Workshop Presentation APS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A way of thinking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“R </a:t>
            </a:r>
            <a:r>
              <a:rPr lang="en-US" dirty="0"/>
              <a:t>is the lingua franca of statistical research. Work in all </a:t>
            </a:r>
            <a:r>
              <a:rPr lang="en-US" dirty="0" smtClean="0"/>
              <a:t>other languages </a:t>
            </a:r>
            <a:r>
              <a:rPr lang="en-US" dirty="0"/>
              <a:t>should be discouraged."</a:t>
            </a:r>
          </a:p>
          <a:p>
            <a:r>
              <a:rPr lang="en-US" dirty="0" smtClean="0"/>
              <a:t>“This </a:t>
            </a:r>
            <a:r>
              <a:rPr lang="en-US" dirty="0"/>
              <a:t>is R. There is no if. Only how."</a:t>
            </a:r>
          </a:p>
          <a:p>
            <a:r>
              <a:rPr lang="en-US" dirty="0" smtClean="0"/>
              <a:t>“Overall</a:t>
            </a:r>
            <a:r>
              <a:rPr lang="en-US" dirty="0"/>
              <a:t>, SAS is about 11 years behind R and S-Plus </a:t>
            </a:r>
            <a:r>
              <a:rPr lang="en-US" dirty="0" smtClean="0"/>
              <a:t>in statistical </a:t>
            </a:r>
            <a:r>
              <a:rPr lang="en-US" dirty="0"/>
              <a:t>capabilities (last year it was about 10 years </a:t>
            </a:r>
            <a:r>
              <a:rPr lang="en-US" dirty="0" smtClean="0"/>
              <a:t>behind) in </a:t>
            </a:r>
            <a:r>
              <a:rPr lang="en-US" dirty="0"/>
              <a:t>my estimation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Q</a:t>
            </a:r>
            <a:r>
              <a:rPr lang="en-US" dirty="0"/>
              <a:t>: My institute has been heavily dependent on SAS for </a:t>
            </a:r>
            <a:r>
              <a:rPr lang="en-US" dirty="0" smtClean="0"/>
              <a:t>the past </a:t>
            </a:r>
            <a:r>
              <a:rPr lang="en-US" dirty="0"/>
              <a:t>while, and SAS is starting to charge us a very </a:t>
            </a:r>
            <a:r>
              <a:rPr lang="en-US" dirty="0" smtClean="0"/>
              <a:t>deep amount </a:t>
            </a:r>
            <a:r>
              <a:rPr lang="en-US" dirty="0"/>
              <a:t>for license renewal.... The team is [considering</a:t>
            </a:r>
            <a:r>
              <a:rPr lang="en-US" dirty="0" smtClean="0"/>
              <a:t>] switching </a:t>
            </a:r>
            <a:r>
              <a:rPr lang="en-US" dirty="0"/>
              <a:t>to R, ... I am talking about the entire institute </a:t>
            </a:r>
            <a:r>
              <a:rPr lang="en-US" dirty="0" smtClean="0"/>
              <a:t>with considerable </a:t>
            </a:r>
            <a:r>
              <a:rPr lang="en-US" dirty="0"/>
              <a:t>number of analysts using SAS their entire career</a:t>
            </a:r>
            <a:r>
              <a:rPr lang="en-US" dirty="0" smtClean="0"/>
              <a:t>. ... </a:t>
            </a:r>
            <a:r>
              <a:rPr lang="en-US" dirty="0"/>
              <a:t>What kind of problems and challenges have you faced?</a:t>
            </a:r>
          </a:p>
          <a:p>
            <a:r>
              <a:rPr lang="en-US" dirty="0" smtClean="0"/>
              <a:t>A: One </a:t>
            </a:r>
            <a:r>
              <a:rPr lang="en-US" dirty="0"/>
              <a:t>of your challenges will be that with the </a:t>
            </a:r>
            <a:r>
              <a:rPr lang="en-US" dirty="0" smtClean="0"/>
              <a:t>increased productivity </a:t>
            </a:r>
            <a:r>
              <a:rPr lang="en-US" dirty="0"/>
              <a:t>of the team you will have time for </a:t>
            </a:r>
            <a:r>
              <a:rPr lang="en-US" dirty="0" smtClean="0"/>
              <a:t>more intellectually </a:t>
            </a:r>
            <a:r>
              <a:rPr lang="en-US" dirty="0"/>
              <a:t>challenging problems. That frustrates </a:t>
            </a:r>
            <a:r>
              <a:rPr lang="en-US" dirty="0" smtClean="0"/>
              <a:t>some people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65526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is open source, how can you trust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Q: “When </a:t>
            </a:r>
            <a:r>
              <a:rPr lang="en-US" dirty="0"/>
              <a:t>you use it [R], since it is written by so </a:t>
            </a:r>
            <a:r>
              <a:rPr lang="en-US" dirty="0" smtClean="0"/>
              <a:t>many authors</a:t>
            </a:r>
            <a:r>
              <a:rPr lang="en-US" dirty="0"/>
              <a:t>, how do you know that the results are trustable?"</a:t>
            </a:r>
          </a:p>
          <a:p>
            <a:r>
              <a:rPr lang="en-US" dirty="0" smtClean="0"/>
              <a:t>A: “The </a:t>
            </a:r>
            <a:r>
              <a:rPr lang="en-US" dirty="0"/>
              <a:t>R engine [...] is pretty well uniformly excellent </a:t>
            </a:r>
            <a:r>
              <a:rPr lang="en-US" dirty="0" smtClean="0"/>
              <a:t>code but </a:t>
            </a:r>
            <a:r>
              <a:rPr lang="en-US" dirty="0"/>
              <a:t>you have to take my word for that. Actually, you </a:t>
            </a:r>
            <a:r>
              <a:rPr lang="en-US" dirty="0" smtClean="0"/>
              <a:t>don't. The </a:t>
            </a:r>
            <a:r>
              <a:rPr lang="en-US" dirty="0"/>
              <a:t>whole engine is open source so, if you wish, you </a:t>
            </a:r>
            <a:r>
              <a:rPr lang="en-US" dirty="0" smtClean="0"/>
              <a:t>can check </a:t>
            </a:r>
            <a:r>
              <a:rPr lang="en-US" dirty="0"/>
              <a:t>every line of it. If people were out to push </a:t>
            </a:r>
            <a:r>
              <a:rPr lang="en-US" dirty="0" smtClean="0"/>
              <a:t>dodgy software</a:t>
            </a:r>
            <a:r>
              <a:rPr lang="en-US" dirty="0"/>
              <a:t>, this is not the way they'd go about it."</a:t>
            </a:r>
          </a:p>
          <a:p>
            <a:r>
              <a:rPr lang="en-US" dirty="0" smtClean="0"/>
              <a:t>Q</a:t>
            </a:r>
            <a:r>
              <a:rPr lang="en-US" dirty="0"/>
              <a:t>: Are R packages bug free?</a:t>
            </a:r>
          </a:p>
          <a:p>
            <a:r>
              <a:rPr lang="en-US" dirty="0" smtClean="0"/>
              <a:t>A</a:t>
            </a:r>
            <a:r>
              <a:rPr lang="en-US" dirty="0"/>
              <a:t>: No. But bugs are </a:t>
            </a:r>
            <a:r>
              <a:rPr lang="en-US" dirty="0" smtClean="0"/>
              <a:t>fixed </a:t>
            </a:r>
            <a:r>
              <a:rPr lang="en-US" dirty="0"/>
              <a:t>rapidly when </a:t>
            </a:r>
            <a:r>
              <a:rPr lang="en-US" dirty="0" smtClean="0"/>
              <a:t>identified</a:t>
            </a:r>
            <a:r>
              <a:rPr lang="en-US" dirty="0"/>
              <a:t>.</a:t>
            </a:r>
          </a:p>
          <a:p>
            <a:r>
              <a:rPr lang="en-US" dirty="0" smtClean="0"/>
              <a:t>Q</a:t>
            </a:r>
            <a:r>
              <a:rPr lang="en-US" dirty="0"/>
              <a:t>: How does function x work? May I adapt it for </a:t>
            </a:r>
            <a:r>
              <a:rPr lang="en-US" dirty="0" smtClean="0"/>
              <a:t>my functions</a:t>
            </a:r>
            <a:r>
              <a:rPr lang="en-US" dirty="0"/>
              <a:t>.</a:t>
            </a:r>
          </a:p>
          <a:p>
            <a:r>
              <a:rPr lang="en-US" dirty="0" smtClean="0"/>
              <a:t>A</a:t>
            </a:r>
            <a:r>
              <a:rPr lang="en-US" dirty="0"/>
              <a:t>: Look at the code. Borrow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137529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Misconception: R is hard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 </a:t>
            </a:r>
            <a:r>
              <a:rPr lang="en-US" sz="2000" dirty="0"/>
              <a:t>doesn't have a GUI (Graphical User </a:t>
            </a:r>
            <a:r>
              <a:rPr lang="en-US" sz="2000" dirty="0" smtClean="0"/>
              <a:t>Interface)</a:t>
            </a:r>
          </a:p>
          <a:p>
            <a:pPr lvl="1"/>
            <a:r>
              <a:rPr lang="en-US" sz="1600" dirty="0" smtClean="0"/>
              <a:t>Partly </a:t>
            </a:r>
            <a:r>
              <a:rPr lang="en-US" sz="1600" dirty="0"/>
              <a:t>true, many use syntax.</a:t>
            </a:r>
          </a:p>
          <a:p>
            <a:pPr lvl="1"/>
            <a:r>
              <a:rPr lang="en-US" sz="1600" dirty="0" smtClean="0"/>
              <a:t>Partly </a:t>
            </a:r>
            <a:r>
              <a:rPr lang="en-US" sz="1600" dirty="0"/>
              <a:t>not true, GUIs exist (e.g., R Commander, R-Studio).</a:t>
            </a:r>
          </a:p>
          <a:p>
            <a:pPr lvl="1"/>
            <a:r>
              <a:rPr lang="en-US" sz="1600" dirty="0" smtClean="0"/>
              <a:t>Quasi </a:t>
            </a:r>
            <a:r>
              <a:rPr lang="en-US" sz="1600" dirty="0"/>
              <a:t>GUIs for Mac and PCs make syntax writing easier.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syntax is hard to use</a:t>
            </a:r>
          </a:p>
          <a:p>
            <a:pPr lvl="1"/>
            <a:r>
              <a:rPr lang="en-US" sz="1600" dirty="0" smtClean="0"/>
              <a:t>Not </a:t>
            </a:r>
            <a:r>
              <a:rPr lang="en-US" sz="1600" dirty="0"/>
              <a:t>really, unless you think an iPhone is hard to use.</a:t>
            </a:r>
          </a:p>
          <a:p>
            <a:pPr lvl="1"/>
            <a:r>
              <a:rPr lang="en-US" sz="1600" dirty="0" smtClean="0"/>
              <a:t>Easier </a:t>
            </a:r>
            <a:r>
              <a:rPr lang="en-US" sz="1600" dirty="0"/>
              <a:t>to give instructions of 1-4 lines of syntax rather </a:t>
            </a:r>
            <a:r>
              <a:rPr lang="en-US" sz="1600" dirty="0" smtClean="0"/>
              <a:t>than pictures </a:t>
            </a:r>
            <a:r>
              <a:rPr lang="en-US" sz="1600" dirty="0"/>
              <a:t>of menu after menu to pull down.</a:t>
            </a:r>
          </a:p>
          <a:p>
            <a:pPr lvl="1"/>
            <a:r>
              <a:rPr lang="en-US" sz="1600" dirty="0" smtClean="0"/>
              <a:t>Keep </a:t>
            </a:r>
            <a:r>
              <a:rPr lang="en-US" sz="1600" dirty="0"/>
              <a:t>a copy of your syntax, modify it for the next analysis</a:t>
            </a:r>
            <a:r>
              <a:rPr lang="en-US" sz="1600" dirty="0" smtClean="0"/>
              <a:t>.</a:t>
            </a:r>
          </a:p>
          <a:p>
            <a:pPr lvl="2"/>
            <a:r>
              <a:rPr lang="en-US" sz="1400" dirty="0" smtClean="0"/>
              <a:t>Same as recipe cards</a:t>
            </a:r>
            <a:endParaRPr lang="en-US" sz="1400" dirty="0"/>
          </a:p>
          <a:p>
            <a:r>
              <a:rPr lang="en-US" sz="2000" dirty="0" smtClean="0"/>
              <a:t>R </a:t>
            </a:r>
            <a:r>
              <a:rPr lang="en-US" sz="2000" dirty="0"/>
              <a:t>is not user friendly: A </a:t>
            </a:r>
            <a:r>
              <a:rPr lang="en-US" sz="2000" dirty="0" err="1"/>
              <a:t>personological</a:t>
            </a:r>
            <a:r>
              <a:rPr lang="en-US" sz="2000" dirty="0"/>
              <a:t> description of R</a:t>
            </a:r>
          </a:p>
          <a:p>
            <a:pPr lvl="1"/>
            <a:r>
              <a:rPr lang="en-US" sz="1600" dirty="0" smtClean="0"/>
              <a:t>R </a:t>
            </a:r>
            <a:r>
              <a:rPr lang="en-US" sz="1600" dirty="0"/>
              <a:t>is Introverted: it will tell you what you want to know if </a:t>
            </a:r>
            <a:r>
              <a:rPr lang="en-US" sz="1600" dirty="0" smtClean="0"/>
              <a:t>you ask</a:t>
            </a:r>
            <a:r>
              <a:rPr lang="en-US" sz="1600" dirty="0"/>
              <a:t>, but not if you don't </a:t>
            </a:r>
            <a:r>
              <a:rPr lang="en-US" sz="1600" dirty="0" smtClean="0"/>
              <a:t>ask.</a:t>
            </a:r>
          </a:p>
          <a:p>
            <a:pPr lvl="1"/>
            <a:r>
              <a:rPr lang="en-US" sz="1600" dirty="0" smtClean="0"/>
              <a:t>R </a:t>
            </a:r>
            <a:r>
              <a:rPr lang="en-US" sz="1600" dirty="0"/>
              <a:t>is Conscientious: it wants commands to be </a:t>
            </a:r>
            <a:r>
              <a:rPr lang="en-US" sz="1600" dirty="0" smtClean="0"/>
              <a:t>correct.</a:t>
            </a:r>
          </a:p>
          <a:p>
            <a:pPr lvl="1"/>
            <a:r>
              <a:rPr lang="en-US" sz="1600" dirty="0" smtClean="0"/>
              <a:t>R </a:t>
            </a:r>
            <a:r>
              <a:rPr lang="en-US" sz="1600" dirty="0"/>
              <a:t>is not Agreeable: its error messages are at best </a:t>
            </a:r>
            <a:r>
              <a:rPr lang="en-US" sz="1600" dirty="0" smtClean="0"/>
              <a:t>cryptic.</a:t>
            </a:r>
          </a:p>
          <a:p>
            <a:pPr lvl="1"/>
            <a:r>
              <a:rPr lang="en-US" sz="1600" dirty="0" smtClean="0"/>
              <a:t>R </a:t>
            </a:r>
            <a:r>
              <a:rPr lang="en-US" sz="1600" dirty="0"/>
              <a:t>is Stable: it does not break down under </a:t>
            </a:r>
            <a:r>
              <a:rPr lang="en-US" sz="1600" dirty="0" smtClean="0"/>
              <a:t>stress.</a:t>
            </a:r>
          </a:p>
          <a:p>
            <a:pPr lvl="1"/>
            <a:r>
              <a:rPr lang="en-US" sz="1600" dirty="0" smtClean="0"/>
              <a:t>R </a:t>
            </a:r>
            <a:r>
              <a:rPr lang="en-US" sz="1600" dirty="0"/>
              <a:t>is Open: new ideas about statistics are easily developed.</a:t>
            </a:r>
          </a:p>
        </p:txBody>
      </p:sp>
    </p:spTree>
    <p:extLst>
      <p:ext uri="{BB962C8B-B14F-4D97-AF65-F5344CB8AC3E}">
        <p14:creationId xmlns:p14="http://schemas.microsoft.com/office/powerpoint/2010/main" val="120428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Misconceptions: R is hard to learn </a:t>
            </a:r>
            <a:r>
              <a:rPr lang="en-US" dirty="0" smtClean="0"/>
              <a:t>Some </a:t>
            </a:r>
            <a:r>
              <a:rPr lang="en-US" dirty="0"/>
              <a:t>interesting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With a brief web based </a:t>
            </a:r>
            <a:r>
              <a:rPr lang="en-US" dirty="0" smtClean="0"/>
              <a:t>tutorial http</a:t>
            </a:r>
            <a:r>
              <a:rPr lang="en-US" dirty="0"/>
              <a:t>://personality-project.org/r, 2nd and 3rd </a:t>
            </a:r>
            <a:r>
              <a:rPr lang="en-US" dirty="0" smtClean="0"/>
              <a:t>year undergraduates </a:t>
            </a:r>
            <a:r>
              <a:rPr lang="en-US" dirty="0"/>
              <a:t>in psychological methods and </a:t>
            </a:r>
            <a:r>
              <a:rPr lang="en-US" dirty="0" smtClean="0"/>
              <a:t>personality research </a:t>
            </a:r>
            <a:r>
              <a:rPr lang="en-US" dirty="0"/>
              <a:t>courses are using R for descriptive and </a:t>
            </a:r>
            <a:r>
              <a:rPr lang="en-US" dirty="0" smtClean="0"/>
              <a:t>inferential statistics </a:t>
            </a:r>
            <a:r>
              <a:rPr lang="en-US" dirty="0"/>
              <a:t>and producing publication quality graphics.</a:t>
            </a:r>
          </a:p>
          <a:p>
            <a:r>
              <a:rPr lang="en-US" dirty="0" smtClean="0"/>
              <a:t>More </a:t>
            </a:r>
            <a:r>
              <a:rPr lang="en-US" dirty="0"/>
              <a:t>and more psychology departments are using it </a:t>
            </a:r>
            <a:r>
              <a:rPr lang="en-US" dirty="0" smtClean="0"/>
              <a:t>for graduate </a:t>
            </a:r>
            <a:r>
              <a:rPr lang="en-US" dirty="0"/>
              <a:t>and undergraduate instruction.</a:t>
            </a:r>
          </a:p>
          <a:p>
            <a:r>
              <a:rPr lang="en-US" dirty="0" smtClean="0"/>
              <a:t>R </a:t>
            </a:r>
            <a:r>
              <a:rPr lang="en-US" dirty="0"/>
              <a:t>is easy to learn, hard to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R-help </a:t>
            </a:r>
            <a:r>
              <a:rPr lang="en-US" dirty="0"/>
              <a:t>newsgroup is very supportive (usually)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web based and pdf tutorials see (e.g</a:t>
            </a:r>
            <a:r>
              <a:rPr lang="en-US" dirty="0" smtClean="0"/>
              <a:t>., http</a:t>
            </a:r>
            <a:r>
              <a:rPr lang="en-US" dirty="0"/>
              <a:t>://www.r-project.org/)</a:t>
            </a:r>
          </a:p>
          <a:p>
            <a:r>
              <a:rPr lang="en-US" dirty="0" smtClean="0"/>
              <a:t>Short </a:t>
            </a:r>
            <a:r>
              <a:rPr lang="en-US" dirty="0"/>
              <a:t>courses using R for many applications. </a:t>
            </a:r>
            <a:endParaRPr lang="en-US" dirty="0" smtClean="0"/>
          </a:p>
          <a:p>
            <a:pPr lvl="1"/>
            <a:r>
              <a:rPr lang="en-US" dirty="0" smtClean="0"/>
              <a:t>APS workshops</a:t>
            </a:r>
          </a:p>
          <a:p>
            <a:pPr lvl="1"/>
            <a:r>
              <a:rPr lang="en-US" dirty="0" smtClean="0"/>
              <a:t>Statistical Horizons</a:t>
            </a:r>
          </a:p>
          <a:p>
            <a:pPr lvl="1"/>
            <a:r>
              <a:rPr lang="en-US" dirty="0" smtClean="0"/>
              <a:t>Temple Grad Psych Courses (roll out ???)</a:t>
            </a:r>
            <a:endParaRPr lang="en-US" dirty="0"/>
          </a:p>
          <a:p>
            <a:r>
              <a:rPr lang="en-US" dirty="0" smtClean="0"/>
              <a:t>Books </a:t>
            </a:r>
            <a:r>
              <a:rPr lang="en-US" dirty="0"/>
              <a:t>and websites for SPSS and SAS users trying to learn </a:t>
            </a:r>
            <a:r>
              <a:rPr lang="en-US" dirty="0" smtClean="0"/>
              <a:t>R (</a:t>
            </a:r>
            <a:r>
              <a:rPr lang="en-US" dirty="0"/>
              <a:t>e.g., http://r4stats.com/) by Bob </a:t>
            </a:r>
            <a:r>
              <a:rPr lang="en-US" dirty="0" err="1"/>
              <a:t>Muenchen</a:t>
            </a:r>
            <a:r>
              <a:rPr lang="en-US" dirty="0"/>
              <a:t> (look </a:t>
            </a:r>
            <a:r>
              <a:rPr lang="en-US" dirty="0" smtClean="0"/>
              <a:t>for link </a:t>
            </a:r>
            <a:r>
              <a:rPr lang="en-US" dirty="0"/>
              <a:t>to free version).</a:t>
            </a:r>
          </a:p>
        </p:txBody>
      </p:sp>
    </p:spTree>
    <p:extLst>
      <p:ext uri="{BB962C8B-B14F-4D97-AF65-F5344CB8AC3E}">
        <p14:creationId xmlns:p14="http://schemas.microsoft.com/office/powerpoint/2010/main" val="10255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ways to run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UNIX (and *NIX like)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scripted for use on remote servers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fast if on remote processors with many cores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Server as </a:t>
            </a:r>
            <a:r>
              <a:rPr lang="en-US" dirty="0" smtClean="0"/>
              <a:t>“Integrated </a:t>
            </a:r>
            <a:r>
              <a:rPr lang="en-US" dirty="0"/>
              <a:t>Development </a:t>
            </a:r>
            <a:r>
              <a:rPr lang="en-US" dirty="0" smtClean="0"/>
              <a:t>Environment“ (</a:t>
            </a:r>
            <a:r>
              <a:rPr lang="en-US" dirty="0"/>
              <a:t>IDE)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can be run remotely with a browser (e.g., even </a:t>
            </a:r>
            <a:r>
              <a:rPr lang="en-US" dirty="0" smtClean="0"/>
              <a:t>from an </a:t>
            </a:r>
            <a:r>
              <a:rPr lang="en-US" dirty="0"/>
              <a:t>IPad)</a:t>
            </a:r>
          </a:p>
          <a:p>
            <a:r>
              <a:rPr lang="en-US" dirty="0" smtClean="0"/>
              <a:t>PC</a:t>
            </a:r>
            <a:endParaRPr lang="en-US" dirty="0"/>
          </a:p>
          <a:p>
            <a:pPr lvl="1"/>
            <a:r>
              <a:rPr lang="en-US" dirty="0" smtClean="0"/>
              <a:t>quasi </a:t>
            </a:r>
            <a:r>
              <a:rPr lang="en-US" dirty="0"/>
              <a:t>GUI + text editor of </a:t>
            </a:r>
            <a:r>
              <a:rPr lang="en-US" dirty="0" smtClean="0"/>
              <a:t>choice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“Integrated </a:t>
            </a:r>
            <a:r>
              <a:rPr lang="en-US" dirty="0"/>
              <a:t>Development Environment" (IDE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Mac</a:t>
            </a:r>
            <a:endParaRPr lang="en-US" dirty="0"/>
          </a:p>
          <a:p>
            <a:pPr lvl="1"/>
            <a:r>
              <a:rPr lang="en-US" dirty="0" err="1" smtClean="0"/>
              <a:t>R.app</a:t>
            </a:r>
            <a:r>
              <a:rPr lang="en-US" dirty="0" smtClean="0"/>
              <a:t> </a:t>
            </a:r>
            <a:r>
              <a:rPr lang="en-US" dirty="0"/>
              <a:t>+ text editor of </a:t>
            </a:r>
            <a:r>
              <a:rPr lang="en-US" dirty="0" smtClean="0"/>
              <a:t>choice</a:t>
            </a:r>
            <a:endParaRPr lang="en-US" dirty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“Integrated </a:t>
            </a:r>
            <a:r>
              <a:rPr lang="en-US" dirty="0"/>
              <a:t>Development Environment" (</a:t>
            </a:r>
            <a:r>
              <a:rPr lang="en-US" dirty="0" smtClean="0"/>
              <a:t>IDE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19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Ok, how do I get it: Getting started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Installed on all Temple Computers</a:t>
            </a:r>
          </a:p>
          <a:p>
            <a:r>
              <a:rPr lang="en-US" dirty="0" smtClean="0"/>
              <a:t>Download </a:t>
            </a:r>
            <a:r>
              <a:rPr lang="en-US" dirty="0"/>
              <a:t>from R </a:t>
            </a:r>
            <a:r>
              <a:rPr lang="en-US" dirty="0" err="1"/>
              <a:t>Cran</a:t>
            </a:r>
            <a:r>
              <a:rPr lang="en-US" dirty="0"/>
              <a:t> (http://cran.r-project.org/)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appropriate operating system and download compiled R</a:t>
            </a:r>
          </a:p>
          <a:p>
            <a:r>
              <a:rPr lang="en-US" dirty="0" smtClean="0"/>
              <a:t>Install </a:t>
            </a:r>
            <a:r>
              <a:rPr lang="en-US" dirty="0"/>
              <a:t>R (current version is 3.2.0) (See a tutorial on how </a:t>
            </a:r>
            <a:r>
              <a:rPr lang="en-US" dirty="0" smtClean="0"/>
              <a:t>to install </a:t>
            </a:r>
            <a:r>
              <a:rPr lang="en-US" dirty="0"/>
              <a:t>R and various packages </a:t>
            </a:r>
            <a:r>
              <a:rPr lang="en-US" dirty="0" smtClean="0"/>
              <a:t>at http</a:t>
            </a:r>
            <a:r>
              <a:rPr lang="en-US" dirty="0"/>
              <a:t>://personality-project.org/r/psych)</a:t>
            </a:r>
          </a:p>
          <a:p>
            <a:r>
              <a:rPr lang="en-US" dirty="0" smtClean="0"/>
              <a:t>Start </a:t>
            </a:r>
            <a:r>
              <a:rPr lang="en-US" dirty="0"/>
              <a:t>R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useful packages (just need to do this once)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ctv</a:t>
            </a:r>
            <a:r>
              <a:rPr lang="en-US" dirty="0"/>
              <a:t>") #this downloads the task view package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ctv</a:t>
            </a:r>
            <a:r>
              <a:rPr lang="en-US" dirty="0"/>
              <a:t>) #this activates the </a:t>
            </a:r>
            <a:r>
              <a:rPr lang="en-US" dirty="0" err="1"/>
              <a:t>ctv</a:t>
            </a:r>
            <a:r>
              <a:rPr lang="en-US" dirty="0"/>
              <a:t> package</a:t>
            </a:r>
          </a:p>
          <a:p>
            <a:pPr lvl="1"/>
            <a:r>
              <a:rPr lang="en-US" dirty="0" err="1" smtClean="0"/>
              <a:t>install.views</a:t>
            </a:r>
            <a:r>
              <a:rPr lang="en-US" dirty="0"/>
              <a:t>("Psychometrics") #among others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a 5 minute break</a:t>
            </a:r>
          </a:p>
          <a:p>
            <a:r>
              <a:rPr lang="en-US" dirty="0" smtClean="0"/>
              <a:t>Activate </a:t>
            </a:r>
            <a:r>
              <a:rPr lang="en-US" dirty="0"/>
              <a:t>the package(s) you want to use today (e.g., psych)</a:t>
            </a:r>
          </a:p>
          <a:p>
            <a:pPr lvl="1"/>
            <a:r>
              <a:rPr lang="en-US" dirty="0" smtClean="0"/>
              <a:t>library(psych</a:t>
            </a:r>
            <a:r>
              <a:rPr lang="en-US" dirty="0"/>
              <a:t>) #necessary for most of today's examples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8733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447800"/>
            <a:ext cx="7271657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input for syntax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" y="1295400"/>
            <a:ext cx="9075349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53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Studio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Editor</a:t>
            </a:r>
          </a:p>
          <a:p>
            <a:pPr lvl="1"/>
            <a:r>
              <a:rPr lang="en-US" dirty="0" smtClean="0"/>
              <a:t>Permits development, testing, and saving of syntax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Presents executed commands that have gone through R</a:t>
            </a:r>
          </a:p>
          <a:p>
            <a:pPr lvl="2"/>
            <a:r>
              <a:rPr lang="en-US" dirty="0" smtClean="0"/>
              <a:t>Identifies successful commands</a:t>
            </a:r>
          </a:p>
          <a:p>
            <a:pPr lvl="2"/>
            <a:r>
              <a:rPr lang="en-US" dirty="0" smtClean="0"/>
              <a:t>Provides 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7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Studio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Tracks information in R’s working memory</a:t>
            </a:r>
          </a:p>
          <a:p>
            <a:pPr lvl="2"/>
            <a:r>
              <a:rPr lang="en-US" dirty="0" smtClean="0"/>
              <a:t>Data frames (i.e., datasets)</a:t>
            </a:r>
          </a:p>
          <a:p>
            <a:pPr lvl="2"/>
            <a:r>
              <a:rPr lang="en-US" dirty="0" smtClean="0"/>
              <a:t>R Objects</a:t>
            </a:r>
          </a:p>
          <a:p>
            <a:pPr lvl="2"/>
            <a:r>
              <a:rPr lang="en-US" dirty="0" smtClean="0"/>
              <a:t>Lists of information</a:t>
            </a:r>
          </a:p>
          <a:p>
            <a:r>
              <a:rPr lang="en-US" dirty="0" smtClean="0"/>
              <a:t>Quick links</a:t>
            </a:r>
          </a:p>
          <a:p>
            <a:pPr lvl="1"/>
            <a:r>
              <a:rPr lang="en-US" dirty="0" smtClean="0"/>
              <a:t>Files in working directory</a:t>
            </a:r>
          </a:p>
          <a:p>
            <a:pPr lvl="1"/>
            <a:r>
              <a:rPr lang="en-US" dirty="0" smtClean="0"/>
              <a:t>Available plots</a:t>
            </a:r>
          </a:p>
          <a:p>
            <a:pPr lvl="1"/>
            <a:r>
              <a:rPr lang="en-US" dirty="0" smtClean="0"/>
              <a:t>Available Packages</a:t>
            </a:r>
          </a:p>
          <a:p>
            <a:pPr lvl="1"/>
            <a:r>
              <a:rPr lang="en-US" dirty="0" smtClean="0"/>
              <a:t>Help (links to cheat sheets)</a:t>
            </a:r>
          </a:p>
        </p:txBody>
      </p:sp>
    </p:spTree>
    <p:extLst>
      <p:ext uri="{BB962C8B-B14F-4D97-AF65-F5344CB8AC3E}">
        <p14:creationId xmlns:p14="http://schemas.microsoft.com/office/powerpoint/2010/main" val="120618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Openness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2200"/>
            <a:ext cx="82296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https://gist.github.com/daroczig/3cf06d6db4be2bbe3368</a:t>
            </a:r>
          </a:p>
        </p:txBody>
      </p:sp>
      <p:pic>
        <p:nvPicPr>
          <p:cNvPr id="1026" name="Picture 2" descr="R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29785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3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small subset of very useful packages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use</a:t>
            </a:r>
          </a:p>
          <a:p>
            <a:pPr lvl="1"/>
            <a:r>
              <a:rPr lang="en-US" sz="1800" dirty="0"/>
              <a:t>core R</a:t>
            </a:r>
          </a:p>
          <a:p>
            <a:pPr lvl="1"/>
            <a:r>
              <a:rPr lang="en-US" sz="1800" dirty="0"/>
              <a:t>MASS</a:t>
            </a:r>
          </a:p>
          <a:p>
            <a:pPr lvl="1"/>
            <a:r>
              <a:rPr lang="en-US" sz="1800" dirty="0"/>
              <a:t>lattice</a:t>
            </a:r>
          </a:p>
          <a:p>
            <a:pPr lvl="1"/>
            <a:r>
              <a:rPr lang="en-US" sz="1800" dirty="0"/>
              <a:t>lme4 (core)</a:t>
            </a:r>
          </a:p>
          <a:p>
            <a:pPr lvl="1"/>
            <a:r>
              <a:rPr lang="en-US" sz="1800" dirty="0"/>
              <a:t>psych</a:t>
            </a:r>
          </a:p>
          <a:p>
            <a:pPr lvl="1"/>
            <a:r>
              <a:rPr lang="en-US" sz="1800" dirty="0"/>
              <a:t>Zelig</a:t>
            </a:r>
          </a:p>
          <a:p>
            <a:r>
              <a:rPr lang="en-US" sz="2400" dirty="0"/>
              <a:t>Special use</a:t>
            </a:r>
          </a:p>
          <a:p>
            <a:pPr lvl="1"/>
            <a:r>
              <a:rPr lang="en-US" sz="1800" dirty="0" err="1"/>
              <a:t>ltm</a:t>
            </a:r>
            <a:endParaRPr lang="en-US" sz="1800" dirty="0"/>
          </a:p>
          <a:p>
            <a:pPr lvl="1"/>
            <a:r>
              <a:rPr lang="en-US" sz="1800" dirty="0" err="1"/>
              <a:t>sem</a:t>
            </a:r>
            <a:endParaRPr lang="en-US" sz="1800" dirty="0"/>
          </a:p>
          <a:p>
            <a:pPr lvl="1"/>
            <a:r>
              <a:rPr lang="en-US" sz="1800" dirty="0" err="1"/>
              <a:t>lavaan</a:t>
            </a:r>
            <a:endParaRPr lang="en-US" sz="1800" dirty="0"/>
          </a:p>
          <a:p>
            <a:pPr lvl="1"/>
            <a:r>
              <a:rPr lang="en-US" sz="1800" dirty="0" err="1"/>
              <a:t>OpenMx</a:t>
            </a:r>
            <a:endParaRPr lang="en-US" sz="1800" dirty="0"/>
          </a:p>
          <a:p>
            <a:pPr lvl="1"/>
            <a:r>
              <a:rPr lang="en-US" sz="1800" dirty="0" err="1"/>
              <a:t>GPArotation</a:t>
            </a:r>
            <a:endParaRPr lang="en-US" sz="1800" dirty="0"/>
          </a:p>
          <a:p>
            <a:pPr lvl="1"/>
            <a:r>
              <a:rPr lang="en-US" sz="1800" dirty="0" err="1"/>
              <a:t>mvtnorm</a:t>
            </a:r>
            <a:endParaRPr lang="en-US" sz="1800" dirty="0"/>
          </a:p>
          <a:p>
            <a:pPr lvl="1"/>
            <a:r>
              <a:rPr lang="en-US" sz="1800" dirty="0"/>
              <a:t>&gt; 5,500 </a:t>
            </a:r>
            <a:r>
              <a:rPr lang="en-US" sz="1800" dirty="0" smtClean="0"/>
              <a:t>known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5410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General applications</a:t>
            </a:r>
          </a:p>
          <a:p>
            <a:pPr lvl="1"/>
            <a:r>
              <a:rPr lang="en-US" sz="1800" dirty="0"/>
              <a:t>most descriptive and inferential stats</a:t>
            </a:r>
          </a:p>
          <a:p>
            <a:pPr lvl="1"/>
            <a:r>
              <a:rPr lang="en-US" sz="1800" dirty="0"/>
              <a:t>Modern Applied Statistics with S</a:t>
            </a:r>
          </a:p>
          <a:p>
            <a:pPr lvl="1"/>
            <a:r>
              <a:rPr lang="en-US" sz="1800" dirty="0"/>
              <a:t>Lattice or Trellis graphics</a:t>
            </a:r>
          </a:p>
          <a:p>
            <a:pPr lvl="1"/>
            <a:r>
              <a:rPr lang="en-US" sz="1800" dirty="0"/>
              <a:t>Linear </a:t>
            </a:r>
            <a:r>
              <a:rPr lang="en-US" sz="1800" dirty="0" smtClean="0"/>
              <a:t>mixed-effects </a:t>
            </a:r>
            <a:r>
              <a:rPr lang="en-US" sz="1800" dirty="0"/>
              <a:t>models</a:t>
            </a:r>
          </a:p>
          <a:p>
            <a:pPr lvl="1"/>
            <a:r>
              <a:rPr lang="en-US" sz="1800" dirty="0"/>
              <a:t>Personality/psychometrics general purpose</a:t>
            </a:r>
          </a:p>
          <a:p>
            <a:pPr lvl="1"/>
            <a:r>
              <a:rPr lang="en-US" sz="1800" dirty="0"/>
              <a:t>General purpose toolkit</a:t>
            </a:r>
          </a:p>
          <a:p>
            <a:r>
              <a:rPr lang="en-US" sz="2400" dirty="0"/>
              <a:t>More specialized packages</a:t>
            </a:r>
          </a:p>
          <a:p>
            <a:pPr lvl="1"/>
            <a:r>
              <a:rPr lang="en-US" sz="1800" dirty="0"/>
              <a:t>Latent Trait Model (IRT)</a:t>
            </a:r>
          </a:p>
          <a:p>
            <a:pPr lvl="1"/>
            <a:r>
              <a:rPr lang="en-US" sz="1800" dirty="0"/>
              <a:t>SEM and CFA (one group - RAM </a:t>
            </a:r>
            <a:r>
              <a:rPr lang="en-US" sz="1800" dirty="0" smtClean="0"/>
              <a:t>path notation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SEM and CFA (multiple groups )</a:t>
            </a:r>
          </a:p>
          <a:p>
            <a:pPr lvl="1"/>
            <a:r>
              <a:rPr lang="en-US" sz="1800" dirty="0"/>
              <a:t>SEM and CFA (multiple groups +)</a:t>
            </a:r>
          </a:p>
          <a:p>
            <a:pPr lvl="1"/>
            <a:r>
              <a:rPr lang="en-US" sz="1800" dirty="0" err="1"/>
              <a:t>Jennrich</a:t>
            </a:r>
            <a:r>
              <a:rPr lang="en-US" sz="1800" dirty="0"/>
              <a:t> rotations</a:t>
            </a:r>
          </a:p>
          <a:p>
            <a:pPr lvl="1"/>
            <a:r>
              <a:rPr lang="en-US" sz="1800" dirty="0"/>
              <a:t>Multivariate distributions</a:t>
            </a:r>
          </a:p>
          <a:p>
            <a:pPr lvl="1"/>
            <a:r>
              <a:rPr lang="en-US" sz="1800" dirty="0" smtClean="0"/>
              <a:t>Thousands </a:t>
            </a:r>
            <a:r>
              <a:rPr lang="en-US" sz="1800" dirty="0"/>
              <a:t>of more packages on </a:t>
            </a:r>
            <a:r>
              <a:rPr lang="en-US" sz="1800" dirty="0" smtClean="0"/>
              <a:t>CRAN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942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small subset of very useful packages (see also Computer World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use</a:t>
            </a:r>
          </a:p>
          <a:p>
            <a:pPr lvl="1"/>
            <a:r>
              <a:rPr lang="en-US" sz="1800" dirty="0" err="1"/>
              <a:t>devtools</a:t>
            </a:r>
            <a:endParaRPr lang="en-US" sz="1800" dirty="0"/>
          </a:p>
          <a:p>
            <a:pPr lvl="1"/>
            <a:r>
              <a:rPr lang="en-US" sz="1800" dirty="0" err="1"/>
              <a:t>readxl</a:t>
            </a:r>
            <a:endParaRPr lang="en-US" sz="1800" dirty="0"/>
          </a:p>
          <a:p>
            <a:pPr lvl="1"/>
            <a:r>
              <a:rPr lang="en-US" sz="1800" dirty="0"/>
              <a:t>foreign</a:t>
            </a:r>
          </a:p>
          <a:p>
            <a:pPr lvl="1"/>
            <a:r>
              <a:rPr lang="en-US" sz="1800" dirty="0" err="1"/>
              <a:t>RMySQL</a:t>
            </a:r>
            <a:endParaRPr lang="en-US" sz="1800" dirty="0"/>
          </a:p>
          <a:p>
            <a:pPr lvl="1"/>
            <a:r>
              <a:rPr lang="en-US" sz="1800" dirty="0" err="1"/>
              <a:t>readr</a:t>
            </a:r>
            <a:endParaRPr lang="en-US" sz="1800" dirty="0"/>
          </a:p>
          <a:p>
            <a:pPr lvl="1"/>
            <a:r>
              <a:rPr lang="en-US" sz="1800" dirty="0" err="1"/>
              <a:t>rio</a:t>
            </a:r>
            <a:endParaRPr lang="en-US" sz="1800" dirty="0"/>
          </a:p>
          <a:p>
            <a:r>
              <a:rPr lang="en-US" sz="2400" dirty="0"/>
              <a:t>Special use</a:t>
            </a:r>
          </a:p>
          <a:p>
            <a:pPr lvl="1"/>
            <a:r>
              <a:rPr lang="en-US" sz="1800" dirty="0" err="1"/>
              <a:t>dplyr</a:t>
            </a:r>
            <a:endParaRPr lang="en-US" sz="1800" dirty="0"/>
          </a:p>
          <a:p>
            <a:pPr lvl="1"/>
            <a:r>
              <a:rPr lang="en-US" sz="1800" dirty="0" err="1"/>
              <a:t>plyr</a:t>
            </a:r>
            <a:endParaRPr lang="en-US" sz="1800" dirty="0"/>
          </a:p>
          <a:p>
            <a:pPr lvl="1"/>
            <a:r>
              <a:rPr lang="en-US" sz="1800" dirty="0" err="1"/>
              <a:t>data.table</a:t>
            </a:r>
            <a:endParaRPr lang="en-US" sz="1800" dirty="0"/>
          </a:p>
          <a:p>
            <a:pPr lvl="1"/>
            <a:r>
              <a:rPr lang="en-US" sz="1800" dirty="0" err="1"/>
              <a:t>knitr</a:t>
            </a:r>
            <a:endParaRPr lang="en-US" sz="1800" dirty="0"/>
          </a:p>
          <a:p>
            <a:pPr lvl="1"/>
            <a:r>
              <a:rPr lang="en-US" sz="1800" dirty="0" err="1"/>
              <a:t>sweave</a:t>
            </a:r>
            <a:endParaRPr lang="en-US" sz="1800" dirty="0"/>
          </a:p>
          <a:p>
            <a:pPr lvl="1"/>
            <a:r>
              <a:rPr lang="en-US" sz="1800" dirty="0"/>
              <a:t>ggplot2</a:t>
            </a:r>
          </a:p>
          <a:p>
            <a:pPr lvl="1"/>
            <a:r>
              <a:rPr lang="en-US" sz="1800" dirty="0"/>
              <a:t>&gt; 5,500 </a:t>
            </a:r>
            <a:r>
              <a:rPr lang="en-US" sz="1800" dirty="0" smtClean="0"/>
              <a:t>known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1600200"/>
            <a:ext cx="5638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General applications</a:t>
            </a:r>
          </a:p>
          <a:p>
            <a:pPr lvl="1"/>
            <a:r>
              <a:rPr lang="en-US" sz="1800" dirty="0"/>
              <a:t>Get packages from GitHub</a:t>
            </a:r>
          </a:p>
          <a:p>
            <a:pPr lvl="1"/>
            <a:r>
              <a:rPr lang="en-US" sz="1800" dirty="0"/>
              <a:t>input from excel</a:t>
            </a:r>
          </a:p>
          <a:p>
            <a:pPr lvl="1"/>
            <a:r>
              <a:rPr lang="en-US" sz="1800" dirty="0"/>
              <a:t>input from SPSS, etc.</a:t>
            </a:r>
          </a:p>
          <a:p>
            <a:pPr lvl="1"/>
            <a:r>
              <a:rPr lang="en-US" sz="1800" dirty="0"/>
              <a:t>input from MySQL</a:t>
            </a:r>
          </a:p>
          <a:p>
            <a:pPr lvl="1"/>
            <a:r>
              <a:rPr lang="en-US" sz="1800" dirty="0"/>
              <a:t>fast input for very large </a:t>
            </a:r>
            <a:r>
              <a:rPr lang="en-US" sz="1800" dirty="0" smtClean="0"/>
              <a:t>csv files</a:t>
            </a:r>
            <a:endParaRPr lang="en-US" sz="1800" dirty="0"/>
          </a:p>
          <a:p>
            <a:pPr lvl="1"/>
            <a:r>
              <a:rPr lang="en-US" sz="1800" dirty="0"/>
              <a:t>simple to use integrated input/output</a:t>
            </a:r>
          </a:p>
          <a:p>
            <a:r>
              <a:rPr lang="en-US" sz="2400" dirty="0"/>
              <a:t>More specialized packages</a:t>
            </a:r>
          </a:p>
          <a:p>
            <a:pPr lvl="1"/>
            <a:r>
              <a:rPr lang="en-US" sz="1800" dirty="0"/>
              <a:t>reshape from wide to long etc.</a:t>
            </a:r>
          </a:p>
          <a:p>
            <a:pPr lvl="1"/>
            <a:r>
              <a:rPr lang="en-US" sz="1800" dirty="0"/>
              <a:t>reshape</a:t>
            </a:r>
          </a:p>
          <a:p>
            <a:pPr lvl="1"/>
            <a:r>
              <a:rPr lang="en-US" sz="1800" dirty="0"/>
              <a:t>faster data handling for large data sets</a:t>
            </a:r>
          </a:p>
          <a:p>
            <a:pPr lvl="1"/>
            <a:r>
              <a:rPr lang="en-US" sz="1800" dirty="0"/>
              <a:t>integrate markdown documentation with R</a:t>
            </a:r>
          </a:p>
          <a:p>
            <a:pPr lvl="1"/>
            <a:r>
              <a:rPr lang="en-US" sz="1800" dirty="0"/>
              <a:t>integrate </a:t>
            </a:r>
            <a:r>
              <a:rPr lang="en-US" sz="1800" dirty="0" err="1"/>
              <a:t>LATEXdocumentation</a:t>
            </a:r>
            <a:r>
              <a:rPr lang="en-US" sz="1800" dirty="0"/>
              <a:t> with R</a:t>
            </a:r>
          </a:p>
          <a:p>
            <a:pPr lvl="1"/>
            <a:r>
              <a:rPr lang="en-US" sz="1800" dirty="0"/>
              <a:t>powerful grammar of graphics</a:t>
            </a:r>
          </a:p>
          <a:p>
            <a:pPr lvl="1"/>
            <a:r>
              <a:rPr lang="en-US" sz="1800" dirty="0"/>
              <a:t>Thousands of more packages on </a:t>
            </a:r>
            <a:r>
              <a:rPr lang="en-US" sz="1800" dirty="0" smtClean="0"/>
              <a:t>CRAN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457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 for psychological statistics: Basic statistics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For a single line, just type it</a:t>
            </a:r>
          </a:p>
          <a:p>
            <a:pPr lvl="1"/>
            <a:r>
              <a:rPr lang="en-US" sz="1600" dirty="0"/>
              <a:t>Mistakes can be redone by using the up arrow key</a:t>
            </a:r>
          </a:p>
          <a:p>
            <a:pPr lvl="1"/>
            <a:r>
              <a:rPr lang="en-US" sz="1600" dirty="0"/>
              <a:t>For longer code, use a text editor (built into some GUIs)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entry</a:t>
            </a:r>
          </a:p>
          <a:p>
            <a:pPr lvl="1"/>
            <a:r>
              <a:rPr lang="en-US" sz="1600" dirty="0"/>
              <a:t>Using built in data sets for examples</a:t>
            </a:r>
          </a:p>
          <a:p>
            <a:pPr lvl="1"/>
            <a:r>
              <a:rPr lang="en-US" sz="1600" dirty="0"/>
              <a:t>Copying from another program</a:t>
            </a:r>
          </a:p>
          <a:p>
            <a:pPr lvl="1"/>
            <a:r>
              <a:rPr lang="en-US" sz="1600" dirty="0"/>
              <a:t>Reading a text or csv </a:t>
            </a:r>
            <a:r>
              <a:rPr lang="en-US" sz="1600" dirty="0" smtClean="0"/>
              <a:t>file</a:t>
            </a:r>
            <a:endParaRPr lang="en-US" sz="1600" dirty="0"/>
          </a:p>
          <a:p>
            <a:pPr lvl="1"/>
            <a:r>
              <a:rPr lang="en-US" sz="1600" dirty="0" smtClean="0"/>
              <a:t>Importing from SPSS or SAS</a:t>
            </a:r>
          </a:p>
          <a:p>
            <a:r>
              <a:rPr lang="en-US" sz="2000" dirty="0" err="1" smtClean="0"/>
              <a:t>Descriptives</a:t>
            </a:r>
            <a:endParaRPr lang="en-US" sz="2000" dirty="0"/>
          </a:p>
          <a:p>
            <a:pPr lvl="1"/>
            <a:r>
              <a:rPr lang="en-US" sz="1600" dirty="0"/>
              <a:t>Graphical displays</a:t>
            </a:r>
          </a:p>
          <a:p>
            <a:pPr lvl="1"/>
            <a:r>
              <a:rPr lang="en-US" sz="1600" dirty="0"/>
              <a:t>Descriptive statistics</a:t>
            </a:r>
          </a:p>
          <a:p>
            <a:pPr lvl="1"/>
            <a:r>
              <a:rPr lang="en-US" sz="1600" dirty="0"/>
              <a:t>Correlation</a:t>
            </a:r>
          </a:p>
          <a:p>
            <a:r>
              <a:rPr lang="en-US" sz="2000" dirty="0" smtClean="0"/>
              <a:t>Inferential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t test</a:t>
            </a:r>
          </a:p>
          <a:p>
            <a:pPr lvl="1"/>
            <a:r>
              <a:rPr lang="en-US" sz="1600" dirty="0"/>
              <a:t>the F test</a:t>
            </a:r>
          </a:p>
          <a:p>
            <a:pPr lvl="1"/>
            <a:r>
              <a:rPr lang="en-US" sz="1600" dirty="0"/>
              <a:t>the linear </a:t>
            </a:r>
            <a:r>
              <a:rPr lang="en-US" sz="1600" dirty="0" smtClean="0"/>
              <a:t>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97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Sophisticated data management</a:t>
            </a:r>
          </a:p>
          <a:p>
            <a:r>
              <a:rPr lang="en-US" dirty="0" smtClean="0"/>
              <a:t>Translation/connectivity with many other programs</a:t>
            </a:r>
          </a:p>
          <a:p>
            <a:pPr lvl="1"/>
            <a:r>
              <a:rPr lang="en-US" dirty="0" smtClean="0"/>
              <a:t>e.g., command line; </a:t>
            </a:r>
            <a:r>
              <a:rPr lang="en-US" dirty="0" err="1" smtClean="0"/>
              <a:t>ePrime</a:t>
            </a:r>
            <a:r>
              <a:rPr lang="en-US" dirty="0" smtClean="0"/>
              <a:t>; interphase with other statistics programs</a:t>
            </a:r>
          </a:p>
          <a:p>
            <a:r>
              <a:rPr lang="en-US" dirty="0" smtClean="0"/>
              <a:t>Basic inferential statistics</a:t>
            </a:r>
          </a:p>
          <a:p>
            <a:r>
              <a:rPr lang="en-US" dirty="0" smtClean="0"/>
              <a:t>SEM</a:t>
            </a:r>
          </a:p>
          <a:p>
            <a:r>
              <a:rPr lang="en-US" dirty="0" smtClean="0"/>
              <a:t>HLM</a:t>
            </a:r>
          </a:p>
          <a:p>
            <a:r>
              <a:rPr lang="en-US" dirty="0" smtClean="0"/>
              <a:t>Computational Modeling</a:t>
            </a:r>
          </a:p>
          <a:p>
            <a:r>
              <a:rPr lang="en-US" dirty="0" err="1" smtClean="0"/>
              <a:t>Taxometrics</a:t>
            </a:r>
            <a:endParaRPr lang="en-US" dirty="0" smtClean="0"/>
          </a:p>
          <a:p>
            <a:r>
              <a:rPr lang="en-US" dirty="0" smtClean="0"/>
              <a:t>Mixture Modeling</a:t>
            </a:r>
          </a:p>
          <a:p>
            <a:r>
              <a:rPr lang="en-US" dirty="0" smtClean="0"/>
              <a:t>fMRI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us SPSS people…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several </a:t>
            </a:r>
            <a:r>
              <a:rPr lang="en-US" dirty="0" smtClean="0"/>
              <a:t>different </a:t>
            </a:r>
            <a:r>
              <a:rPr lang="en-US" dirty="0"/>
              <a:t>packages that make importing </a:t>
            </a:r>
            <a:r>
              <a:rPr lang="en-US" dirty="0" smtClean="0"/>
              <a:t>SPSS, </a:t>
            </a:r>
            <a:r>
              <a:rPr lang="fr-FR" dirty="0" smtClean="0"/>
              <a:t>SAS</a:t>
            </a:r>
            <a:r>
              <a:rPr lang="fr-FR" dirty="0"/>
              <a:t>, </a:t>
            </a:r>
            <a:r>
              <a:rPr lang="fr-FR" dirty="0" err="1"/>
              <a:t>Systat</a:t>
            </a:r>
            <a:r>
              <a:rPr lang="fr-FR" dirty="0"/>
              <a:t>, etc. </a:t>
            </a:r>
            <a:r>
              <a:rPr lang="fr-FR" dirty="0" smtClean="0"/>
              <a:t>files </a:t>
            </a:r>
            <a:r>
              <a:rPr lang="fr-FR" dirty="0" err="1"/>
              <a:t>easy</a:t>
            </a:r>
            <a:r>
              <a:rPr lang="fr-FR" dirty="0"/>
              <a:t> to do.</a:t>
            </a:r>
          </a:p>
          <a:p>
            <a:r>
              <a:rPr lang="en-US" dirty="0" smtClean="0"/>
              <a:t>foreign: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data stored by Minitab, S, SAS, SPSS, </a:t>
            </a:r>
            <a:r>
              <a:rPr lang="en-US" dirty="0" smtClean="0"/>
              <a:t>Stata, </a:t>
            </a:r>
            <a:r>
              <a:rPr lang="en-US" dirty="0" err="1" smtClean="0"/>
              <a:t>Systat</a:t>
            </a:r>
            <a:r>
              <a:rPr lang="en-US" dirty="0"/>
              <a:t>, Weka, dBase. Comes installed with </a:t>
            </a:r>
            <a:r>
              <a:rPr lang="en-US" dirty="0" smtClean="0"/>
              <a:t>R.</a:t>
            </a:r>
          </a:p>
          <a:p>
            <a:pPr lvl="1"/>
            <a:r>
              <a:rPr lang="en-US" dirty="0" smtClean="0"/>
              <a:t>Somewhat </a:t>
            </a:r>
            <a:r>
              <a:rPr lang="en-US" dirty="0"/>
              <a:t>complicated syntax.</a:t>
            </a:r>
          </a:p>
          <a:p>
            <a:r>
              <a:rPr lang="en-US" dirty="0" smtClean="0"/>
              <a:t>haven: </a:t>
            </a:r>
          </a:p>
          <a:p>
            <a:pPr lvl="1"/>
            <a:r>
              <a:rPr lang="en-US" dirty="0" smtClean="0"/>
              <a:t>Reads/writes </a:t>
            </a:r>
            <a:r>
              <a:rPr lang="en-US" dirty="0"/>
              <a:t>SPSS and Stata les. Handles </a:t>
            </a:r>
            <a:r>
              <a:rPr lang="en-US" dirty="0" smtClean="0"/>
              <a:t>SPSS labels </a:t>
            </a:r>
            <a:r>
              <a:rPr lang="en-US" dirty="0"/>
              <a:t>nicely (keeps the item labels, but converts </a:t>
            </a:r>
            <a:r>
              <a:rPr lang="en-US" dirty="0" smtClean="0"/>
              <a:t>the data </a:t>
            </a:r>
            <a:r>
              <a:rPr lang="en-US" dirty="0"/>
              <a:t>to factors).</a:t>
            </a:r>
          </a:p>
          <a:p>
            <a:r>
              <a:rPr lang="en-US" dirty="0" err="1" smtClean="0"/>
              <a:t>rio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general purpose package that requires </a:t>
            </a:r>
            <a:r>
              <a:rPr lang="en-US" dirty="0" smtClean="0"/>
              <a:t>installation of </a:t>
            </a:r>
            <a:r>
              <a:rPr lang="en-US" dirty="0"/>
              <a:t>many of the other packages used for data import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Easiest </a:t>
            </a:r>
            <a:r>
              <a:rPr lang="en-US" dirty="0"/>
              <a:t>to use, but overkill if just reading in one </a:t>
            </a:r>
            <a:r>
              <a:rPr lang="en-US" dirty="0" smtClean="0"/>
              <a:t>type of file</a:t>
            </a:r>
            <a:r>
              <a:rPr lang="en-US" dirty="0"/>
              <a:t>. Basically a front end to many </a:t>
            </a:r>
            <a:r>
              <a:rPr lang="en-US" dirty="0" smtClean="0"/>
              <a:t>import/export packages</a:t>
            </a:r>
            <a:r>
              <a:rPr lang="en-US" dirty="0"/>
              <a:t>. It determines which package to use </a:t>
            </a:r>
            <a:r>
              <a:rPr lang="en-US" dirty="0" smtClean="0"/>
              <a:t>based upon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name </a:t>
            </a:r>
            <a:r>
              <a:rPr lang="en-US" dirty="0" err="1"/>
              <a:t>sux</a:t>
            </a:r>
            <a:r>
              <a:rPr lang="en-US" dirty="0"/>
              <a:t> (e.g., csv, txt, </a:t>
            </a:r>
            <a:r>
              <a:rPr lang="en-US" dirty="0" err="1"/>
              <a:t>sav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420221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 </a:t>
            </a:r>
            <a:r>
              <a:rPr lang="en-US" dirty="0" smtClean="0"/>
              <a:t>“foreign</a:t>
            </a:r>
            <a:r>
              <a:rPr lang="en-US" dirty="0"/>
              <a:t>" le e.g., an SPSS </a:t>
            </a:r>
            <a:r>
              <a:rPr lang="en-US" dirty="0" err="1"/>
              <a:t>sav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using foreign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read.spss</a:t>
            </a:r>
            <a:r>
              <a:rPr lang="en-US" sz="1600" dirty="0"/>
              <a:t> Reads a </a:t>
            </a:r>
            <a:r>
              <a:rPr lang="en-US" sz="1600" dirty="0" smtClean="0"/>
              <a:t>file </a:t>
            </a:r>
            <a:r>
              <a:rPr lang="en-US" sz="1600" dirty="0"/>
              <a:t>stored by the SPSS save or export commands. (The </a:t>
            </a:r>
            <a:r>
              <a:rPr lang="en-US" sz="1600" dirty="0" smtClean="0"/>
              <a:t>defaults lead </a:t>
            </a:r>
            <a:r>
              <a:rPr lang="en-US" sz="1600" dirty="0"/>
              <a:t>to problems, make sure to specify that you want </a:t>
            </a:r>
            <a:r>
              <a:rPr lang="en-US" sz="1600" dirty="0" err="1"/>
              <a:t>use.value.labels</a:t>
            </a:r>
            <a:r>
              <a:rPr lang="en-US" sz="1600" dirty="0"/>
              <a:t> = FALSE</a:t>
            </a:r>
            <a:r>
              <a:rPr lang="en-US" sz="1600" dirty="0" smtClean="0"/>
              <a:t>, </a:t>
            </a:r>
            <a:r>
              <a:rPr lang="en-US" sz="1600" dirty="0" err="1" smtClean="0"/>
              <a:t>to.data.frame</a:t>
            </a:r>
            <a:r>
              <a:rPr lang="en-US" sz="1600" dirty="0" smtClean="0"/>
              <a:t> </a:t>
            </a:r>
            <a:r>
              <a:rPr lang="en-US" sz="1600" dirty="0"/>
              <a:t>= TRUE)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read.spss</a:t>
            </a:r>
            <a:r>
              <a:rPr lang="en-US" sz="1600" dirty="0" smtClean="0"/>
              <a:t>(file</a:t>
            </a:r>
            <a:r>
              <a:rPr lang="en-US" sz="1600" dirty="0"/>
              <a:t>, </a:t>
            </a:r>
            <a:r>
              <a:rPr lang="en-US" sz="1600" dirty="0" err="1"/>
              <a:t>use.value.labels</a:t>
            </a:r>
            <a:r>
              <a:rPr lang="en-US" sz="1600" dirty="0"/>
              <a:t> = FALSE, </a:t>
            </a:r>
            <a:r>
              <a:rPr lang="en-US" sz="1600" dirty="0" err="1"/>
              <a:t>to.data.frame</a:t>
            </a:r>
            <a:r>
              <a:rPr lang="en-US" sz="1600" dirty="0"/>
              <a:t> = </a:t>
            </a:r>
            <a:r>
              <a:rPr lang="en-US" sz="1600" dirty="0" smtClean="0"/>
              <a:t>TRUE, </a:t>
            </a:r>
            <a:r>
              <a:rPr lang="en-US" sz="1600" dirty="0" err="1" smtClean="0"/>
              <a:t>max.value.labels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Inf</a:t>
            </a:r>
            <a:r>
              <a:rPr lang="en-US" sz="1600" dirty="0"/>
              <a:t>, </a:t>
            </a:r>
            <a:r>
              <a:rPr lang="en-US" sz="1600" dirty="0" err="1"/>
              <a:t>trim.factor.names</a:t>
            </a:r>
            <a:r>
              <a:rPr lang="en-US" sz="1600" dirty="0"/>
              <a:t> = </a:t>
            </a:r>
            <a:r>
              <a:rPr lang="en-US" sz="1600" dirty="0" smtClean="0"/>
              <a:t>FALSE, </a:t>
            </a:r>
            <a:r>
              <a:rPr lang="en-US" sz="1600" dirty="0" err="1" smtClean="0"/>
              <a:t>trim_values</a:t>
            </a:r>
            <a:r>
              <a:rPr lang="en-US" sz="1600" dirty="0" smtClean="0"/>
              <a:t> </a:t>
            </a:r>
            <a:r>
              <a:rPr lang="en-US" sz="1600" dirty="0"/>
              <a:t>= TRUE, </a:t>
            </a:r>
            <a:r>
              <a:rPr lang="en-US" sz="1600" dirty="0" err="1"/>
              <a:t>reencode</a:t>
            </a:r>
            <a:r>
              <a:rPr lang="en-US" sz="1600" dirty="0"/>
              <a:t> = NA, </a:t>
            </a:r>
            <a:r>
              <a:rPr lang="en-US" sz="1600" dirty="0" err="1"/>
              <a:t>use.missings</a:t>
            </a:r>
            <a:r>
              <a:rPr lang="en-US" sz="1600" dirty="0"/>
              <a:t> = </a:t>
            </a:r>
            <a:r>
              <a:rPr lang="en-US" sz="1600" dirty="0" err="1"/>
              <a:t>to.data.frame</a:t>
            </a:r>
            <a:r>
              <a:rPr lang="en-US" sz="1600" dirty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file: </a:t>
            </a:r>
            <a:r>
              <a:rPr lang="en-US" sz="1600" dirty="0"/>
              <a:t>Character string: the name of the le or URL to read.</a:t>
            </a:r>
          </a:p>
          <a:p>
            <a:r>
              <a:rPr lang="en-US" sz="1600" dirty="0" err="1" smtClean="0"/>
              <a:t>use.value.labels</a:t>
            </a:r>
            <a:r>
              <a:rPr lang="en-US" sz="1600" dirty="0" smtClean="0"/>
              <a:t>: Convert </a:t>
            </a:r>
            <a:r>
              <a:rPr lang="en-US" sz="1600" dirty="0"/>
              <a:t>variables with value labels into R factors with those </a:t>
            </a:r>
            <a:r>
              <a:rPr lang="en-US" sz="1600" dirty="0" smtClean="0"/>
              <a:t>levels?; Should </a:t>
            </a:r>
            <a:r>
              <a:rPr lang="en-US" sz="1600" dirty="0"/>
              <a:t>be FALSE</a:t>
            </a:r>
          </a:p>
          <a:p>
            <a:r>
              <a:rPr lang="en-US" sz="1600" dirty="0" err="1"/>
              <a:t>to.data.frame</a:t>
            </a:r>
            <a:r>
              <a:rPr lang="en-US" sz="1600" dirty="0"/>
              <a:t> return a data frame? Defaults to FALSE, probably should be </a:t>
            </a:r>
            <a:r>
              <a:rPr lang="en-US" sz="1600" dirty="0" smtClean="0"/>
              <a:t>TRUE in </a:t>
            </a:r>
            <a:r>
              <a:rPr lang="en-US" sz="1600" dirty="0"/>
              <a:t>most cases.</a:t>
            </a:r>
          </a:p>
          <a:p>
            <a:r>
              <a:rPr lang="en-US" sz="1600" dirty="0" err="1"/>
              <a:t>max.value.labels</a:t>
            </a:r>
            <a:r>
              <a:rPr lang="en-US" sz="1600" dirty="0"/>
              <a:t> Only variables with value labels and at most this many unique </a:t>
            </a:r>
            <a:r>
              <a:rPr lang="en-US" sz="1600" dirty="0" smtClean="0"/>
              <a:t>values will </a:t>
            </a:r>
            <a:r>
              <a:rPr lang="en-US" sz="1600" dirty="0"/>
              <a:t>be converted to factors if </a:t>
            </a:r>
            <a:r>
              <a:rPr lang="en-US" sz="1600" dirty="0" err="1"/>
              <a:t>use.value.labels</a:t>
            </a:r>
            <a:r>
              <a:rPr lang="en-US" sz="1600" dirty="0"/>
              <a:t> = TRUE.</a:t>
            </a:r>
          </a:p>
          <a:p>
            <a:r>
              <a:rPr lang="en-US" sz="1600" dirty="0" err="1"/>
              <a:t>trim.factor.names</a:t>
            </a:r>
            <a:r>
              <a:rPr lang="en-US" sz="1600" dirty="0"/>
              <a:t> Logical: trim trailing spaces from factor levels?</a:t>
            </a:r>
          </a:p>
          <a:p>
            <a:r>
              <a:rPr lang="en-US" sz="1600" dirty="0"/>
              <a:t>trim values logical: should values and value labels have trailing spaces </a:t>
            </a:r>
            <a:r>
              <a:rPr lang="en-US" sz="1600" dirty="0" smtClean="0"/>
              <a:t>ignored when </a:t>
            </a:r>
            <a:r>
              <a:rPr lang="en-US" sz="1600" dirty="0"/>
              <a:t>matching for </a:t>
            </a:r>
            <a:r>
              <a:rPr lang="en-US" sz="1600" dirty="0" err="1"/>
              <a:t>use.value.labels</a:t>
            </a:r>
            <a:r>
              <a:rPr lang="en-US" sz="1600" dirty="0"/>
              <a:t> = TRUE?</a:t>
            </a:r>
          </a:p>
          <a:p>
            <a:r>
              <a:rPr lang="en-US" sz="1600" dirty="0" err="1"/>
              <a:t>use.missings</a:t>
            </a:r>
            <a:r>
              <a:rPr lang="en-US" sz="1600" dirty="0"/>
              <a:t> logical: should information on user-</a:t>
            </a:r>
            <a:r>
              <a:rPr lang="en-US" sz="1600" dirty="0" err="1"/>
              <a:t>dened</a:t>
            </a:r>
            <a:r>
              <a:rPr lang="en-US" sz="1600" dirty="0"/>
              <a:t> missing values be used </a:t>
            </a:r>
            <a:r>
              <a:rPr lang="en-US" sz="1600" dirty="0" smtClean="0"/>
              <a:t>to set </a:t>
            </a:r>
            <a:r>
              <a:rPr lang="en-US" sz="1600" dirty="0"/>
              <a:t>the corresponding values to NA</a:t>
            </a:r>
            <a:r>
              <a:rPr lang="en-US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699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library(foreign)</a:t>
            </a:r>
          </a:p>
          <a:p>
            <a:r>
              <a:rPr lang="en-US" dirty="0" err="1"/>
              <a:t>bfidata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read.spss</a:t>
            </a:r>
            <a:r>
              <a:rPr lang="en-US" dirty="0"/>
              <a:t>("C:/Users/tuf22063/Dropbox/R Talk/BFI Data/BFI Example </a:t>
            </a:r>
            <a:r>
              <a:rPr lang="en-US" dirty="0" err="1"/>
              <a:t>Data.sav</a:t>
            </a:r>
            <a:r>
              <a:rPr lang="en-US" dirty="0"/>
              <a:t>", </a:t>
            </a:r>
            <a:r>
              <a:rPr lang="en-US" dirty="0" err="1"/>
              <a:t>use.value.labels</a:t>
            </a:r>
            <a:r>
              <a:rPr lang="en-US" dirty="0"/>
              <a:t> = FALSE, </a:t>
            </a:r>
            <a:r>
              <a:rPr lang="en-US" dirty="0" err="1"/>
              <a:t>to.data.frame</a:t>
            </a:r>
            <a:r>
              <a:rPr lang="en-US" dirty="0"/>
              <a:t> = </a:t>
            </a:r>
            <a:r>
              <a:rPr lang="en-US" dirty="0" smtClean="0"/>
              <a:t>TRUE))</a:t>
            </a:r>
          </a:p>
          <a:p>
            <a:r>
              <a:rPr lang="en-US" dirty="0" smtClean="0"/>
              <a:t>describe(</a:t>
            </a:r>
            <a:r>
              <a:rPr lang="en-US" dirty="0" err="1" smtClean="0"/>
              <a:t>bfidata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headTail</a:t>
            </a:r>
            <a:r>
              <a:rPr lang="en-US" dirty="0" smtClean="0"/>
              <a:t>(</a:t>
            </a:r>
            <a:r>
              <a:rPr lang="en-US" dirty="0" err="1" smtClean="0"/>
              <a:t>bfidata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boxplot(</a:t>
            </a:r>
            <a:r>
              <a:rPr lang="en-US" dirty="0" err="1" smtClean="0"/>
              <a:t>bfidata</a:t>
            </a:r>
            <a:r>
              <a:rPr lang="en-US" dirty="0" smtClean="0"/>
              <a:t>[2:6])</a:t>
            </a:r>
          </a:p>
          <a:p>
            <a:r>
              <a:rPr lang="en-US" dirty="0" err="1" smtClean="0"/>
              <a:t>pairs.panels</a:t>
            </a:r>
            <a:r>
              <a:rPr lang="en-US" dirty="0" smtClean="0"/>
              <a:t>(</a:t>
            </a:r>
            <a:r>
              <a:rPr lang="en-US" dirty="0" err="1" smtClean="0"/>
              <a:t>bfidata</a:t>
            </a:r>
            <a:r>
              <a:rPr lang="en-US" dirty="0" smtClean="0"/>
              <a:t>[2:6])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7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2875"/>
            <a:ext cx="8229600" cy="27066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13600"/>
            <a:ext cx="8858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858000" y="2362200"/>
            <a:ext cx="2143125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05" y="1752600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3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describe(</a:t>
            </a:r>
            <a:r>
              <a:rPr lang="en-US" dirty="0" err="1" smtClean="0"/>
              <a:t>bfidata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26944"/>
            <a:ext cx="9003550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</a:t>
            </a:r>
            <a:r>
              <a:rPr lang="en-US" dirty="0"/>
              <a:t>: An international collaboration</a:t>
            </a:r>
          </a:p>
          <a:p>
            <a:r>
              <a:rPr lang="en-US" dirty="0" smtClean="0"/>
              <a:t>R</a:t>
            </a:r>
            <a:r>
              <a:rPr lang="en-US" dirty="0"/>
              <a:t>: The open source - public domain version of S+</a:t>
            </a:r>
          </a:p>
          <a:p>
            <a:r>
              <a:rPr lang="en-US" dirty="0" smtClean="0"/>
              <a:t>R</a:t>
            </a:r>
            <a:r>
              <a:rPr lang="en-US" dirty="0"/>
              <a:t>: Written by statisticians (and some of us) for </a:t>
            </a:r>
            <a:r>
              <a:rPr lang="en-US" dirty="0" smtClean="0"/>
              <a:t>statisticians (and </a:t>
            </a:r>
            <a:r>
              <a:rPr lang="en-US" dirty="0"/>
              <a:t>the rest of us)</a:t>
            </a:r>
          </a:p>
          <a:p>
            <a:r>
              <a:rPr lang="en-US" dirty="0" smtClean="0"/>
              <a:t>R</a:t>
            </a:r>
            <a:r>
              <a:rPr lang="en-US" dirty="0"/>
              <a:t>: Not just a statistics system, also an extensible language.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as new statistics are developed they tend </a:t>
            </a:r>
            <a:r>
              <a:rPr lang="en-US" dirty="0" smtClean="0"/>
              <a:t>to appear </a:t>
            </a:r>
            <a:r>
              <a:rPr lang="en-US" dirty="0"/>
              <a:t>in R far sooner than elsewhere.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facilitates asking questions that have not already been asked.</a:t>
            </a:r>
          </a:p>
        </p:txBody>
      </p:sp>
    </p:spTree>
    <p:extLst>
      <p:ext uri="{BB962C8B-B14F-4D97-AF65-F5344CB8AC3E}">
        <p14:creationId xmlns:p14="http://schemas.microsoft.com/office/powerpoint/2010/main" val="43288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headTail</a:t>
            </a:r>
            <a:r>
              <a:rPr lang="en-US" dirty="0"/>
              <a:t>(</a:t>
            </a:r>
            <a:r>
              <a:rPr lang="en-US" dirty="0" err="1"/>
              <a:t>bfidata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2286000"/>
            <a:ext cx="6411817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boxplot(</a:t>
            </a:r>
            <a:r>
              <a:rPr lang="en-US" dirty="0" err="1"/>
              <a:t>bfidata</a:t>
            </a:r>
            <a:r>
              <a:rPr lang="en-US" dirty="0"/>
              <a:t>[2:6])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314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permits expedited evaluation of multiple models</a:t>
            </a:r>
          </a:p>
          <a:p>
            <a:r>
              <a:rPr lang="en-US" dirty="0" smtClean="0"/>
              <a:t>Can be extended to summarizing results</a:t>
            </a:r>
          </a:p>
        </p:txBody>
      </p:sp>
    </p:spTree>
    <p:extLst>
      <p:ext uri="{BB962C8B-B14F-4D97-AF65-F5344CB8AC3E}">
        <p14:creationId xmlns:p14="http://schemas.microsoft.com/office/powerpoint/2010/main" val="2393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sub-populations based on lifetime patterns of mental illness</a:t>
            </a:r>
          </a:p>
          <a:p>
            <a:pPr lvl="1"/>
            <a:r>
              <a:rPr lang="en-US" dirty="0" smtClean="0"/>
              <a:t>Use latent class analysis</a:t>
            </a:r>
          </a:p>
          <a:p>
            <a:pPr lvl="2"/>
            <a:r>
              <a:rPr lang="en-US" dirty="0" smtClean="0"/>
              <a:t>An iterative analytic approach</a:t>
            </a:r>
          </a:p>
          <a:p>
            <a:pPr lvl="3"/>
            <a:r>
              <a:rPr lang="en-US" dirty="0" smtClean="0"/>
              <a:t>Estimate models for 1-7 different groups</a:t>
            </a:r>
          </a:p>
          <a:p>
            <a:pPr lvl="2"/>
            <a:r>
              <a:rPr lang="en-US" dirty="0" smtClean="0"/>
              <a:t>Evaluate model fit across multiple statistical indices</a:t>
            </a:r>
          </a:p>
          <a:p>
            <a:pPr lvl="2"/>
            <a:r>
              <a:rPr lang="en-US" dirty="0" smtClean="0"/>
              <a:t>Visualize group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OADP LCA Demo </a:t>
            </a:r>
            <a:r>
              <a:rPr lang="en-US" dirty="0" err="1" smtClean="0"/>
              <a:t>Script.r</a:t>
            </a:r>
            <a:endParaRPr lang="en-US" dirty="0" smtClean="0"/>
          </a:p>
          <a:p>
            <a:r>
              <a:rPr lang="en-US" dirty="0" smtClean="0"/>
              <a:t>96 total lines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library(</a:t>
            </a:r>
            <a:r>
              <a:rPr lang="en-US" dirty="0" err="1"/>
              <a:t>MplusAutomation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Activate </a:t>
            </a:r>
            <a:r>
              <a:rPr lang="en-US" dirty="0" err="1" smtClean="0"/>
              <a:t>MplusAutomation</a:t>
            </a:r>
            <a:r>
              <a:rPr lang="en-US" dirty="0" smtClean="0"/>
              <a:t> package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createModels</a:t>
            </a:r>
            <a:r>
              <a:rPr lang="en-US" dirty="0"/>
              <a:t>("C:/Users/tuf22063/Dropbox/R Talk/LCA/Create Models Syntax.txt")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Mplus</a:t>
            </a:r>
            <a:r>
              <a:rPr lang="en-US" dirty="0" smtClean="0"/>
              <a:t> input files using R for estimating analyses with 1-7 classes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runModels</a:t>
            </a:r>
            <a:r>
              <a:rPr lang="en-US" dirty="0"/>
              <a:t>("C:/Users/tuf22063/Dropbox/R Talk/LCA", recursive=FALSE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all models in the noted 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OADP_LCA_Summary</a:t>
            </a:r>
            <a:r>
              <a:rPr lang="en-US" dirty="0"/>
              <a:t>&lt;- </a:t>
            </a:r>
            <a:r>
              <a:rPr lang="en-US" dirty="0" err="1"/>
              <a:t>readModels</a:t>
            </a:r>
            <a:r>
              <a:rPr lang="en-US" dirty="0"/>
              <a:t>("C:/Users/tuf22063/Dropbox/R Talk/LCA", recursive=TRUE)</a:t>
            </a:r>
          </a:p>
          <a:p>
            <a:pPr lvl="1"/>
            <a:r>
              <a:rPr lang="en-US" dirty="0" smtClean="0"/>
              <a:t>Create a summary of all model information in the noted directory</a:t>
            </a:r>
            <a:endParaRPr lang="en-US" dirty="0"/>
          </a:p>
          <a:p>
            <a:r>
              <a:rPr lang="en-US" dirty="0" err="1"/>
              <a:t>HTMLSummaryTable</a:t>
            </a:r>
            <a:r>
              <a:rPr lang="en-US" dirty="0"/>
              <a:t>(</a:t>
            </a:r>
            <a:r>
              <a:rPr lang="en-US" dirty="0" err="1"/>
              <a:t>OADP_LCA_Summary</a:t>
            </a:r>
            <a:r>
              <a:rPr lang="en-US" dirty="0"/>
              <a:t>, filename="C:/Users/tuf22063/Dropbox/R Talk/LCA/OADP LCA Summary.html", display=TRUE, </a:t>
            </a:r>
            <a:r>
              <a:rPr lang="en-US" dirty="0" err="1"/>
              <a:t>keepCols</a:t>
            </a:r>
            <a:r>
              <a:rPr lang="en-US" dirty="0"/>
              <a:t>=c("Title", "LL", "AIC", "BIC", "</a:t>
            </a:r>
            <a:r>
              <a:rPr lang="en-US" dirty="0" err="1"/>
              <a:t>aBIC</a:t>
            </a:r>
            <a:r>
              <a:rPr lang="en-US" dirty="0"/>
              <a:t>", "AICC", "Parameters</a:t>
            </a:r>
            <a:r>
              <a:rPr lang="en-US" dirty="0" smtClean="0"/>
              <a:t>"), </a:t>
            </a:r>
            <a:r>
              <a:rPr lang="en-US" dirty="0" err="1"/>
              <a:t>sortBy</a:t>
            </a:r>
            <a:r>
              <a:rPr lang="en-US" dirty="0"/>
              <a:t>="Parameters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Create a HTML file with the noted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13-89</a:t>
            </a:r>
          </a:p>
          <a:p>
            <a:pPr lvl="1"/>
            <a:r>
              <a:rPr lang="en-US" dirty="0" smtClean="0"/>
              <a:t>Create summary plots to visualize classes</a:t>
            </a:r>
          </a:p>
          <a:p>
            <a:endParaRPr lang="en-US" dirty="0"/>
          </a:p>
          <a:p>
            <a:r>
              <a:rPr lang="en-US" dirty="0" smtClean="0"/>
              <a:t>Lines 91-96</a:t>
            </a:r>
          </a:p>
          <a:p>
            <a:pPr lvl="1"/>
            <a:r>
              <a:rPr lang="en-US" dirty="0" smtClean="0"/>
              <a:t>Save each plot as a separate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Running the Full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399"/>
            <a:ext cx="669234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R?: Technically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 </a:t>
            </a:r>
            <a:r>
              <a:rPr lang="en-US" dirty="0"/>
              <a:t>is an open source implementation of S (The </a:t>
            </a:r>
            <a:r>
              <a:rPr lang="en-US" dirty="0" smtClean="0"/>
              <a:t>statistical language </a:t>
            </a:r>
            <a:r>
              <a:rPr lang="en-US" dirty="0"/>
              <a:t>developed at Bell Labs). (S-Plus is a </a:t>
            </a:r>
            <a:r>
              <a:rPr lang="en-US" dirty="0" smtClean="0"/>
              <a:t>commercial implementation</a:t>
            </a:r>
            <a:r>
              <a:rPr lang="en-US" dirty="0"/>
              <a:t>)</a:t>
            </a:r>
          </a:p>
          <a:p>
            <a:r>
              <a:rPr lang="en-US" dirty="0" smtClean="0"/>
              <a:t>R </a:t>
            </a:r>
            <a:r>
              <a:rPr lang="en-US" dirty="0"/>
              <a:t>is a language and environment for statistical computing </a:t>
            </a:r>
            <a:r>
              <a:rPr lang="en-US" dirty="0" smtClean="0"/>
              <a:t>and graphics</a:t>
            </a:r>
            <a:r>
              <a:rPr lang="en-US" dirty="0"/>
              <a:t>. R is available under GNU Copy-left</a:t>
            </a:r>
          </a:p>
          <a:p>
            <a:r>
              <a:rPr lang="en-US" dirty="0" smtClean="0"/>
              <a:t>R </a:t>
            </a:r>
            <a:r>
              <a:rPr lang="en-US" dirty="0"/>
              <a:t>is a group project run by a core group of developers (</a:t>
            </a:r>
            <a:r>
              <a:rPr lang="en-US" dirty="0" smtClean="0"/>
              <a:t>with new </a:t>
            </a:r>
            <a:r>
              <a:rPr lang="en-US" dirty="0"/>
              <a:t>releases semiannually). The current version of R is </a:t>
            </a:r>
            <a:r>
              <a:rPr lang="en-US" dirty="0" smtClean="0"/>
              <a:t>3.4.1</a:t>
            </a:r>
            <a:endParaRPr lang="en-US" dirty="0"/>
          </a:p>
          <a:p>
            <a:r>
              <a:rPr lang="en-US" dirty="0" smtClean="0"/>
              <a:t>R </a:t>
            </a:r>
            <a:r>
              <a:rPr lang="en-US" dirty="0"/>
              <a:t>is an integrated suite of software facilities for </a:t>
            </a:r>
            <a:r>
              <a:rPr lang="en-US" dirty="0" smtClean="0"/>
              <a:t>data manipulation</a:t>
            </a:r>
            <a:r>
              <a:rPr lang="en-US" dirty="0"/>
              <a:t>, calculation and graphical display.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Adapted from Robert Gentleman and the r-project.org web page)</a:t>
            </a:r>
          </a:p>
        </p:txBody>
      </p:sp>
    </p:spTree>
    <p:extLst>
      <p:ext uri="{BB962C8B-B14F-4D97-AF65-F5344CB8AC3E}">
        <p14:creationId xmlns:p14="http://schemas.microsoft.com/office/powerpoint/2010/main" val="658908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</a:t>
            </a:r>
            <a:r>
              <a:rPr lang="en-US" dirty="0"/>
              <a:t>the Full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4037"/>
            <a:ext cx="688648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419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3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2 Class Solution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3 Class </a:t>
            </a:r>
            <a:r>
              <a:rPr lang="en-US" dirty="0">
                <a:hlinkClick r:id="rId3" action="ppaction://hlinkfile"/>
              </a:rPr>
              <a:t>Solution</a:t>
            </a:r>
            <a:endParaRPr lang="en-US" dirty="0"/>
          </a:p>
          <a:p>
            <a:r>
              <a:rPr lang="en-US" dirty="0" smtClean="0">
                <a:hlinkClick r:id="rId4" action="ppaction://hlinkfile"/>
              </a:rPr>
              <a:t>4 Class </a:t>
            </a:r>
            <a:r>
              <a:rPr lang="en-US" dirty="0">
                <a:hlinkClick r:id="rId4" action="ppaction://hlinkfile"/>
              </a:rPr>
              <a:t>Solution</a:t>
            </a:r>
            <a:endParaRPr lang="en-US" dirty="0"/>
          </a:p>
          <a:p>
            <a:r>
              <a:rPr lang="en-US" dirty="0" smtClean="0">
                <a:hlinkClick r:id="rId5" action="ppaction://hlinkfile"/>
              </a:rPr>
              <a:t>5 Class </a:t>
            </a:r>
            <a:r>
              <a:rPr lang="en-US" dirty="0">
                <a:hlinkClick r:id="rId5" action="ppaction://hlinkfile"/>
              </a:rPr>
              <a:t>Solution</a:t>
            </a:r>
            <a:endParaRPr lang="en-US" dirty="0"/>
          </a:p>
          <a:p>
            <a:r>
              <a:rPr lang="en-US" dirty="0" smtClean="0">
                <a:hlinkClick r:id="rId6" action="ppaction://hlinkfile"/>
              </a:rPr>
              <a:t>6 Class </a:t>
            </a:r>
            <a:r>
              <a:rPr lang="en-US" dirty="0">
                <a:hlinkClick r:id="rId6" action="ppaction://hlinkfile"/>
              </a:rPr>
              <a:t>Solution</a:t>
            </a:r>
            <a:endParaRPr lang="en-US" dirty="0"/>
          </a:p>
          <a:p>
            <a:r>
              <a:rPr lang="en-US" dirty="0" smtClean="0">
                <a:hlinkClick r:id="rId7" action="ppaction://hlinkfile"/>
              </a:rPr>
              <a:t>7 Class </a:t>
            </a:r>
            <a:r>
              <a:rPr lang="en-US" dirty="0">
                <a:hlinkClick r:id="rId7" action="ppaction://hlinkfile"/>
              </a:rPr>
              <a:t>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Computing in R: Why Learn to Use It?  A </a:t>
            </a:r>
            <a:r>
              <a:rPr lang="en-US" dirty="0" smtClean="0"/>
              <a:t>Teaser</a:t>
            </a:r>
            <a:endParaRPr lang="en-US" dirty="0"/>
          </a:p>
          <a:p>
            <a:r>
              <a:rPr lang="en-US" dirty="0"/>
              <a:t>Statistical Computing in R: Getting Started – October </a:t>
            </a:r>
            <a:r>
              <a:rPr lang="en-US" dirty="0" smtClean="0"/>
              <a:t>9;</a:t>
            </a:r>
            <a:r>
              <a:rPr lang="en-US" dirty="0"/>
              <a:t> </a:t>
            </a:r>
            <a:r>
              <a:rPr lang="en-US" dirty="0" smtClean="0"/>
              <a:t> 4-5pm: David Waxler</a:t>
            </a:r>
            <a:endParaRPr lang="en-US" dirty="0"/>
          </a:p>
          <a:p>
            <a:r>
              <a:rPr lang="en-US" dirty="0"/>
              <a:t>Statistical Computing in R: Common Analyses for the Social Sciences – October 23 from </a:t>
            </a:r>
            <a:r>
              <a:rPr lang="en-US" dirty="0" smtClean="0"/>
              <a:t>3:30-4:30pm: Josh Klugman</a:t>
            </a:r>
            <a:endParaRPr lang="en-US" dirty="0"/>
          </a:p>
          <a:p>
            <a:r>
              <a:rPr lang="en-US" dirty="0"/>
              <a:t>Statistical Computing in R: Visualizing Data – December 11 from </a:t>
            </a:r>
            <a:r>
              <a:rPr lang="en-US" dirty="0" smtClean="0"/>
              <a:t>2:30-3:30pm: Dave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is an integrated suite of software facilities for data manipulation,</a:t>
            </a:r>
            <a:br>
              <a:rPr lang="en-US" dirty="0"/>
            </a:br>
            <a:r>
              <a:rPr lang="en-US" dirty="0"/>
              <a:t>calculation and graphical display. It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effective </a:t>
            </a:r>
            <a:r>
              <a:rPr lang="en-US" dirty="0"/>
              <a:t>data handling and storage </a:t>
            </a:r>
            <a:r>
              <a:rPr lang="en-US" dirty="0" smtClean="0"/>
              <a:t>facility,</a:t>
            </a:r>
          </a:p>
          <a:p>
            <a:r>
              <a:rPr lang="en-US" dirty="0" smtClean="0"/>
              <a:t>a suite of operators for calculations on arrays, in particular matrices,</a:t>
            </a:r>
          </a:p>
          <a:p>
            <a:r>
              <a:rPr lang="en-US" dirty="0" smtClean="0"/>
              <a:t>a large, coherent, integrated collection of intermediate tools for data analysis,</a:t>
            </a:r>
          </a:p>
          <a:p>
            <a:r>
              <a:rPr lang="en-US" dirty="0" smtClean="0"/>
              <a:t>graphical facilities for data analysis and display either on-screen or on hardcopy, and </a:t>
            </a:r>
          </a:p>
          <a:p>
            <a:r>
              <a:rPr lang="en-US" dirty="0" smtClean="0"/>
              <a:t>a well-developed, simple and effective programming language which includes conditionals, loops, user-defined recursive functions and input and output facilities.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Many </a:t>
            </a:r>
            <a:r>
              <a:rPr lang="en-US" dirty="0"/>
              <a:t>users think of R as a statistics system. We prefer to think </a:t>
            </a:r>
            <a:r>
              <a:rPr lang="en-US" dirty="0" smtClean="0"/>
              <a:t>of it </a:t>
            </a:r>
            <a:r>
              <a:rPr lang="en-US" dirty="0"/>
              <a:t>as an environment within which statistical techniques </a:t>
            </a:r>
            <a:r>
              <a:rPr lang="en-US" dirty="0" smtClean="0"/>
              <a:t>are implemented</a:t>
            </a:r>
            <a:r>
              <a:rPr lang="en-US" dirty="0"/>
              <a:t>. R can be extended (easily) via packages ... </a:t>
            </a:r>
            <a:r>
              <a:rPr lang="en-US" dirty="0" smtClean="0"/>
              <a:t>Available through </a:t>
            </a:r>
            <a:r>
              <a:rPr lang="en-US" dirty="0"/>
              <a:t>the CRAN family of Internet sites covering a very </a:t>
            </a:r>
            <a:r>
              <a:rPr lang="en-US" dirty="0" smtClean="0"/>
              <a:t>wide range </a:t>
            </a:r>
            <a:r>
              <a:rPr lang="en-US" dirty="0"/>
              <a:t>of modern statistics." (Adapted from r-project.org web page)</a:t>
            </a:r>
          </a:p>
        </p:txBody>
      </p:sp>
    </p:spTree>
    <p:extLst>
      <p:ext uri="{BB962C8B-B14F-4D97-AF65-F5344CB8AC3E}">
        <p14:creationId xmlns:p14="http://schemas.microsoft.com/office/powerpoint/2010/main" val="303604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• 1991-93: Ross Dhaka and Robert Gentleman begin work on </a:t>
            </a:r>
            <a:r>
              <a:rPr lang="en-US" dirty="0" smtClean="0"/>
              <a:t>R project </a:t>
            </a:r>
            <a:r>
              <a:rPr lang="en-US" dirty="0"/>
              <a:t>for Macs at U. Auckland (S for Macs).</a:t>
            </a:r>
          </a:p>
          <a:p>
            <a:r>
              <a:rPr lang="en-US" dirty="0" smtClean="0"/>
              <a:t>1995</a:t>
            </a:r>
            <a:r>
              <a:rPr lang="en-US" dirty="0"/>
              <a:t>: R available by ftp under the General Public License.</a:t>
            </a:r>
          </a:p>
          <a:p>
            <a:r>
              <a:rPr lang="en-US" dirty="0" smtClean="0"/>
              <a:t>96-97</a:t>
            </a:r>
            <a:r>
              <a:rPr lang="en-US" dirty="0"/>
              <a:t>: mailing list and R core group is formed.</a:t>
            </a:r>
          </a:p>
          <a:p>
            <a:r>
              <a:rPr lang="en-US" dirty="0" smtClean="0"/>
              <a:t>2000</a:t>
            </a:r>
            <a:r>
              <a:rPr lang="en-US" dirty="0"/>
              <a:t>: John Chambers, designer of S joins the </a:t>
            </a:r>
            <a:r>
              <a:rPr lang="en-US" dirty="0" err="1"/>
              <a:t>Rcore</a:t>
            </a:r>
            <a:r>
              <a:rPr lang="en-US" dirty="0"/>
              <a:t> (wins </a:t>
            </a:r>
            <a:r>
              <a:rPr lang="en-US" dirty="0" smtClean="0"/>
              <a:t>a prize </a:t>
            </a:r>
            <a:r>
              <a:rPr lang="en-US" dirty="0"/>
              <a:t>for best software from ACM for S)</a:t>
            </a:r>
          </a:p>
          <a:p>
            <a:r>
              <a:rPr lang="en-US" dirty="0" smtClean="0"/>
              <a:t>2001-2015</a:t>
            </a:r>
            <a:r>
              <a:rPr lang="en-US" dirty="0"/>
              <a:t>: Core team continues to improve base </a:t>
            </a:r>
            <a:r>
              <a:rPr lang="en-US" dirty="0" smtClean="0"/>
              <a:t>package with </a:t>
            </a:r>
            <a:r>
              <a:rPr lang="en-US" dirty="0"/>
              <a:t>a new release every 6 months (now more like yearly).</a:t>
            </a:r>
          </a:p>
          <a:p>
            <a:r>
              <a:rPr lang="en-US" dirty="0" smtClean="0"/>
              <a:t>Many </a:t>
            </a:r>
            <a:r>
              <a:rPr lang="en-US" dirty="0"/>
              <a:t>others contribute </a:t>
            </a:r>
            <a:r>
              <a:rPr lang="en-US" dirty="0" smtClean="0"/>
              <a:t>“packages</a:t>
            </a:r>
            <a:r>
              <a:rPr lang="en-US" dirty="0"/>
              <a:t>" to supplement </a:t>
            </a:r>
            <a:r>
              <a:rPr lang="en-US" dirty="0" smtClean="0"/>
              <a:t>the functionality </a:t>
            </a:r>
            <a:r>
              <a:rPr lang="en-US" dirty="0"/>
              <a:t>for particular problems.</a:t>
            </a:r>
          </a:p>
        </p:txBody>
      </p:sp>
    </p:spTree>
    <p:extLst>
      <p:ext uri="{BB962C8B-B14F-4D97-AF65-F5344CB8AC3E}">
        <p14:creationId xmlns:p14="http://schemas.microsoft.com/office/powerpoint/2010/main" val="15977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 purpose programs</a:t>
            </a:r>
          </a:p>
          <a:p>
            <a:pPr lvl="1"/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S</a:t>
            </a:r>
            <a:r>
              <a:rPr lang="en-US" dirty="0"/>
              <a:t>+</a:t>
            </a:r>
          </a:p>
          <a:p>
            <a:pPr lvl="1"/>
            <a:r>
              <a:rPr lang="en-US" dirty="0" smtClean="0"/>
              <a:t>SAS</a:t>
            </a:r>
            <a:endParaRPr lang="en-US" dirty="0"/>
          </a:p>
          <a:p>
            <a:pPr lvl="1"/>
            <a:r>
              <a:rPr lang="en-US" dirty="0" smtClean="0"/>
              <a:t>SPSS</a:t>
            </a:r>
            <a:endParaRPr lang="en-US" dirty="0"/>
          </a:p>
          <a:p>
            <a:pPr lvl="1"/>
            <a:r>
              <a:rPr lang="en-US" dirty="0" smtClean="0"/>
              <a:t>STATA</a:t>
            </a:r>
            <a:endParaRPr lang="en-US" dirty="0"/>
          </a:p>
          <a:p>
            <a:pPr lvl="1"/>
            <a:r>
              <a:rPr lang="en-US" dirty="0" err="1" smtClean="0"/>
              <a:t>Systat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Specialized programs</a:t>
            </a:r>
          </a:p>
          <a:p>
            <a:pPr lvl="1"/>
            <a:r>
              <a:rPr lang="en-US" dirty="0" err="1" smtClean="0"/>
              <a:t>Mx</a:t>
            </a:r>
            <a:endParaRPr lang="en-US" dirty="0"/>
          </a:p>
          <a:p>
            <a:pPr lvl="1"/>
            <a:r>
              <a:rPr lang="en-US" dirty="0" smtClean="0"/>
              <a:t>EQS</a:t>
            </a:r>
            <a:endParaRPr lang="en-US" dirty="0"/>
          </a:p>
          <a:p>
            <a:pPr lvl="1"/>
            <a:r>
              <a:rPr lang="en-US" dirty="0" smtClean="0"/>
              <a:t>AMOS</a:t>
            </a:r>
            <a:endParaRPr lang="en-US" dirty="0"/>
          </a:p>
          <a:p>
            <a:pPr lvl="1"/>
            <a:r>
              <a:rPr lang="en-US" dirty="0" smtClean="0"/>
              <a:t>LISREL</a:t>
            </a:r>
            <a:endParaRPr lang="en-US" dirty="0"/>
          </a:p>
          <a:p>
            <a:pPr lvl="1"/>
            <a:r>
              <a:rPr lang="en-US" dirty="0" err="1" smtClean="0"/>
              <a:t>MPlus</a:t>
            </a:r>
            <a:endParaRPr lang="en-US" dirty="0"/>
          </a:p>
          <a:p>
            <a:pPr lvl="1"/>
            <a:r>
              <a:rPr lang="en-US" dirty="0" smtClean="0"/>
              <a:t>Your </a:t>
            </a:r>
            <a:r>
              <a:rPr lang="en-US" dirty="0"/>
              <a:t>favorite program</a:t>
            </a:r>
          </a:p>
        </p:txBody>
      </p:sp>
    </p:spTree>
    <p:extLst>
      <p:ext uri="{BB962C8B-B14F-4D97-AF65-F5344CB8AC3E}">
        <p14:creationId xmlns:p14="http://schemas.microsoft.com/office/powerpoint/2010/main" val="171094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purpose programs</a:t>
            </a:r>
            <a:endParaRPr lang="en-US" dirty="0"/>
          </a:p>
          <a:p>
            <a:pPr lvl="1"/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$+</a:t>
            </a:r>
            <a:endParaRPr lang="en-US" dirty="0"/>
          </a:p>
          <a:p>
            <a:pPr lvl="1"/>
            <a:r>
              <a:rPr lang="en-US" dirty="0" smtClean="0"/>
              <a:t>$A$</a:t>
            </a:r>
            <a:endParaRPr lang="en-US" dirty="0"/>
          </a:p>
          <a:p>
            <a:pPr lvl="1"/>
            <a:r>
              <a:rPr lang="en-US" dirty="0" smtClean="0"/>
              <a:t>$P$$</a:t>
            </a:r>
            <a:endParaRPr lang="en-US" dirty="0"/>
          </a:p>
          <a:p>
            <a:pPr lvl="1"/>
            <a:r>
              <a:rPr lang="en-US" dirty="0" smtClean="0"/>
              <a:t>$TATA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y$tat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Specialized programs</a:t>
            </a:r>
            <a:endParaRPr lang="en-US" dirty="0"/>
          </a:p>
          <a:p>
            <a:pPr lvl="1"/>
            <a:r>
              <a:rPr lang="en-US" dirty="0" err="1" smtClean="0"/>
              <a:t>Mx</a:t>
            </a:r>
            <a:endParaRPr lang="en-US" dirty="0"/>
          </a:p>
          <a:p>
            <a:pPr lvl="1"/>
            <a:r>
              <a:rPr lang="en-US" dirty="0" smtClean="0"/>
              <a:t>EQ$</a:t>
            </a:r>
            <a:endParaRPr lang="en-US" dirty="0"/>
          </a:p>
          <a:p>
            <a:pPr lvl="1"/>
            <a:r>
              <a:rPr lang="en-US" dirty="0" smtClean="0"/>
              <a:t>AMO$</a:t>
            </a:r>
            <a:endParaRPr lang="en-US" dirty="0"/>
          </a:p>
          <a:p>
            <a:pPr lvl="1"/>
            <a:r>
              <a:rPr lang="en-US" dirty="0" smtClean="0"/>
              <a:t>LI$REL</a:t>
            </a:r>
            <a:endParaRPr lang="en-US" dirty="0"/>
          </a:p>
          <a:p>
            <a:pPr lvl="1"/>
            <a:r>
              <a:rPr lang="en-US" dirty="0" err="1" smtClean="0"/>
              <a:t>MPlu</a:t>
            </a:r>
            <a:r>
              <a:rPr lang="en-US" dirty="0" smtClean="0"/>
              <a:t>$</a:t>
            </a:r>
            <a:endParaRPr lang="en-US" dirty="0"/>
          </a:p>
          <a:p>
            <a:pPr lvl="1"/>
            <a:r>
              <a:rPr lang="en-US" dirty="0" smtClean="0"/>
              <a:t>Your </a:t>
            </a:r>
            <a:r>
              <a:rPr lang="en-US" dirty="0"/>
              <a:t>favorite program</a:t>
            </a:r>
          </a:p>
        </p:txBody>
      </p:sp>
    </p:spTree>
    <p:extLst>
      <p:ext uri="{BB962C8B-B14F-4D97-AF65-F5344CB8AC3E}">
        <p14:creationId xmlns:p14="http://schemas.microsoft.com/office/powerpoint/2010/main" val="4914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as a way of facilitating replicable science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 is not just for statisticians, it is for all research </a:t>
            </a:r>
            <a:r>
              <a:rPr lang="en-US" dirty="0" smtClean="0"/>
              <a:t>oriented psychologists</a:t>
            </a:r>
            <a:r>
              <a:rPr lang="en-US" dirty="0"/>
              <a:t>.</a:t>
            </a:r>
          </a:p>
          <a:p>
            <a:r>
              <a:rPr lang="en-US" dirty="0" smtClean="0"/>
              <a:t>R </a:t>
            </a:r>
            <a:r>
              <a:rPr lang="en-US" dirty="0"/>
              <a:t>scripts are published in psychology journals to show new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Psychological Methods</a:t>
            </a:r>
          </a:p>
          <a:p>
            <a:pPr lvl="1"/>
            <a:r>
              <a:rPr lang="en-US" dirty="0" smtClean="0"/>
              <a:t>Psychological Science</a:t>
            </a:r>
          </a:p>
          <a:p>
            <a:pPr lvl="1"/>
            <a:r>
              <a:rPr lang="en-US" dirty="0" smtClean="0"/>
              <a:t>Journal </a:t>
            </a:r>
            <a:r>
              <a:rPr lang="en-US" dirty="0"/>
              <a:t>of Research in Personality</a:t>
            </a:r>
          </a:p>
          <a:p>
            <a:r>
              <a:rPr lang="en-US" dirty="0" smtClean="0"/>
              <a:t>R </a:t>
            </a:r>
            <a:r>
              <a:rPr lang="en-US" dirty="0"/>
              <a:t>based data sets are now accompanying journal articles:</a:t>
            </a:r>
          </a:p>
          <a:p>
            <a:pPr lvl="1"/>
            <a:r>
              <a:rPr lang="en-US" dirty="0" smtClean="0"/>
              <a:t>R code in supplements</a:t>
            </a:r>
          </a:p>
          <a:p>
            <a:pPr lvl="1"/>
            <a:r>
              <a:rPr lang="en-US" dirty="0" smtClean="0"/>
              <a:t>Open science framework: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 uploads</a:t>
            </a:r>
          </a:p>
          <a:p>
            <a:pPr lvl="2"/>
            <a:r>
              <a:rPr lang="en-US" dirty="0" smtClean="0"/>
              <a:t>OSF uploads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sharing our code and data the </a:t>
            </a:r>
            <a:r>
              <a:rPr lang="en-US" dirty="0" smtClean="0"/>
              <a:t>field </a:t>
            </a:r>
            <a:r>
              <a:rPr lang="en-US" dirty="0"/>
              <a:t>can increase </a:t>
            </a:r>
            <a:r>
              <a:rPr lang="en-US" dirty="0" smtClean="0"/>
              <a:t>the possibility </a:t>
            </a:r>
            <a:r>
              <a:rPr lang="en-US" dirty="0"/>
              <a:t>of doing replicable science.</a:t>
            </a:r>
          </a:p>
        </p:txBody>
      </p:sp>
    </p:spTree>
    <p:extLst>
      <p:ext uri="{BB962C8B-B14F-4D97-AF65-F5344CB8AC3E}">
        <p14:creationId xmlns:p14="http://schemas.microsoft.com/office/powerpoint/2010/main" val="20538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2507</Words>
  <Application>Microsoft Office PowerPoint</Application>
  <PresentationFormat>On-screen Show (4:3)</PresentationFormat>
  <Paragraphs>343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Introduction to R: What is it? Why to use it?</vt:lpstr>
      <vt:lpstr>Key Points</vt:lpstr>
      <vt:lpstr>R: What is it?</vt:lpstr>
      <vt:lpstr>What is R?: Technically</vt:lpstr>
      <vt:lpstr>R is an integrated suite of software facilities for data manipulation, calculation and graphical display. It is:</vt:lpstr>
      <vt:lpstr>R: A brief history</vt:lpstr>
      <vt:lpstr>Other Approaches</vt:lpstr>
      <vt:lpstr>Other Approaches</vt:lpstr>
      <vt:lpstr>R as a way of facilitating replicable science</vt:lpstr>
      <vt:lpstr>R: A way of thinking</vt:lpstr>
      <vt:lpstr>R is open source, how can you trust it?</vt:lpstr>
      <vt:lpstr>Misconception: R is hard to use</vt:lpstr>
      <vt:lpstr>Misconceptions: R is hard to learn Some interesting facts</vt:lpstr>
      <vt:lpstr>Various ways to run R</vt:lpstr>
      <vt:lpstr>Ok, how do I get it: Getting started with R</vt:lpstr>
      <vt:lpstr>R Application</vt:lpstr>
      <vt:lpstr>R Studio</vt:lpstr>
      <vt:lpstr>R Studio Elements</vt:lpstr>
      <vt:lpstr>R Studio Elements</vt:lpstr>
      <vt:lpstr>Modularity of R</vt:lpstr>
      <vt:lpstr>A small subset of very useful packages</vt:lpstr>
      <vt:lpstr>A small subset of very useful packages (see also Computer World list)</vt:lpstr>
      <vt:lpstr>Using R for psychological statistics: Basic statistics</vt:lpstr>
      <vt:lpstr>Breadth</vt:lpstr>
      <vt:lpstr>For us SPSS people…</vt:lpstr>
      <vt:lpstr>Read a “foreign" le e.g., an SPSS sav file, using foreign package</vt:lpstr>
      <vt:lpstr>Simple Example</vt:lpstr>
      <vt:lpstr>Data entered?</vt:lpstr>
      <vt:lpstr>Simple Example</vt:lpstr>
      <vt:lpstr>Simple Example</vt:lpstr>
      <vt:lpstr>Simple Example</vt:lpstr>
      <vt:lpstr>Simple Example</vt:lpstr>
      <vt:lpstr>Automation</vt:lpstr>
      <vt:lpstr>Worked Example</vt:lpstr>
      <vt:lpstr>LCA Demo</vt:lpstr>
      <vt:lpstr>LCA Demo</vt:lpstr>
      <vt:lpstr>LCA Demo</vt:lpstr>
      <vt:lpstr>LCA Demo</vt:lpstr>
      <vt:lpstr>Before Running the Full Script</vt:lpstr>
      <vt:lpstr>After Running the Full Script</vt:lpstr>
      <vt:lpstr>Model Fit Summary</vt:lpstr>
      <vt:lpstr>Plots</vt:lpstr>
      <vt:lpstr>Remainder of the Semester</vt:lpstr>
    </vt:vector>
  </TitlesOfParts>
  <Company>College of Liberal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R: What is it? Why to use it?</dc:title>
  <dc:creator>Thomas Olino</dc:creator>
  <cp:lastModifiedBy>Thomas Olino</cp:lastModifiedBy>
  <cp:revision>28</cp:revision>
  <dcterms:created xsi:type="dcterms:W3CDTF">2017-09-23T02:25:24Z</dcterms:created>
  <dcterms:modified xsi:type="dcterms:W3CDTF">2017-09-25T18:12:30Z</dcterms:modified>
</cp:coreProperties>
</file>