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AB3A824-1A51-4B26-AD58-A6D8E14F6C04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58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3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1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5059C3-6A89-4494-99FF-5A4D6FFD50EB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42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64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08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3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38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23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4497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Análisis de textos literarios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9048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Título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087" y="1775791"/>
            <a:ext cx="10595113" cy="4259249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Debemos destacar las hipótesis o conjeturas que despierta el título, las inferencias o deducciones que se puedan construir y las implicaciones sociales e ideológicas </a:t>
            </a:r>
            <a:r>
              <a:rPr lang="es-CR" sz="2000" dirty="0" smtClean="0"/>
              <a:t>derivadas</a:t>
            </a:r>
            <a:r>
              <a:rPr lang="es-CR" sz="2000" dirty="0"/>
              <a:t>. Para construir tales operaciones debemos asumir el título en su manifestación total y no de forma fragmentaria: no se trata de asignarle un sentido a cada palabra que </a:t>
            </a:r>
            <a:r>
              <a:rPr lang="es-CR" sz="2000" dirty="0" smtClean="0"/>
              <a:t>constituya </a:t>
            </a:r>
            <a:r>
              <a:rPr lang="es-CR" sz="2000" dirty="0"/>
              <a:t>el título, porque esa segmentación no ayudará a establecer la hipótesis global del enunciado. Lo que se infiera del título estará sujeto a ser demostrado o descartado con el análisis del cuerpo del texto. Por esa razón hay que considerar como hipotéticas las </a:t>
            </a:r>
            <a:r>
              <a:rPr lang="es-CR" sz="2000" dirty="0" smtClean="0"/>
              <a:t>primeras </a:t>
            </a:r>
            <a:r>
              <a:rPr lang="es-CR" sz="2000" dirty="0"/>
              <a:t>aproximaciones a esta parte del texto. </a:t>
            </a:r>
          </a:p>
        </p:txBody>
      </p:sp>
      <p:pic>
        <p:nvPicPr>
          <p:cNvPr id="8194" name="Picture 2" descr="22,025 Libros Apilados Imágenes y Foto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10" y="4014442"/>
            <a:ext cx="2203312" cy="22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28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El </a:t>
            </a:r>
            <a:r>
              <a:rPr lang="es-CR" dirty="0" err="1"/>
              <a:t>cotexto</a:t>
            </a:r>
            <a:r>
              <a:rPr lang="es-CR" dirty="0"/>
              <a:t> o cuerpo del texto </a:t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357" y="1630017"/>
            <a:ext cx="10475843" cy="4405023"/>
          </a:xfrm>
        </p:spPr>
        <p:txBody>
          <a:bodyPr>
            <a:normAutofit/>
          </a:bodyPr>
          <a:lstStyle/>
          <a:p>
            <a:pPr algn="just"/>
            <a:r>
              <a:rPr lang="es-CR" sz="2000" dirty="0" smtClean="0"/>
              <a:t>El </a:t>
            </a:r>
            <a:r>
              <a:rPr lang="es-CR" sz="2000" dirty="0" err="1"/>
              <a:t>cotexto</a:t>
            </a:r>
            <a:r>
              <a:rPr lang="es-CR" sz="2000" dirty="0"/>
              <a:t> está constituido por todas las partes que remiten al texto mismo, esto es, los referentes </a:t>
            </a:r>
            <a:r>
              <a:rPr lang="es-CR" sz="2000" dirty="0" err="1"/>
              <a:t>intratextuales</a:t>
            </a:r>
            <a:r>
              <a:rPr lang="es-CR" sz="2000" dirty="0"/>
              <a:t> que hacen posible precisar su sentido inmanente. </a:t>
            </a:r>
            <a:r>
              <a:rPr lang="es-CR" sz="2000" dirty="0" smtClean="0"/>
              <a:t>Consideraremos </a:t>
            </a:r>
            <a:r>
              <a:rPr lang="es-CR" sz="2000" dirty="0" err="1"/>
              <a:t>cotexto</a:t>
            </a:r>
            <a:r>
              <a:rPr lang="es-CR" sz="2000" dirty="0"/>
              <a:t> a todo aquello que conforma el cuerpo del texto. De esta parte central para nuestro análisis averiguaremos: a) cómo está organizado o estructurado el texto y según qué criterio, b) cuál es el mundo representado, c) mediante cuáles recursos </a:t>
            </a:r>
            <a:r>
              <a:rPr lang="es-CR" sz="2000" dirty="0" smtClean="0"/>
              <a:t>retóricos </a:t>
            </a:r>
            <a:r>
              <a:rPr lang="es-CR" sz="2000" dirty="0"/>
              <a:t>y d) estilísticos se produce el sentido y e) a cuáles estrategias discursivas echa mano el productor del texto para expresar su tono, su posición y su actitud ante el mundo </a:t>
            </a:r>
            <a:r>
              <a:rPr lang="es-CR" sz="2000" dirty="0" smtClean="0"/>
              <a:t>representado</a:t>
            </a:r>
            <a:r>
              <a:rPr lang="es-CR" sz="2000" dirty="0"/>
              <a:t>. </a:t>
            </a:r>
          </a:p>
        </p:txBody>
      </p:sp>
      <p:pic>
        <p:nvPicPr>
          <p:cNvPr id="9218" name="Picture 2" descr="Los libros del 2020 | Columnistas | La Revista | El Univers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427" y="3832528"/>
            <a:ext cx="3157468" cy="23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191" y="434723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s-CR" dirty="0"/>
              <a:t>Para ver cómo está estructurado el texto podemos fijarnos en criterios como: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42122" y="2103119"/>
            <a:ext cx="10707756" cy="4165159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</a:t>
            </a:r>
            <a:r>
              <a:rPr lang="es-CR" sz="2000" dirty="0" smtClean="0"/>
              <a:t>spacio</a:t>
            </a:r>
            <a:r>
              <a:rPr lang="es-CR" sz="2000" dirty="0"/>
              <a:t>, tiempo, personaje, tema, acontecimientos y estructura. Estos mismos criterios nos servirán para poner de relieve las relaciones y oposiciones que organizan el </a:t>
            </a:r>
            <a:r>
              <a:rPr lang="es-CR" sz="2000" dirty="0" smtClean="0"/>
              <a:t>texto. </a:t>
            </a:r>
          </a:p>
          <a:p>
            <a:pPr algn="just"/>
            <a:r>
              <a:rPr lang="es-CR" sz="2000" dirty="0" smtClean="0"/>
              <a:t>Para </a:t>
            </a:r>
            <a:r>
              <a:rPr lang="es-CR" sz="2000" dirty="0"/>
              <a:t>determinar la </a:t>
            </a:r>
            <a:r>
              <a:rPr lang="es-CR" sz="2000" i="1" dirty="0"/>
              <a:t>espacialidad </a:t>
            </a:r>
            <a:r>
              <a:rPr lang="es-CR" sz="2000" dirty="0"/>
              <a:t>en los textos le prestamos atención a verbos espaciales como subir / bajar, entrar / salir, venir / llegar, atravesar-cruzar-penetrar-invadir, a </a:t>
            </a:r>
            <a:r>
              <a:rPr lang="es-CR" sz="2000" dirty="0" smtClean="0"/>
              <a:t>indicadores </a:t>
            </a:r>
            <a:r>
              <a:rPr lang="es-CR" sz="2000" dirty="0"/>
              <a:t>espaciales como aquí, acá, allí, allá, este, ese, aquel, allende, acullá, o a </a:t>
            </a:r>
            <a:r>
              <a:rPr lang="es-CR" sz="2000" dirty="0" smtClean="0"/>
              <a:t>referencias </a:t>
            </a:r>
            <a:r>
              <a:rPr lang="es-CR" sz="2000" dirty="0"/>
              <a:t>específicas del texto como en el campo, en el río, en la ciudad, en el valle, a los topónimos… </a:t>
            </a:r>
            <a:endParaRPr lang="es-CR" sz="2000" dirty="0" smtClean="0"/>
          </a:p>
          <a:p>
            <a:pPr algn="just"/>
            <a:r>
              <a:rPr lang="es-CR" sz="2000" dirty="0"/>
              <a:t>En cuanto a la </a:t>
            </a:r>
            <a:r>
              <a:rPr lang="es-CR" sz="2000" i="1" dirty="0"/>
              <a:t>temporalidad</a:t>
            </a:r>
            <a:r>
              <a:rPr lang="es-CR" sz="2000" dirty="0"/>
              <a:t>, nos fijamos en las conjugaciones verbales (pasado, presente y futuro), en los adverbios de tiempo y frases adverbiales (ayer, hoy, mañana, ahora, dentro de poco, en este momento, al día siguiente), en las referencias históricas concretas y en los acontecimientos. </a:t>
            </a:r>
            <a:endParaRPr lang="es-CR" sz="2000" dirty="0" smtClean="0"/>
          </a:p>
          <a:p>
            <a:pPr algn="just"/>
            <a:r>
              <a:rPr lang="es-CR" sz="2000" dirty="0"/>
              <a:t>Para ver si el criterio que nos sirve es el de los </a:t>
            </a:r>
            <a:r>
              <a:rPr lang="es-CR" sz="2000" i="1" dirty="0"/>
              <a:t>personajes</a:t>
            </a:r>
            <a:r>
              <a:rPr lang="es-CR" sz="2000" dirty="0"/>
              <a:t>, debemos fijarnos en la evolución o </a:t>
            </a:r>
            <a:r>
              <a:rPr lang="es-CR" sz="2000" dirty="0" err="1"/>
              <a:t>estaticidad</a:t>
            </a:r>
            <a:r>
              <a:rPr lang="es-CR" sz="2000" dirty="0"/>
              <a:t> de los mismos, desde el principio al final del texto. Esto es, si existe cambio o permanencia de su personalidad, carácter, situación social, </a:t>
            </a:r>
            <a:r>
              <a:rPr lang="es-CR" sz="2000" dirty="0" smtClean="0"/>
              <a:t>socioeconómica</a:t>
            </a:r>
            <a:r>
              <a:rPr lang="es-CR" sz="2000" dirty="0"/>
              <a:t>, espiritual, moral, cultural. </a:t>
            </a:r>
          </a:p>
          <a:p>
            <a:pPr algn="just"/>
            <a:endParaRPr lang="es-CR" sz="2000" dirty="0"/>
          </a:p>
          <a:p>
            <a:pPr algn="just"/>
            <a:endParaRPr lang="es-CR" sz="2000" dirty="0"/>
          </a:p>
        </p:txBody>
      </p:sp>
      <p:pic>
        <p:nvPicPr>
          <p:cNvPr id="10242" name="Picture 2" descr="Mejores webs para descargar libros gratis en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842" y="434723"/>
            <a:ext cx="1895061" cy="15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9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329" y="599731"/>
            <a:ext cx="10058400" cy="1371600"/>
          </a:xfrm>
        </p:spPr>
        <p:txBody>
          <a:bodyPr/>
          <a:lstStyle/>
          <a:p>
            <a:r>
              <a:rPr lang="es-CR" dirty="0"/>
              <a:t>El mundo representado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6104" y="1828800"/>
            <a:ext cx="10489096" cy="4206240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El </a:t>
            </a:r>
            <a:r>
              <a:rPr lang="es-CR" sz="2000" i="1" dirty="0"/>
              <a:t>mundo representado </a:t>
            </a:r>
            <a:r>
              <a:rPr lang="es-CR" sz="2000" dirty="0"/>
              <a:t>lo conforman el </a:t>
            </a:r>
            <a:r>
              <a:rPr lang="es-CR" sz="2000" i="1" dirty="0"/>
              <a:t>dónde </a:t>
            </a:r>
            <a:r>
              <a:rPr lang="es-CR" sz="2000" dirty="0"/>
              <a:t>sucede los hechos (el espacio), el </a:t>
            </a:r>
            <a:r>
              <a:rPr lang="es-CR" sz="2000" i="1" dirty="0"/>
              <a:t>cuándo </a:t>
            </a:r>
            <a:r>
              <a:rPr lang="es-CR" sz="2000" dirty="0"/>
              <a:t>sucede (el tiempo), </a:t>
            </a:r>
            <a:r>
              <a:rPr lang="es-CR" sz="2000" i="1" dirty="0"/>
              <a:t>a quiénes </a:t>
            </a:r>
            <a:r>
              <a:rPr lang="es-CR" sz="2000" dirty="0"/>
              <a:t>les sucede (los personajes) y el carácter de las </a:t>
            </a:r>
            <a:r>
              <a:rPr lang="es-CR" sz="2000" dirty="0" smtClean="0"/>
              <a:t>categorías </a:t>
            </a:r>
            <a:r>
              <a:rPr lang="es-CR" sz="2000" dirty="0"/>
              <a:t>anteriores, es decir, su verosimilitud o inverosimilitud. El mundo representado es realista si se ajusta a una lógica verosímil, esto es, se ajusta a la lógica con que </a:t>
            </a:r>
            <a:r>
              <a:rPr lang="es-CR" sz="2000" dirty="0" smtClean="0"/>
              <a:t>suceden </a:t>
            </a:r>
            <a:r>
              <a:rPr lang="es-CR" sz="2000" dirty="0"/>
              <a:t>los acontecimientos en el mundo real. El mundo representado será fantástico si los sucesos no pueden ser explicados por ninguna lógica natural o sobrenatural y nos que-damos con la duda o la vacilación. El mundo representado será maravilloso si los </a:t>
            </a:r>
            <a:r>
              <a:rPr lang="es-CR" sz="2000" dirty="0" smtClean="0"/>
              <a:t>sucesos </a:t>
            </a:r>
            <a:r>
              <a:rPr lang="es-CR" sz="2000" dirty="0"/>
              <a:t>son explicados por una lógica sobrenatural: intervención de hadas, duendes, </a:t>
            </a:r>
            <a:r>
              <a:rPr lang="es-CR" sz="2000" dirty="0" smtClean="0"/>
              <a:t>demonios</a:t>
            </a:r>
            <a:r>
              <a:rPr lang="es-CR" sz="2000" dirty="0"/>
              <a:t>, dioses… </a:t>
            </a:r>
          </a:p>
        </p:txBody>
      </p:sp>
      <p:pic>
        <p:nvPicPr>
          <p:cNvPr id="11266" name="Picture 2" descr="La lectura de libros ha sido una gran aliada para sobrellevar mejor el  confinamie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57" y="4244339"/>
            <a:ext cx="25527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1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 </a:t>
            </a:r>
            <a:r>
              <a:rPr lang="es-CR" dirty="0"/>
              <a:t>retórica y el estilo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6104" y="1709530"/>
            <a:ext cx="10489096" cy="4325510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En análisis de </a:t>
            </a:r>
            <a:r>
              <a:rPr lang="es-CR" sz="2000" i="1" dirty="0"/>
              <a:t>la retórica y el estilo </a:t>
            </a:r>
            <a:r>
              <a:rPr lang="es-CR" sz="2000" dirty="0"/>
              <a:t>evidenciará los procedimientos a que echa mano el enunciador para soslayar, atenuar, maximizar, enmascarar, dejar en suspenso algo sobre sí mismo, el mundo representado o sobre los otros. También destacará el grado de cercanía o distanciamiento que pueda tener sobre aquello de que habla o re-presenta. Por ejemplo, referirse al cuerpo por medio de metáforas para expresar el </a:t>
            </a:r>
            <a:r>
              <a:rPr lang="es-CR" sz="2000" dirty="0" smtClean="0"/>
              <a:t>carácter </a:t>
            </a:r>
            <a:r>
              <a:rPr lang="es-CR" sz="2000" dirty="0" err="1"/>
              <a:t>tabuado</a:t>
            </a:r>
            <a:r>
              <a:rPr lang="es-CR" sz="2000" dirty="0"/>
              <a:t> de las relaciones sexuales (“tu llave de oro cantó en mi cerradura”), recu-rrir a la hipérbole o la desmesura para provocar un efecto cómico-burlesco (“érase un hombre a una nariz pegado”, “érase un </a:t>
            </a:r>
            <a:r>
              <a:rPr lang="es-CR" sz="2000" dirty="0" err="1"/>
              <a:t>naricísimo</a:t>
            </a:r>
            <a:r>
              <a:rPr lang="es-CR" sz="2000" dirty="0"/>
              <a:t> infinito”), aterrador o de miedo, o simplemente para distanciarse de aquello de que se habla o se refiere el texto (“era tan feo, tan feo, tan feo, que…”). </a:t>
            </a:r>
          </a:p>
        </p:txBody>
      </p:sp>
    </p:spTree>
    <p:extLst>
      <p:ext uri="{BB962C8B-B14F-4D97-AF65-F5344CB8AC3E}">
        <p14:creationId xmlns:p14="http://schemas.microsoft.com/office/powerpoint/2010/main" val="66785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9442174" cy="1159702"/>
          </a:xfrm>
        </p:spPr>
        <p:txBody>
          <a:bodyPr/>
          <a:lstStyle/>
          <a:p>
            <a:r>
              <a:rPr lang="es-CR" dirty="0"/>
              <a:t> E</a:t>
            </a:r>
            <a:r>
              <a:rPr lang="es-CR" dirty="0" smtClean="0"/>
              <a:t>stilo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1802296"/>
            <a:ext cx="10581861" cy="4232744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En cuanto al </a:t>
            </a:r>
            <a:r>
              <a:rPr lang="es-CR" sz="2000" i="1" dirty="0"/>
              <a:t>estilo</a:t>
            </a:r>
            <a:r>
              <a:rPr lang="es-CR" sz="2000" dirty="0"/>
              <a:t>, los textos pueden utilizar determinados registros léxicos para exaltar (defensores del universo, guardianes de la libertad, apóstol de la paz), para </a:t>
            </a:r>
            <a:r>
              <a:rPr lang="es-CR" sz="2000" dirty="0" smtClean="0"/>
              <a:t>rebajar </a:t>
            </a:r>
            <a:r>
              <a:rPr lang="es-CR" sz="2000" dirty="0"/>
              <a:t>(los ecologistas son comunistas reciclados), para estigmatizar (los enemigos de la democracia son los inconformes) o para poner en tela de duda los argumentos del </a:t>
            </a:r>
            <a:r>
              <a:rPr lang="es-CR" sz="2000" dirty="0" smtClean="0"/>
              <a:t>contrario </a:t>
            </a:r>
            <a:r>
              <a:rPr lang="es-CR" sz="2000" dirty="0"/>
              <a:t>(sus palabras no nacen de </a:t>
            </a:r>
            <a:r>
              <a:rPr lang="es-CR" sz="2000" dirty="0" smtClean="0"/>
              <a:t>un </a:t>
            </a:r>
            <a:r>
              <a:rPr lang="es-CR" sz="2000" dirty="0"/>
              <a:t>examen concienzudo de la realidad, son muy </a:t>
            </a:r>
            <a:r>
              <a:rPr lang="es-CR" sz="2000" dirty="0" smtClean="0"/>
              <a:t>subjetivas).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Los pronombres se utiliza para mostrar cercanía y </a:t>
            </a:r>
            <a:r>
              <a:rPr lang="es-CR" sz="2000" dirty="0" smtClean="0"/>
              <a:t>familiaridad </a:t>
            </a:r>
            <a:r>
              <a:rPr lang="es-CR" sz="2000" dirty="0"/>
              <a:t>(mi vecino) o distancia y desconfianza (ese vecino que tengo) o desprecio y </a:t>
            </a:r>
            <a:r>
              <a:rPr lang="es-CR" sz="2000" dirty="0" smtClean="0"/>
              <a:t>discriminación </a:t>
            </a:r>
            <a:r>
              <a:rPr lang="es-CR" sz="2000" dirty="0"/>
              <a:t>(esos nicas, son unos indios). Los diminutivos también son condensadores de significación interesada o sesgada: expresan familiaridad y cercanía (amorcito), </a:t>
            </a:r>
            <a:r>
              <a:rPr lang="es-CR" sz="2000" dirty="0" smtClean="0"/>
              <a:t>despectivo </a:t>
            </a:r>
            <a:r>
              <a:rPr lang="es-CR" sz="2000" dirty="0"/>
              <a:t>o rechazo (carajillo) o sirven para atenuar el daño y la responsabilidad del infractor (“fue solo un golpecito”, cuando se choca el carro ajeno) o para aminorar el impacto </a:t>
            </a:r>
            <a:r>
              <a:rPr lang="es-CR" sz="2000" dirty="0" smtClean="0"/>
              <a:t>físico </a:t>
            </a:r>
            <a:r>
              <a:rPr lang="es-CR" sz="2000" dirty="0"/>
              <a:t>y psicológico (a alguien que ha sufrido una herida se le dice: “eso no es nada, es </a:t>
            </a:r>
            <a:r>
              <a:rPr lang="es-CR" sz="2000" dirty="0" smtClean="0"/>
              <a:t>apenas </a:t>
            </a:r>
            <a:r>
              <a:rPr lang="es-CR" sz="2000" dirty="0"/>
              <a:t>un </a:t>
            </a:r>
            <a:r>
              <a:rPr lang="es-CR" sz="2000" dirty="0" err="1"/>
              <a:t>rasponcito</a:t>
            </a:r>
            <a:r>
              <a:rPr lang="es-CR" sz="2000" dirty="0"/>
              <a:t>”). </a:t>
            </a:r>
          </a:p>
        </p:txBody>
      </p:sp>
    </p:spTree>
    <p:extLst>
      <p:ext uri="{BB962C8B-B14F-4D97-AF65-F5344CB8AC3E}">
        <p14:creationId xmlns:p14="http://schemas.microsoft.com/office/powerpoint/2010/main" val="2316891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000" dirty="0"/>
              <a:t>Otros de los recursos donde vamos a encontrar el tono, la posición y la actitud del enunciador frente al mundo son las </a:t>
            </a:r>
            <a:r>
              <a:rPr lang="es-CR" sz="2000" i="1" dirty="0"/>
              <a:t>estrategias discursivas</a:t>
            </a:r>
            <a:r>
              <a:rPr lang="es-CR" sz="2000" dirty="0"/>
              <a:t>: ironía, sátira, parodia y carnaval. Por medio de estas estrategias se explicita si el enunciador es respetuoso, </a:t>
            </a:r>
            <a:r>
              <a:rPr lang="es-CR" sz="2000" dirty="0" smtClean="0"/>
              <a:t>reverente</a:t>
            </a:r>
            <a:r>
              <a:rPr lang="es-CR" sz="2000" dirty="0"/>
              <a:t>, serio, sumiso, indiferente, polémico, crítico, subversivo o </a:t>
            </a:r>
            <a:r>
              <a:rPr lang="es-CR" sz="2000" dirty="0" err="1"/>
              <a:t>perversivo</a:t>
            </a:r>
            <a:r>
              <a:rPr lang="es-CR" sz="2000" dirty="0"/>
              <a:t>… O si tiene una posición racista, sexista, homofóbica, eurocéntrica, </a:t>
            </a:r>
            <a:r>
              <a:rPr lang="es-CR" sz="2000" dirty="0" err="1"/>
              <a:t>anglofílica</a:t>
            </a:r>
            <a:r>
              <a:rPr lang="es-CR" sz="2000" dirty="0"/>
              <a:t>, </a:t>
            </a:r>
            <a:r>
              <a:rPr lang="es-CR" sz="2000" dirty="0" err="1"/>
              <a:t>etnofóbica</a:t>
            </a:r>
            <a:r>
              <a:rPr lang="es-CR" sz="2000" dirty="0"/>
              <a:t>. También nos pueden decir si el enunciador se adhiere a o se distancia de aquello sobre lo que </a:t>
            </a:r>
            <a:r>
              <a:rPr lang="es-CR" sz="2000" dirty="0" smtClean="0"/>
              <a:t>habla</a:t>
            </a:r>
            <a:r>
              <a:rPr lang="es-CR" sz="2000" dirty="0"/>
              <a:t>. Además, nos comunica su punto de vista y su posición ideológica sobre el problema tratado o el mundo representado. </a:t>
            </a:r>
          </a:p>
        </p:txBody>
      </p:sp>
    </p:spTree>
    <p:extLst>
      <p:ext uri="{BB962C8B-B14F-4D97-AF65-F5344CB8AC3E}">
        <p14:creationId xmlns:p14="http://schemas.microsoft.com/office/powerpoint/2010/main" val="96927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Intertextos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6104" y="1815548"/>
            <a:ext cx="10489096" cy="4219492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En relación con los </a:t>
            </a:r>
            <a:r>
              <a:rPr lang="es-CR" sz="2000" i="1" dirty="0"/>
              <a:t>intertextos</a:t>
            </a:r>
            <a:r>
              <a:rPr lang="es-CR" sz="2000" dirty="0"/>
              <a:t>, debemos averiguar cuál es la actitud y posición del nuevo texto ante los textos anteriores. Esas actitud y posición pueden ser de cuatro ti-pos: a) el texto nuevo puede </a:t>
            </a:r>
            <a:r>
              <a:rPr lang="es-CR" sz="2000" i="1" dirty="0"/>
              <a:t>calcar-reproducir </a:t>
            </a:r>
            <a:r>
              <a:rPr lang="es-CR" sz="2000" dirty="0"/>
              <a:t>textos anteriores sin alterar su </a:t>
            </a:r>
            <a:r>
              <a:rPr lang="es-CR" sz="2000" dirty="0" smtClean="0"/>
              <a:t>significación</a:t>
            </a:r>
            <a:r>
              <a:rPr lang="es-CR" sz="2000" dirty="0"/>
              <a:t>: “si te pegan en una mejilla, coloca la otra”; b) el texto nuevo puede </a:t>
            </a:r>
            <a:r>
              <a:rPr lang="es-CR" sz="2000" i="1" dirty="0"/>
              <a:t>ironizar </a:t>
            </a:r>
            <a:r>
              <a:rPr lang="es-CR" sz="2000" dirty="0"/>
              <a:t>textos anteriores, introduciendo un tono burlesco, cuestionando su sentido, sugiriendo una nueva interpretación: pensemos en “La tela de Penélope o quién engaña a quién”, de Augusto Monterroso, donde además de la parodia, todas las instancias del textos </a:t>
            </a:r>
            <a:r>
              <a:rPr lang="es-CR" sz="2000" dirty="0" smtClean="0"/>
              <a:t>modelo</a:t>
            </a:r>
            <a:r>
              <a:rPr lang="es-CR" sz="2000" dirty="0"/>
              <a:t>, incluido el narrador, son corroídos por el punto de vista irónico-burlesco del nuevo narrador (cf. Solano, 2014); c) el texto nuevo puede </a:t>
            </a:r>
            <a:r>
              <a:rPr lang="es-CR" sz="2000" i="1" dirty="0"/>
              <a:t>parodiar </a:t>
            </a:r>
            <a:r>
              <a:rPr lang="es-CR" sz="2000" dirty="0"/>
              <a:t>textos anteriores, </a:t>
            </a:r>
            <a:r>
              <a:rPr lang="es-CR" sz="2000" dirty="0" smtClean="0"/>
              <a:t>sometiéndolos </a:t>
            </a:r>
            <a:r>
              <a:rPr lang="es-CR" sz="2000" dirty="0"/>
              <a:t>a un rebajamiento cómico-burlesco: pongamos como ejemplo el </a:t>
            </a:r>
            <a:r>
              <a:rPr lang="es-CR" sz="2000" i="1" dirty="0"/>
              <a:t>Quijote</a:t>
            </a:r>
            <a:r>
              <a:rPr lang="es-CR" sz="2000" dirty="0"/>
              <a:t>; d) el texto nuevo puede </a:t>
            </a:r>
            <a:r>
              <a:rPr lang="es-CR" sz="2000" i="1" dirty="0" err="1"/>
              <a:t>carnavalizar</a:t>
            </a:r>
            <a:r>
              <a:rPr lang="es-CR" sz="2000" i="1" dirty="0"/>
              <a:t> </a:t>
            </a:r>
            <a:r>
              <a:rPr lang="es-CR" sz="2000" dirty="0"/>
              <a:t>textos anteriores, generando una perversión de sentido, como la respuesta que da el dictador a la pregunta que le hace el obispo: “¿Y para usted quién es Dios? Dios es quien es: Dios es el Diablo”, en la novela Yo, el Supremo”, de Roa Bastos. </a:t>
            </a:r>
          </a:p>
        </p:txBody>
      </p:sp>
    </p:spTree>
    <p:extLst>
      <p:ext uri="{BB962C8B-B14F-4D97-AF65-F5344CB8AC3E}">
        <p14:creationId xmlns:p14="http://schemas.microsoft.com/office/powerpoint/2010/main" val="147409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Cogniciones sociales e ideológicas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000" dirty="0"/>
              <a:t>El análisis de las </a:t>
            </a:r>
            <a:r>
              <a:rPr lang="es-CR" sz="2000" i="1" dirty="0"/>
              <a:t>cogniciones sociales e ideológicas </a:t>
            </a:r>
            <a:r>
              <a:rPr lang="es-CR" sz="2000" dirty="0"/>
              <a:t>es uno de los mediadores </a:t>
            </a:r>
            <a:r>
              <a:rPr lang="es-CR" sz="2000" dirty="0" smtClean="0"/>
              <a:t>discursivos </a:t>
            </a:r>
            <a:r>
              <a:rPr lang="es-CR" sz="2000" dirty="0"/>
              <a:t>que conectan el texto con la sociedad contemporánea y sus imaginarios: ellas </a:t>
            </a:r>
            <a:r>
              <a:rPr lang="es-CR" sz="2000" dirty="0" smtClean="0"/>
              <a:t>ponen </a:t>
            </a:r>
            <a:r>
              <a:rPr lang="es-CR" sz="2000" dirty="0"/>
              <a:t>de manifiesto la pervivencia y la difusión que poseen temas tan viejos como el </a:t>
            </a:r>
            <a:r>
              <a:rPr lang="es-CR" sz="2000" dirty="0" smtClean="0"/>
              <a:t>colonialismo</a:t>
            </a:r>
            <a:r>
              <a:rPr lang="es-CR" sz="2000" dirty="0"/>
              <a:t>, el sexismo, el racismo y el clasismo. Tales cogniciones, expresadas en </a:t>
            </a:r>
            <a:r>
              <a:rPr lang="es-CR" sz="2000" dirty="0" smtClean="0"/>
              <a:t>creencias</a:t>
            </a:r>
            <a:r>
              <a:rPr lang="es-CR" sz="2000" dirty="0"/>
              <a:t>, prejuicios y estereotipos, destacan la supremacía de una potencia, un género, una etnia y una clase sobre otros sectores humanos, en virtud de </a:t>
            </a:r>
            <a:r>
              <a:rPr lang="es-CR" sz="2000" dirty="0" smtClean="0"/>
              <a:t>consideraciones </a:t>
            </a:r>
            <a:r>
              <a:rPr lang="es-CR" sz="2000" dirty="0"/>
              <a:t>que no son más que ideologías. Los chistes sobre negros, mujeres, indígenas, latinos, gitanos y </a:t>
            </a:r>
            <a:r>
              <a:rPr lang="es-CR" sz="2000" dirty="0" smtClean="0"/>
              <a:t>nicaragüenses </a:t>
            </a:r>
            <a:r>
              <a:rPr lang="es-CR" sz="2000" dirty="0"/>
              <a:t>son textos altamente condensadores de esas cogniciones. También los dichos y refranes, las frases hechas y sentencias que solemos encontrar incrustados en los tex-tos literarios. </a:t>
            </a:r>
          </a:p>
        </p:txBody>
      </p:sp>
    </p:spTree>
    <p:extLst>
      <p:ext uri="{BB962C8B-B14F-4D97-AF65-F5344CB8AC3E}">
        <p14:creationId xmlns:p14="http://schemas.microsoft.com/office/powerpoint/2010/main" val="357886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El contexto y las prácticas sociales, discursivas e ideológicas </a:t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000" dirty="0" smtClean="0"/>
              <a:t>La </a:t>
            </a:r>
            <a:r>
              <a:rPr lang="es-CR" sz="2000" dirty="0"/>
              <a:t>finalidad de este paso es destacar el diálogo que lleva a cabo el texto con su </a:t>
            </a:r>
            <a:r>
              <a:rPr lang="es-CR" sz="2000" dirty="0" smtClean="0"/>
              <a:t>contexto</a:t>
            </a:r>
            <a:r>
              <a:rPr lang="es-CR" sz="2000" dirty="0"/>
              <a:t>. Para ello nos fijaremos en las prácticas sociales, discursivas e ideológicas del con-texto social, histórico y cultural. La idea es que podamos llevar a cabo una comparación de la problemática representada por el texto con la problemática del contexto social, histórico y cultural en que se produjo. </a:t>
            </a:r>
            <a:endParaRPr lang="es-CR" sz="2000" dirty="0" smtClean="0"/>
          </a:p>
          <a:p>
            <a:pPr algn="just"/>
            <a:endParaRPr lang="es-CR" sz="2000" dirty="0"/>
          </a:p>
          <a:p>
            <a:pPr algn="just"/>
            <a:r>
              <a:rPr lang="es-CR" sz="2000" dirty="0"/>
              <a:t>Al comparar la propuesta de sociedad, de valores y de actitudes y </a:t>
            </a:r>
            <a:r>
              <a:rPr lang="es-CR" sz="2000" dirty="0" smtClean="0"/>
              <a:t>posiciones </a:t>
            </a:r>
            <a:r>
              <a:rPr lang="es-CR" sz="2000" dirty="0"/>
              <a:t>que promueve el texto con la que reina en el contexto, nos daremos cuenta si el texto reproduce, legitima y justifica el orden impuesto o si, por el contrario, cuestiona, desenmascara y subvierte dicho orden y sistema de valores. </a:t>
            </a:r>
          </a:p>
        </p:txBody>
      </p:sp>
    </p:spTree>
    <p:extLst>
      <p:ext uri="{BB962C8B-B14F-4D97-AF65-F5344CB8AC3E}">
        <p14:creationId xmlns:p14="http://schemas.microsoft.com/office/powerpoint/2010/main" val="28932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Definición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000" dirty="0"/>
              <a:t>El texto literario es estructura, es sistema de signos interrelacionado con otros sistemas </a:t>
            </a:r>
            <a:r>
              <a:rPr lang="es-CR" sz="2000" dirty="0" err="1"/>
              <a:t>sígnicos</a:t>
            </a:r>
            <a:r>
              <a:rPr lang="es-CR" sz="2000" dirty="0"/>
              <a:t>, es materialización de ideologías y es también generador y orientador de nuestras filias y fobias, afectos y antipatías, adhesiones y rechazos. Este carácter multisemiótico </a:t>
            </a:r>
            <a:r>
              <a:rPr lang="es-CR" sz="2000" dirty="0" smtClean="0"/>
              <a:t>demanda </a:t>
            </a:r>
            <a:r>
              <a:rPr lang="es-CR" sz="2000" dirty="0"/>
              <a:t>de un método también multiperspectivista que intente una lectura lo más integral posible. </a:t>
            </a:r>
          </a:p>
        </p:txBody>
      </p:sp>
      <p:pic>
        <p:nvPicPr>
          <p:cNvPr id="1026" name="Picture 2" descr="Imágenes de Libros - Descarga gratuita e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531" y="4078314"/>
            <a:ext cx="2045652" cy="204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4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 bibliográfica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68627" y="2014194"/>
            <a:ext cx="10760764" cy="4148067"/>
          </a:xfrm>
        </p:spPr>
        <p:txBody>
          <a:bodyPr>
            <a:normAutofit/>
          </a:bodyPr>
          <a:lstStyle/>
          <a:p>
            <a:r>
              <a:rPr lang="es-CR" sz="2800" dirty="0" smtClean="0"/>
              <a:t>Ramírez, C. y Solano, S. (2016). </a:t>
            </a:r>
            <a:r>
              <a:rPr lang="es-CR" sz="2800" i="1" dirty="0" smtClean="0"/>
              <a:t>Análisis e interpretación de textos literarios. </a:t>
            </a:r>
            <a:r>
              <a:rPr lang="es-CR" sz="2800" dirty="0" smtClean="0"/>
              <a:t>EUNA.  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5250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9107" y="741746"/>
            <a:ext cx="5653641" cy="1809674"/>
          </a:xfrm>
        </p:spPr>
        <p:txBody>
          <a:bodyPr>
            <a:noAutofit/>
          </a:bodyPr>
          <a:lstStyle/>
          <a:p>
            <a:pPr algn="just"/>
            <a:r>
              <a:rPr lang="es-CR" sz="2400" dirty="0"/>
              <a:t>N</a:t>
            </a:r>
            <a:r>
              <a:rPr lang="es-CR" sz="2400" dirty="0" smtClean="0"/>
              <a:t>uestro </a:t>
            </a:r>
            <a:r>
              <a:rPr lang="es-CR" sz="2400" dirty="0"/>
              <a:t>punto de partida será siempre el texto: de él </a:t>
            </a:r>
            <a:r>
              <a:rPr lang="es-CR" sz="2400" dirty="0" smtClean="0"/>
              <a:t>estableceremos </a:t>
            </a:r>
            <a:r>
              <a:rPr lang="es-CR" sz="2400" dirty="0"/>
              <a:t>su estructura, su armazón, su organización interna, para después buscar las huellas o marcas textuales y discursivas que nos permitan relacionar esa estructura interna con </a:t>
            </a:r>
            <a:r>
              <a:rPr lang="es-CR" sz="2400" dirty="0" smtClean="0"/>
              <a:t>la </a:t>
            </a:r>
            <a:r>
              <a:rPr lang="es-CR" sz="2400" dirty="0"/>
              <a:t>estructura social, histórica y cultural.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4315" t="20516" r="35333" b="25679"/>
          <a:stretch/>
        </p:blipFill>
        <p:spPr>
          <a:xfrm>
            <a:off x="6526585" y="741746"/>
            <a:ext cx="5239314" cy="52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2365" y="715617"/>
            <a:ext cx="10422835" cy="5319423"/>
          </a:xfrm>
        </p:spPr>
        <p:txBody>
          <a:bodyPr>
            <a:normAutofit/>
          </a:bodyPr>
          <a:lstStyle/>
          <a:p>
            <a:pPr algn="just"/>
            <a:r>
              <a:rPr lang="es-CR" sz="2400" dirty="0"/>
              <a:t>En el caso particular del análisis, interpretación y explicación de textos, conviene señalar que aún no existe una teoría ni un método capaz de esclarecerlo todo ni de </a:t>
            </a:r>
            <a:r>
              <a:rPr lang="es-CR" sz="2400" dirty="0" smtClean="0"/>
              <a:t>analizarlo </a:t>
            </a:r>
            <a:r>
              <a:rPr lang="es-CR" sz="2400" dirty="0"/>
              <a:t>todo, razón por la cual se hace útil y deseable la multiplicidad o el pluralismo </a:t>
            </a:r>
            <a:r>
              <a:rPr lang="es-CR" sz="2400" dirty="0" smtClean="0"/>
              <a:t>teórico </a:t>
            </a:r>
            <a:r>
              <a:rPr lang="es-CR" sz="2400" dirty="0"/>
              <a:t>y </a:t>
            </a:r>
            <a:r>
              <a:rPr lang="es-CR" sz="2400" dirty="0" smtClean="0"/>
              <a:t>metodológico. </a:t>
            </a:r>
            <a:endParaRPr lang="es-CR" sz="2400" dirty="0"/>
          </a:p>
        </p:txBody>
      </p:sp>
      <p:pic>
        <p:nvPicPr>
          <p:cNvPr id="2052" name="Picture 4" descr="5 libros de ciencia ficción para explorar nuevas dimen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22" y="3163293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7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339" y="609600"/>
            <a:ext cx="10961273" cy="5301622"/>
          </a:xfrm>
        </p:spPr>
        <p:txBody>
          <a:bodyPr>
            <a:normAutofit/>
          </a:bodyPr>
          <a:lstStyle/>
          <a:p>
            <a:pPr algn="just"/>
            <a:r>
              <a:rPr lang="es-CR" sz="2000" dirty="0"/>
              <a:t>El texto literario no es sólo una práctica estética que impacta nuestros sentidos y despierta el placer, la ideación y la imaginación, sino que también se convierte en un modelador de ideas, pensamientos, juicios y actitudes hacia o contra los personajes </a:t>
            </a:r>
            <a:r>
              <a:rPr lang="es-CR" sz="2000" dirty="0" smtClean="0"/>
              <a:t>representados </a:t>
            </a:r>
            <a:r>
              <a:rPr lang="es-CR" sz="2000" dirty="0"/>
              <a:t>en su mundo. El problema está en que eso que es mera ficción se traslada a la realidad concreta: a veces se utilizan frases, versos y fragmentos literarios para </a:t>
            </a:r>
            <a:r>
              <a:rPr lang="es-CR" sz="2000" dirty="0" smtClean="0"/>
              <a:t>insultar</a:t>
            </a:r>
            <a:r>
              <a:rPr lang="es-CR" sz="2000" dirty="0"/>
              <a:t>, acallar, humillar, ofender, poner apodos, marginar, segregar y excluir. Por ejemplo, cuando una mujer reclama y defiende sus derechos, hemos escuchado a hombres </a:t>
            </a:r>
            <a:r>
              <a:rPr lang="es-CR" sz="2000" dirty="0" smtClean="0"/>
              <a:t>recitarle </a:t>
            </a:r>
            <a:r>
              <a:rPr lang="es-CR" sz="2000" dirty="0"/>
              <a:t>el poema de Neruda: “Me gustas cuando callas”, no como un piropo, sino como una forma elegante de decirle “calladita más bonita</a:t>
            </a:r>
            <a:r>
              <a:rPr lang="es-CR" sz="2000" dirty="0" smtClean="0"/>
              <a:t>”.</a:t>
            </a:r>
          </a:p>
          <a:p>
            <a:pPr algn="just"/>
            <a:endParaRPr lang="es-CR" sz="2000" dirty="0"/>
          </a:p>
          <a:p>
            <a:pPr algn="just"/>
            <a:r>
              <a:rPr lang="es-CR" sz="2000" dirty="0" smtClean="0"/>
              <a:t> </a:t>
            </a:r>
            <a:r>
              <a:rPr lang="es-CR" sz="2000" dirty="0"/>
              <a:t>No podemos justificar al autor </a:t>
            </a:r>
            <a:r>
              <a:rPr lang="es-CR" sz="2000" dirty="0" smtClean="0"/>
              <a:t>diciendo </a:t>
            </a:r>
            <a:r>
              <a:rPr lang="es-CR" sz="2000" dirty="0"/>
              <a:t>que él no tuvo la intención o que en América Latina quién no es machista. Lo que debemos buscar son alternativas para detectar, desenmascarar y combatir los prejuicios discriminatorios, sean de la naturaleza que sean. Cuánto más críticos seamos como </a:t>
            </a:r>
            <a:r>
              <a:rPr lang="es-CR" sz="2000" dirty="0" smtClean="0"/>
              <a:t>lectores</a:t>
            </a:r>
            <a:r>
              <a:rPr lang="es-CR" sz="2000" dirty="0"/>
              <a:t>, más críticos, cuidadosos y conscientes serán los escritores. </a:t>
            </a:r>
          </a:p>
        </p:txBody>
      </p:sp>
      <p:pic>
        <p:nvPicPr>
          <p:cNvPr id="3074" name="Picture 2" descr="Nuestros lectores recomiendan: libros con los que iniciaron el 2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4651442"/>
            <a:ext cx="2602602" cy="17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0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Importante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R" sz="2400" dirty="0"/>
              <a:t>Por eso conviene aclarar que </a:t>
            </a:r>
            <a:r>
              <a:rPr lang="es-CR" sz="2400" i="1" dirty="0"/>
              <a:t>sin lectura y comprensión literal del texto no es posible llevar a cabo el análisis</a:t>
            </a:r>
            <a:r>
              <a:rPr lang="es-CR" sz="2400" dirty="0"/>
              <a:t>. El texto escogido debe ser leído atentamente y comprendido en su sentido más elemental. Antes de </a:t>
            </a:r>
            <a:r>
              <a:rPr lang="es-CR" sz="2400" dirty="0" smtClean="0"/>
              <a:t>empezar </a:t>
            </a:r>
            <a:r>
              <a:rPr lang="es-CR" sz="2400" dirty="0"/>
              <a:t>el análisis debemos resolver nuestras dudas léxicas: palabras, expresiones, </a:t>
            </a:r>
            <a:r>
              <a:rPr lang="es-CR" sz="2400" dirty="0" smtClean="0"/>
              <a:t>cultismos</a:t>
            </a:r>
            <a:r>
              <a:rPr lang="es-CR" sz="2400" dirty="0"/>
              <a:t>, extranjerismos difíciles, ambiguos y polisémicos. </a:t>
            </a:r>
          </a:p>
        </p:txBody>
      </p:sp>
      <p:pic>
        <p:nvPicPr>
          <p:cNvPr id="4098" name="Picture 2" descr="La Importancia de lo Importan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31" y="3987109"/>
            <a:ext cx="2335834" cy="23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57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396330" cy="1119945"/>
          </a:xfrm>
        </p:spPr>
        <p:txBody>
          <a:bodyPr>
            <a:normAutofit fontScale="90000"/>
          </a:bodyPr>
          <a:lstStyle/>
          <a:p>
            <a:r>
              <a:rPr lang="es-CR" dirty="0" smtClean="0"/>
              <a:t>Ubicación. Para </a:t>
            </a:r>
            <a:r>
              <a:rPr lang="es-CR" dirty="0"/>
              <a:t>ubicar al autor tomaremos en cuenta cuatro aspectos </a:t>
            </a:r>
            <a:r>
              <a:rPr lang="es-CR" dirty="0" smtClean="0"/>
              <a:t>fundamentales</a:t>
            </a:r>
            <a:r>
              <a:rPr lang="es-CR" dirty="0"/>
              <a:t/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6835" y="1762539"/>
            <a:ext cx="11065565" cy="4452731"/>
          </a:xfrm>
        </p:spPr>
        <p:txBody>
          <a:bodyPr>
            <a:normAutofit/>
          </a:bodyPr>
          <a:lstStyle/>
          <a:p>
            <a:pPr algn="just"/>
            <a:r>
              <a:rPr lang="es-CR" sz="2000" dirty="0" smtClean="0"/>
              <a:t>a</a:t>
            </a:r>
            <a:r>
              <a:rPr lang="es-CR" sz="2000" dirty="0"/>
              <a:t>) La </a:t>
            </a:r>
            <a:r>
              <a:rPr lang="es-CR" sz="2000" i="1" dirty="0"/>
              <a:t>época y el lugar </a:t>
            </a:r>
            <a:r>
              <a:rPr lang="es-CR" sz="2000" dirty="0"/>
              <a:t>en la que se ubica el autor, cuál es el contexto histórico, </a:t>
            </a:r>
            <a:r>
              <a:rPr lang="es-CR" sz="2000" dirty="0" smtClean="0"/>
              <a:t>social </a:t>
            </a:r>
            <a:r>
              <a:rPr lang="es-CR" sz="2000" dirty="0"/>
              <a:t>y cultural que le tocó vivir y escribir. Saber esto facilitará la búsqueda en las Historias de la literatura o en las demás fuentes especializadas. </a:t>
            </a:r>
          </a:p>
          <a:p>
            <a:pPr algn="just"/>
            <a:r>
              <a:rPr lang="es-CR" sz="2000" dirty="0"/>
              <a:t>b) La </a:t>
            </a:r>
            <a:r>
              <a:rPr lang="es-CR" sz="2000" i="1" dirty="0"/>
              <a:t>generación </a:t>
            </a:r>
            <a:r>
              <a:rPr lang="es-CR" sz="2000" dirty="0"/>
              <a:t>a la que pertenece, quiénes son sus compañeros de generación, quién es el líder del grupo, dónde se reunían. </a:t>
            </a:r>
          </a:p>
          <a:p>
            <a:pPr algn="just"/>
            <a:r>
              <a:rPr lang="es-CR" sz="2000" dirty="0"/>
              <a:t>c) Las </a:t>
            </a:r>
            <a:r>
              <a:rPr lang="es-CR" sz="2000" i="1" dirty="0"/>
              <a:t>ideas estético-ideológicas </a:t>
            </a:r>
            <a:r>
              <a:rPr lang="es-CR" sz="2000" dirty="0"/>
              <a:t>compartidas por los miembros de su generación, en dónde están expresadas esas ideas: manifiestos, proclamas, textos literarios. Ver si se reunieron alrededor de alguna revista o algún periódico de la época</a:t>
            </a:r>
            <a:r>
              <a:rPr lang="es-CR" sz="2000" dirty="0" smtClean="0"/>
              <a:t>.</a:t>
            </a:r>
            <a:endParaRPr lang="es-CR" sz="2000" dirty="0"/>
          </a:p>
          <a:p>
            <a:pPr algn="just"/>
            <a:r>
              <a:rPr lang="es-CR" sz="2000" dirty="0"/>
              <a:t>Su </a:t>
            </a:r>
            <a:r>
              <a:rPr lang="es-CR" sz="2000" i="1" dirty="0"/>
              <a:t>obra</a:t>
            </a:r>
            <a:r>
              <a:rPr lang="es-CR" sz="2000" dirty="0"/>
              <a:t>, para ver cuáles son los textos que componen su producción y en cuáles géneros: una especie de listado de sus principales textos, en cada uno de los </a:t>
            </a:r>
            <a:r>
              <a:rPr lang="es-CR" sz="2000" dirty="0" smtClean="0"/>
              <a:t>gé</a:t>
            </a:r>
            <a:r>
              <a:rPr lang="es-CR" sz="2000" dirty="0"/>
              <a:t>n</a:t>
            </a:r>
            <a:r>
              <a:rPr lang="es-CR" sz="2000" dirty="0" smtClean="0"/>
              <a:t>eros</a:t>
            </a:r>
            <a:r>
              <a:rPr lang="es-CR" sz="2000" dirty="0"/>
              <a:t>.</a:t>
            </a:r>
          </a:p>
          <a:p>
            <a:endParaRPr lang="es-CR" dirty="0"/>
          </a:p>
        </p:txBody>
      </p:sp>
      <p:pic>
        <p:nvPicPr>
          <p:cNvPr id="5122" name="Picture 2" descr="Un estudio revela que las personas somos muy parecidas en todo el 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914" y="5124581"/>
            <a:ext cx="2322581" cy="130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7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3461" y="231777"/>
            <a:ext cx="10058400" cy="1371600"/>
          </a:xfrm>
        </p:spPr>
        <p:txBody>
          <a:bodyPr/>
          <a:lstStyle/>
          <a:p>
            <a:r>
              <a:rPr lang="es-CR" dirty="0"/>
              <a:t>Propuesta metodológica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461" y="1298713"/>
            <a:ext cx="10601739" cy="4736327"/>
          </a:xfrm>
        </p:spPr>
        <p:txBody>
          <a:bodyPr>
            <a:normAutofit fontScale="92500"/>
          </a:bodyPr>
          <a:lstStyle/>
          <a:p>
            <a:endParaRPr lang="es-CR" dirty="0"/>
          </a:p>
          <a:p>
            <a:pPr algn="just"/>
            <a:r>
              <a:rPr lang="es-CR" sz="2400" dirty="0"/>
              <a:t>El </a:t>
            </a:r>
            <a:r>
              <a:rPr lang="es-CR" sz="2400" i="1" dirty="0" smtClean="0"/>
              <a:t>paratexto</a:t>
            </a:r>
            <a:r>
              <a:rPr lang="es-CR" sz="2400" dirty="0" smtClean="0"/>
              <a:t>: analizaremos </a:t>
            </a:r>
            <a:r>
              <a:rPr lang="es-CR" sz="2400" dirty="0"/>
              <a:t>el </a:t>
            </a:r>
            <a:r>
              <a:rPr lang="es-CR" sz="2400" i="1" dirty="0"/>
              <a:t>título </a:t>
            </a:r>
            <a:r>
              <a:rPr lang="es-CR" sz="2400" dirty="0"/>
              <a:t>para formular las hipótesis de </a:t>
            </a:r>
            <a:r>
              <a:rPr lang="es-CR" sz="2400" dirty="0" smtClean="0"/>
              <a:t>lectura.</a:t>
            </a:r>
          </a:p>
          <a:p>
            <a:pPr algn="just"/>
            <a:endParaRPr lang="es-CR" sz="2400" dirty="0"/>
          </a:p>
          <a:p>
            <a:pPr algn="just"/>
            <a:r>
              <a:rPr lang="es-CR" sz="2400" dirty="0"/>
              <a:t>El </a:t>
            </a:r>
            <a:r>
              <a:rPr lang="es-CR" sz="2400" i="1" dirty="0" smtClean="0"/>
              <a:t>Cotexto: </a:t>
            </a:r>
            <a:r>
              <a:rPr lang="es-CR" sz="2400" dirty="0" smtClean="0"/>
              <a:t>el </a:t>
            </a:r>
            <a:r>
              <a:rPr lang="es-CR" sz="2400" dirty="0"/>
              <a:t>mundo representado, la estructura, las relaciones y oposiciones, el estilo, la retórica </a:t>
            </a:r>
            <a:r>
              <a:rPr lang="es-CR" sz="2400" dirty="0" smtClean="0"/>
              <a:t> (recursos retóricos y estilísticos), la relación título-texto y </a:t>
            </a:r>
            <a:r>
              <a:rPr lang="es-CR" sz="2400" dirty="0"/>
              <a:t>los mecanismos discursivos. </a:t>
            </a:r>
          </a:p>
          <a:p>
            <a:pPr marL="0" indent="0" algn="just">
              <a:buNone/>
            </a:pPr>
            <a:endParaRPr lang="es-CR" sz="2400" dirty="0"/>
          </a:p>
          <a:p>
            <a:pPr algn="just"/>
            <a:r>
              <a:rPr lang="es-CR" sz="2400" dirty="0"/>
              <a:t>Las </a:t>
            </a:r>
            <a:r>
              <a:rPr lang="es-CR" sz="2400" i="1" dirty="0"/>
              <a:t>estructuras de mediación</a:t>
            </a:r>
            <a:r>
              <a:rPr lang="es-CR" sz="2400" dirty="0"/>
              <a:t>: </a:t>
            </a:r>
            <a:r>
              <a:rPr lang="es-CR" sz="2400" dirty="0" smtClean="0"/>
              <a:t>intertextos, </a:t>
            </a:r>
            <a:r>
              <a:rPr lang="es-CR" sz="2400" dirty="0" err="1" smtClean="0"/>
              <a:t>interdiscursos</a:t>
            </a:r>
            <a:r>
              <a:rPr lang="es-CR" sz="2400" dirty="0" smtClean="0"/>
              <a:t> (clasismo, racismo, machismo, etnocentrismo), cogniciones (sociales, ideológicas, religiosas, políticas), </a:t>
            </a:r>
            <a:r>
              <a:rPr lang="es-CR" sz="2400" dirty="0"/>
              <a:t>mitos y símbolos. </a:t>
            </a:r>
          </a:p>
          <a:p>
            <a:pPr algn="just"/>
            <a:endParaRPr lang="es-CR" sz="2400" dirty="0"/>
          </a:p>
          <a:p>
            <a:pPr algn="just"/>
            <a:r>
              <a:rPr lang="es-CR" sz="2400" dirty="0"/>
              <a:t>El </a:t>
            </a:r>
            <a:r>
              <a:rPr lang="es-CR" sz="2400" i="1" dirty="0" smtClean="0"/>
              <a:t>contexto: </a:t>
            </a:r>
            <a:r>
              <a:rPr lang="es-CR" sz="2400" dirty="0" smtClean="0"/>
              <a:t>prácticas </a:t>
            </a:r>
            <a:r>
              <a:rPr lang="es-CR" sz="2400" dirty="0"/>
              <a:t>sociales, discursivas e ideológicas con las que guarda relación la problemática representada en el texto. 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6146" name="Picture 2" descr="14.627 Ilustraciones de Escribir - Getty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509" y="624026"/>
            <a:ext cx="1744387" cy="152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09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dirty="0"/>
              <a:t>El paratexto </a:t>
            </a:r>
            <a:br>
              <a:rPr lang="es-CR" dirty="0"/>
            </a:b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9357" y="1510748"/>
            <a:ext cx="10475843" cy="4524292"/>
          </a:xfrm>
        </p:spPr>
        <p:txBody>
          <a:bodyPr>
            <a:normAutofit/>
          </a:bodyPr>
          <a:lstStyle/>
          <a:p>
            <a:pPr algn="just"/>
            <a:r>
              <a:rPr lang="es-CR" sz="2400" dirty="0" smtClean="0"/>
              <a:t>El </a:t>
            </a:r>
            <a:r>
              <a:rPr lang="es-CR" sz="2400" dirty="0"/>
              <a:t>paratexto lo constituyen todos los elementos que rodean o circunscriben al texto. Los hay de dos tipos: los </a:t>
            </a:r>
            <a:r>
              <a:rPr lang="es-CR" sz="2400" i="1" dirty="0" err="1"/>
              <a:t>paratextos</a:t>
            </a:r>
            <a:r>
              <a:rPr lang="es-CR" sz="2400" i="1" dirty="0"/>
              <a:t> editoriales </a:t>
            </a:r>
            <a:r>
              <a:rPr lang="es-CR" sz="2400" dirty="0"/>
              <a:t>(portada, colores, tipología, diagrama-</a:t>
            </a:r>
            <a:r>
              <a:rPr lang="es-CR" sz="2400" dirty="0" err="1"/>
              <a:t>ción</a:t>
            </a:r>
            <a:r>
              <a:rPr lang="es-CR" sz="2400" dirty="0"/>
              <a:t>, contraportada, solapa) y los </a:t>
            </a:r>
            <a:r>
              <a:rPr lang="es-CR" sz="2400" i="1" dirty="0" err="1"/>
              <a:t>paratextos</a:t>
            </a:r>
            <a:r>
              <a:rPr lang="es-CR" sz="2400" i="1" dirty="0"/>
              <a:t> </a:t>
            </a:r>
            <a:r>
              <a:rPr lang="es-CR" sz="2400" i="1" dirty="0" err="1"/>
              <a:t>autoriales</a:t>
            </a:r>
            <a:r>
              <a:rPr lang="es-CR" sz="2400" i="1" dirty="0"/>
              <a:t> </a:t>
            </a:r>
            <a:r>
              <a:rPr lang="es-CR" sz="2400" dirty="0"/>
              <a:t>(título, subtítulos, dedicatorias, epígrafes). </a:t>
            </a:r>
          </a:p>
        </p:txBody>
      </p:sp>
      <p:pic>
        <p:nvPicPr>
          <p:cNvPr id="7170" name="Picture 2" descr="Imágenes de Libros - Descarga gratuita e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356" y="3578088"/>
            <a:ext cx="2660619" cy="266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1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183</TotalTime>
  <Words>2334</Words>
  <Application>Microsoft Office PowerPoint</Application>
  <PresentationFormat>Panorámica</PresentationFormat>
  <Paragraphs>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2" baseType="lpstr">
      <vt:lpstr>Garamond</vt:lpstr>
      <vt:lpstr>Savon</vt:lpstr>
      <vt:lpstr>Análisis de textos literarios</vt:lpstr>
      <vt:lpstr>Definición </vt:lpstr>
      <vt:lpstr>Presentación de PowerPoint</vt:lpstr>
      <vt:lpstr>Presentación de PowerPoint</vt:lpstr>
      <vt:lpstr>Presentación de PowerPoint</vt:lpstr>
      <vt:lpstr>Importante </vt:lpstr>
      <vt:lpstr>Ubicación. Para ubicar al autor tomaremos en cuenta cuatro aspectos fundamentales </vt:lpstr>
      <vt:lpstr>Propuesta metodológica </vt:lpstr>
      <vt:lpstr>El paratexto  </vt:lpstr>
      <vt:lpstr>Título </vt:lpstr>
      <vt:lpstr>El cotexto o cuerpo del texto  </vt:lpstr>
      <vt:lpstr>Para ver cómo está estructurado el texto podemos fijarnos en criterios como: </vt:lpstr>
      <vt:lpstr>El mundo representado</vt:lpstr>
      <vt:lpstr>La retórica y el estilo</vt:lpstr>
      <vt:lpstr> Estilo </vt:lpstr>
      <vt:lpstr>Presentación de PowerPoint</vt:lpstr>
      <vt:lpstr>Intertextos </vt:lpstr>
      <vt:lpstr>Cogniciones sociales e ideológicas</vt:lpstr>
      <vt:lpstr>El contexto y las prácticas sociales, discursivas e ideológicas  </vt:lpstr>
      <vt:lpstr>Referencia bibliográfica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Chaves</dc:creator>
  <cp:lastModifiedBy>Daniela Chaves</cp:lastModifiedBy>
  <cp:revision>16</cp:revision>
  <dcterms:created xsi:type="dcterms:W3CDTF">2023-02-11T16:59:20Z</dcterms:created>
  <dcterms:modified xsi:type="dcterms:W3CDTF">2023-02-14T20:40:57Z</dcterms:modified>
</cp:coreProperties>
</file>