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45"/>
  </p:notesMasterIdLst>
  <p:handoutMasterIdLst>
    <p:handoutMasterId r:id="rId46"/>
  </p:handoutMasterIdLst>
  <p:sldIdLst>
    <p:sldId id="265" r:id="rId5"/>
    <p:sldId id="310" r:id="rId6"/>
    <p:sldId id="363" r:id="rId7"/>
    <p:sldId id="360" r:id="rId8"/>
    <p:sldId id="361" r:id="rId9"/>
    <p:sldId id="362" r:id="rId10"/>
    <p:sldId id="352" r:id="rId11"/>
    <p:sldId id="370" r:id="rId12"/>
    <p:sldId id="355" r:id="rId13"/>
    <p:sldId id="366" r:id="rId14"/>
    <p:sldId id="353" r:id="rId15"/>
    <p:sldId id="365" r:id="rId16"/>
    <p:sldId id="368" r:id="rId17"/>
    <p:sldId id="369" r:id="rId18"/>
    <p:sldId id="367" r:id="rId19"/>
    <p:sldId id="359" r:id="rId20"/>
    <p:sldId id="364" r:id="rId21"/>
    <p:sldId id="357" r:id="rId22"/>
    <p:sldId id="371" r:id="rId23"/>
    <p:sldId id="358" r:id="rId24"/>
    <p:sldId id="373" r:id="rId25"/>
    <p:sldId id="374" r:id="rId26"/>
    <p:sldId id="376" r:id="rId27"/>
    <p:sldId id="378" r:id="rId28"/>
    <p:sldId id="379" r:id="rId29"/>
    <p:sldId id="381" r:id="rId30"/>
    <p:sldId id="380" r:id="rId31"/>
    <p:sldId id="382" r:id="rId32"/>
    <p:sldId id="383" r:id="rId33"/>
    <p:sldId id="386" r:id="rId34"/>
    <p:sldId id="387" r:id="rId35"/>
    <p:sldId id="385" r:id="rId36"/>
    <p:sldId id="388" r:id="rId37"/>
    <p:sldId id="389" r:id="rId38"/>
    <p:sldId id="384" r:id="rId39"/>
    <p:sldId id="377" r:id="rId40"/>
    <p:sldId id="390" r:id="rId41"/>
    <p:sldId id="391" r:id="rId42"/>
    <p:sldId id="392" r:id="rId43"/>
    <p:sldId id="350" r:id="rId44"/>
  </p:sldIdLst>
  <p:sldSz cx="12188825" cy="6858000"/>
  <p:notesSz cx="6858000" cy="9144000"/>
  <p:custDataLst>
    <p:tags r:id="rId47"/>
  </p:custDataLst>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autoAdjust="0"/>
    <p:restoredTop sz="96395" autoAdjust="0"/>
  </p:normalViewPr>
  <p:slideViewPr>
    <p:cSldViewPr showGuides="1">
      <p:cViewPr varScale="1">
        <p:scale>
          <a:sx n="107" d="100"/>
          <a:sy n="107" d="100"/>
        </p:scale>
        <p:origin x="702" y="114"/>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90" d="100"/>
          <a:sy n="90" d="100"/>
        </p:scale>
        <p:origin x="3774"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полнитель верхнего колонтитула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ru-RU" dirty="0"/>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868A5074-CE0D-4554-A997-CC9160940530}" type="datetime1">
              <a:rPr lang="ru-RU" smtClean="0"/>
              <a:pPr algn="r" rtl="0"/>
              <a:t>18.01.2021</a:t>
            </a:fld>
            <a:endParaRPr lang="ru-RU"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ru-RU" dirty="0"/>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ru-RU" smtClean="0"/>
              <a:pPr algn="r" rtl="0"/>
              <a:t>‹#›</a:t>
            </a:fld>
            <a:endParaRPr lang="ru-RU"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полнитель верхнего колонтитула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ru-RU" dirty="0"/>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4AE0CC78-488A-4892-9E55-EA2E7FA7AD95}" type="datetime1">
              <a:rPr lang="ru-RU" smtClean="0"/>
              <a:pPr/>
              <a:t>18.01.2021</a:t>
            </a:fld>
            <a:endParaRPr lang="ru-RU" dirty="0"/>
          </a:p>
        </p:txBody>
      </p:sp>
      <p:sp>
        <p:nvSpPr>
          <p:cNvPr id="4" name="Образ слайда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ru-RU" dirty="0"/>
          </a:p>
        </p:txBody>
      </p:sp>
      <p:sp>
        <p:nvSpPr>
          <p:cNvPr id="5" name="Заполнитель заметок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ru-RU" dirty="0" smtClean="0"/>
              <a:t>Образец текста</a:t>
            </a:r>
          </a:p>
          <a:p>
            <a:pPr lvl="1" rtl="0"/>
            <a:r>
              <a:rPr lang="ru-RU" dirty="0" smtClean="0"/>
              <a:t>Второй уровень</a:t>
            </a:r>
          </a:p>
          <a:p>
            <a:pPr lvl="2" rtl="0"/>
            <a:r>
              <a:rPr lang="ru-RU" dirty="0" smtClean="0"/>
              <a:t>Третий уровень</a:t>
            </a:r>
          </a:p>
          <a:p>
            <a:pPr lvl="3" rtl="0"/>
            <a:r>
              <a:rPr lang="ru-RU" dirty="0" smtClean="0"/>
              <a:t>Четвертый уровень</a:t>
            </a:r>
          </a:p>
          <a:p>
            <a:pPr lvl="4" rtl="0"/>
            <a:r>
              <a:rPr lang="ru-RU" dirty="0" smtClean="0"/>
              <a:t>Пятый уровень</a:t>
            </a:r>
            <a:endParaRPr lang="ru-RU" dirty="0"/>
          </a:p>
        </p:txBody>
      </p:sp>
      <p:sp>
        <p:nvSpPr>
          <p:cNvPr id="6" name="Заполнитель нижнего колонтитула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ru-RU" dirty="0"/>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F93199CD-3E1B-4AE6-990F-76F925F5EA9F}" type="slidenum">
              <a:rPr lang="ru-RU" smtClean="0"/>
              <a:pPr/>
              <a:t>‹#›</a:t>
            </a:fld>
            <a:endParaRPr lang="ru-RU"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professorweb.ru/my/ADO_NET/base/level1/1_5.php" TargetMode="External"/><Relationship Id="rId13" Type="http://schemas.openxmlformats.org/officeDocument/2006/relationships/hyperlink" Target="https://metanit.com/sharp/adonet/2.2.php" TargetMode="External"/><Relationship Id="rId3" Type="http://schemas.openxmlformats.org/officeDocument/2006/relationships/hyperlink" Target="https://professorweb.ru/my/ADO_NET/base/level1/ado_net_index.php" TargetMode="External"/><Relationship Id="rId7" Type="http://schemas.openxmlformats.org/officeDocument/2006/relationships/hyperlink" Target="https://professorweb.ru/my/ADO_NET/base/level1/1_4.php" TargetMode="External"/><Relationship Id="rId12" Type="http://schemas.openxmlformats.org/officeDocument/2006/relationships/hyperlink" Target="https://metanit.com/sharp/adonet/2.1.php" TargetMode="External"/><Relationship Id="rId17" Type="http://schemas.openxmlformats.org/officeDocument/2006/relationships/hyperlink" Target="https://www.osp.ru/winitpro/2003/04/176027" TargetMode="External"/><Relationship Id="rId2" Type="http://schemas.openxmlformats.org/officeDocument/2006/relationships/slide" Target="../slides/slide1.xml"/><Relationship Id="rId16" Type="http://schemas.openxmlformats.org/officeDocument/2006/relationships/hyperlink" Target="https://docs.microsoft.com/ru-ru/sql/odbc/reference/what-is-odbc?view=sql-server-ver15" TargetMode="External"/><Relationship Id="rId1" Type="http://schemas.openxmlformats.org/officeDocument/2006/relationships/notesMaster" Target="../notesMasters/notesMaster1.xml"/><Relationship Id="rId6" Type="http://schemas.openxmlformats.org/officeDocument/2006/relationships/hyperlink" Target="https://professorweb.ru/my/ADO_NET/base/level1/1_3.php" TargetMode="External"/><Relationship Id="rId11" Type="http://schemas.openxmlformats.org/officeDocument/2006/relationships/hyperlink" Target="https://metanit.com/sharp/adonet/1.1.php" TargetMode="External"/><Relationship Id="rId5" Type="http://schemas.openxmlformats.org/officeDocument/2006/relationships/hyperlink" Target="https://professorweb.ru/my/ADO_NET/base/level1/1_2.php" TargetMode="External"/><Relationship Id="rId15" Type="http://schemas.openxmlformats.org/officeDocument/2006/relationships/hyperlink" Target="https://metanit.com/sharp/adonet/2.5.php" TargetMode="External"/><Relationship Id="rId10" Type="http://schemas.openxmlformats.org/officeDocument/2006/relationships/hyperlink" Target="https://professorweb.ru/my/ADO_NET/base/level1/1_7.php" TargetMode="External"/><Relationship Id="rId4" Type="http://schemas.openxmlformats.org/officeDocument/2006/relationships/hyperlink" Target="https://professorweb.ru/my/ADO_NET/base/level1/1_1.php" TargetMode="External"/><Relationship Id="rId9" Type="http://schemas.openxmlformats.org/officeDocument/2006/relationships/hyperlink" Target="https://professorweb.ru/my/ADO_NET/base/level1/1_6.php" TargetMode="External"/><Relationship Id="rId14" Type="http://schemas.openxmlformats.org/officeDocument/2006/relationships/hyperlink" Target="https://metanit.com/sharp/adonet/2.3.php"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oracle.co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1" dirty="0" smtClean="0">
                <a:hlinkClick r:id="rId3"/>
              </a:rPr>
              <a:t>https://professorweb.ru/my/ADO_NET/base/level1/ado_net_index.php</a:t>
            </a:r>
            <a:endParaRPr lang="en-US" b="1" dirty="0" smtClean="0"/>
          </a:p>
          <a:p>
            <a:r>
              <a:rPr lang="en-US" dirty="0" smtClean="0"/>
              <a:t>{</a:t>
            </a:r>
            <a:endParaRPr lang="en-US" dirty="0" smtClean="0">
              <a:hlinkClick r:id="rId4"/>
            </a:endParaRPr>
          </a:p>
          <a:p>
            <a:r>
              <a:rPr lang="en-US" dirty="0" smtClean="0">
                <a:hlinkClick r:id="rId4"/>
              </a:rPr>
              <a:t>https://professorweb.ru/my/ADO_NET/base/level1/1_1.php</a:t>
            </a:r>
            <a:endParaRPr lang="en-US" dirty="0" smtClean="0"/>
          </a:p>
          <a:p>
            <a:r>
              <a:rPr lang="en-US" dirty="0" smtClean="0">
                <a:hlinkClick r:id="rId5"/>
              </a:rPr>
              <a:t>https://professorweb.ru/my/ADO_NET/base/level1/1_2.php</a:t>
            </a:r>
            <a:endParaRPr lang="en-US" dirty="0" smtClean="0"/>
          </a:p>
          <a:p>
            <a:r>
              <a:rPr lang="en-US" dirty="0" smtClean="0">
                <a:hlinkClick r:id="rId6"/>
              </a:rPr>
              <a:t>https://professorweb.ru/my/ADO_NET/base/level1/1_3.php</a:t>
            </a:r>
            <a:endParaRPr lang="ru-RU" dirty="0" smtClean="0"/>
          </a:p>
          <a:p>
            <a:r>
              <a:rPr lang="en-US" dirty="0" smtClean="0">
                <a:hlinkClick r:id="rId7"/>
              </a:rPr>
              <a:t>https://professorweb.ru/my/ADO_NET/base/level1/1_4.php</a:t>
            </a:r>
            <a:endParaRPr lang="ru-RU" dirty="0" smtClean="0"/>
          </a:p>
          <a:p>
            <a:r>
              <a:rPr lang="en-US" dirty="0" smtClean="0">
                <a:hlinkClick r:id="rId8"/>
              </a:rPr>
              <a:t>https://professorweb.ru/my/ADO_NET/base/level1/1_5.php</a:t>
            </a:r>
            <a:endParaRPr lang="ru-RU" dirty="0" smtClean="0"/>
          </a:p>
          <a:p>
            <a:r>
              <a:rPr lang="en-US" dirty="0" smtClean="0">
                <a:hlinkClick r:id="rId9"/>
              </a:rPr>
              <a:t>https://professorweb.ru/my/ADO_NET/base/level1/1_6.php</a:t>
            </a:r>
            <a:endParaRPr lang="ru-RU" dirty="0" smtClean="0"/>
          </a:p>
          <a:p>
            <a:r>
              <a:rPr lang="en-US" dirty="0" smtClean="0">
                <a:hlinkClick r:id="rId10"/>
              </a:rPr>
              <a:t>https://professorweb.ru/my/ADO_NET/base/level1/1_7.php</a:t>
            </a:r>
            <a:endParaRPr lang="en-US" dirty="0" smtClean="0"/>
          </a:p>
          <a:p>
            <a:r>
              <a:rPr lang="en-US" dirty="0" smtClean="0"/>
              <a:t>}</a:t>
            </a:r>
            <a:endParaRPr lang="ru-RU" dirty="0" smtClean="0"/>
          </a:p>
          <a:p>
            <a:r>
              <a:rPr lang="en-US" dirty="0" smtClean="0"/>
              <a:t>metanit.com</a:t>
            </a:r>
          </a:p>
          <a:p>
            <a:r>
              <a:rPr lang="en-US" dirty="0" smtClean="0"/>
              <a:t>{</a:t>
            </a:r>
          </a:p>
          <a:p>
            <a:r>
              <a:rPr lang="en-US" dirty="0" smtClean="0">
                <a:hlinkClick r:id="rId11"/>
              </a:rPr>
              <a:t>https://metanit.com/sharp/adonet/1.1.php</a:t>
            </a:r>
            <a:endParaRPr lang="en-US" dirty="0" smtClean="0"/>
          </a:p>
          <a:p>
            <a:r>
              <a:rPr lang="en-US" dirty="0" smtClean="0">
                <a:hlinkClick r:id="rId12"/>
              </a:rPr>
              <a:t>https://metanit.com/sharp/adonet/2.1.php</a:t>
            </a:r>
            <a:endParaRPr lang="en-US" dirty="0" smtClean="0"/>
          </a:p>
          <a:p>
            <a:r>
              <a:rPr lang="en-US" dirty="0" smtClean="0">
                <a:hlinkClick r:id="rId13"/>
              </a:rPr>
              <a:t>https://metanit.com/sharp/adonet/2.2.php</a:t>
            </a:r>
            <a:endParaRPr lang="en-US" dirty="0" smtClean="0"/>
          </a:p>
          <a:p>
            <a:r>
              <a:rPr lang="en-US" dirty="0" smtClean="0">
                <a:hlinkClick r:id="rId14"/>
              </a:rPr>
              <a:t>https://metanit.com/sharp/adonet/2.3.php</a:t>
            </a:r>
            <a:endParaRPr lang="en-US" dirty="0" smtClean="0"/>
          </a:p>
          <a:p>
            <a:r>
              <a:rPr lang="en-US" dirty="0" smtClean="0">
                <a:hlinkClick r:id="rId15"/>
              </a:rPr>
              <a:t>https://metanit.com/sharp/adonet/2.5.php</a:t>
            </a:r>
            <a:endParaRPr lang="en-US" dirty="0" smtClean="0"/>
          </a:p>
          <a:p>
            <a:r>
              <a:rPr lang="en-US" dirty="0" smtClean="0"/>
              <a:t>}</a:t>
            </a:r>
          </a:p>
          <a:p>
            <a:r>
              <a:rPr lang="en-US" dirty="0" smtClean="0">
                <a:hlinkClick r:id="rId16"/>
              </a:rPr>
              <a:t>https://docs.microsoft.com/ru-ru/sql/odbc/reference/what-is-odbc?view=sql-server-ver15</a:t>
            </a:r>
            <a:endParaRPr lang="ru-RU" dirty="0" smtClean="0"/>
          </a:p>
          <a:p>
            <a:r>
              <a:rPr lang="en-US" dirty="0" smtClean="0">
                <a:hlinkClick r:id="rId17"/>
              </a:rPr>
              <a:t>https://www.osp.ru/winitpro/2003/04/176027</a:t>
            </a:r>
            <a:r>
              <a:rPr lang="ru-RU" dirty="0" smtClean="0"/>
              <a:t> - </a:t>
            </a:r>
            <a:r>
              <a:rPr lang="ru-RU" dirty="0" smtClean="0">
                <a:solidFill>
                  <a:srgbClr val="FF0000"/>
                </a:solidFill>
              </a:rPr>
              <a:t>Исторический экскурс в технологии доступа к данным.</a:t>
            </a: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1</a:t>
            </a:fld>
            <a:endParaRPr lang="ru-RU" dirty="0"/>
          </a:p>
        </p:txBody>
      </p:sp>
    </p:spTree>
    <p:extLst>
      <p:ext uri="{BB962C8B-B14F-4D97-AF65-F5344CB8AC3E}">
        <p14:creationId xmlns:p14="http://schemas.microsoft.com/office/powerpoint/2010/main" val="2379625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10</a:t>
            </a:fld>
            <a:endParaRPr lang="ru-RU" dirty="0"/>
          </a:p>
        </p:txBody>
      </p:sp>
    </p:spTree>
    <p:extLst>
      <p:ext uri="{BB962C8B-B14F-4D97-AF65-F5344CB8AC3E}">
        <p14:creationId xmlns:p14="http://schemas.microsoft.com/office/powerpoint/2010/main" val="2167809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11</a:t>
            </a:fld>
            <a:endParaRPr lang="ru-RU" dirty="0"/>
          </a:p>
        </p:txBody>
      </p:sp>
    </p:spTree>
    <p:extLst>
      <p:ext uri="{BB962C8B-B14F-4D97-AF65-F5344CB8AC3E}">
        <p14:creationId xmlns:p14="http://schemas.microsoft.com/office/powerpoint/2010/main" val="321432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12</a:t>
            </a:fld>
            <a:endParaRPr lang="ru-RU" dirty="0"/>
          </a:p>
        </p:txBody>
      </p:sp>
    </p:spTree>
    <p:extLst>
      <p:ext uri="{BB962C8B-B14F-4D97-AF65-F5344CB8AC3E}">
        <p14:creationId xmlns:p14="http://schemas.microsoft.com/office/powerpoint/2010/main" val="3022004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13</a:t>
            </a:fld>
            <a:endParaRPr lang="ru-RU" dirty="0"/>
          </a:p>
        </p:txBody>
      </p:sp>
    </p:spTree>
    <p:extLst>
      <p:ext uri="{BB962C8B-B14F-4D97-AF65-F5344CB8AC3E}">
        <p14:creationId xmlns:p14="http://schemas.microsoft.com/office/powerpoint/2010/main" val="802936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b="0" i="0" kern="1200" dirty="0" smtClean="0">
                <a:solidFill>
                  <a:schemeClr val="tx1"/>
                </a:solidFill>
                <a:effectLst/>
                <a:latin typeface="+mn-lt"/>
                <a:ea typeface="+mn-ea"/>
                <a:cs typeface="+mn-cs"/>
              </a:rPr>
              <a:t>В версии .NET 4 поставщик </a:t>
            </a:r>
            <a:r>
              <a:rPr lang="ru-RU" sz="1200" b="0" i="0" kern="1200" dirty="0" err="1" smtClean="0">
                <a:solidFill>
                  <a:schemeClr val="tx1"/>
                </a:solidFill>
                <a:effectLst/>
                <a:latin typeface="+mn-lt"/>
                <a:ea typeface="+mn-ea"/>
                <a:cs typeface="+mn-cs"/>
              </a:rPr>
              <a:t>Oracle</a:t>
            </a:r>
            <a:r>
              <a:rPr lang="ru-RU" sz="1200" b="0" i="0" kern="1200" dirty="0" smtClean="0">
                <a:solidFill>
                  <a:schemeClr val="tx1"/>
                </a:solidFill>
                <a:effectLst/>
                <a:latin typeface="+mn-lt"/>
                <a:ea typeface="+mn-ea"/>
                <a:cs typeface="+mn-cs"/>
              </a:rPr>
              <a:t> объявлен устаревшим. И хотя он по-прежнему работает, в </a:t>
            </a:r>
            <a:r>
              <a:rPr lang="ru-RU" sz="1200" b="0" i="0" kern="1200" dirty="0" err="1" smtClean="0">
                <a:solidFill>
                  <a:schemeClr val="tx1"/>
                </a:solidFill>
                <a:effectLst/>
                <a:latin typeface="+mn-lt"/>
                <a:ea typeface="+mn-ea"/>
                <a:cs typeface="+mn-cs"/>
              </a:rPr>
              <a:t>Microsoft</a:t>
            </a:r>
            <a:r>
              <a:rPr lang="ru-RU" sz="1200" b="0" i="0" kern="1200" dirty="0" smtClean="0">
                <a:solidFill>
                  <a:schemeClr val="tx1"/>
                </a:solidFill>
                <a:effectLst/>
                <a:latin typeface="+mn-lt"/>
                <a:ea typeface="+mn-ea"/>
                <a:cs typeface="+mn-cs"/>
              </a:rPr>
              <a:t> рекомендуют применять вместо него для доступа к базам данных </a:t>
            </a:r>
            <a:r>
              <a:rPr lang="ru-RU" sz="1200" b="0" i="0" kern="1200" dirty="0" err="1" smtClean="0">
                <a:solidFill>
                  <a:schemeClr val="tx1"/>
                </a:solidFill>
                <a:effectLst/>
                <a:latin typeface="+mn-lt"/>
                <a:ea typeface="+mn-ea"/>
                <a:cs typeface="+mn-cs"/>
              </a:rPr>
              <a:t>Oracle</a:t>
            </a:r>
            <a:r>
              <a:rPr lang="ru-RU" sz="1200" b="0" i="0" kern="1200" dirty="0" smtClean="0">
                <a:solidFill>
                  <a:schemeClr val="tx1"/>
                </a:solidFill>
                <a:effectLst/>
                <a:latin typeface="+mn-lt"/>
                <a:ea typeface="+mn-ea"/>
                <a:cs typeface="+mn-cs"/>
              </a:rPr>
              <a:t> поставщик от стороннего производителя, такой как ODP.NET (</a:t>
            </a:r>
            <a:r>
              <a:rPr lang="ru-RU" sz="1200" b="0" i="0" kern="1200" dirty="0" err="1" smtClean="0">
                <a:solidFill>
                  <a:schemeClr val="tx1"/>
                </a:solidFill>
                <a:effectLst/>
                <a:latin typeface="+mn-lt"/>
                <a:ea typeface="+mn-ea"/>
                <a:cs typeface="+mn-cs"/>
              </a:rPr>
              <a:t>Oracle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Data</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Provider</a:t>
            </a:r>
            <a:r>
              <a:rPr lang="ru-RU" sz="1200" b="0" i="0" kern="1200" dirty="0" smtClean="0">
                <a:solidFill>
                  <a:schemeClr val="tx1"/>
                </a:solidFill>
                <a:effectLst/>
                <a:latin typeface="+mn-lt"/>
                <a:ea typeface="+mn-ea"/>
                <a:cs typeface="+mn-cs"/>
              </a:rPr>
              <a:t> для .NET) производства </a:t>
            </a:r>
            <a:r>
              <a:rPr lang="ru-RU" sz="1200" b="0" i="0" kern="1200" dirty="0" err="1" smtClean="0">
                <a:solidFill>
                  <a:schemeClr val="tx1"/>
                </a:solidFill>
                <a:effectLst/>
                <a:latin typeface="+mn-lt"/>
                <a:ea typeface="+mn-ea"/>
                <a:cs typeface="+mn-cs"/>
              </a:rPr>
              <a:t>Oracle</a:t>
            </a:r>
            <a:r>
              <a:rPr lang="ru-RU" sz="1200" b="0" i="0" kern="1200" dirty="0" smtClean="0">
                <a:solidFill>
                  <a:schemeClr val="tx1"/>
                </a:solidFill>
                <a:effectLst/>
                <a:latin typeface="+mn-lt"/>
                <a:ea typeface="+mn-ea"/>
                <a:cs typeface="+mn-cs"/>
              </a:rPr>
              <a:t>, который доступен на веб-сайте </a:t>
            </a:r>
            <a:r>
              <a:rPr lang="ru-RU" sz="1200" b="0" i="0" u="none" strike="noStrike" kern="1200" dirty="0" smtClean="0">
                <a:solidFill>
                  <a:schemeClr val="tx1"/>
                </a:solidFill>
                <a:effectLst/>
                <a:latin typeface="+mn-lt"/>
                <a:ea typeface="+mn-ea"/>
                <a:cs typeface="+mn-cs"/>
                <a:hlinkClick r:id="rId3"/>
              </a:rPr>
              <a:t>http://www.oracle.com</a:t>
            </a:r>
            <a:r>
              <a:rPr lang="ru-RU" sz="1200" b="0" i="0" kern="1200" dirty="0" smtClean="0">
                <a:solidFill>
                  <a:schemeClr val="tx1"/>
                </a:solidFill>
                <a:effectLst/>
                <a:latin typeface="+mn-lt"/>
                <a:ea typeface="+mn-ea"/>
                <a:cs typeface="+mn-cs"/>
              </a:rPr>
              <a:t>. Этот поставщик обеспечивает расширенную поддержку для специализированных типов данных </a:t>
            </a:r>
            <a:r>
              <a:rPr lang="ru-RU" sz="1200" b="0" i="0" kern="1200" dirty="0" err="1" smtClean="0">
                <a:solidFill>
                  <a:schemeClr val="tx1"/>
                </a:solidFill>
                <a:effectLst/>
                <a:latin typeface="+mn-lt"/>
                <a:ea typeface="+mn-ea"/>
                <a:cs typeface="+mn-cs"/>
              </a:rPr>
              <a:t>Oracle</a:t>
            </a:r>
            <a:r>
              <a:rPr lang="ru-RU" sz="1200" b="0" i="0" kern="1200" dirty="0" smtClean="0">
                <a:solidFill>
                  <a:schemeClr val="tx1"/>
                </a:solidFill>
                <a:effectLst/>
                <a:latin typeface="+mn-lt"/>
                <a:ea typeface="+mn-ea"/>
                <a:cs typeface="+mn-cs"/>
              </a:rPr>
              <a:t>, вроде LOB, временных меток и данных XML, а также обладает несколькими дополнительными средствами.</a:t>
            </a: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14</a:t>
            </a:fld>
            <a:endParaRPr lang="ru-RU" dirty="0"/>
          </a:p>
        </p:txBody>
      </p:sp>
    </p:spTree>
    <p:extLst>
      <p:ext uri="{BB962C8B-B14F-4D97-AF65-F5344CB8AC3E}">
        <p14:creationId xmlns:p14="http://schemas.microsoft.com/office/powerpoint/2010/main" val="1911273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При выборе поставщика сначала пытайтесь найти встроенный поставщик .NET, который предназначен для имеющегося источника данных. Если таковой не найден, можно воспользоваться OLE DB при наличии драйвера OLE DB для источника данных.</a:t>
            </a:r>
          </a:p>
          <a:p>
            <a:r>
              <a:rPr lang="ru-RU" sz="1200" b="0" i="0" kern="1200" dirty="0" smtClean="0">
                <a:solidFill>
                  <a:schemeClr val="tx1"/>
                </a:solidFill>
                <a:effectLst/>
                <a:latin typeface="+mn-lt"/>
                <a:ea typeface="+mn-ea"/>
                <a:cs typeface="+mn-cs"/>
              </a:rPr>
              <a:t>Технология OLE DB существует уже много лет как часть ADO, поэтому для большинства источников данных предусмотрены драйверы OLE DB (включая SQL </a:t>
            </a:r>
            <a:r>
              <a:rPr lang="ru-RU" sz="1200" b="0" i="0" kern="1200" dirty="0" err="1" smtClean="0">
                <a:solidFill>
                  <a:schemeClr val="tx1"/>
                </a:solidFill>
                <a:effectLst/>
                <a:latin typeface="+mn-lt"/>
                <a:ea typeface="+mn-ea"/>
                <a:cs typeface="+mn-cs"/>
              </a:rPr>
              <a:t>Server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Oracle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Access</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MySQL</a:t>
            </a:r>
            <a:r>
              <a:rPr lang="ru-RU" sz="1200" b="0" i="0" kern="1200" dirty="0" smtClean="0">
                <a:solidFill>
                  <a:schemeClr val="tx1"/>
                </a:solidFill>
                <a:effectLst/>
                <a:latin typeface="+mn-lt"/>
                <a:ea typeface="+mn-ea"/>
                <a:cs typeface="+mn-cs"/>
              </a:rPr>
              <a:t> и многие другие). В тех редких случаях, когда найти специализированный поставщик .NET или драйвер OLE DB не удается, можно обратиться к поставщику ODBC, который работает в сочетании с драйвером ODBC.</a:t>
            </a:r>
          </a:p>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15</a:t>
            </a:fld>
            <a:endParaRPr lang="ru-RU" dirty="0"/>
          </a:p>
        </p:txBody>
      </p:sp>
    </p:spTree>
    <p:extLst>
      <p:ext uri="{BB962C8B-B14F-4D97-AF65-F5344CB8AC3E}">
        <p14:creationId xmlns:p14="http://schemas.microsoft.com/office/powerpoint/2010/main" val="4005259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16</a:t>
            </a:fld>
            <a:endParaRPr lang="ru-RU" dirty="0"/>
          </a:p>
        </p:txBody>
      </p:sp>
    </p:spTree>
    <p:extLst>
      <p:ext uri="{BB962C8B-B14F-4D97-AF65-F5344CB8AC3E}">
        <p14:creationId xmlns:p14="http://schemas.microsoft.com/office/powerpoint/2010/main" val="35659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17</a:t>
            </a:fld>
            <a:endParaRPr lang="ru-RU" dirty="0"/>
          </a:p>
        </p:txBody>
      </p:sp>
    </p:spTree>
    <p:extLst>
      <p:ext uri="{BB962C8B-B14F-4D97-AF65-F5344CB8AC3E}">
        <p14:creationId xmlns:p14="http://schemas.microsoft.com/office/powerpoint/2010/main" val="3646036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18</a:t>
            </a:fld>
            <a:endParaRPr lang="ru-RU" dirty="0"/>
          </a:p>
        </p:txBody>
      </p:sp>
    </p:spTree>
    <p:extLst>
      <p:ext uri="{BB962C8B-B14F-4D97-AF65-F5344CB8AC3E}">
        <p14:creationId xmlns:p14="http://schemas.microsoft.com/office/powerpoint/2010/main" val="18403785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19</a:t>
            </a:fld>
            <a:endParaRPr lang="ru-RU" dirty="0"/>
          </a:p>
        </p:txBody>
      </p:sp>
    </p:spTree>
    <p:extLst>
      <p:ext uri="{BB962C8B-B14F-4D97-AF65-F5344CB8AC3E}">
        <p14:creationId xmlns:p14="http://schemas.microsoft.com/office/powerpoint/2010/main" val="1536428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2</a:t>
            </a:fld>
            <a:endParaRPr lang="ru-RU" dirty="0"/>
          </a:p>
        </p:txBody>
      </p:sp>
    </p:spTree>
    <p:extLst>
      <p:ext uri="{BB962C8B-B14F-4D97-AF65-F5344CB8AC3E}">
        <p14:creationId xmlns:p14="http://schemas.microsoft.com/office/powerpoint/2010/main" val="3915926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20</a:t>
            </a:fld>
            <a:endParaRPr lang="ru-RU" dirty="0"/>
          </a:p>
        </p:txBody>
      </p:sp>
    </p:spTree>
    <p:extLst>
      <p:ext uri="{BB962C8B-B14F-4D97-AF65-F5344CB8AC3E}">
        <p14:creationId xmlns:p14="http://schemas.microsoft.com/office/powerpoint/2010/main" val="42507312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21</a:t>
            </a:fld>
            <a:endParaRPr lang="ru-RU" dirty="0"/>
          </a:p>
        </p:txBody>
      </p:sp>
    </p:spTree>
    <p:extLst>
      <p:ext uri="{BB962C8B-B14F-4D97-AF65-F5344CB8AC3E}">
        <p14:creationId xmlns:p14="http://schemas.microsoft.com/office/powerpoint/2010/main" val="3052953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22</a:t>
            </a:fld>
            <a:endParaRPr lang="ru-RU" dirty="0"/>
          </a:p>
        </p:txBody>
      </p:sp>
    </p:spTree>
    <p:extLst>
      <p:ext uri="{BB962C8B-B14F-4D97-AF65-F5344CB8AC3E}">
        <p14:creationId xmlns:p14="http://schemas.microsoft.com/office/powerpoint/2010/main" val="24333019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23</a:t>
            </a:fld>
            <a:endParaRPr lang="ru-RU" dirty="0"/>
          </a:p>
        </p:txBody>
      </p:sp>
    </p:spTree>
    <p:extLst>
      <p:ext uri="{BB962C8B-B14F-4D97-AF65-F5344CB8AC3E}">
        <p14:creationId xmlns:p14="http://schemas.microsoft.com/office/powerpoint/2010/main" val="22745814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24</a:t>
            </a:fld>
            <a:endParaRPr lang="ru-RU" dirty="0"/>
          </a:p>
        </p:txBody>
      </p:sp>
    </p:spTree>
    <p:extLst>
      <p:ext uri="{BB962C8B-B14F-4D97-AF65-F5344CB8AC3E}">
        <p14:creationId xmlns:p14="http://schemas.microsoft.com/office/powerpoint/2010/main" val="3184096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25</a:t>
            </a:fld>
            <a:endParaRPr lang="ru-RU" dirty="0"/>
          </a:p>
        </p:txBody>
      </p:sp>
    </p:spTree>
    <p:extLst>
      <p:ext uri="{BB962C8B-B14F-4D97-AF65-F5344CB8AC3E}">
        <p14:creationId xmlns:p14="http://schemas.microsoft.com/office/powerpoint/2010/main" val="36085815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26</a:t>
            </a:fld>
            <a:endParaRPr lang="ru-RU" dirty="0"/>
          </a:p>
        </p:txBody>
      </p:sp>
    </p:spTree>
    <p:extLst>
      <p:ext uri="{BB962C8B-B14F-4D97-AF65-F5344CB8AC3E}">
        <p14:creationId xmlns:p14="http://schemas.microsoft.com/office/powerpoint/2010/main" val="25093631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27</a:t>
            </a:fld>
            <a:endParaRPr lang="ru-RU" dirty="0"/>
          </a:p>
        </p:txBody>
      </p:sp>
    </p:spTree>
    <p:extLst>
      <p:ext uri="{BB962C8B-B14F-4D97-AF65-F5344CB8AC3E}">
        <p14:creationId xmlns:p14="http://schemas.microsoft.com/office/powerpoint/2010/main" val="25515363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28</a:t>
            </a:fld>
            <a:endParaRPr lang="ru-RU" dirty="0"/>
          </a:p>
        </p:txBody>
      </p:sp>
    </p:spTree>
    <p:extLst>
      <p:ext uri="{BB962C8B-B14F-4D97-AF65-F5344CB8AC3E}">
        <p14:creationId xmlns:p14="http://schemas.microsoft.com/office/powerpoint/2010/main" val="21842180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29</a:t>
            </a:fld>
            <a:endParaRPr lang="ru-RU" dirty="0"/>
          </a:p>
        </p:txBody>
      </p:sp>
    </p:spTree>
    <p:extLst>
      <p:ext uri="{BB962C8B-B14F-4D97-AF65-F5344CB8AC3E}">
        <p14:creationId xmlns:p14="http://schemas.microsoft.com/office/powerpoint/2010/main" val="926618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3</a:t>
            </a:fld>
            <a:endParaRPr lang="ru-RU" dirty="0"/>
          </a:p>
        </p:txBody>
      </p:sp>
    </p:spTree>
    <p:extLst>
      <p:ext uri="{BB962C8B-B14F-4D97-AF65-F5344CB8AC3E}">
        <p14:creationId xmlns:p14="http://schemas.microsoft.com/office/powerpoint/2010/main" val="4119977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30</a:t>
            </a:fld>
            <a:endParaRPr lang="ru-RU" dirty="0"/>
          </a:p>
        </p:txBody>
      </p:sp>
    </p:spTree>
    <p:extLst>
      <p:ext uri="{BB962C8B-B14F-4D97-AF65-F5344CB8AC3E}">
        <p14:creationId xmlns:p14="http://schemas.microsoft.com/office/powerpoint/2010/main" val="22080289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31</a:t>
            </a:fld>
            <a:endParaRPr lang="ru-RU" dirty="0"/>
          </a:p>
        </p:txBody>
      </p:sp>
    </p:spTree>
    <p:extLst>
      <p:ext uri="{BB962C8B-B14F-4D97-AF65-F5344CB8AC3E}">
        <p14:creationId xmlns:p14="http://schemas.microsoft.com/office/powerpoint/2010/main" val="28122072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32</a:t>
            </a:fld>
            <a:endParaRPr lang="ru-RU" dirty="0"/>
          </a:p>
        </p:txBody>
      </p:sp>
    </p:spTree>
    <p:extLst>
      <p:ext uri="{BB962C8B-B14F-4D97-AF65-F5344CB8AC3E}">
        <p14:creationId xmlns:p14="http://schemas.microsoft.com/office/powerpoint/2010/main" val="17323990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33</a:t>
            </a:fld>
            <a:endParaRPr lang="ru-RU" dirty="0"/>
          </a:p>
        </p:txBody>
      </p:sp>
    </p:spTree>
    <p:extLst>
      <p:ext uri="{BB962C8B-B14F-4D97-AF65-F5344CB8AC3E}">
        <p14:creationId xmlns:p14="http://schemas.microsoft.com/office/powerpoint/2010/main" val="7558203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34</a:t>
            </a:fld>
            <a:endParaRPr lang="ru-RU" dirty="0"/>
          </a:p>
        </p:txBody>
      </p:sp>
    </p:spTree>
    <p:extLst>
      <p:ext uri="{BB962C8B-B14F-4D97-AF65-F5344CB8AC3E}">
        <p14:creationId xmlns:p14="http://schemas.microsoft.com/office/powerpoint/2010/main" val="14101065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35</a:t>
            </a:fld>
            <a:endParaRPr lang="ru-RU" dirty="0"/>
          </a:p>
        </p:txBody>
      </p:sp>
    </p:spTree>
    <p:extLst>
      <p:ext uri="{BB962C8B-B14F-4D97-AF65-F5344CB8AC3E}">
        <p14:creationId xmlns:p14="http://schemas.microsoft.com/office/powerpoint/2010/main" val="35897986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36</a:t>
            </a:fld>
            <a:endParaRPr lang="ru-RU" dirty="0"/>
          </a:p>
        </p:txBody>
      </p:sp>
    </p:spTree>
    <p:extLst>
      <p:ext uri="{BB962C8B-B14F-4D97-AF65-F5344CB8AC3E}">
        <p14:creationId xmlns:p14="http://schemas.microsoft.com/office/powerpoint/2010/main" val="17037968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37</a:t>
            </a:fld>
            <a:endParaRPr lang="ru-RU" dirty="0"/>
          </a:p>
        </p:txBody>
      </p:sp>
    </p:spTree>
    <p:extLst>
      <p:ext uri="{BB962C8B-B14F-4D97-AF65-F5344CB8AC3E}">
        <p14:creationId xmlns:p14="http://schemas.microsoft.com/office/powerpoint/2010/main" val="33049419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38</a:t>
            </a:fld>
            <a:endParaRPr lang="ru-RU" dirty="0"/>
          </a:p>
        </p:txBody>
      </p:sp>
    </p:spTree>
    <p:extLst>
      <p:ext uri="{BB962C8B-B14F-4D97-AF65-F5344CB8AC3E}">
        <p14:creationId xmlns:p14="http://schemas.microsoft.com/office/powerpoint/2010/main" val="18462613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39</a:t>
            </a:fld>
            <a:endParaRPr lang="ru-RU" dirty="0"/>
          </a:p>
        </p:txBody>
      </p:sp>
    </p:spTree>
    <p:extLst>
      <p:ext uri="{BB962C8B-B14F-4D97-AF65-F5344CB8AC3E}">
        <p14:creationId xmlns:p14="http://schemas.microsoft.com/office/powerpoint/2010/main" val="2577116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4</a:t>
            </a:fld>
            <a:endParaRPr lang="ru-RU" dirty="0"/>
          </a:p>
        </p:txBody>
      </p:sp>
    </p:spTree>
    <p:extLst>
      <p:ext uri="{BB962C8B-B14F-4D97-AF65-F5344CB8AC3E}">
        <p14:creationId xmlns:p14="http://schemas.microsoft.com/office/powerpoint/2010/main" val="3294212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5</a:t>
            </a:fld>
            <a:endParaRPr lang="ru-RU" dirty="0"/>
          </a:p>
        </p:txBody>
      </p:sp>
    </p:spTree>
    <p:extLst>
      <p:ext uri="{BB962C8B-B14F-4D97-AF65-F5344CB8AC3E}">
        <p14:creationId xmlns:p14="http://schemas.microsoft.com/office/powerpoint/2010/main" val="1373896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6</a:t>
            </a:fld>
            <a:endParaRPr lang="ru-RU" dirty="0"/>
          </a:p>
        </p:txBody>
      </p:sp>
    </p:spTree>
    <p:extLst>
      <p:ext uri="{BB962C8B-B14F-4D97-AF65-F5344CB8AC3E}">
        <p14:creationId xmlns:p14="http://schemas.microsoft.com/office/powerpoint/2010/main" val="4142364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7</a:t>
            </a:fld>
            <a:endParaRPr lang="ru-RU" dirty="0"/>
          </a:p>
        </p:txBody>
      </p:sp>
    </p:spTree>
    <p:extLst>
      <p:ext uri="{BB962C8B-B14F-4D97-AF65-F5344CB8AC3E}">
        <p14:creationId xmlns:p14="http://schemas.microsoft.com/office/powerpoint/2010/main" val="545792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dirty="0" smtClean="0"/>
              <a:t>Для подключения к БД и выполнения </a:t>
            </a:r>
            <a:r>
              <a:rPr lang="en-US" dirty="0" smtClean="0"/>
              <a:t>SQL </a:t>
            </a:r>
            <a:r>
              <a:rPr lang="ru-RU" dirty="0" smtClean="0"/>
              <a:t>запросов используются классы: </a:t>
            </a:r>
          </a:p>
          <a:p>
            <a:pPr marL="0" indent="0">
              <a:buNone/>
            </a:pPr>
            <a:r>
              <a:rPr lang="ru-RU" dirty="0" smtClean="0"/>
              <a:t>■ </a:t>
            </a:r>
            <a:r>
              <a:rPr lang="en-US" dirty="0" err="1" smtClean="0"/>
              <a:t>DbConnection</a:t>
            </a:r>
            <a:r>
              <a:rPr lang="en-US" dirty="0" smtClean="0"/>
              <a:t>; </a:t>
            </a:r>
            <a:endParaRPr lang="ru-RU" dirty="0" smtClean="0"/>
          </a:p>
          <a:p>
            <a:pPr marL="0" indent="0">
              <a:buNone/>
            </a:pPr>
            <a:r>
              <a:rPr lang="en-US" dirty="0" smtClean="0"/>
              <a:t>■ </a:t>
            </a:r>
            <a:r>
              <a:rPr lang="en-US" dirty="0" err="1" smtClean="0"/>
              <a:t>DbCommand</a:t>
            </a:r>
            <a:r>
              <a:rPr lang="en-US" dirty="0" smtClean="0"/>
              <a:t>; </a:t>
            </a:r>
            <a:endParaRPr lang="ru-RU" dirty="0" smtClean="0"/>
          </a:p>
          <a:p>
            <a:pPr marL="0" indent="0">
              <a:buNone/>
            </a:pPr>
            <a:r>
              <a:rPr lang="en-US" dirty="0" smtClean="0"/>
              <a:t>■ </a:t>
            </a:r>
            <a:r>
              <a:rPr lang="en-US" dirty="0" err="1" smtClean="0"/>
              <a:t>DbDataReader</a:t>
            </a:r>
            <a:r>
              <a:rPr lang="en-US" dirty="0" smtClean="0"/>
              <a:t>; </a:t>
            </a:r>
            <a:endParaRPr lang="ru-RU" dirty="0" smtClean="0"/>
          </a:p>
          <a:p>
            <a:pPr marL="0" indent="0">
              <a:buNone/>
            </a:pPr>
            <a:r>
              <a:rPr lang="en-US" dirty="0" smtClean="0"/>
              <a:t>■ </a:t>
            </a:r>
            <a:r>
              <a:rPr lang="en-US" dirty="0" err="1" smtClean="0"/>
              <a:t>DbDataAdapter</a:t>
            </a:r>
            <a:r>
              <a:rPr lang="ru-RU" dirty="0" smtClean="0"/>
              <a:t>.</a:t>
            </a:r>
          </a:p>
          <a:p>
            <a:pPr marL="0" indent="0">
              <a:buNone/>
            </a:pPr>
            <a:r>
              <a:rPr lang="ru-RU" dirty="0" smtClean="0"/>
              <a:t>Для хранения данных из БД применяются такие классы: </a:t>
            </a:r>
          </a:p>
          <a:p>
            <a:pPr marL="0" indent="0">
              <a:buNone/>
            </a:pPr>
            <a:r>
              <a:rPr lang="ru-RU" dirty="0" smtClean="0"/>
              <a:t>■ </a:t>
            </a:r>
            <a:r>
              <a:rPr lang="ru-RU" dirty="0" err="1" smtClean="0"/>
              <a:t>DataTable</a:t>
            </a:r>
            <a:r>
              <a:rPr lang="ru-RU" dirty="0" smtClean="0"/>
              <a:t>; </a:t>
            </a:r>
          </a:p>
          <a:p>
            <a:pPr marL="0" indent="0">
              <a:buNone/>
            </a:pPr>
            <a:r>
              <a:rPr lang="ru-RU" dirty="0" smtClean="0"/>
              <a:t>■ </a:t>
            </a:r>
            <a:r>
              <a:rPr lang="ru-RU" dirty="0" err="1" smtClean="0"/>
              <a:t>DataSet</a:t>
            </a:r>
            <a:r>
              <a:rPr lang="ru-RU" dirty="0" smtClean="0"/>
              <a:t>; </a:t>
            </a:r>
          </a:p>
          <a:p>
            <a:pPr marL="0" indent="0">
              <a:buNone/>
            </a:pPr>
            <a:r>
              <a:rPr lang="ru-RU" dirty="0" smtClean="0"/>
              <a:t>■ Другие.</a:t>
            </a: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8</a:t>
            </a:fld>
            <a:endParaRPr lang="ru-RU" dirty="0"/>
          </a:p>
        </p:txBody>
      </p:sp>
    </p:spTree>
    <p:extLst>
      <p:ext uri="{BB962C8B-B14F-4D97-AF65-F5344CB8AC3E}">
        <p14:creationId xmlns:p14="http://schemas.microsoft.com/office/powerpoint/2010/main" val="2864686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9</a:t>
            </a:fld>
            <a:endParaRPr lang="ru-RU" dirty="0"/>
          </a:p>
        </p:txBody>
      </p:sp>
    </p:spTree>
    <p:extLst>
      <p:ext uri="{BB962C8B-B14F-4D97-AF65-F5344CB8AC3E}">
        <p14:creationId xmlns:p14="http://schemas.microsoft.com/office/powerpoint/2010/main" val="26516938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defRPr>
            </a:lvl1pPr>
          </a:lstStyle>
          <a:p>
            <a:pPr rtl="0"/>
            <a:r>
              <a:rPr lang="ru-RU" smtClean="0"/>
              <a:t>Образец заголовка</a:t>
            </a:r>
            <a:endParaRPr lang="ru-RU" dirty="0"/>
          </a:p>
        </p:txBody>
      </p:sp>
      <p:sp>
        <p:nvSpPr>
          <p:cNvPr id="3" name="Подзаголовок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ru-RU" smtClean="0"/>
              <a:t>Образец подзаголовка</a:t>
            </a:r>
            <a:endParaRPr lang="ru-RU"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rtl="0">
              <a:defRPr/>
            </a:lvl1pPr>
          </a:lstStyle>
          <a:p>
            <a:pPr rtl="0"/>
            <a:r>
              <a:rPr lang="ru-RU" smtClean="0"/>
              <a:t>Образец заголовка</a:t>
            </a:r>
            <a:endParaRPr lang="ru-RU" dirty="0"/>
          </a:p>
        </p:txBody>
      </p:sp>
      <p:sp>
        <p:nvSpPr>
          <p:cNvPr id="3" name="Вертикальный текст 2"/>
          <p:cNvSpPr>
            <a:spLocks noGrp="1"/>
          </p:cNvSpPr>
          <p:nvPr>
            <p:ph type="body" orient="vert" idx="1"/>
          </p:nvPr>
        </p:nvSpPr>
        <p:spPr/>
        <p:txBody>
          <a:bodyPr vert="eaVert" rtlCol="0"/>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lang="ru-RU" dirty="0"/>
          </a:p>
        </p:txBody>
      </p:sp>
      <p:sp>
        <p:nvSpPr>
          <p:cNvPr id="4" name="Дата 3"/>
          <p:cNvSpPr>
            <a:spLocks noGrp="1"/>
          </p:cNvSpPr>
          <p:nvPr>
            <p:ph type="dt" sz="half" idx="10"/>
          </p:nvPr>
        </p:nvSpPr>
        <p:spPr/>
        <p:txBody>
          <a:bodyPr rtlCol="0"/>
          <a:lstStyle>
            <a:lvl1pPr>
              <a:defRPr/>
            </a:lvl1pPr>
          </a:lstStyle>
          <a:p>
            <a:fld id="{1A680347-8CB2-4BC6-9CD2-ABDD556782DE}" type="datetime1">
              <a:rPr lang="ru-RU" smtClean="0"/>
              <a:pPr/>
              <a:t>18.01.2021</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p:txBody>
          <a:bodyPr rtlCol="0"/>
          <a:lstStyle/>
          <a:p>
            <a:pPr rtl="0"/>
            <a:fld id="{2A013F82-EE5E-44EE-A61D-E31C6657F26F}" type="slidenum">
              <a:rPr lang="ru-RU" smtClean="0"/>
              <a:t>‹#›</a:t>
            </a:fld>
            <a:endParaRPr lang="ru-RU"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9142412" y="381001"/>
            <a:ext cx="1524001" cy="5638800"/>
          </a:xfrm>
        </p:spPr>
        <p:txBody>
          <a:bodyPr vert="eaVert" rtlCol="0"/>
          <a:lstStyle>
            <a:lvl1pPr rtl="0">
              <a:defRPr/>
            </a:lvl1pPr>
          </a:lstStyle>
          <a:p>
            <a:pPr rtl="0"/>
            <a:r>
              <a:rPr lang="ru-RU" smtClean="0"/>
              <a:t>Образец заголовка</a:t>
            </a:r>
            <a:endParaRPr lang="ru-RU" dirty="0"/>
          </a:p>
        </p:txBody>
      </p:sp>
      <p:sp>
        <p:nvSpPr>
          <p:cNvPr id="3" name="Вертикальный текст 2"/>
          <p:cNvSpPr>
            <a:spLocks noGrp="1"/>
          </p:cNvSpPr>
          <p:nvPr>
            <p:ph type="body" orient="vert" idx="1"/>
          </p:nvPr>
        </p:nvSpPr>
        <p:spPr>
          <a:xfrm>
            <a:off x="1522412" y="381001"/>
            <a:ext cx="7391399" cy="5638800"/>
          </a:xfrm>
        </p:spPr>
        <p:txBody>
          <a:bodyPr vert="eaVert" rtlCol="0"/>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lang="ru-RU" dirty="0"/>
          </a:p>
        </p:txBody>
      </p:sp>
      <p:sp>
        <p:nvSpPr>
          <p:cNvPr id="4" name="Дата 3"/>
          <p:cNvSpPr>
            <a:spLocks noGrp="1"/>
          </p:cNvSpPr>
          <p:nvPr>
            <p:ph type="dt" sz="half" idx="10"/>
          </p:nvPr>
        </p:nvSpPr>
        <p:spPr/>
        <p:txBody>
          <a:bodyPr rtlCol="0"/>
          <a:lstStyle>
            <a:lvl1pPr>
              <a:defRPr/>
            </a:lvl1pPr>
          </a:lstStyle>
          <a:p>
            <a:fld id="{29032FF7-F906-4C17-885C-6356C5B13C33}" type="datetime1">
              <a:rPr lang="ru-RU" smtClean="0"/>
              <a:pPr/>
              <a:t>18.01.2021</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p:txBody>
          <a:bodyPr rtlCol="0"/>
          <a:lstStyle/>
          <a:p>
            <a:pPr rtl="0"/>
            <a:fld id="{2A013F82-EE5E-44EE-A61D-E31C6657F26F}" type="slidenum">
              <a:rPr lang="ru-RU" smtClean="0"/>
              <a:t>‹#›</a:t>
            </a:fld>
            <a:endParaRPr lang="ru-RU"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rtl="0">
              <a:defRPr/>
            </a:lvl1pPr>
          </a:lstStyle>
          <a:p>
            <a:pPr rtl="0"/>
            <a:r>
              <a:rPr lang="ru-RU" smtClean="0"/>
              <a:t>Образец заголовка</a:t>
            </a:r>
            <a:endParaRPr lang="ru-RU" dirty="0"/>
          </a:p>
        </p:txBody>
      </p:sp>
      <p:sp>
        <p:nvSpPr>
          <p:cNvPr id="3" name="Объект 2"/>
          <p:cNvSpPr>
            <a:spLocks noGrp="1"/>
          </p:cNvSpPr>
          <p:nvPr>
            <p:ph idx="1"/>
          </p:nvPr>
        </p:nvSpPr>
        <p:spPr/>
        <p:txBody>
          <a:bodyPr rtlCol="0"/>
          <a:lstStyle>
            <a:lvl5pPr algn="l" rtl="0">
              <a:defRPr/>
            </a:lvl5pPr>
            <a:lvl6pPr algn="l" rtl="0">
              <a:defRPr/>
            </a:lvl6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lang="ru-RU" dirty="0"/>
          </a:p>
        </p:txBody>
      </p:sp>
      <p:sp>
        <p:nvSpPr>
          <p:cNvPr id="4" name="Дата 3"/>
          <p:cNvSpPr>
            <a:spLocks noGrp="1"/>
          </p:cNvSpPr>
          <p:nvPr>
            <p:ph type="dt" sz="half" idx="10"/>
          </p:nvPr>
        </p:nvSpPr>
        <p:spPr/>
        <p:txBody>
          <a:bodyPr rtlCol="0"/>
          <a:lstStyle>
            <a:lvl1pPr>
              <a:defRPr/>
            </a:lvl1pPr>
          </a:lstStyle>
          <a:p>
            <a:fld id="{8E08C5DC-7690-41E4-921F-0CCD86F95B69}" type="datetime1">
              <a:rPr lang="ru-RU" smtClean="0"/>
              <a:pPr/>
              <a:t>18.01.2021</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p:txBody>
          <a:bodyPr rtlCol="0"/>
          <a:lstStyle/>
          <a:p>
            <a:pPr rtl="0"/>
            <a:fld id="{2A013F82-EE5E-44EE-A61D-E31C6657F26F}" type="slidenum">
              <a:rPr lang="ru-RU" smtClean="0"/>
              <a:t>‹#›</a:t>
            </a:fld>
            <a:endParaRPr lang="ru-RU"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9614" y="2514600"/>
            <a:ext cx="8692399" cy="2819400"/>
          </a:xfrm>
        </p:spPr>
        <p:txBody>
          <a:bodyPr rtlCol="0" anchor="b">
            <a:normAutofit/>
          </a:bodyPr>
          <a:lstStyle>
            <a:lvl1pPr algn="l" rtl="0">
              <a:lnSpc>
                <a:spcPct val="80000"/>
              </a:lnSpc>
              <a:defRPr sz="4800" b="0" cap="none" baseline="0"/>
            </a:lvl1pPr>
          </a:lstStyle>
          <a:p>
            <a:pPr rtl="0"/>
            <a:r>
              <a:rPr lang="ru-RU" smtClean="0"/>
              <a:t>Образец заголовка</a:t>
            </a:r>
            <a:endParaRPr lang="ru-RU" dirty="0"/>
          </a:p>
        </p:txBody>
      </p:sp>
      <p:sp>
        <p:nvSpPr>
          <p:cNvPr id="3" name="Замещающий текст 2"/>
          <p:cNvSpPr>
            <a:spLocks noGrp="1"/>
          </p:cNvSpPr>
          <p:nvPr>
            <p:ph type="body" idx="1"/>
          </p:nvPr>
        </p:nvSpPr>
        <p:spPr>
          <a:xfrm>
            <a:off x="1065213" y="5410200"/>
            <a:ext cx="8687333" cy="609601"/>
          </a:xfrm>
        </p:spPr>
        <p:txBody>
          <a:bodyPr rtlCol="0" anchor="t">
            <a:normAutofit/>
          </a:bodyPr>
          <a:lstStyle>
            <a:lvl1pPr marL="0" indent="0" algn="l" rtl="0">
              <a:spcBef>
                <a:spcPts val="0"/>
              </a:spcBef>
              <a:buNone/>
              <a:defRPr sz="2000" cap="all" spc="200" baseline="0">
                <a:solidFill>
                  <a:schemeClr val="accent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ru-RU" smtClean="0"/>
              <a:t>Образец текста</a:t>
            </a:r>
          </a:p>
        </p:txBody>
      </p:sp>
      <p:sp>
        <p:nvSpPr>
          <p:cNvPr id="4" name="Дата 3"/>
          <p:cNvSpPr>
            <a:spLocks noGrp="1"/>
          </p:cNvSpPr>
          <p:nvPr>
            <p:ph type="dt" sz="half" idx="10"/>
          </p:nvPr>
        </p:nvSpPr>
        <p:spPr/>
        <p:txBody>
          <a:bodyPr rtlCol="0"/>
          <a:lstStyle>
            <a:lvl1pPr>
              <a:defRPr/>
            </a:lvl1pPr>
          </a:lstStyle>
          <a:p>
            <a:fld id="{F175A814-E90F-481F-9D66-10F3829730B9}" type="datetime1">
              <a:rPr lang="ru-RU" smtClean="0"/>
              <a:pPr/>
              <a:t>18.01.2021</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p:txBody>
          <a:bodyPr rtlCol="0"/>
          <a:lstStyle/>
          <a:p>
            <a:pPr rtl="0"/>
            <a:fld id="{2A013F82-EE5E-44EE-A61D-E31C6657F26F}" type="slidenum">
              <a:rPr lang="ru-RU" smtClean="0"/>
              <a:t>‹#›</a:t>
            </a:fld>
            <a:endParaRPr lang="ru-RU"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rtl="0">
              <a:defRPr/>
            </a:lvl1pPr>
          </a:lstStyle>
          <a:p>
            <a:pPr rtl="0"/>
            <a:r>
              <a:rPr lang="ru-RU" smtClean="0"/>
              <a:t>Образец заголовка</a:t>
            </a:r>
            <a:endParaRPr lang="ru-RU" dirty="0"/>
          </a:p>
        </p:txBody>
      </p:sp>
      <p:sp>
        <p:nvSpPr>
          <p:cNvPr id="3" name="Объект 2"/>
          <p:cNvSpPr>
            <a:spLocks noGrp="1"/>
          </p:cNvSpPr>
          <p:nvPr>
            <p:ph sz="half" idx="1"/>
          </p:nvPr>
        </p:nvSpPr>
        <p:spPr>
          <a:xfrm>
            <a:off x="1504781" y="1905001"/>
            <a:ext cx="4419599"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lang="ru-RU" dirty="0"/>
          </a:p>
        </p:txBody>
      </p:sp>
      <p:sp>
        <p:nvSpPr>
          <p:cNvPr id="4" name="Объект 3"/>
          <p:cNvSpPr>
            <a:spLocks noGrp="1"/>
          </p:cNvSpPr>
          <p:nvPr>
            <p:ph sz="half" idx="2"/>
          </p:nvPr>
        </p:nvSpPr>
        <p:spPr>
          <a:xfrm>
            <a:off x="6229183" y="1905001"/>
            <a:ext cx="4419600"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lang="ru-RU" dirty="0"/>
          </a:p>
        </p:txBody>
      </p:sp>
      <p:sp>
        <p:nvSpPr>
          <p:cNvPr id="5" name="Дата 4"/>
          <p:cNvSpPr>
            <a:spLocks noGrp="1"/>
          </p:cNvSpPr>
          <p:nvPr>
            <p:ph type="dt" sz="half" idx="10"/>
          </p:nvPr>
        </p:nvSpPr>
        <p:spPr/>
        <p:txBody>
          <a:bodyPr rtlCol="0"/>
          <a:lstStyle/>
          <a:p>
            <a:r>
              <a:rPr lang="ru-RU" dirty="0" smtClean="0"/>
              <a:t>​</a:t>
            </a:r>
            <a:fld id="{37209019-E585-49FC-B62B-4F8E88B75BBF}" type="datetime1">
              <a:rPr lang="ru-RU" smtClean="0"/>
              <a:pPr/>
              <a:t>18.01.2021</a:t>
            </a:fld>
            <a:r>
              <a:rPr lang="ru-RU" dirty="0" smtClean="0"/>
              <a:t>​</a:t>
            </a:r>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7" name="Номер слайда 6"/>
          <p:cNvSpPr>
            <a:spLocks noGrp="1"/>
          </p:cNvSpPr>
          <p:nvPr>
            <p:ph type="sldNum" sz="quarter" idx="12"/>
          </p:nvPr>
        </p:nvSpPr>
        <p:spPr/>
        <p:txBody>
          <a:bodyPr rtlCol="0"/>
          <a:lstStyle/>
          <a:p>
            <a:pPr rtl="0"/>
            <a:fld id="{2A013F82-EE5E-44EE-A61D-E31C6657F26F}" type="slidenum">
              <a:rPr lang="ru-RU" smtClean="0"/>
              <a:t>‹#›</a:t>
            </a:fld>
            <a:endParaRPr lang="ru-RU"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algn="l" rtl="0">
              <a:defRPr/>
            </a:lvl1pPr>
          </a:lstStyle>
          <a:p>
            <a:pPr rtl="0"/>
            <a:r>
              <a:rPr lang="ru-RU" smtClean="0"/>
              <a:t>Образец заголовка</a:t>
            </a:r>
            <a:endParaRPr lang="ru-RU" dirty="0"/>
          </a:p>
        </p:txBody>
      </p:sp>
      <p:sp>
        <p:nvSpPr>
          <p:cNvPr id="3" name="Текст 2"/>
          <p:cNvSpPr>
            <a:spLocks noGrp="1"/>
          </p:cNvSpPr>
          <p:nvPr>
            <p:ph type="body" idx="1"/>
          </p:nvPr>
        </p:nvSpPr>
        <p:spPr>
          <a:xfrm>
            <a:off x="152241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ru-RU" smtClean="0"/>
              <a:t>Образец текста</a:t>
            </a:r>
          </a:p>
        </p:txBody>
      </p:sp>
      <p:sp>
        <p:nvSpPr>
          <p:cNvPr id="4" name="Объект 3"/>
          <p:cNvSpPr>
            <a:spLocks noGrp="1"/>
          </p:cNvSpPr>
          <p:nvPr>
            <p:ph sz="half" idx="2"/>
          </p:nvPr>
        </p:nvSpPr>
        <p:spPr>
          <a:xfrm>
            <a:off x="152241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lang="ru-RU" dirty="0"/>
          </a:p>
        </p:txBody>
      </p:sp>
      <p:sp>
        <p:nvSpPr>
          <p:cNvPr id="5" name="Текст 4"/>
          <p:cNvSpPr>
            <a:spLocks noGrp="1"/>
          </p:cNvSpPr>
          <p:nvPr>
            <p:ph type="body" sz="quarter" idx="3"/>
          </p:nvPr>
        </p:nvSpPr>
        <p:spPr>
          <a:xfrm>
            <a:off x="624986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ru-RU" smtClean="0"/>
              <a:t>Образец текста</a:t>
            </a:r>
          </a:p>
        </p:txBody>
      </p:sp>
      <p:sp>
        <p:nvSpPr>
          <p:cNvPr id="6" name="Объект 5"/>
          <p:cNvSpPr>
            <a:spLocks noGrp="1"/>
          </p:cNvSpPr>
          <p:nvPr>
            <p:ph sz="quarter" idx="4"/>
          </p:nvPr>
        </p:nvSpPr>
        <p:spPr>
          <a:xfrm>
            <a:off x="624986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lang="ru-RU" dirty="0"/>
          </a:p>
        </p:txBody>
      </p:sp>
      <p:sp>
        <p:nvSpPr>
          <p:cNvPr id="7" name="Дата 6"/>
          <p:cNvSpPr>
            <a:spLocks noGrp="1"/>
          </p:cNvSpPr>
          <p:nvPr>
            <p:ph type="dt" sz="half" idx="10"/>
          </p:nvPr>
        </p:nvSpPr>
        <p:spPr/>
        <p:txBody>
          <a:bodyPr rtlCol="0"/>
          <a:lstStyle>
            <a:lvl1pPr>
              <a:defRPr/>
            </a:lvl1pPr>
          </a:lstStyle>
          <a:p>
            <a:fld id="{F9553319-FCD4-4339-95E3-CA608CFF30E2}" type="datetime1">
              <a:rPr lang="ru-RU" smtClean="0"/>
              <a:pPr/>
              <a:t>18.01.2021</a:t>
            </a:fld>
            <a:endParaRPr lang="ru-RU" dirty="0"/>
          </a:p>
        </p:txBody>
      </p:sp>
      <p:sp>
        <p:nvSpPr>
          <p:cNvPr id="8" name="Нижний колонтитул 7"/>
          <p:cNvSpPr>
            <a:spLocks noGrp="1"/>
          </p:cNvSpPr>
          <p:nvPr>
            <p:ph type="ftr" sz="quarter" idx="11"/>
          </p:nvPr>
        </p:nvSpPr>
        <p:spPr/>
        <p:txBody>
          <a:bodyPr rtlCol="0"/>
          <a:lstStyle/>
          <a:p>
            <a:pPr rtl="0"/>
            <a:endParaRPr lang="ru-RU" dirty="0"/>
          </a:p>
        </p:txBody>
      </p:sp>
      <p:sp>
        <p:nvSpPr>
          <p:cNvPr id="9" name="Номер слайда 8"/>
          <p:cNvSpPr>
            <a:spLocks noGrp="1"/>
          </p:cNvSpPr>
          <p:nvPr>
            <p:ph type="sldNum" sz="quarter" idx="12"/>
          </p:nvPr>
        </p:nvSpPr>
        <p:spPr/>
        <p:txBody>
          <a:bodyPr rtlCol="0"/>
          <a:lstStyle/>
          <a:p>
            <a:pPr rtl="0"/>
            <a:fld id="{2A013F82-EE5E-44EE-A61D-E31C6657F26F}" type="slidenum">
              <a:rPr lang="ru-RU" smtClean="0"/>
              <a:t>‹#›</a:t>
            </a:fld>
            <a:endParaRPr lang="ru-RU"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rtl="0">
              <a:defRPr/>
            </a:lvl1pPr>
          </a:lstStyle>
          <a:p>
            <a:pPr rtl="0"/>
            <a:r>
              <a:rPr lang="ru-RU" smtClean="0"/>
              <a:t>Образец заголовка</a:t>
            </a:r>
            <a:endParaRPr lang="ru-RU" dirty="0"/>
          </a:p>
        </p:txBody>
      </p:sp>
      <p:sp>
        <p:nvSpPr>
          <p:cNvPr id="3" name="Дата 2"/>
          <p:cNvSpPr>
            <a:spLocks noGrp="1"/>
          </p:cNvSpPr>
          <p:nvPr>
            <p:ph type="dt" sz="half" idx="10"/>
          </p:nvPr>
        </p:nvSpPr>
        <p:spPr/>
        <p:txBody>
          <a:bodyPr rtlCol="0"/>
          <a:lstStyle>
            <a:lvl1pPr>
              <a:defRPr/>
            </a:lvl1pPr>
          </a:lstStyle>
          <a:p>
            <a:fld id="{AEE4BD36-0D92-42E0-A6BC-3DE49444FD88}" type="datetime1">
              <a:rPr lang="ru-RU" smtClean="0"/>
              <a:pPr/>
              <a:t>18.01.2021</a:t>
            </a:fld>
            <a:endParaRPr lang="ru-RU" dirty="0"/>
          </a:p>
        </p:txBody>
      </p:sp>
      <p:sp>
        <p:nvSpPr>
          <p:cNvPr id="4" name="Нижний колонтитул 3"/>
          <p:cNvSpPr>
            <a:spLocks noGrp="1"/>
          </p:cNvSpPr>
          <p:nvPr>
            <p:ph type="ftr" sz="quarter" idx="11"/>
          </p:nvPr>
        </p:nvSpPr>
        <p:spPr/>
        <p:txBody>
          <a:bodyPr rtlCol="0"/>
          <a:lstStyle/>
          <a:p>
            <a:pPr rtl="0"/>
            <a:endParaRPr lang="ru-RU" dirty="0"/>
          </a:p>
        </p:txBody>
      </p:sp>
      <p:sp>
        <p:nvSpPr>
          <p:cNvPr id="5" name="Номер слайда 4"/>
          <p:cNvSpPr>
            <a:spLocks noGrp="1"/>
          </p:cNvSpPr>
          <p:nvPr>
            <p:ph type="sldNum" sz="quarter" idx="12"/>
          </p:nvPr>
        </p:nvSpPr>
        <p:spPr/>
        <p:txBody>
          <a:bodyPr rtlCol="0"/>
          <a:lstStyle/>
          <a:p>
            <a:pPr rtl="0"/>
            <a:fld id="{2A013F82-EE5E-44EE-A61D-E31C6657F26F}" type="slidenum">
              <a:rPr lang="ru-RU" smtClean="0"/>
              <a:t>‹#›</a:t>
            </a:fld>
            <a:endParaRPr lang="ru-RU"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bg>
      <p:bgPr>
        <a:solidFill>
          <a:schemeClr val="bg2"/>
        </a:solidFill>
        <a:effectLst/>
      </p:bgPr>
    </p:bg>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rtlCol="0"/>
          <a:lstStyle>
            <a:lvl1pPr>
              <a:defRPr/>
            </a:lvl1pPr>
          </a:lstStyle>
          <a:p>
            <a:fld id="{33AA0470-602E-4818-A25C-047C8515CFC6}" type="datetime1">
              <a:rPr lang="ru-RU" smtClean="0"/>
              <a:pPr/>
              <a:t>18.01.2021</a:t>
            </a:fld>
            <a:endParaRPr lang="ru-RU" dirty="0"/>
          </a:p>
        </p:txBody>
      </p:sp>
      <p:sp>
        <p:nvSpPr>
          <p:cNvPr id="3" name="Нижний колонтитул 2"/>
          <p:cNvSpPr>
            <a:spLocks noGrp="1"/>
          </p:cNvSpPr>
          <p:nvPr>
            <p:ph type="ftr" sz="quarter" idx="11"/>
          </p:nvPr>
        </p:nvSpPr>
        <p:spPr/>
        <p:txBody>
          <a:bodyPr rtlCol="0"/>
          <a:lstStyle/>
          <a:p>
            <a:pPr rtl="0"/>
            <a:endParaRPr lang="ru-RU" dirty="0"/>
          </a:p>
        </p:txBody>
      </p:sp>
      <p:sp>
        <p:nvSpPr>
          <p:cNvPr id="4" name="Номер слайда 3"/>
          <p:cNvSpPr>
            <a:spLocks noGrp="1"/>
          </p:cNvSpPr>
          <p:nvPr>
            <p:ph type="sldNum" sz="quarter" idx="12"/>
          </p:nvPr>
        </p:nvSpPr>
        <p:spPr/>
        <p:txBody>
          <a:bodyPr rtlCol="0"/>
          <a:lstStyle/>
          <a:p>
            <a:pPr rtl="0"/>
            <a:fld id="{2A013F82-EE5E-44EE-A61D-E31C6657F26F}" type="slidenum">
              <a:rPr lang="ru-RU" smtClean="0"/>
              <a:t>‹#›</a:t>
            </a:fld>
            <a:endParaRPr lang="ru-RU"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defRPr>
            </a:lvl1pPr>
          </a:lstStyle>
          <a:p>
            <a:pPr rtl="0"/>
            <a:r>
              <a:rPr lang="ru-RU" smtClean="0"/>
              <a:t>Образец заголовка</a:t>
            </a:r>
            <a:endParaRPr lang="ru-RU" dirty="0"/>
          </a:p>
        </p:txBody>
      </p:sp>
      <p:sp>
        <p:nvSpPr>
          <p:cNvPr id="3" name="Объект 2"/>
          <p:cNvSpPr>
            <a:spLocks noGrp="1"/>
          </p:cNvSpPr>
          <p:nvPr>
            <p:ph idx="1"/>
          </p:nvPr>
        </p:nvSpPr>
        <p:spPr>
          <a:xfrm>
            <a:off x="4951414" y="685800"/>
            <a:ext cx="6400800" cy="53340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lang="ru-RU" dirty="0"/>
          </a:p>
        </p:txBody>
      </p:sp>
      <p:sp>
        <p:nvSpPr>
          <p:cNvPr id="4" name="Текст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ru-RU" smtClean="0"/>
              <a:t>Образец текста</a:t>
            </a:r>
          </a:p>
        </p:txBody>
      </p:sp>
      <p:sp>
        <p:nvSpPr>
          <p:cNvPr id="5" name="Дата 4"/>
          <p:cNvSpPr>
            <a:spLocks noGrp="1"/>
          </p:cNvSpPr>
          <p:nvPr>
            <p:ph type="dt" sz="half" idx="10"/>
          </p:nvPr>
        </p:nvSpPr>
        <p:spPr/>
        <p:txBody>
          <a:bodyPr rtlCol="0"/>
          <a:lstStyle>
            <a:lvl1pPr>
              <a:defRPr/>
            </a:lvl1pPr>
          </a:lstStyle>
          <a:p>
            <a:fld id="{9B9837FC-FBB6-4C6B-A6BE-B70FBC32743C}" type="datetime1">
              <a:rPr lang="ru-RU" smtClean="0"/>
              <a:pPr/>
              <a:t>18.01.2021</a:t>
            </a:fld>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7" name="Номер слайда 6"/>
          <p:cNvSpPr>
            <a:spLocks noGrp="1"/>
          </p:cNvSpPr>
          <p:nvPr>
            <p:ph type="sldNum" sz="quarter" idx="12"/>
          </p:nvPr>
        </p:nvSpPr>
        <p:spPr/>
        <p:txBody>
          <a:bodyPr rtlCol="0"/>
          <a:lstStyle/>
          <a:p>
            <a:pPr rtl="0"/>
            <a:fld id="{2A013F82-EE5E-44EE-A61D-E31C6657F26F}" type="slidenum">
              <a:rPr lang="ru-RU" smtClean="0"/>
              <a:t>‹#›</a:t>
            </a:fld>
            <a:endParaRPr lang="ru-RU"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Рисунок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ru-RU" smtClean="0"/>
              <a:t>Вставка рисунка</a:t>
            </a:r>
            <a:endParaRPr lang="ru-RU" dirty="0"/>
          </a:p>
        </p:txBody>
      </p:sp>
      <p:sp>
        <p:nvSpPr>
          <p:cNvPr id="2" name="Заголовок 1"/>
          <p:cNvSpPr>
            <a:spLocks noGrp="1"/>
          </p:cNvSpPr>
          <p:nvPr>
            <p:ph type="title"/>
          </p:nvPr>
        </p:nvSpPr>
        <p:spPr>
          <a:xfrm>
            <a:off x="1055604" y="1905000"/>
            <a:ext cx="3596607" cy="2667000"/>
          </a:xfrm>
        </p:spPr>
        <p:txBody>
          <a:bodyPr rtlCol="0" anchor="b">
            <a:normAutofit/>
          </a:bodyPr>
          <a:lstStyle>
            <a:lvl1pPr algn="l" rtl="0">
              <a:lnSpc>
                <a:spcPct val="90000"/>
              </a:lnSpc>
              <a:defRPr sz="3600" b="0" i="0" baseline="0">
                <a:solidFill>
                  <a:schemeClr val="tx1"/>
                </a:solidFill>
              </a:defRPr>
            </a:lvl1pPr>
          </a:lstStyle>
          <a:p>
            <a:pPr rtl="0"/>
            <a:r>
              <a:rPr lang="ru-RU" smtClean="0"/>
              <a:t>Образец заголовка</a:t>
            </a:r>
            <a:endParaRPr lang="ru-RU" dirty="0"/>
          </a:p>
        </p:txBody>
      </p:sp>
      <p:sp>
        <p:nvSpPr>
          <p:cNvPr id="4" name="Текст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ru-RU" smtClean="0"/>
              <a:t>Образец текста</a:t>
            </a:r>
          </a:p>
        </p:txBody>
      </p:sp>
      <p:sp>
        <p:nvSpPr>
          <p:cNvPr id="5" name="Дата 4"/>
          <p:cNvSpPr>
            <a:spLocks noGrp="1"/>
          </p:cNvSpPr>
          <p:nvPr>
            <p:ph type="dt" sz="half" idx="10"/>
          </p:nvPr>
        </p:nvSpPr>
        <p:spPr/>
        <p:txBody>
          <a:bodyPr rtlCol="0"/>
          <a:lstStyle>
            <a:lvl1pPr>
              <a:defRPr/>
            </a:lvl1pPr>
          </a:lstStyle>
          <a:p>
            <a:fld id="{6DD946C2-3993-4E07-A8EC-429B93E58A31}" type="datetime1">
              <a:rPr lang="ru-RU" smtClean="0"/>
              <a:pPr/>
              <a:t>18.01.2021</a:t>
            </a:fld>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7" name="Номер слайда 6"/>
          <p:cNvSpPr>
            <a:spLocks noGrp="1"/>
          </p:cNvSpPr>
          <p:nvPr>
            <p:ph type="sldNum" sz="quarter" idx="12"/>
          </p:nvPr>
        </p:nvSpPr>
        <p:spPr/>
        <p:txBody>
          <a:bodyPr rtlCol="0"/>
          <a:lstStyle/>
          <a:p>
            <a:pPr rtl="0"/>
            <a:fld id="{2A013F82-EE5E-44EE-A61D-E31C6657F26F}" type="slidenum">
              <a:rPr lang="ru-RU" smtClean="0"/>
              <a:pPr/>
              <a:t>‹#›</a:t>
            </a:fld>
            <a:endParaRPr lang="ru-RU"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Заполнитель заголовка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ru-RU" dirty="0" smtClean="0"/>
              <a:t>Образец заголовка</a:t>
            </a:r>
            <a:endParaRPr lang="ru-RU" dirty="0"/>
          </a:p>
        </p:txBody>
      </p:sp>
      <p:sp>
        <p:nvSpPr>
          <p:cNvPr id="3" name="Замещающий текст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ru-RU" dirty="0" smtClean="0"/>
              <a:t>Образец текста</a:t>
            </a:r>
          </a:p>
          <a:p>
            <a:pPr lvl="1" rtl="0"/>
            <a:r>
              <a:rPr lang="ru-RU" dirty="0" smtClean="0"/>
              <a:t>Второй уровень</a:t>
            </a:r>
          </a:p>
          <a:p>
            <a:pPr lvl="2" rtl="0"/>
            <a:r>
              <a:rPr lang="ru-RU" dirty="0" smtClean="0"/>
              <a:t>Третий уровень</a:t>
            </a:r>
          </a:p>
          <a:p>
            <a:pPr lvl="3" rtl="0"/>
            <a:r>
              <a:rPr lang="ru-RU" dirty="0" smtClean="0"/>
              <a:t>Четвертый уровень</a:t>
            </a:r>
          </a:p>
          <a:p>
            <a:pPr lvl="4" rtl="0"/>
            <a:r>
              <a:rPr lang="ru-RU" dirty="0" smtClean="0"/>
              <a:t>Пятый уровень</a:t>
            </a:r>
            <a:endParaRPr lang="ru-RU" dirty="0"/>
          </a:p>
        </p:txBody>
      </p:sp>
      <p:sp>
        <p:nvSpPr>
          <p:cNvPr id="4" name="Дата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D2B5FE10-96C7-4D4D-AAC7-3367C5776B31}" type="datetime1">
              <a:rPr lang="ru-RU" smtClean="0"/>
              <a:pPr/>
              <a:t>18.01.2021</a:t>
            </a:fld>
            <a:endParaRPr lang="ru-RU" dirty="0"/>
          </a:p>
        </p:txBody>
      </p:sp>
      <p:sp>
        <p:nvSpPr>
          <p:cNvPr id="5" name="Нижний колонтитул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rtl="0"/>
            <a:endParaRPr lang="ru-RU" dirty="0"/>
          </a:p>
        </p:txBody>
      </p:sp>
      <p:sp>
        <p:nvSpPr>
          <p:cNvPr id="6" name="Номер слайда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2A013F82-EE5E-44EE-A61D-E31C6657F26F}" type="slidenum">
              <a:rPr lang="ru-RU" smtClean="0"/>
              <a:pPr/>
              <a:t>‹#›</a:t>
            </a:fld>
            <a:endParaRPr lang="ru-RU"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osp.ru/winitpro/2003/04/176027"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ctrTitle"/>
          </p:nvPr>
        </p:nvSpPr>
        <p:spPr>
          <a:xfrm>
            <a:off x="693812" y="2564904"/>
            <a:ext cx="8229600" cy="2895600"/>
          </a:xfrm>
        </p:spPr>
        <p:txBody>
          <a:bodyPr rtlCol="0">
            <a:normAutofit/>
          </a:bodyPr>
          <a:lstStyle/>
          <a:p>
            <a:r>
              <a:rPr lang="ru-RU" dirty="0"/>
              <a:t>Модуль 1. </a:t>
            </a:r>
            <a:r>
              <a:rPr lang="en-US" dirty="0" smtClean="0"/>
              <a:t/>
            </a:r>
            <a:br>
              <a:rPr lang="en-US" dirty="0" smtClean="0"/>
            </a:br>
            <a:r>
              <a:rPr lang="ru-RU" dirty="0" smtClean="0"/>
              <a:t>Введение </a:t>
            </a:r>
            <a:r>
              <a:rPr lang="ru-RU" dirty="0"/>
              <a:t>в </a:t>
            </a:r>
            <a:r>
              <a:rPr lang="ru-RU" dirty="0" err="1"/>
              <a:t>ADO.Net</a:t>
            </a:r>
            <a:r>
              <a:rPr lang="ru-RU" dirty="0"/>
              <a:t>.</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smtClean="0"/>
              <a:t>Объекты ADO.NET</a:t>
            </a:r>
            <a:r>
              <a:rPr lang="ru-RU" dirty="0"/>
              <a:t>.</a:t>
            </a:r>
          </a:p>
        </p:txBody>
      </p:sp>
      <p:pic>
        <p:nvPicPr>
          <p:cNvPr id="9220" name="Picture 4" descr="ADO.NET Architecture | C# Builder KickStart"/>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82143" y="1052736"/>
            <a:ext cx="4752529" cy="5627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092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a:t>Поставщики данных в </a:t>
            </a:r>
            <a:r>
              <a:rPr lang="en-US" dirty="0"/>
              <a:t>ADO.NET</a:t>
            </a:r>
          </a:p>
        </p:txBody>
      </p:sp>
      <p:sp>
        <p:nvSpPr>
          <p:cNvPr id="14" name="Объект 13"/>
          <p:cNvSpPr>
            <a:spLocks noGrp="1"/>
          </p:cNvSpPr>
          <p:nvPr>
            <p:ph idx="1"/>
          </p:nvPr>
        </p:nvSpPr>
        <p:spPr>
          <a:xfrm>
            <a:off x="189756" y="836712"/>
            <a:ext cx="11737304" cy="5760640"/>
          </a:xfrm>
        </p:spPr>
        <p:txBody>
          <a:bodyPr rtlCol="0" anchor="ctr">
            <a:normAutofit/>
          </a:bodyPr>
          <a:lstStyle/>
          <a:p>
            <a:r>
              <a:rPr lang="ru-RU" b="1" i="1" dirty="0"/>
              <a:t>Поставщик данных (</a:t>
            </a:r>
            <a:r>
              <a:rPr lang="ru-RU" b="1" i="1" dirty="0" err="1"/>
              <a:t>data</a:t>
            </a:r>
            <a:r>
              <a:rPr lang="ru-RU" b="1" i="1" dirty="0"/>
              <a:t> </a:t>
            </a:r>
            <a:r>
              <a:rPr lang="ru-RU" b="1" i="1" dirty="0" err="1"/>
              <a:t>provider</a:t>
            </a:r>
            <a:r>
              <a:rPr lang="ru-RU" b="1" i="1" dirty="0"/>
              <a:t>)</a:t>
            </a:r>
            <a:r>
              <a:rPr lang="ru-RU" dirty="0"/>
              <a:t> — это набор классов ADO.NET, которые позволяют получать доступ к определенной базе данных, выполнять команды SQL и извлекать данные. По сути, поставщик данных — это мост между вашим приложением и источником данных</a:t>
            </a:r>
            <a:r>
              <a:rPr lang="ru-RU" dirty="0" smtClean="0"/>
              <a:t>.</a:t>
            </a:r>
            <a:endParaRPr lang="en-US" dirty="0" smtClean="0"/>
          </a:p>
          <a:p>
            <a:r>
              <a:rPr lang="ru-RU" dirty="0"/>
              <a:t>В первом приближении поставщик данных можно рассматривать как набор типов, определенных в данном пространстве имен, который предназначен для взаимодействия с конкретным источником данных. Однако независимо от используемого поставщика данных, каждый из них определяет набор классов, обеспечивающих основную функциональность.</a:t>
            </a:r>
            <a:endParaRPr lang="ru-RU" dirty="0" smtClean="0"/>
          </a:p>
          <a:p>
            <a:endParaRPr lang="ru-RU" dirty="0"/>
          </a:p>
        </p:txBody>
      </p:sp>
    </p:spTree>
    <p:extLst>
      <p:ext uri="{BB962C8B-B14F-4D97-AF65-F5344CB8AC3E}">
        <p14:creationId xmlns:p14="http://schemas.microsoft.com/office/powerpoint/2010/main" val="3427927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a:t>Поставщики данных в </a:t>
            </a:r>
            <a:r>
              <a:rPr lang="en-US" dirty="0"/>
              <a:t>ADO.NET</a:t>
            </a:r>
          </a:p>
        </p:txBody>
      </p:sp>
      <p:graphicFrame>
        <p:nvGraphicFramePr>
          <p:cNvPr id="2" name="Объект 1"/>
          <p:cNvGraphicFramePr>
            <a:graphicFrameLocks noGrp="1"/>
          </p:cNvGraphicFramePr>
          <p:nvPr>
            <p:ph idx="1"/>
            <p:extLst>
              <p:ext uri="{D42A27DB-BD31-4B8C-83A1-F6EECF244321}">
                <p14:modId xmlns:p14="http://schemas.microsoft.com/office/powerpoint/2010/main" val="3582588248"/>
              </p:ext>
            </p:extLst>
          </p:nvPr>
        </p:nvGraphicFramePr>
        <p:xfrm>
          <a:off x="333770" y="1340767"/>
          <a:ext cx="11593292" cy="5367963"/>
        </p:xfrm>
        <a:graphic>
          <a:graphicData uri="http://schemas.openxmlformats.org/drawingml/2006/table">
            <a:tbl>
              <a:tblPr>
                <a:tableStyleId>{5940675A-B579-460E-94D1-54222C63F5DA}</a:tableStyleId>
              </a:tblPr>
              <a:tblGrid>
                <a:gridCol w="1440162">
                  <a:extLst>
                    <a:ext uri="{9D8B030D-6E8A-4147-A177-3AD203B41FA5}">
                      <a16:colId xmlns:a16="http://schemas.microsoft.com/office/drawing/2014/main" val="2974450128"/>
                    </a:ext>
                  </a:extLst>
                </a:gridCol>
                <a:gridCol w="1728192">
                  <a:extLst>
                    <a:ext uri="{9D8B030D-6E8A-4147-A177-3AD203B41FA5}">
                      <a16:colId xmlns:a16="http://schemas.microsoft.com/office/drawing/2014/main" val="2329245575"/>
                    </a:ext>
                  </a:extLst>
                </a:gridCol>
                <a:gridCol w="2880320">
                  <a:extLst>
                    <a:ext uri="{9D8B030D-6E8A-4147-A177-3AD203B41FA5}">
                      <a16:colId xmlns:a16="http://schemas.microsoft.com/office/drawing/2014/main" val="2571102563"/>
                    </a:ext>
                  </a:extLst>
                </a:gridCol>
                <a:gridCol w="5544618">
                  <a:extLst>
                    <a:ext uri="{9D8B030D-6E8A-4147-A177-3AD203B41FA5}">
                      <a16:colId xmlns:a16="http://schemas.microsoft.com/office/drawing/2014/main" val="801085108"/>
                    </a:ext>
                  </a:extLst>
                </a:gridCol>
              </a:tblGrid>
              <a:tr h="314237">
                <a:tc>
                  <a:txBody>
                    <a:bodyPr/>
                    <a:lstStyle/>
                    <a:p>
                      <a:pPr algn="ctr"/>
                      <a:r>
                        <a:rPr lang="ru-RU" sz="1600" dirty="0">
                          <a:effectLst/>
                        </a:rPr>
                        <a:t>Тип объекта</a:t>
                      </a:r>
                      <a:endParaRPr lang="ru-RU" sz="1600" dirty="0">
                        <a:solidFill>
                          <a:srgbClr val="AFB5B9"/>
                        </a:solidFill>
                        <a:effectLst/>
                      </a:endParaRPr>
                    </a:p>
                  </a:txBody>
                  <a:tcPr marL="47408" marR="47408" marT="47408" marB="47408" anchor="ctr"/>
                </a:tc>
                <a:tc>
                  <a:txBody>
                    <a:bodyPr/>
                    <a:lstStyle/>
                    <a:p>
                      <a:pPr algn="ctr"/>
                      <a:r>
                        <a:rPr lang="ru-RU" sz="1600">
                          <a:effectLst/>
                        </a:rPr>
                        <a:t>Базовый класс</a:t>
                      </a:r>
                      <a:endParaRPr lang="ru-RU" sz="1600">
                        <a:solidFill>
                          <a:srgbClr val="AFB5B9"/>
                        </a:solidFill>
                        <a:effectLst/>
                      </a:endParaRPr>
                    </a:p>
                  </a:txBody>
                  <a:tcPr marL="47408" marR="47408" marT="47408" marB="47408" anchor="ctr"/>
                </a:tc>
                <a:tc>
                  <a:txBody>
                    <a:bodyPr/>
                    <a:lstStyle/>
                    <a:p>
                      <a:pPr algn="ctr"/>
                      <a:r>
                        <a:rPr lang="ru-RU" sz="1600">
                          <a:effectLst/>
                        </a:rPr>
                        <a:t>Соответствующие интерфейсы</a:t>
                      </a:r>
                      <a:endParaRPr lang="ru-RU" sz="1600">
                        <a:solidFill>
                          <a:srgbClr val="AFB5B9"/>
                        </a:solidFill>
                        <a:effectLst/>
                      </a:endParaRPr>
                    </a:p>
                  </a:txBody>
                  <a:tcPr marL="47408" marR="47408" marT="47408" marB="47408" anchor="ctr"/>
                </a:tc>
                <a:tc>
                  <a:txBody>
                    <a:bodyPr/>
                    <a:lstStyle/>
                    <a:p>
                      <a:pPr algn="ctr"/>
                      <a:r>
                        <a:rPr lang="ru-RU" sz="1600" dirty="0">
                          <a:effectLst/>
                        </a:rPr>
                        <a:t>Назначение</a:t>
                      </a:r>
                      <a:endParaRPr lang="ru-RU" sz="1600" dirty="0">
                        <a:solidFill>
                          <a:srgbClr val="AFB5B9"/>
                        </a:solidFill>
                        <a:effectLst/>
                      </a:endParaRPr>
                    </a:p>
                  </a:txBody>
                  <a:tcPr marL="47408" marR="47408" marT="47408" marB="47408" anchor="ctr"/>
                </a:tc>
                <a:extLst>
                  <a:ext uri="{0D108BD9-81ED-4DB2-BD59-A6C34878D82A}">
                    <a16:rowId xmlns:a16="http://schemas.microsoft.com/office/drawing/2014/main" val="1920733344"/>
                  </a:ext>
                </a:extLst>
              </a:tr>
              <a:tr h="1067984">
                <a:tc>
                  <a:txBody>
                    <a:bodyPr/>
                    <a:lstStyle/>
                    <a:p>
                      <a:r>
                        <a:rPr lang="en-US" sz="1600">
                          <a:effectLst/>
                        </a:rPr>
                        <a:t>Connection</a:t>
                      </a:r>
                      <a:endParaRPr lang="en-US" sz="1600">
                        <a:solidFill>
                          <a:srgbClr val="AFB5B9"/>
                        </a:solidFill>
                        <a:effectLst/>
                      </a:endParaRPr>
                    </a:p>
                  </a:txBody>
                  <a:tcPr marL="47408" marR="47408" marT="47408" marB="47408" anchor="ctr"/>
                </a:tc>
                <a:tc>
                  <a:txBody>
                    <a:bodyPr/>
                    <a:lstStyle/>
                    <a:p>
                      <a:r>
                        <a:rPr lang="en-US" sz="1600" dirty="0" err="1">
                          <a:effectLst/>
                        </a:rPr>
                        <a:t>DbConnection</a:t>
                      </a:r>
                      <a:endParaRPr lang="en-US" sz="1600" dirty="0">
                        <a:solidFill>
                          <a:srgbClr val="AFB5B9"/>
                        </a:solidFill>
                        <a:effectLst/>
                      </a:endParaRPr>
                    </a:p>
                  </a:txBody>
                  <a:tcPr marL="47408" marR="47408" marT="47408" marB="47408" anchor="ctr"/>
                </a:tc>
                <a:tc>
                  <a:txBody>
                    <a:bodyPr/>
                    <a:lstStyle/>
                    <a:p>
                      <a:r>
                        <a:rPr lang="en-US" sz="1600" dirty="0" err="1">
                          <a:effectLst/>
                        </a:rPr>
                        <a:t>IDbConnection</a:t>
                      </a:r>
                      <a:endParaRPr lang="en-US" sz="1600" dirty="0">
                        <a:solidFill>
                          <a:srgbClr val="AFB5B9"/>
                        </a:solidFill>
                        <a:effectLst/>
                      </a:endParaRPr>
                    </a:p>
                  </a:txBody>
                  <a:tcPr marL="47408" marR="47408" marT="47408" marB="47408" anchor="ctr"/>
                </a:tc>
                <a:tc>
                  <a:txBody>
                    <a:bodyPr/>
                    <a:lstStyle/>
                    <a:p>
                      <a:r>
                        <a:rPr lang="ru-RU" sz="1600" dirty="0">
                          <a:effectLst/>
                        </a:rPr>
                        <a:t>Позволяет подключаться к хранилищу данных и отключаться от него. Кроме того, объекты подключения обеспечивают доступ к соответствующим объектам транзакций</a:t>
                      </a:r>
                      <a:endParaRPr lang="ru-RU" sz="1600" dirty="0">
                        <a:solidFill>
                          <a:srgbClr val="AFB5B9"/>
                        </a:solidFill>
                        <a:effectLst/>
                      </a:endParaRPr>
                    </a:p>
                  </a:txBody>
                  <a:tcPr marL="47408" marR="47408" marT="47408" marB="47408" anchor="ctr"/>
                </a:tc>
                <a:extLst>
                  <a:ext uri="{0D108BD9-81ED-4DB2-BD59-A6C34878D82A}">
                    <a16:rowId xmlns:a16="http://schemas.microsoft.com/office/drawing/2014/main" val="2601527967"/>
                  </a:ext>
                </a:extLst>
              </a:tr>
              <a:tr h="986094">
                <a:tc>
                  <a:txBody>
                    <a:bodyPr/>
                    <a:lstStyle/>
                    <a:p>
                      <a:r>
                        <a:rPr lang="en-US" sz="1600">
                          <a:effectLst/>
                        </a:rPr>
                        <a:t>Command</a:t>
                      </a:r>
                      <a:endParaRPr lang="en-US" sz="1600">
                        <a:solidFill>
                          <a:srgbClr val="AFB5B9"/>
                        </a:solidFill>
                        <a:effectLst/>
                      </a:endParaRPr>
                    </a:p>
                  </a:txBody>
                  <a:tcPr marL="47408" marR="47408" marT="47408" marB="47408" anchor="ctr"/>
                </a:tc>
                <a:tc>
                  <a:txBody>
                    <a:bodyPr/>
                    <a:lstStyle/>
                    <a:p>
                      <a:r>
                        <a:rPr lang="en-US" sz="1600" dirty="0" err="1">
                          <a:effectLst/>
                        </a:rPr>
                        <a:t>DbCommand</a:t>
                      </a:r>
                      <a:endParaRPr lang="en-US" sz="1600" dirty="0">
                        <a:solidFill>
                          <a:srgbClr val="AFB5B9"/>
                        </a:solidFill>
                        <a:effectLst/>
                      </a:endParaRPr>
                    </a:p>
                  </a:txBody>
                  <a:tcPr marL="47408" marR="47408" marT="47408" marB="47408" anchor="ctr"/>
                </a:tc>
                <a:tc>
                  <a:txBody>
                    <a:bodyPr/>
                    <a:lstStyle/>
                    <a:p>
                      <a:r>
                        <a:rPr lang="en-US" sz="1600" dirty="0" err="1">
                          <a:effectLst/>
                        </a:rPr>
                        <a:t>IDbCommand</a:t>
                      </a:r>
                      <a:endParaRPr lang="en-US" sz="1600" dirty="0">
                        <a:solidFill>
                          <a:srgbClr val="AFB5B9"/>
                        </a:solidFill>
                        <a:effectLst/>
                      </a:endParaRPr>
                    </a:p>
                  </a:txBody>
                  <a:tcPr marL="47408" marR="47408" marT="47408" marB="47408" anchor="ctr"/>
                </a:tc>
                <a:tc>
                  <a:txBody>
                    <a:bodyPr/>
                    <a:lstStyle/>
                    <a:p>
                      <a:r>
                        <a:rPr lang="ru-RU" sz="1600">
                          <a:effectLst/>
                        </a:rPr>
                        <a:t>Представляет SQL-запрос или хранимую процедуру. Кроме того, объекты команд предоставляют доступ к объекту чтения данных конкретного поставщика данных</a:t>
                      </a:r>
                      <a:endParaRPr lang="ru-RU" sz="1600">
                        <a:solidFill>
                          <a:srgbClr val="AFB5B9"/>
                        </a:solidFill>
                        <a:effectLst/>
                      </a:endParaRPr>
                    </a:p>
                  </a:txBody>
                  <a:tcPr marL="47408" marR="47408" marT="47408" marB="47408" anchor="ctr"/>
                </a:tc>
                <a:extLst>
                  <a:ext uri="{0D108BD9-81ED-4DB2-BD59-A6C34878D82A}">
                    <a16:rowId xmlns:a16="http://schemas.microsoft.com/office/drawing/2014/main" val="1880345439"/>
                  </a:ext>
                </a:extLst>
              </a:tr>
              <a:tr h="658533">
                <a:tc>
                  <a:txBody>
                    <a:bodyPr/>
                    <a:lstStyle/>
                    <a:p>
                      <a:r>
                        <a:rPr lang="en-US" sz="1600">
                          <a:effectLst/>
                        </a:rPr>
                        <a:t>DataReader</a:t>
                      </a:r>
                      <a:endParaRPr lang="en-US" sz="1600">
                        <a:solidFill>
                          <a:srgbClr val="AFB5B9"/>
                        </a:solidFill>
                        <a:effectLst/>
                      </a:endParaRPr>
                    </a:p>
                  </a:txBody>
                  <a:tcPr marL="47408" marR="47408" marT="47408" marB="47408" anchor="ctr"/>
                </a:tc>
                <a:tc>
                  <a:txBody>
                    <a:bodyPr/>
                    <a:lstStyle/>
                    <a:p>
                      <a:r>
                        <a:rPr lang="en-US" sz="1600" dirty="0" err="1">
                          <a:effectLst/>
                        </a:rPr>
                        <a:t>DbDataReader</a:t>
                      </a:r>
                      <a:endParaRPr lang="en-US" sz="1600" dirty="0">
                        <a:solidFill>
                          <a:srgbClr val="AFB5B9"/>
                        </a:solidFill>
                        <a:effectLst/>
                      </a:endParaRPr>
                    </a:p>
                  </a:txBody>
                  <a:tcPr marL="47408" marR="47408" marT="47408" marB="47408" anchor="ctr"/>
                </a:tc>
                <a:tc>
                  <a:txBody>
                    <a:bodyPr/>
                    <a:lstStyle/>
                    <a:p>
                      <a:r>
                        <a:rPr lang="en-US" sz="1600" dirty="0" err="1">
                          <a:effectLst/>
                        </a:rPr>
                        <a:t>IDataReader</a:t>
                      </a:r>
                      <a:r>
                        <a:rPr lang="en-US" sz="1600" dirty="0">
                          <a:effectLst/>
                        </a:rPr>
                        <a:t>, </a:t>
                      </a:r>
                      <a:r>
                        <a:rPr lang="en-US" sz="1600" dirty="0" err="1">
                          <a:effectLst/>
                        </a:rPr>
                        <a:t>IDataRecord</a:t>
                      </a:r>
                      <a:endParaRPr lang="en-US" sz="1600" dirty="0">
                        <a:solidFill>
                          <a:srgbClr val="AFB5B9"/>
                        </a:solidFill>
                        <a:effectLst/>
                      </a:endParaRPr>
                    </a:p>
                  </a:txBody>
                  <a:tcPr marL="47408" marR="47408" marT="47408" marB="47408" anchor="ctr"/>
                </a:tc>
                <a:tc>
                  <a:txBody>
                    <a:bodyPr/>
                    <a:lstStyle/>
                    <a:p>
                      <a:r>
                        <a:rPr lang="ru-RU" sz="1600">
                          <a:effectLst/>
                        </a:rPr>
                        <a:t>Предоставляет доступ к данным только для чтения в прямом направлении с помощью курсора на стороне сервера</a:t>
                      </a:r>
                      <a:endParaRPr lang="ru-RU" sz="1600">
                        <a:solidFill>
                          <a:srgbClr val="AFB5B9"/>
                        </a:solidFill>
                        <a:effectLst/>
                      </a:endParaRPr>
                    </a:p>
                  </a:txBody>
                  <a:tcPr marL="47408" marR="47408" marT="47408" marB="47408" anchor="ctr"/>
                </a:tc>
                <a:extLst>
                  <a:ext uri="{0D108BD9-81ED-4DB2-BD59-A6C34878D82A}">
                    <a16:rowId xmlns:a16="http://schemas.microsoft.com/office/drawing/2014/main" val="4145122181"/>
                  </a:ext>
                </a:extLst>
              </a:tr>
              <a:tr h="1395544">
                <a:tc>
                  <a:txBody>
                    <a:bodyPr/>
                    <a:lstStyle/>
                    <a:p>
                      <a:r>
                        <a:rPr lang="en-US" sz="1600">
                          <a:effectLst/>
                        </a:rPr>
                        <a:t>DataAdapter</a:t>
                      </a:r>
                      <a:endParaRPr lang="en-US" sz="1600">
                        <a:solidFill>
                          <a:srgbClr val="AFB5B9"/>
                        </a:solidFill>
                        <a:effectLst/>
                      </a:endParaRPr>
                    </a:p>
                  </a:txBody>
                  <a:tcPr marL="47408" marR="47408" marT="47408" marB="47408" anchor="ctr"/>
                </a:tc>
                <a:tc>
                  <a:txBody>
                    <a:bodyPr/>
                    <a:lstStyle/>
                    <a:p>
                      <a:r>
                        <a:rPr lang="en-US" sz="1600">
                          <a:effectLst/>
                        </a:rPr>
                        <a:t>DbDataAdapter</a:t>
                      </a:r>
                      <a:endParaRPr lang="en-US" sz="1600">
                        <a:solidFill>
                          <a:srgbClr val="AFB5B9"/>
                        </a:solidFill>
                        <a:effectLst/>
                      </a:endParaRPr>
                    </a:p>
                  </a:txBody>
                  <a:tcPr marL="47408" marR="47408" marT="47408" marB="47408" anchor="ctr"/>
                </a:tc>
                <a:tc>
                  <a:txBody>
                    <a:bodyPr/>
                    <a:lstStyle/>
                    <a:p>
                      <a:r>
                        <a:rPr lang="en-US" sz="1600">
                          <a:effectLst/>
                        </a:rPr>
                        <a:t>IDataAdapter, IDbDataAdapter</a:t>
                      </a:r>
                      <a:endParaRPr lang="en-US" sz="1600">
                        <a:solidFill>
                          <a:srgbClr val="AFB5B9"/>
                        </a:solidFill>
                        <a:effectLst/>
                      </a:endParaRPr>
                    </a:p>
                  </a:txBody>
                  <a:tcPr marL="47408" marR="47408" marT="47408" marB="47408" anchor="ctr"/>
                </a:tc>
                <a:tc>
                  <a:txBody>
                    <a:bodyPr/>
                    <a:lstStyle/>
                    <a:p>
                      <a:r>
                        <a:rPr lang="ru-RU" sz="1600" dirty="0">
                          <a:effectLst/>
                        </a:rPr>
                        <a:t>Пересылает наборы данных из хранилища данных к вызывающему процессу и обратно. Адаптеры данных содержат подключение и набор из четырех внутренних объектов команд для выборки, вставки, изменения и удаления информации в хранилище данных</a:t>
                      </a:r>
                      <a:endParaRPr lang="ru-RU" sz="1600" dirty="0">
                        <a:solidFill>
                          <a:srgbClr val="AFB5B9"/>
                        </a:solidFill>
                        <a:effectLst/>
                      </a:endParaRPr>
                    </a:p>
                  </a:txBody>
                  <a:tcPr marL="47408" marR="47408" marT="47408" marB="47408" anchor="ctr"/>
                </a:tc>
                <a:extLst>
                  <a:ext uri="{0D108BD9-81ED-4DB2-BD59-A6C34878D82A}">
                    <a16:rowId xmlns:a16="http://schemas.microsoft.com/office/drawing/2014/main" val="2908579218"/>
                  </a:ext>
                </a:extLst>
              </a:tr>
              <a:tr h="540494">
                <a:tc>
                  <a:txBody>
                    <a:bodyPr/>
                    <a:lstStyle/>
                    <a:p>
                      <a:r>
                        <a:rPr lang="en-US" sz="1600">
                          <a:effectLst/>
                        </a:rPr>
                        <a:t>Parameter</a:t>
                      </a:r>
                      <a:endParaRPr lang="en-US" sz="1600">
                        <a:solidFill>
                          <a:srgbClr val="AFB5B9"/>
                        </a:solidFill>
                        <a:effectLst/>
                      </a:endParaRPr>
                    </a:p>
                  </a:txBody>
                  <a:tcPr marL="47408" marR="47408" marT="47408" marB="47408" anchor="ctr"/>
                </a:tc>
                <a:tc>
                  <a:txBody>
                    <a:bodyPr/>
                    <a:lstStyle/>
                    <a:p>
                      <a:r>
                        <a:rPr lang="en-US" sz="1600">
                          <a:effectLst/>
                        </a:rPr>
                        <a:t>DbParameter</a:t>
                      </a:r>
                      <a:endParaRPr lang="en-US" sz="1600">
                        <a:solidFill>
                          <a:srgbClr val="AFB5B9"/>
                        </a:solidFill>
                        <a:effectLst/>
                      </a:endParaRPr>
                    </a:p>
                  </a:txBody>
                  <a:tcPr marL="47408" marR="47408" marT="47408" marB="47408" anchor="ctr"/>
                </a:tc>
                <a:tc>
                  <a:txBody>
                    <a:bodyPr/>
                    <a:lstStyle/>
                    <a:p>
                      <a:r>
                        <a:rPr lang="en-US" sz="1600">
                          <a:effectLst/>
                        </a:rPr>
                        <a:t>IDataParameter, IDbDataParameter</a:t>
                      </a:r>
                      <a:endParaRPr lang="en-US" sz="1600">
                        <a:solidFill>
                          <a:srgbClr val="AFB5B9"/>
                        </a:solidFill>
                        <a:effectLst/>
                      </a:endParaRPr>
                    </a:p>
                  </a:txBody>
                  <a:tcPr marL="47408" marR="47408" marT="47408" marB="47408" anchor="ctr"/>
                </a:tc>
                <a:tc>
                  <a:txBody>
                    <a:bodyPr/>
                    <a:lstStyle/>
                    <a:p>
                      <a:r>
                        <a:rPr lang="ru-RU" sz="1600">
                          <a:effectLst/>
                        </a:rPr>
                        <a:t>Представляет именованный параметр в параметризованном запросе</a:t>
                      </a:r>
                      <a:endParaRPr lang="ru-RU" sz="1600">
                        <a:solidFill>
                          <a:srgbClr val="AFB5B9"/>
                        </a:solidFill>
                        <a:effectLst/>
                      </a:endParaRPr>
                    </a:p>
                  </a:txBody>
                  <a:tcPr marL="47408" marR="47408" marT="47408" marB="47408" anchor="ctr"/>
                </a:tc>
                <a:extLst>
                  <a:ext uri="{0D108BD9-81ED-4DB2-BD59-A6C34878D82A}">
                    <a16:rowId xmlns:a16="http://schemas.microsoft.com/office/drawing/2014/main" val="606887762"/>
                  </a:ext>
                </a:extLst>
              </a:tr>
              <a:tr h="330972">
                <a:tc>
                  <a:txBody>
                    <a:bodyPr/>
                    <a:lstStyle/>
                    <a:p>
                      <a:r>
                        <a:rPr lang="en-US" sz="1600">
                          <a:effectLst/>
                        </a:rPr>
                        <a:t>Transaction</a:t>
                      </a:r>
                      <a:endParaRPr lang="en-US" sz="1600">
                        <a:solidFill>
                          <a:srgbClr val="AFB5B9"/>
                        </a:solidFill>
                        <a:effectLst/>
                      </a:endParaRPr>
                    </a:p>
                  </a:txBody>
                  <a:tcPr marL="47408" marR="47408" marT="47408" marB="47408" anchor="ctr"/>
                </a:tc>
                <a:tc>
                  <a:txBody>
                    <a:bodyPr/>
                    <a:lstStyle/>
                    <a:p>
                      <a:r>
                        <a:rPr lang="en-US" sz="1600">
                          <a:effectLst/>
                        </a:rPr>
                        <a:t>DbTransaction</a:t>
                      </a:r>
                      <a:endParaRPr lang="en-US" sz="1600">
                        <a:solidFill>
                          <a:srgbClr val="AFB5B9"/>
                        </a:solidFill>
                        <a:effectLst/>
                      </a:endParaRPr>
                    </a:p>
                  </a:txBody>
                  <a:tcPr marL="47408" marR="47408" marT="47408" marB="47408" anchor="ctr"/>
                </a:tc>
                <a:tc>
                  <a:txBody>
                    <a:bodyPr/>
                    <a:lstStyle/>
                    <a:p>
                      <a:r>
                        <a:rPr lang="en-US" sz="1600">
                          <a:effectLst/>
                        </a:rPr>
                        <a:t>IDbTransaction</a:t>
                      </a:r>
                      <a:endParaRPr lang="en-US" sz="1600">
                        <a:solidFill>
                          <a:srgbClr val="AFB5B9"/>
                        </a:solidFill>
                        <a:effectLst/>
                      </a:endParaRPr>
                    </a:p>
                  </a:txBody>
                  <a:tcPr marL="47408" marR="47408" marT="47408" marB="47408" anchor="ctr"/>
                </a:tc>
                <a:tc>
                  <a:txBody>
                    <a:bodyPr/>
                    <a:lstStyle/>
                    <a:p>
                      <a:r>
                        <a:rPr lang="ru-RU" sz="1600" dirty="0">
                          <a:effectLst/>
                        </a:rPr>
                        <a:t>Инкапсулирует транзакцию в базе данных</a:t>
                      </a:r>
                      <a:endParaRPr lang="ru-RU" sz="1600" dirty="0">
                        <a:solidFill>
                          <a:srgbClr val="AFB5B9"/>
                        </a:solidFill>
                        <a:effectLst/>
                      </a:endParaRPr>
                    </a:p>
                  </a:txBody>
                  <a:tcPr marL="47408" marR="47408" marT="47408" marB="47408" anchor="ctr"/>
                </a:tc>
                <a:extLst>
                  <a:ext uri="{0D108BD9-81ED-4DB2-BD59-A6C34878D82A}">
                    <a16:rowId xmlns:a16="http://schemas.microsoft.com/office/drawing/2014/main" val="2977758836"/>
                  </a:ext>
                </a:extLst>
              </a:tr>
            </a:tbl>
          </a:graphicData>
        </a:graphic>
      </p:graphicFrame>
      <p:sp>
        <p:nvSpPr>
          <p:cNvPr id="3" name="Прямоугольник 2"/>
          <p:cNvSpPr/>
          <p:nvPr/>
        </p:nvSpPr>
        <p:spPr>
          <a:xfrm>
            <a:off x="333770" y="831943"/>
            <a:ext cx="5296065" cy="369332"/>
          </a:xfrm>
          <a:prstGeom prst="rect">
            <a:avLst/>
          </a:prstGeom>
        </p:spPr>
        <p:txBody>
          <a:bodyPr wrap="none">
            <a:spAutoFit/>
          </a:bodyPr>
          <a:lstStyle/>
          <a:p>
            <a:r>
              <a:rPr lang="en-US" dirty="0" err="1"/>
              <a:t>Основные</a:t>
            </a:r>
            <a:r>
              <a:rPr lang="en-US" dirty="0"/>
              <a:t> </a:t>
            </a:r>
            <a:r>
              <a:rPr lang="en-US" dirty="0" err="1"/>
              <a:t>объекты</a:t>
            </a:r>
            <a:r>
              <a:rPr lang="en-US" dirty="0"/>
              <a:t> </a:t>
            </a:r>
            <a:r>
              <a:rPr lang="en-US" dirty="0" err="1"/>
              <a:t>поставщиков</a:t>
            </a:r>
            <a:r>
              <a:rPr lang="en-US" dirty="0"/>
              <a:t> </a:t>
            </a:r>
            <a:r>
              <a:rPr lang="en-US" dirty="0" err="1"/>
              <a:t>данных</a:t>
            </a:r>
            <a:r>
              <a:rPr lang="en-US" dirty="0"/>
              <a:t> </a:t>
            </a:r>
            <a:r>
              <a:rPr lang="en-US" dirty="0" smtClean="0"/>
              <a:t>ADO.NET.</a:t>
            </a:r>
            <a:endParaRPr lang="en-US" dirty="0"/>
          </a:p>
        </p:txBody>
      </p:sp>
    </p:spTree>
    <p:extLst>
      <p:ext uri="{BB962C8B-B14F-4D97-AF65-F5344CB8AC3E}">
        <p14:creationId xmlns:p14="http://schemas.microsoft.com/office/powerpoint/2010/main" val="2939995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a:t>Поставщики данных в </a:t>
            </a:r>
            <a:r>
              <a:rPr lang="en-US" dirty="0"/>
              <a:t>ADO.NET</a:t>
            </a:r>
          </a:p>
        </p:txBody>
      </p:sp>
      <p:sp>
        <p:nvSpPr>
          <p:cNvPr id="14" name="Объект 13"/>
          <p:cNvSpPr>
            <a:spLocks noGrp="1"/>
          </p:cNvSpPr>
          <p:nvPr>
            <p:ph idx="1"/>
          </p:nvPr>
        </p:nvSpPr>
        <p:spPr>
          <a:xfrm>
            <a:off x="189756" y="836712"/>
            <a:ext cx="11737304" cy="5760640"/>
          </a:xfrm>
        </p:spPr>
        <p:txBody>
          <a:bodyPr rtlCol="0" anchor="ctr">
            <a:normAutofit/>
          </a:bodyPr>
          <a:lstStyle/>
          <a:p>
            <a:r>
              <a:rPr lang="ru-RU" dirty="0"/>
              <a:t>Конкретные имена этих основных классов различаются у различных поставщиков (например, </a:t>
            </a:r>
            <a:r>
              <a:rPr lang="ru-RU" dirty="0" err="1"/>
              <a:t>SqlConnection</a:t>
            </a:r>
            <a:r>
              <a:rPr lang="ru-RU" dirty="0"/>
              <a:t>, </a:t>
            </a:r>
            <a:r>
              <a:rPr lang="ru-RU" dirty="0" err="1"/>
              <a:t>OracleConnection</a:t>
            </a:r>
            <a:r>
              <a:rPr lang="ru-RU" dirty="0"/>
              <a:t>, </a:t>
            </a:r>
            <a:r>
              <a:rPr lang="ru-RU" dirty="0" err="1"/>
              <a:t>OdbcConnection</a:t>
            </a:r>
            <a:r>
              <a:rPr lang="ru-RU" dirty="0"/>
              <a:t> и </a:t>
            </a:r>
            <a:r>
              <a:rPr lang="ru-RU" dirty="0" err="1"/>
              <a:t>MySqlConnection</a:t>
            </a:r>
            <a:r>
              <a:rPr lang="ru-RU" dirty="0"/>
              <a:t>), но все эти объекты порождены от одного и того же базового класса (в случае объектов подключения это </a:t>
            </a:r>
            <a:r>
              <a:rPr lang="ru-RU" dirty="0" err="1"/>
              <a:t>DbConnection</a:t>
            </a:r>
            <a:r>
              <a:rPr lang="ru-RU" dirty="0"/>
              <a:t>), который реализует идентичные интерфейсы (вроде </a:t>
            </a:r>
            <a:r>
              <a:rPr lang="ru-RU" dirty="0" err="1"/>
              <a:t>IDbConnection</a:t>
            </a:r>
            <a:r>
              <a:rPr lang="ru-RU" dirty="0"/>
              <a:t>). </a:t>
            </a:r>
          </a:p>
          <a:p>
            <a:endParaRPr lang="ru-RU" dirty="0"/>
          </a:p>
          <a:p>
            <a:endParaRPr lang="ru-RU" dirty="0"/>
          </a:p>
          <a:p>
            <a:endParaRPr lang="en-US" dirty="0" smtClean="0"/>
          </a:p>
          <a:p>
            <a:r>
              <a:rPr lang="ru-RU" dirty="0"/>
              <a:t>В ADO.NET термин "объект подключения" на самом деле относится к конкретному типу, порожденному от </a:t>
            </a:r>
            <a:r>
              <a:rPr lang="ru-RU" u="sng" dirty="0" err="1"/>
              <a:t>DbConnection</a:t>
            </a:r>
            <a:r>
              <a:rPr lang="ru-RU" dirty="0"/>
              <a:t>; объекта подключения "вообще" нет. То же можно сказать и об "объекте команды", "объекте адаптера данных" и т.д. По соглашению имена объектов в конкретном поставщике данных имеют префиксы соответствующей СУБД (например, </a:t>
            </a:r>
            <a:r>
              <a:rPr lang="ru-RU" u="sng" dirty="0" err="1"/>
              <a:t>SqlConnection</a:t>
            </a:r>
            <a:r>
              <a:rPr lang="ru-RU" dirty="0"/>
              <a:t>, </a:t>
            </a:r>
            <a:r>
              <a:rPr lang="ru-RU" u="sng" dirty="0" err="1"/>
              <a:t>OracleConnection</a:t>
            </a:r>
            <a:r>
              <a:rPr lang="ru-RU" dirty="0"/>
              <a:t>, </a:t>
            </a:r>
            <a:r>
              <a:rPr lang="ru-RU" u="sng" dirty="0" err="1"/>
              <a:t>SqlDataReader</a:t>
            </a:r>
            <a:r>
              <a:rPr lang="ru-RU" dirty="0"/>
              <a:t> и т.д</a:t>
            </a:r>
            <a:r>
              <a:rPr lang="ru-RU" dirty="0" smtClean="0"/>
              <a:t>.).</a:t>
            </a:r>
          </a:p>
        </p:txBody>
      </p:sp>
      <p:pic>
        <p:nvPicPr>
          <p:cNvPr id="2" name="Рисунок 1"/>
          <p:cNvPicPr>
            <a:picLocks noChangeAspect="1"/>
          </p:cNvPicPr>
          <p:nvPr/>
        </p:nvPicPr>
        <p:blipFill>
          <a:blip r:embed="rId3"/>
          <a:stretch>
            <a:fillRect/>
          </a:stretch>
        </p:blipFill>
        <p:spPr>
          <a:xfrm>
            <a:off x="2715133" y="2636912"/>
            <a:ext cx="6686550" cy="1504950"/>
          </a:xfrm>
          <a:prstGeom prst="rect">
            <a:avLst/>
          </a:prstGeom>
        </p:spPr>
      </p:pic>
    </p:spTree>
    <p:extLst>
      <p:ext uri="{BB962C8B-B14F-4D97-AF65-F5344CB8AC3E}">
        <p14:creationId xmlns:p14="http://schemas.microsoft.com/office/powerpoint/2010/main" val="84270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a:t>Поставщики данных в </a:t>
            </a:r>
            <a:r>
              <a:rPr lang="en-US" dirty="0"/>
              <a:t>ADO.NET</a:t>
            </a:r>
          </a:p>
        </p:txBody>
      </p:sp>
      <p:sp>
        <p:nvSpPr>
          <p:cNvPr id="14" name="Объект 13"/>
          <p:cNvSpPr>
            <a:spLocks noGrp="1"/>
          </p:cNvSpPr>
          <p:nvPr>
            <p:ph idx="1"/>
          </p:nvPr>
        </p:nvSpPr>
        <p:spPr>
          <a:xfrm>
            <a:off x="189756" y="836712"/>
            <a:ext cx="11737304" cy="5760640"/>
          </a:xfrm>
        </p:spPr>
        <p:txBody>
          <a:bodyPr rtlCol="0" anchor="ctr">
            <a:normAutofit/>
          </a:bodyPr>
          <a:lstStyle/>
          <a:p>
            <a:pPr marL="0" lvl="0" indent="127000" eaLnBrk="0" fontAlgn="base" hangingPunct="0">
              <a:lnSpc>
                <a:spcPct val="100000"/>
              </a:lnSpc>
              <a:spcBef>
                <a:spcPct val="0"/>
              </a:spcBef>
              <a:spcAft>
                <a:spcPct val="0"/>
              </a:spcAft>
              <a:buClrTx/>
              <a:buSzTx/>
              <a:buNone/>
            </a:pPr>
            <a:r>
              <a:rPr lang="en-US" altLang="en-US" dirty="0"/>
              <a:t>В </a:t>
            </a:r>
            <a:r>
              <a:rPr lang="en-US" altLang="en-US" dirty="0" err="1"/>
              <a:t>рамках</a:t>
            </a:r>
            <a:r>
              <a:rPr lang="en-US" altLang="en-US" dirty="0"/>
              <a:t> .NET Framework </a:t>
            </a:r>
            <a:r>
              <a:rPr lang="en-US" altLang="en-US" dirty="0" err="1"/>
              <a:t>поставляется</a:t>
            </a:r>
            <a:r>
              <a:rPr lang="en-US" altLang="en-US" dirty="0"/>
              <a:t> </a:t>
            </a:r>
            <a:r>
              <a:rPr lang="en-US" altLang="en-US" dirty="0" err="1"/>
              <a:t>небольшой</a:t>
            </a:r>
            <a:r>
              <a:rPr lang="en-US" altLang="en-US" dirty="0"/>
              <a:t> </a:t>
            </a:r>
            <a:r>
              <a:rPr lang="en-US" altLang="en-US" dirty="0" err="1"/>
              <a:t>набор</a:t>
            </a:r>
            <a:r>
              <a:rPr lang="en-US" altLang="en-US" dirty="0"/>
              <a:t> </a:t>
            </a:r>
            <a:r>
              <a:rPr lang="en-US" altLang="en-US" dirty="0" err="1"/>
              <a:t>из</a:t>
            </a:r>
            <a:r>
              <a:rPr lang="en-US" altLang="en-US" dirty="0"/>
              <a:t> </a:t>
            </a:r>
            <a:r>
              <a:rPr lang="en-US" altLang="en-US" dirty="0" err="1"/>
              <a:t>четырех</a:t>
            </a:r>
            <a:r>
              <a:rPr lang="en-US" altLang="en-US" dirty="0"/>
              <a:t> </a:t>
            </a:r>
            <a:r>
              <a:rPr lang="en-US" altLang="en-US" dirty="0" err="1"/>
              <a:t>поставщиков</a:t>
            </a:r>
            <a:r>
              <a:rPr lang="en-US" altLang="en-US" dirty="0"/>
              <a:t>:</a:t>
            </a:r>
          </a:p>
          <a:p>
            <a:pPr marL="0" lvl="0" indent="0" eaLnBrk="0" fontAlgn="base" hangingPunct="0">
              <a:lnSpc>
                <a:spcPct val="100000"/>
              </a:lnSpc>
              <a:spcBef>
                <a:spcPct val="0"/>
              </a:spcBef>
              <a:spcAft>
                <a:spcPct val="0"/>
              </a:spcAft>
              <a:buClrTx/>
              <a:buSzTx/>
              <a:buNone/>
            </a:pPr>
            <a:endParaRPr lang="en-US" altLang="en-US" dirty="0" smtClean="0"/>
          </a:p>
          <a:p>
            <a:pPr lvl="0" indent="403225" eaLnBrk="0" fontAlgn="base" hangingPunct="0">
              <a:lnSpc>
                <a:spcPct val="100000"/>
              </a:lnSpc>
              <a:spcBef>
                <a:spcPct val="0"/>
              </a:spcBef>
              <a:spcAft>
                <a:spcPct val="0"/>
              </a:spcAft>
              <a:buClrTx/>
              <a:buSzTx/>
              <a:buFont typeface="Wingdings" panose="05000000000000000000" pitchFamily="2" charset="2"/>
              <a:buChar char="v"/>
            </a:pPr>
            <a:r>
              <a:rPr lang="en-US" altLang="en-US" dirty="0" smtClean="0"/>
              <a:t>SQL Server. </a:t>
            </a:r>
            <a:r>
              <a:rPr lang="en-US" altLang="en-US" dirty="0" err="1" smtClean="0"/>
              <a:t>Предоставляет</a:t>
            </a:r>
            <a:r>
              <a:rPr lang="en-US" altLang="en-US" dirty="0" smtClean="0"/>
              <a:t> </a:t>
            </a:r>
            <a:r>
              <a:rPr lang="en-US" altLang="en-US" dirty="0" err="1"/>
              <a:t>оптимизированный</a:t>
            </a:r>
            <a:r>
              <a:rPr lang="en-US" altLang="en-US" dirty="0"/>
              <a:t> </a:t>
            </a:r>
            <a:r>
              <a:rPr lang="en-US" altLang="en-US" dirty="0" err="1"/>
              <a:t>доступ</a:t>
            </a:r>
            <a:r>
              <a:rPr lang="en-US" altLang="en-US" dirty="0"/>
              <a:t> к </a:t>
            </a:r>
            <a:r>
              <a:rPr lang="en-US" altLang="en-US" dirty="0" err="1"/>
              <a:t>базам</a:t>
            </a:r>
            <a:r>
              <a:rPr lang="en-US" altLang="en-US" dirty="0"/>
              <a:t> </a:t>
            </a:r>
            <a:r>
              <a:rPr lang="en-US" altLang="en-US" dirty="0" err="1"/>
              <a:t>данных</a:t>
            </a:r>
            <a:r>
              <a:rPr lang="en-US" altLang="en-US" dirty="0"/>
              <a:t> SQL Server (</a:t>
            </a:r>
            <a:r>
              <a:rPr lang="en-US" altLang="en-US" dirty="0" err="1"/>
              <a:t>версии</a:t>
            </a:r>
            <a:r>
              <a:rPr lang="en-US" altLang="en-US" dirty="0"/>
              <a:t> 7.0 и </a:t>
            </a:r>
            <a:r>
              <a:rPr lang="en-US" altLang="en-US" dirty="0" err="1"/>
              <a:t>выше</a:t>
            </a:r>
            <a:r>
              <a:rPr lang="en-US" altLang="en-US" dirty="0"/>
              <a:t>).</a:t>
            </a:r>
          </a:p>
          <a:p>
            <a:pPr lvl="0" indent="403225" eaLnBrk="0" fontAlgn="base" hangingPunct="0">
              <a:lnSpc>
                <a:spcPct val="100000"/>
              </a:lnSpc>
              <a:spcBef>
                <a:spcPct val="0"/>
              </a:spcBef>
              <a:spcAft>
                <a:spcPct val="0"/>
              </a:spcAft>
              <a:buClrTx/>
              <a:buSzTx/>
              <a:buFont typeface="Wingdings" panose="05000000000000000000" pitchFamily="2" charset="2"/>
              <a:buChar char="v"/>
            </a:pPr>
            <a:endParaRPr lang="en-US" altLang="en-US" dirty="0" smtClean="0"/>
          </a:p>
          <a:p>
            <a:pPr lvl="0" indent="403225" eaLnBrk="0" fontAlgn="base" hangingPunct="0">
              <a:lnSpc>
                <a:spcPct val="100000"/>
              </a:lnSpc>
              <a:spcBef>
                <a:spcPct val="0"/>
              </a:spcBef>
              <a:spcAft>
                <a:spcPct val="0"/>
              </a:spcAft>
              <a:buClrTx/>
              <a:buSzTx/>
              <a:buFont typeface="Wingdings" panose="05000000000000000000" pitchFamily="2" charset="2"/>
              <a:buChar char="v"/>
            </a:pPr>
            <a:r>
              <a:rPr lang="en-US" altLang="en-US" dirty="0" smtClean="0"/>
              <a:t>OLE DB. </a:t>
            </a:r>
            <a:r>
              <a:rPr lang="en-US" altLang="en-US" dirty="0" err="1" smtClean="0"/>
              <a:t>Предоставляет</a:t>
            </a:r>
            <a:r>
              <a:rPr lang="en-US" altLang="en-US" dirty="0" smtClean="0"/>
              <a:t> </a:t>
            </a:r>
            <a:r>
              <a:rPr lang="en-US" altLang="en-US" dirty="0" err="1"/>
              <a:t>доступ</a:t>
            </a:r>
            <a:r>
              <a:rPr lang="en-US" altLang="en-US" dirty="0"/>
              <a:t> к </a:t>
            </a:r>
            <a:r>
              <a:rPr lang="en-US" altLang="en-US" dirty="0" err="1"/>
              <a:t>любому</a:t>
            </a:r>
            <a:r>
              <a:rPr lang="en-US" altLang="en-US" dirty="0"/>
              <a:t> </a:t>
            </a:r>
            <a:r>
              <a:rPr lang="en-US" altLang="en-US" dirty="0" err="1"/>
              <a:t>источнику</a:t>
            </a:r>
            <a:r>
              <a:rPr lang="en-US" altLang="en-US" dirty="0"/>
              <a:t> </a:t>
            </a:r>
            <a:r>
              <a:rPr lang="en-US" altLang="en-US" dirty="0" err="1"/>
              <a:t>данных</a:t>
            </a:r>
            <a:r>
              <a:rPr lang="en-US" altLang="en-US" dirty="0"/>
              <a:t>, </a:t>
            </a:r>
            <a:r>
              <a:rPr lang="en-US" altLang="en-US" dirty="0" err="1"/>
              <a:t>который</a:t>
            </a:r>
            <a:r>
              <a:rPr lang="en-US" altLang="en-US" dirty="0"/>
              <a:t> </a:t>
            </a:r>
            <a:r>
              <a:rPr lang="en-US" altLang="en-US" dirty="0" err="1"/>
              <a:t>имеет</a:t>
            </a:r>
            <a:r>
              <a:rPr lang="en-US" altLang="en-US" dirty="0"/>
              <a:t> </a:t>
            </a:r>
            <a:r>
              <a:rPr lang="en-US" altLang="en-US" dirty="0" err="1"/>
              <a:t>драйвер</a:t>
            </a:r>
            <a:r>
              <a:rPr lang="en-US" altLang="en-US" dirty="0"/>
              <a:t> OLE DB. </a:t>
            </a:r>
            <a:r>
              <a:rPr lang="en-US" altLang="en-US" dirty="0" err="1"/>
              <a:t>Это</a:t>
            </a:r>
            <a:r>
              <a:rPr lang="en-US" altLang="en-US" dirty="0"/>
              <a:t> </a:t>
            </a:r>
            <a:r>
              <a:rPr lang="en-US" altLang="en-US" dirty="0" err="1"/>
              <a:t>включает</a:t>
            </a:r>
            <a:r>
              <a:rPr lang="en-US" altLang="en-US" dirty="0"/>
              <a:t> </a:t>
            </a:r>
            <a:r>
              <a:rPr lang="en-US" altLang="en-US" dirty="0" err="1"/>
              <a:t>базы</a:t>
            </a:r>
            <a:r>
              <a:rPr lang="en-US" altLang="en-US" dirty="0"/>
              <a:t> </a:t>
            </a:r>
            <a:r>
              <a:rPr lang="en-US" altLang="en-US" dirty="0" err="1"/>
              <a:t>данных</a:t>
            </a:r>
            <a:r>
              <a:rPr lang="en-US" altLang="en-US" dirty="0"/>
              <a:t> SQL Server </a:t>
            </a:r>
            <a:r>
              <a:rPr lang="en-US" altLang="en-US" dirty="0" err="1"/>
              <a:t>версий</a:t>
            </a:r>
            <a:r>
              <a:rPr lang="en-US" altLang="en-US" dirty="0"/>
              <a:t>, </a:t>
            </a:r>
            <a:r>
              <a:rPr lang="en-US" altLang="en-US" dirty="0" err="1"/>
              <a:t>предшествующих</a:t>
            </a:r>
            <a:r>
              <a:rPr lang="en-US" altLang="en-US" dirty="0"/>
              <a:t> 7.0.</a:t>
            </a:r>
          </a:p>
          <a:p>
            <a:pPr lvl="0" indent="403225" eaLnBrk="0" fontAlgn="base" hangingPunct="0">
              <a:lnSpc>
                <a:spcPct val="100000"/>
              </a:lnSpc>
              <a:spcBef>
                <a:spcPct val="0"/>
              </a:spcBef>
              <a:spcAft>
                <a:spcPct val="0"/>
              </a:spcAft>
              <a:buClrTx/>
              <a:buSzTx/>
              <a:buFont typeface="Wingdings" panose="05000000000000000000" pitchFamily="2" charset="2"/>
              <a:buChar char="v"/>
            </a:pPr>
            <a:endParaRPr lang="en-US" altLang="en-US" dirty="0" smtClean="0"/>
          </a:p>
          <a:p>
            <a:pPr lvl="0" indent="403225" eaLnBrk="0" fontAlgn="base" hangingPunct="0">
              <a:lnSpc>
                <a:spcPct val="100000"/>
              </a:lnSpc>
              <a:spcBef>
                <a:spcPct val="0"/>
              </a:spcBef>
              <a:spcAft>
                <a:spcPct val="0"/>
              </a:spcAft>
              <a:buClrTx/>
              <a:buSzTx/>
              <a:buFont typeface="Wingdings" panose="05000000000000000000" pitchFamily="2" charset="2"/>
              <a:buChar char="v"/>
            </a:pPr>
            <a:r>
              <a:rPr lang="en-US" altLang="en-US" dirty="0" smtClean="0"/>
              <a:t>Oracle. </a:t>
            </a:r>
            <a:r>
              <a:rPr lang="en-US" altLang="en-US" dirty="0" err="1" smtClean="0"/>
              <a:t>Предоставляет</a:t>
            </a:r>
            <a:r>
              <a:rPr lang="en-US" altLang="en-US" dirty="0" smtClean="0"/>
              <a:t> </a:t>
            </a:r>
            <a:r>
              <a:rPr lang="en-US" altLang="en-US" dirty="0" err="1"/>
              <a:t>оптимизированный</a:t>
            </a:r>
            <a:r>
              <a:rPr lang="en-US" altLang="en-US" dirty="0"/>
              <a:t> </a:t>
            </a:r>
            <a:r>
              <a:rPr lang="en-US" altLang="en-US" dirty="0" err="1"/>
              <a:t>доступ</a:t>
            </a:r>
            <a:r>
              <a:rPr lang="en-US" altLang="en-US" dirty="0"/>
              <a:t> к </a:t>
            </a:r>
            <a:r>
              <a:rPr lang="en-US" altLang="en-US" dirty="0" err="1"/>
              <a:t>базам</a:t>
            </a:r>
            <a:r>
              <a:rPr lang="en-US" altLang="en-US" dirty="0"/>
              <a:t> </a:t>
            </a:r>
            <a:r>
              <a:rPr lang="en-US" altLang="en-US" dirty="0" err="1"/>
              <a:t>данных</a:t>
            </a:r>
            <a:r>
              <a:rPr lang="en-US" altLang="en-US" dirty="0"/>
              <a:t> Oracle (</a:t>
            </a:r>
            <a:r>
              <a:rPr lang="en-US" altLang="en-US" dirty="0" err="1"/>
              <a:t>версии</a:t>
            </a:r>
            <a:r>
              <a:rPr lang="en-US" altLang="en-US" dirty="0"/>
              <a:t> 8i и </a:t>
            </a:r>
            <a:r>
              <a:rPr lang="en-US" altLang="en-US" dirty="0" err="1"/>
              <a:t>выше</a:t>
            </a:r>
            <a:r>
              <a:rPr lang="en-US" altLang="en-US" dirty="0"/>
              <a:t>).</a:t>
            </a:r>
          </a:p>
          <a:p>
            <a:pPr lvl="0" indent="403225" eaLnBrk="0" fontAlgn="base" hangingPunct="0">
              <a:lnSpc>
                <a:spcPct val="100000"/>
              </a:lnSpc>
              <a:spcBef>
                <a:spcPct val="0"/>
              </a:spcBef>
              <a:spcAft>
                <a:spcPct val="0"/>
              </a:spcAft>
              <a:buClrTx/>
              <a:buSzTx/>
              <a:buFont typeface="Wingdings" panose="05000000000000000000" pitchFamily="2" charset="2"/>
              <a:buChar char="v"/>
            </a:pPr>
            <a:endParaRPr lang="en-US" altLang="en-US" dirty="0" smtClean="0"/>
          </a:p>
          <a:p>
            <a:pPr lvl="0" indent="403225" eaLnBrk="0" fontAlgn="base" hangingPunct="0">
              <a:lnSpc>
                <a:spcPct val="100000"/>
              </a:lnSpc>
              <a:spcBef>
                <a:spcPct val="0"/>
              </a:spcBef>
              <a:spcAft>
                <a:spcPct val="0"/>
              </a:spcAft>
              <a:buClrTx/>
              <a:buSzTx/>
              <a:buFont typeface="Wingdings" panose="05000000000000000000" pitchFamily="2" charset="2"/>
              <a:buChar char="v"/>
            </a:pPr>
            <a:r>
              <a:rPr lang="en-US" altLang="en-US" dirty="0" smtClean="0"/>
              <a:t>ODBC. </a:t>
            </a:r>
            <a:r>
              <a:rPr lang="en-US" altLang="en-US" dirty="0" err="1" smtClean="0"/>
              <a:t>Предоставляет</a:t>
            </a:r>
            <a:r>
              <a:rPr lang="en-US" altLang="en-US" dirty="0" smtClean="0"/>
              <a:t> </a:t>
            </a:r>
            <a:r>
              <a:rPr lang="en-US" altLang="en-US" dirty="0" err="1"/>
              <a:t>доступ</a:t>
            </a:r>
            <a:r>
              <a:rPr lang="en-US" altLang="en-US" dirty="0"/>
              <a:t> к </a:t>
            </a:r>
            <a:r>
              <a:rPr lang="en-US" altLang="en-US" dirty="0" err="1"/>
              <a:t>любому</a:t>
            </a:r>
            <a:r>
              <a:rPr lang="en-US" altLang="en-US" dirty="0"/>
              <a:t> </a:t>
            </a:r>
            <a:r>
              <a:rPr lang="en-US" altLang="en-US" dirty="0" err="1"/>
              <a:t>источнику</a:t>
            </a:r>
            <a:r>
              <a:rPr lang="en-US" altLang="en-US" dirty="0"/>
              <a:t> </a:t>
            </a:r>
            <a:r>
              <a:rPr lang="en-US" altLang="en-US" dirty="0" err="1"/>
              <a:t>данных</a:t>
            </a:r>
            <a:r>
              <a:rPr lang="en-US" altLang="en-US" dirty="0"/>
              <a:t>, </a:t>
            </a:r>
            <a:r>
              <a:rPr lang="en-US" altLang="en-US" dirty="0" err="1"/>
              <a:t>имеющему</a:t>
            </a:r>
            <a:r>
              <a:rPr lang="en-US" altLang="en-US" dirty="0"/>
              <a:t> </a:t>
            </a:r>
            <a:r>
              <a:rPr lang="en-US" altLang="en-US" dirty="0" err="1"/>
              <a:t>драйвер</a:t>
            </a:r>
            <a:r>
              <a:rPr lang="en-US" altLang="en-US" dirty="0"/>
              <a:t> ODBC</a:t>
            </a:r>
            <a:r>
              <a:rPr lang="en-US" altLang="en-US" dirty="0" smtClean="0"/>
              <a:t>.</a:t>
            </a:r>
            <a:endParaRPr lang="en-US" altLang="en-US" dirty="0"/>
          </a:p>
        </p:txBody>
      </p:sp>
    </p:spTree>
    <p:extLst>
      <p:ext uri="{BB962C8B-B14F-4D97-AF65-F5344CB8AC3E}">
        <p14:creationId xmlns:p14="http://schemas.microsoft.com/office/powerpoint/2010/main" val="172247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a:t>Поставщики данных в </a:t>
            </a:r>
            <a:r>
              <a:rPr lang="en-US" dirty="0"/>
              <a:t>ADO.NET</a:t>
            </a:r>
          </a:p>
        </p:txBody>
      </p:sp>
      <p:pic>
        <p:nvPicPr>
          <p:cNvPr id="10242" name="Picture 2" descr="ÐÐ²ÑÐ¾ÑÐµÑÐµÑÐ°Ñ Ð¡ÑÐ°ÑÐ¾Ð´ÑÐ±ÑÐµÐ² ÐÐ ÐÑÑÐ»ÐµÐ´Ð¾Ð²Ð°Ð½Ð¸Ðµ Ð¼ÐµÑÐ¾Ð´Ð¾Ð² Ð´Ð¾ÑÑÑÐ¿Ð° Ðº Ð´Ð°Ð½Ð½ÑÐ¼ MS SQL  Serve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66020" y="1340768"/>
            <a:ext cx="6984776" cy="5112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2922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504056"/>
          </a:xfrm>
        </p:spPr>
        <p:txBody>
          <a:bodyPr rtlCol="0">
            <a:normAutofit fontScale="90000"/>
          </a:bodyPr>
          <a:lstStyle/>
          <a:p>
            <a:pPr algn="ctr"/>
            <a:r>
              <a:rPr lang="ru-RU" dirty="0"/>
              <a:t>Пространства </a:t>
            </a:r>
            <a:r>
              <a:rPr lang="en-US" dirty="0"/>
              <a:t>ADO.NET</a:t>
            </a:r>
            <a:endParaRPr lang="ru-RU" dirty="0"/>
          </a:p>
        </p:txBody>
      </p:sp>
      <p:sp>
        <p:nvSpPr>
          <p:cNvPr id="14" name="Объект 13"/>
          <p:cNvSpPr>
            <a:spLocks noGrp="1"/>
          </p:cNvSpPr>
          <p:nvPr>
            <p:ph idx="1"/>
          </p:nvPr>
        </p:nvSpPr>
        <p:spPr>
          <a:xfrm>
            <a:off x="189756" y="836712"/>
            <a:ext cx="11881320" cy="5760640"/>
          </a:xfrm>
        </p:spPr>
        <p:txBody>
          <a:bodyPr rtlCol="0" anchor="ctr">
            <a:noAutofit/>
          </a:bodyPr>
          <a:lstStyle/>
          <a:p>
            <a:pPr marL="0" lvl="0" indent="531813" eaLnBrk="0" fontAlgn="base" hangingPunct="0">
              <a:lnSpc>
                <a:spcPct val="100000"/>
              </a:lnSpc>
              <a:spcBef>
                <a:spcPct val="0"/>
              </a:spcBef>
              <a:spcAft>
                <a:spcPct val="0"/>
              </a:spcAft>
              <a:buClrTx/>
              <a:buSzTx/>
            </a:pPr>
            <a:r>
              <a:rPr lang="en-US" altLang="en-US" sz="2200" b="1" dirty="0" err="1" smtClean="0"/>
              <a:t>System.Data</a:t>
            </a:r>
            <a:r>
              <a:rPr lang="en-US" altLang="en-US" sz="2200" dirty="0" smtClean="0"/>
              <a:t>: </a:t>
            </a:r>
            <a:r>
              <a:rPr lang="en-US" altLang="en-US" sz="2200" dirty="0" err="1" smtClean="0"/>
              <a:t>определяет</a:t>
            </a:r>
            <a:r>
              <a:rPr lang="en-US" altLang="en-US" sz="2200" dirty="0" smtClean="0"/>
              <a:t> </a:t>
            </a:r>
            <a:r>
              <a:rPr lang="en-US" altLang="en-US" sz="2200" dirty="0" err="1" smtClean="0"/>
              <a:t>классы</a:t>
            </a:r>
            <a:r>
              <a:rPr lang="en-US" altLang="en-US" sz="2200" dirty="0" smtClean="0"/>
              <a:t>, </a:t>
            </a:r>
            <a:r>
              <a:rPr lang="en-US" altLang="en-US" sz="2200" dirty="0" err="1" smtClean="0"/>
              <a:t>интерфейсы</a:t>
            </a:r>
            <a:r>
              <a:rPr lang="en-US" altLang="en-US" sz="2200" dirty="0" smtClean="0"/>
              <a:t>, </a:t>
            </a:r>
            <a:r>
              <a:rPr lang="en-US" altLang="en-US" sz="2200" dirty="0" err="1" smtClean="0"/>
              <a:t>делегаты</a:t>
            </a:r>
            <a:r>
              <a:rPr lang="en-US" altLang="en-US" sz="2200" dirty="0" smtClean="0"/>
              <a:t>, </a:t>
            </a:r>
            <a:r>
              <a:rPr lang="en-US" altLang="en-US" sz="2200" dirty="0" err="1" smtClean="0"/>
              <a:t>которые</a:t>
            </a:r>
            <a:r>
              <a:rPr lang="en-US" altLang="en-US" sz="2200" dirty="0" smtClean="0"/>
              <a:t> </a:t>
            </a:r>
            <a:r>
              <a:rPr lang="en-US" altLang="en-US" sz="2200" dirty="0" err="1" smtClean="0"/>
              <a:t>реализуют</a:t>
            </a:r>
            <a:r>
              <a:rPr lang="en-US" altLang="en-US" sz="2200" dirty="0" smtClean="0"/>
              <a:t> </a:t>
            </a:r>
            <a:r>
              <a:rPr lang="en-US" altLang="en-US" sz="2200" dirty="0" err="1" smtClean="0"/>
              <a:t>архитектуру</a:t>
            </a:r>
            <a:r>
              <a:rPr lang="en-US" altLang="en-US" sz="2200" dirty="0" smtClean="0"/>
              <a:t> ADO.NET.</a:t>
            </a:r>
          </a:p>
          <a:p>
            <a:pPr marL="0" lvl="0" indent="531813" eaLnBrk="0" fontAlgn="base" hangingPunct="0">
              <a:lnSpc>
                <a:spcPct val="100000"/>
              </a:lnSpc>
              <a:spcBef>
                <a:spcPct val="0"/>
              </a:spcBef>
              <a:spcAft>
                <a:spcPct val="0"/>
              </a:spcAft>
              <a:buClrTx/>
              <a:buSzTx/>
            </a:pPr>
            <a:r>
              <a:rPr lang="en-US" altLang="en-US" sz="2200" b="1" dirty="0" err="1" smtClean="0"/>
              <a:t>System.Data.Common</a:t>
            </a:r>
            <a:r>
              <a:rPr lang="en-US" altLang="en-US" sz="2200" dirty="0" smtClean="0"/>
              <a:t>: </a:t>
            </a:r>
            <a:r>
              <a:rPr lang="en-US" altLang="en-US" sz="2200" dirty="0" err="1" smtClean="0"/>
              <a:t>содержит</a:t>
            </a:r>
            <a:r>
              <a:rPr lang="en-US" altLang="en-US" sz="2200" dirty="0" smtClean="0"/>
              <a:t> </a:t>
            </a:r>
            <a:r>
              <a:rPr lang="en-US" altLang="en-US" sz="2200" dirty="0" err="1" smtClean="0"/>
              <a:t>классы</a:t>
            </a:r>
            <a:r>
              <a:rPr lang="en-US" altLang="en-US" sz="2200" dirty="0" smtClean="0"/>
              <a:t>, </a:t>
            </a:r>
            <a:r>
              <a:rPr lang="en-US" altLang="en-US" sz="2200" dirty="0" err="1" smtClean="0"/>
              <a:t>общие</a:t>
            </a:r>
            <a:r>
              <a:rPr lang="en-US" altLang="en-US" sz="2200" dirty="0" smtClean="0"/>
              <a:t> </a:t>
            </a:r>
            <a:r>
              <a:rPr lang="en-US" altLang="en-US" sz="2200" dirty="0" err="1" smtClean="0"/>
              <a:t>для</a:t>
            </a:r>
            <a:r>
              <a:rPr lang="en-US" altLang="en-US" sz="2200" dirty="0" smtClean="0"/>
              <a:t> </a:t>
            </a:r>
            <a:r>
              <a:rPr lang="en-US" altLang="en-US" sz="2200" dirty="0" err="1" smtClean="0"/>
              <a:t>всех</a:t>
            </a:r>
            <a:r>
              <a:rPr lang="en-US" altLang="en-US" sz="2200" dirty="0" smtClean="0"/>
              <a:t> </a:t>
            </a:r>
            <a:r>
              <a:rPr lang="en-US" altLang="en-US" sz="2200" dirty="0" err="1" smtClean="0"/>
              <a:t>провайдеров</a:t>
            </a:r>
            <a:r>
              <a:rPr lang="en-US" altLang="en-US" sz="2200" dirty="0" smtClean="0"/>
              <a:t> ADO.NET.</a:t>
            </a:r>
          </a:p>
          <a:p>
            <a:pPr marL="0" lvl="0" indent="531813" eaLnBrk="0" fontAlgn="base" hangingPunct="0">
              <a:lnSpc>
                <a:spcPct val="100000"/>
              </a:lnSpc>
              <a:spcBef>
                <a:spcPct val="0"/>
              </a:spcBef>
              <a:spcAft>
                <a:spcPct val="0"/>
              </a:spcAft>
              <a:buClrTx/>
              <a:buSzTx/>
            </a:pPr>
            <a:r>
              <a:rPr lang="en-US" altLang="en-US" sz="2200" b="1" dirty="0" err="1" smtClean="0"/>
              <a:t>System.Data.Design</a:t>
            </a:r>
            <a:r>
              <a:rPr lang="en-US" altLang="en-US" sz="2200" dirty="0" smtClean="0"/>
              <a:t>: </a:t>
            </a:r>
            <a:r>
              <a:rPr lang="en-US" altLang="en-US" sz="2200" dirty="0" err="1" smtClean="0"/>
              <a:t>определяет</a:t>
            </a:r>
            <a:r>
              <a:rPr lang="en-US" altLang="en-US" sz="2200" dirty="0" smtClean="0"/>
              <a:t> </a:t>
            </a:r>
            <a:r>
              <a:rPr lang="en-US" altLang="en-US" sz="2200" dirty="0" err="1" smtClean="0"/>
              <a:t>классы</a:t>
            </a:r>
            <a:r>
              <a:rPr lang="en-US" altLang="en-US" sz="2200" dirty="0" smtClean="0"/>
              <a:t>, </a:t>
            </a:r>
            <a:r>
              <a:rPr lang="en-US" altLang="en-US" sz="2200" dirty="0" err="1" smtClean="0"/>
              <a:t>которые</a:t>
            </a:r>
            <a:r>
              <a:rPr lang="en-US" altLang="en-US" sz="2200" dirty="0" smtClean="0"/>
              <a:t> </a:t>
            </a:r>
            <a:r>
              <a:rPr lang="en-US" altLang="en-US" sz="2200" dirty="0" err="1" smtClean="0"/>
              <a:t>используются</a:t>
            </a:r>
            <a:r>
              <a:rPr lang="en-US" altLang="en-US" sz="2200" dirty="0" smtClean="0"/>
              <a:t> </a:t>
            </a:r>
            <a:r>
              <a:rPr lang="en-US" altLang="en-US" sz="2200" dirty="0" err="1" smtClean="0"/>
              <a:t>для</a:t>
            </a:r>
            <a:r>
              <a:rPr lang="en-US" altLang="en-US" sz="2200" dirty="0" smtClean="0"/>
              <a:t> </a:t>
            </a:r>
            <a:r>
              <a:rPr lang="en-US" altLang="en-US" sz="2200" dirty="0" err="1" smtClean="0"/>
              <a:t>создания</a:t>
            </a:r>
            <a:r>
              <a:rPr lang="en-US" altLang="en-US" sz="2200" dirty="0" smtClean="0"/>
              <a:t> </a:t>
            </a:r>
            <a:r>
              <a:rPr lang="en-US" altLang="en-US" sz="2200" dirty="0" err="1" smtClean="0"/>
              <a:t>своих</a:t>
            </a:r>
            <a:r>
              <a:rPr lang="en-US" altLang="en-US" sz="2200" dirty="0" smtClean="0"/>
              <a:t> </a:t>
            </a:r>
            <a:r>
              <a:rPr lang="en-US" altLang="en-US" sz="2200" dirty="0" err="1" smtClean="0"/>
              <a:t>собственных</a:t>
            </a:r>
            <a:r>
              <a:rPr lang="en-US" altLang="en-US" sz="2200" dirty="0" smtClean="0"/>
              <a:t> </a:t>
            </a:r>
            <a:r>
              <a:rPr lang="en-US" altLang="en-US" sz="2200" dirty="0" err="1" smtClean="0"/>
              <a:t>наборов</a:t>
            </a:r>
            <a:r>
              <a:rPr lang="en-US" altLang="en-US" sz="2200" dirty="0" smtClean="0"/>
              <a:t> </a:t>
            </a:r>
            <a:r>
              <a:rPr lang="en-US" altLang="en-US" sz="2200" dirty="0" err="1" smtClean="0"/>
              <a:t>данных</a:t>
            </a:r>
            <a:r>
              <a:rPr lang="en-US" altLang="en-US" sz="2200" dirty="0" smtClean="0"/>
              <a:t>.</a:t>
            </a:r>
          </a:p>
          <a:p>
            <a:pPr marL="0" lvl="0" indent="531813" eaLnBrk="0" fontAlgn="base" hangingPunct="0">
              <a:lnSpc>
                <a:spcPct val="100000"/>
              </a:lnSpc>
              <a:spcBef>
                <a:spcPct val="0"/>
              </a:spcBef>
              <a:spcAft>
                <a:spcPct val="0"/>
              </a:spcAft>
              <a:buClrTx/>
              <a:buSzTx/>
            </a:pPr>
            <a:r>
              <a:rPr lang="en-US" altLang="en-US" sz="2200" b="1" dirty="0" err="1" smtClean="0"/>
              <a:t>System.Data.Odbc</a:t>
            </a:r>
            <a:r>
              <a:rPr lang="en-US" altLang="en-US" sz="2200" dirty="0" smtClean="0"/>
              <a:t>: </a:t>
            </a:r>
            <a:r>
              <a:rPr lang="en-US" altLang="en-US" sz="2200" dirty="0" err="1" smtClean="0"/>
              <a:t>определяет</a:t>
            </a:r>
            <a:r>
              <a:rPr lang="en-US" altLang="en-US" sz="2200" dirty="0" smtClean="0"/>
              <a:t> </a:t>
            </a:r>
            <a:r>
              <a:rPr lang="en-US" altLang="en-US" sz="2200" dirty="0" err="1" smtClean="0"/>
              <a:t>функциональность</a:t>
            </a:r>
            <a:r>
              <a:rPr lang="en-US" altLang="en-US" sz="2200" dirty="0" smtClean="0"/>
              <a:t> </a:t>
            </a:r>
            <a:r>
              <a:rPr lang="en-US" altLang="en-US" sz="2200" dirty="0" err="1" smtClean="0"/>
              <a:t>провайдера</a:t>
            </a:r>
            <a:r>
              <a:rPr lang="en-US" altLang="en-US" sz="2200" dirty="0" smtClean="0"/>
              <a:t> </a:t>
            </a:r>
            <a:r>
              <a:rPr lang="en-US" altLang="en-US" sz="2200" dirty="0" err="1" smtClean="0"/>
              <a:t>данных</a:t>
            </a:r>
            <a:r>
              <a:rPr lang="en-US" altLang="en-US" sz="2200" dirty="0" smtClean="0"/>
              <a:t> </a:t>
            </a:r>
            <a:r>
              <a:rPr lang="en-US" altLang="en-US" sz="2200" dirty="0" err="1" smtClean="0"/>
              <a:t>для</a:t>
            </a:r>
            <a:r>
              <a:rPr lang="en-US" altLang="en-US" sz="2200" dirty="0" smtClean="0"/>
              <a:t> ODBC.</a:t>
            </a:r>
          </a:p>
          <a:p>
            <a:pPr marL="0" lvl="0" indent="531813" eaLnBrk="0" fontAlgn="base" hangingPunct="0">
              <a:lnSpc>
                <a:spcPct val="100000"/>
              </a:lnSpc>
              <a:spcBef>
                <a:spcPct val="0"/>
              </a:spcBef>
              <a:spcAft>
                <a:spcPct val="0"/>
              </a:spcAft>
              <a:buClrTx/>
              <a:buSzTx/>
            </a:pPr>
            <a:r>
              <a:rPr lang="en-US" altLang="en-US" sz="2200" b="1" dirty="0" err="1" smtClean="0"/>
              <a:t>System.Data.OleDb</a:t>
            </a:r>
            <a:r>
              <a:rPr lang="en-US" altLang="en-US" sz="2200" dirty="0" smtClean="0"/>
              <a:t>: </a:t>
            </a:r>
            <a:r>
              <a:rPr lang="en-US" altLang="en-US" sz="2200" dirty="0" err="1" smtClean="0"/>
              <a:t>определяет</a:t>
            </a:r>
            <a:r>
              <a:rPr lang="en-US" altLang="en-US" sz="2200" dirty="0" smtClean="0"/>
              <a:t> </a:t>
            </a:r>
            <a:r>
              <a:rPr lang="en-US" altLang="en-US" sz="2200" dirty="0" err="1" smtClean="0"/>
              <a:t>функциональность</a:t>
            </a:r>
            <a:r>
              <a:rPr lang="en-US" altLang="en-US" sz="2200" dirty="0" smtClean="0"/>
              <a:t> </a:t>
            </a:r>
            <a:r>
              <a:rPr lang="en-US" altLang="en-US" sz="2200" dirty="0" err="1" smtClean="0"/>
              <a:t>провайдера</a:t>
            </a:r>
            <a:r>
              <a:rPr lang="en-US" altLang="en-US" sz="2200" dirty="0" smtClean="0"/>
              <a:t> </a:t>
            </a:r>
            <a:r>
              <a:rPr lang="en-US" altLang="en-US" sz="2200" dirty="0" err="1" smtClean="0"/>
              <a:t>данных</a:t>
            </a:r>
            <a:r>
              <a:rPr lang="en-US" altLang="en-US" sz="2200" dirty="0" smtClean="0"/>
              <a:t> </a:t>
            </a:r>
            <a:r>
              <a:rPr lang="en-US" altLang="en-US" sz="2200" dirty="0" err="1" smtClean="0"/>
              <a:t>для</a:t>
            </a:r>
            <a:r>
              <a:rPr lang="en-US" altLang="en-US" sz="2200" dirty="0" smtClean="0"/>
              <a:t> OLE DB.</a:t>
            </a:r>
          </a:p>
          <a:p>
            <a:pPr marL="0" lvl="0" indent="531813" eaLnBrk="0" fontAlgn="base" hangingPunct="0">
              <a:lnSpc>
                <a:spcPct val="100000"/>
              </a:lnSpc>
              <a:spcBef>
                <a:spcPct val="0"/>
              </a:spcBef>
              <a:spcAft>
                <a:spcPct val="0"/>
              </a:spcAft>
              <a:buClrTx/>
              <a:buSzTx/>
            </a:pPr>
            <a:r>
              <a:rPr lang="en-US" altLang="en-US" sz="2200" b="1" dirty="0" err="1" smtClean="0"/>
              <a:t>System.Data.Sql</a:t>
            </a:r>
            <a:r>
              <a:rPr lang="en-US" altLang="en-US" sz="2200" dirty="0" smtClean="0"/>
              <a:t>: </a:t>
            </a:r>
            <a:r>
              <a:rPr lang="en-US" altLang="en-US" sz="2200" dirty="0" err="1" smtClean="0"/>
              <a:t>хранит</a:t>
            </a:r>
            <a:r>
              <a:rPr lang="en-US" altLang="en-US" sz="2200" dirty="0" smtClean="0"/>
              <a:t> </a:t>
            </a:r>
            <a:r>
              <a:rPr lang="en-US" altLang="en-US" sz="2200" dirty="0" err="1" smtClean="0"/>
              <a:t>классы</a:t>
            </a:r>
            <a:r>
              <a:rPr lang="en-US" altLang="en-US" sz="2200" dirty="0" smtClean="0"/>
              <a:t>, </a:t>
            </a:r>
            <a:r>
              <a:rPr lang="en-US" altLang="en-US" sz="2200" dirty="0" err="1" smtClean="0"/>
              <a:t>которые</a:t>
            </a:r>
            <a:r>
              <a:rPr lang="en-US" altLang="en-US" sz="2200" dirty="0" smtClean="0"/>
              <a:t> </a:t>
            </a:r>
            <a:r>
              <a:rPr lang="en-US" altLang="en-US" sz="2200" dirty="0" err="1" smtClean="0"/>
              <a:t>поддерживают</a:t>
            </a:r>
            <a:r>
              <a:rPr lang="en-US" altLang="en-US" sz="2200" dirty="0" smtClean="0"/>
              <a:t> </a:t>
            </a:r>
            <a:r>
              <a:rPr lang="en-US" altLang="en-US" sz="2200" dirty="0" err="1" smtClean="0"/>
              <a:t>специфичную</a:t>
            </a:r>
            <a:r>
              <a:rPr lang="en-US" altLang="en-US" sz="2200" dirty="0" smtClean="0"/>
              <a:t> </a:t>
            </a:r>
            <a:r>
              <a:rPr lang="en-US" altLang="en-US" sz="2200" dirty="0" err="1" smtClean="0"/>
              <a:t>для</a:t>
            </a:r>
            <a:r>
              <a:rPr lang="en-US" altLang="en-US" sz="2200" dirty="0" smtClean="0"/>
              <a:t> SQL Server </a:t>
            </a:r>
            <a:r>
              <a:rPr lang="en-US" altLang="en-US" sz="2200" dirty="0" err="1" smtClean="0"/>
              <a:t>функциональность</a:t>
            </a:r>
            <a:r>
              <a:rPr lang="en-US" altLang="en-US" sz="2200" dirty="0" smtClean="0"/>
              <a:t>.</a:t>
            </a:r>
          </a:p>
          <a:p>
            <a:pPr marL="0" lvl="0" indent="531813" eaLnBrk="0" fontAlgn="base" hangingPunct="0">
              <a:lnSpc>
                <a:spcPct val="100000"/>
              </a:lnSpc>
              <a:spcBef>
                <a:spcPct val="0"/>
              </a:spcBef>
              <a:spcAft>
                <a:spcPct val="0"/>
              </a:spcAft>
              <a:buClrTx/>
              <a:buSzTx/>
            </a:pPr>
            <a:r>
              <a:rPr lang="en-US" altLang="en-US" sz="2200" b="1" dirty="0" err="1" smtClean="0"/>
              <a:t>System.Data.OracleClient</a:t>
            </a:r>
            <a:r>
              <a:rPr lang="en-US" altLang="en-US" sz="2200" dirty="0" smtClean="0"/>
              <a:t>: </a:t>
            </a:r>
            <a:r>
              <a:rPr lang="en-US" altLang="en-US" sz="2200" dirty="0" err="1" smtClean="0"/>
              <a:t>определяет</a:t>
            </a:r>
            <a:r>
              <a:rPr lang="en-US" altLang="en-US" sz="2200" dirty="0" smtClean="0"/>
              <a:t> </a:t>
            </a:r>
            <a:r>
              <a:rPr lang="en-US" altLang="en-US" sz="2200" dirty="0" err="1" smtClean="0"/>
              <a:t>функциональность</a:t>
            </a:r>
            <a:r>
              <a:rPr lang="en-US" altLang="en-US" sz="2200" dirty="0" smtClean="0"/>
              <a:t> </a:t>
            </a:r>
            <a:r>
              <a:rPr lang="en-US" altLang="en-US" sz="2200" dirty="0" err="1" smtClean="0"/>
              <a:t>провайдера</a:t>
            </a:r>
            <a:r>
              <a:rPr lang="en-US" altLang="en-US" sz="2200" dirty="0" smtClean="0"/>
              <a:t> </a:t>
            </a:r>
            <a:r>
              <a:rPr lang="en-US" altLang="en-US" sz="2200" dirty="0" err="1" smtClean="0"/>
              <a:t>для</a:t>
            </a:r>
            <a:r>
              <a:rPr lang="en-US" altLang="en-US" sz="2200" dirty="0" smtClean="0"/>
              <a:t> </a:t>
            </a:r>
            <a:r>
              <a:rPr lang="en-US" altLang="en-US" sz="2200" dirty="0" err="1" smtClean="0"/>
              <a:t>баз</a:t>
            </a:r>
            <a:r>
              <a:rPr lang="en-US" altLang="en-US" sz="2200" dirty="0" smtClean="0"/>
              <a:t> </a:t>
            </a:r>
            <a:r>
              <a:rPr lang="en-US" altLang="en-US" sz="2200" dirty="0" err="1" smtClean="0"/>
              <a:t>данных</a:t>
            </a:r>
            <a:r>
              <a:rPr lang="en-US" altLang="en-US" sz="2200" dirty="0" smtClean="0"/>
              <a:t> Oracle.</a:t>
            </a:r>
          </a:p>
          <a:p>
            <a:pPr marL="0" lvl="0" indent="531813" eaLnBrk="0" fontAlgn="base" hangingPunct="0">
              <a:lnSpc>
                <a:spcPct val="100000"/>
              </a:lnSpc>
              <a:spcBef>
                <a:spcPct val="0"/>
              </a:spcBef>
              <a:spcAft>
                <a:spcPct val="0"/>
              </a:spcAft>
              <a:buClrTx/>
              <a:buSzTx/>
            </a:pPr>
            <a:r>
              <a:rPr lang="en-US" altLang="en-US" sz="2200" b="1" dirty="0" err="1" smtClean="0"/>
              <a:t>System.Data.SqlClient</a:t>
            </a:r>
            <a:r>
              <a:rPr lang="en-US" altLang="en-US" sz="2200" dirty="0" smtClean="0"/>
              <a:t>: </a:t>
            </a:r>
            <a:r>
              <a:rPr lang="en-US" altLang="en-US" sz="2200" dirty="0" err="1" smtClean="0"/>
              <a:t>определяет</a:t>
            </a:r>
            <a:r>
              <a:rPr lang="en-US" altLang="en-US" sz="2200" dirty="0" smtClean="0"/>
              <a:t> </a:t>
            </a:r>
            <a:r>
              <a:rPr lang="en-US" altLang="en-US" sz="2200" dirty="0" err="1" smtClean="0"/>
              <a:t>функциональность</a:t>
            </a:r>
            <a:r>
              <a:rPr lang="en-US" altLang="en-US" sz="2200" dirty="0" smtClean="0"/>
              <a:t> </a:t>
            </a:r>
            <a:r>
              <a:rPr lang="en-US" altLang="en-US" sz="2200" dirty="0" err="1" smtClean="0"/>
              <a:t>провайдера</a:t>
            </a:r>
            <a:r>
              <a:rPr lang="en-US" altLang="en-US" sz="2200" dirty="0" smtClean="0"/>
              <a:t> </a:t>
            </a:r>
            <a:r>
              <a:rPr lang="en-US" altLang="en-US" sz="2200" dirty="0" err="1" smtClean="0"/>
              <a:t>для</a:t>
            </a:r>
            <a:r>
              <a:rPr lang="en-US" altLang="en-US" sz="2200" dirty="0" smtClean="0"/>
              <a:t> </a:t>
            </a:r>
            <a:r>
              <a:rPr lang="en-US" altLang="en-US" sz="2200" dirty="0" err="1" smtClean="0"/>
              <a:t>баз</a:t>
            </a:r>
            <a:r>
              <a:rPr lang="en-US" altLang="en-US" sz="2200" dirty="0" smtClean="0"/>
              <a:t> </a:t>
            </a:r>
            <a:r>
              <a:rPr lang="en-US" altLang="en-US" sz="2200" dirty="0" err="1" smtClean="0"/>
              <a:t>данных</a:t>
            </a:r>
            <a:r>
              <a:rPr lang="en-US" altLang="en-US" sz="2200" dirty="0" smtClean="0"/>
              <a:t> MS SQL Server.</a:t>
            </a:r>
          </a:p>
          <a:p>
            <a:pPr marL="0" lvl="0" indent="531813" eaLnBrk="0" fontAlgn="base" hangingPunct="0">
              <a:lnSpc>
                <a:spcPct val="100000"/>
              </a:lnSpc>
              <a:spcBef>
                <a:spcPct val="0"/>
              </a:spcBef>
              <a:spcAft>
                <a:spcPct val="0"/>
              </a:spcAft>
              <a:buClrTx/>
              <a:buSzTx/>
            </a:pPr>
            <a:r>
              <a:rPr lang="en-US" altLang="en-US" sz="2200" b="1" dirty="0" err="1" smtClean="0"/>
              <a:t>System.Data.SqlServerCe</a:t>
            </a:r>
            <a:r>
              <a:rPr lang="en-US" altLang="en-US" sz="2200" dirty="0" smtClean="0"/>
              <a:t>: </a:t>
            </a:r>
            <a:r>
              <a:rPr lang="en-US" altLang="en-US" sz="2200" dirty="0" err="1" smtClean="0"/>
              <a:t>определяет</a:t>
            </a:r>
            <a:r>
              <a:rPr lang="en-US" altLang="en-US" sz="2200" dirty="0" smtClean="0"/>
              <a:t> </a:t>
            </a:r>
            <a:r>
              <a:rPr lang="en-US" altLang="en-US" sz="2200" dirty="0" err="1" smtClean="0"/>
              <a:t>функциональность</a:t>
            </a:r>
            <a:r>
              <a:rPr lang="en-US" altLang="en-US" sz="2200" dirty="0" smtClean="0"/>
              <a:t> </a:t>
            </a:r>
            <a:r>
              <a:rPr lang="en-US" altLang="en-US" sz="2200" dirty="0" err="1" smtClean="0"/>
              <a:t>провайдера</a:t>
            </a:r>
            <a:r>
              <a:rPr lang="en-US" altLang="en-US" sz="2200" dirty="0" smtClean="0"/>
              <a:t> </a:t>
            </a:r>
            <a:r>
              <a:rPr lang="en-US" altLang="en-US" sz="2200" dirty="0" err="1" smtClean="0"/>
              <a:t>для</a:t>
            </a:r>
            <a:r>
              <a:rPr lang="en-US" altLang="en-US" sz="2200" dirty="0" smtClean="0"/>
              <a:t> SQL Server Compact 4.0.</a:t>
            </a:r>
          </a:p>
          <a:p>
            <a:pPr marL="0" lvl="0" indent="531813" eaLnBrk="0" fontAlgn="base" hangingPunct="0">
              <a:lnSpc>
                <a:spcPct val="100000"/>
              </a:lnSpc>
              <a:spcBef>
                <a:spcPct val="0"/>
              </a:spcBef>
              <a:spcAft>
                <a:spcPct val="0"/>
              </a:spcAft>
              <a:buClrTx/>
              <a:buSzTx/>
            </a:pPr>
            <a:r>
              <a:rPr lang="en-US" altLang="en-US" sz="2200" b="1" dirty="0" err="1" smtClean="0"/>
              <a:t>System.Data.SqlTypes</a:t>
            </a:r>
            <a:r>
              <a:rPr lang="en-US" altLang="en-US" sz="2200" dirty="0" smtClean="0"/>
              <a:t>: </a:t>
            </a:r>
            <a:r>
              <a:rPr lang="en-US" altLang="en-US" sz="2200" dirty="0" err="1" smtClean="0"/>
              <a:t>содержит</a:t>
            </a:r>
            <a:r>
              <a:rPr lang="en-US" altLang="en-US" sz="2200" dirty="0" smtClean="0"/>
              <a:t> </a:t>
            </a:r>
            <a:r>
              <a:rPr lang="en-US" altLang="en-US" sz="2200" dirty="0" err="1" smtClean="0"/>
              <a:t>классы</a:t>
            </a:r>
            <a:r>
              <a:rPr lang="en-US" altLang="en-US" sz="2200" dirty="0" smtClean="0"/>
              <a:t> </a:t>
            </a:r>
            <a:r>
              <a:rPr lang="en-US" altLang="en-US" sz="2200" dirty="0" err="1" smtClean="0"/>
              <a:t>для</a:t>
            </a:r>
            <a:r>
              <a:rPr lang="en-US" altLang="en-US" sz="2200" dirty="0" smtClean="0"/>
              <a:t> </a:t>
            </a:r>
            <a:r>
              <a:rPr lang="en-US" altLang="en-US" sz="2200" dirty="0" err="1" smtClean="0"/>
              <a:t>типов</a:t>
            </a:r>
            <a:r>
              <a:rPr lang="en-US" altLang="en-US" sz="2200" dirty="0" smtClean="0"/>
              <a:t> </a:t>
            </a:r>
            <a:r>
              <a:rPr lang="en-US" altLang="en-US" sz="2200" dirty="0" err="1" smtClean="0"/>
              <a:t>данных</a:t>
            </a:r>
            <a:r>
              <a:rPr lang="en-US" altLang="en-US" sz="2200" dirty="0" smtClean="0"/>
              <a:t> MS SQL </a:t>
            </a:r>
            <a:r>
              <a:rPr lang="en-US" altLang="en-US" sz="2200" dirty="0" err="1" smtClean="0"/>
              <a:t>Servera</a:t>
            </a:r>
            <a:r>
              <a:rPr lang="en-US" altLang="en-US" sz="2200" dirty="0" smtClean="0"/>
              <a:t>.</a:t>
            </a:r>
          </a:p>
          <a:p>
            <a:pPr marL="0" lvl="0" indent="531813" eaLnBrk="0" fontAlgn="base" hangingPunct="0">
              <a:lnSpc>
                <a:spcPct val="100000"/>
              </a:lnSpc>
              <a:spcBef>
                <a:spcPct val="0"/>
              </a:spcBef>
              <a:spcAft>
                <a:spcPct val="0"/>
              </a:spcAft>
              <a:buClrTx/>
              <a:buSzTx/>
            </a:pPr>
            <a:r>
              <a:rPr lang="en-US" altLang="en-US" sz="2200" b="1" dirty="0" err="1" smtClean="0"/>
              <a:t>Microsoft.SqlServer.Server</a:t>
            </a:r>
            <a:r>
              <a:rPr lang="en-US" altLang="en-US" sz="2200" dirty="0" smtClean="0"/>
              <a:t>: </a:t>
            </a:r>
            <a:r>
              <a:rPr lang="en-US" altLang="en-US" sz="2200" dirty="0" err="1" smtClean="0"/>
              <a:t>хранит</a:t>
            </a:r>
            <a:r>
              <a:rPr lang="en-US" altLang="en-US" sz="2200" dirty="0" smtClean="0"/>
              <a:t> </a:t>
            </a:r>
            <a:r>
              <a:rPr lang="en-US" altLang="en-US" sz="2200" dirty="0" err="1" smtClean="0"/>
              <a:t>компоненты</a:t>
            </a:r>
            <a:r>
              <a:rPr lang="en-US" altLang="en-US" sz="2200" dirty="0" smtClean="0"/>
              <a:t> </a:t>
            </a:r>
            <a:r>
              <a:rPr lang="en-US" altLang="en-US" sz="2200" dirty="0" err="1" smtClean="0"/>
              <a:t>для</a:t>
            </a:r>
            <a:r>
              <a:rPr lang="en-US" altLang="en-US" sz="2200" dirty="0" smtClean="0"/>
              <a:t> </a:t>
            </a:r>
            <a:r>
              <a:rPr lang="en-US" altLang="en-US" sz="2200" dirty="0" err="1" smtClean="0"/>
              <a:t>взаимодействия</a:t>
            </a:r>
            <a:r>
              <a:rPr lang="en-US" altLang="en-US" sz="2200" dirty="0" smtClean="0"/>
              <a:t> SQL Server и </a:t>
            </a:r>
            <a:r>
              <a:rPr lang="en-US" altLang="en-US" sz="2200" dirty="0" err="1" smtClean="0"/>
              <a:t>среды</a:t>
            </a:r>
            <a:r>
              <a:rPr lang="en-US" altLang="en-US" sz="2200" dirty="0" smtClean="0"/>
              <a:t> CLR.</a:t>
            </a:r>
            <a:endParaRPr lang="en-US" altLang="en-US" sz="2200" dirty="0"/>
          </a:p>
        </p:txBody>
      </p:sp>
    </p:spTree>
    <p:extLst>
      <p:ext uri="{BB962C8B-B14F-4D97-AF65-F5344CB8AC3E}">
        <p14:creationId xmlns:p14="http://schemas.microsoft.com/office/powerpoint/2010/main" val="668187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a:t>Модели работы </a:t>
            </a:r>
            <a:r>
              <a:rPr lang="ru-RU" dirty="0" smtClean="0"/>
              <a:t>ADO.NET</a:t>
            </a:r>
            <a:r>
              <a:rPr lang="ru-RU" dirty="0"/>
              <a:t>.</a:t>
            </a:r>
          </a:p>
        </p:txBody>
      </p:sp>
      <p:sp>
        <p:nvSpPr>
          <p:cNvPr id="14" name="Объект 13"/>
          <p:cNvSpPr>
            <a:spLocks noGrp="1"/>
          </p:cNvSpPr>
          <p:nvPr>
            <p:ph idx="1"/>
          </p:nvPr>
        </p:nvSpPr>
        <p:spPr>
          <a:xfrm>
            <a:off x="189756" y="836712"/>
            <a:ext cx="11737304" cy="5760640"/>
          </a:xfrm>
        </p:spPr>
        <p:txBody>
          <a:bodyPr rtlCol="0" anchor="ctr">
            <a:normAutofit fontScale="92500"/>
          </a:bodyPr>
          <a:lstStyle/>
          <a:p>
            <a:pPr marL="0" indent="531813">
              <a:buNone/>
            </a:pPr>
            <a:r>
              <a:rPr lang="ru-RU" dirty="0"/>
              <a:t>С самого начала нашего курса вы должны запомнить, что существует два принципиально разных способа работы приложения с БД: </a:t>
            </a:r>
            <a:r>
              <a:rPr lang="ru-RU" b="1" dirty="0"/>
              <a:t>присоединенный режим и отсоединенный </a:t>
            </a:r>
            <a:r>
              <a:rPr lang="ru-RU" b="1" dirty="0" smtClean="0"/>
              <a:t>режим.</a:t>
            </a:r>
          </a:p>
          <a:p>
            <a:pPr marL="0" indent="531813">
              <a:buNone/>
            </a:pPr>
            <a:r>
              <a:rPr lang="ru-RU" u="sng" dirty="0"/>
              <a:t>При присоединенном режиме </a:t>
            </a:r>
            <a:r>
              <a:rPr lang="ru-RU" dirty="0"/>
              <a:t>приложение подключается к БД и остается в подключенном состоянии продолжительное время. На протяжении этого времени приложение может обращаться к БД и выполнять </a:t>
            </a:r>
            <a:r>
              <a:rPr lang="ru-RU" dirty="0" smtClean="0"/>
              <a:t>какие</a:t>
            </a:r>
            <a:r>
              <a:rPr lang="en-US" dirty="0" smtClean="0"/>
              <a:t>-</a:t>
            </a:r>
            <a:r>
              <a:rPr lang="ru-RU" dirty="0" smtClean="0"/>
              <a:t>либо </a:t>
            </a:r>
            <a:r>
              <a:rPr lang="ru-RU" dirty="0"/>
              <a:t>запросы. В то же самое время приложение может заниматься и другими своими делами, не обращаясь к БД, но удерживая при этом открытое соединение с БД</a:t>
            </a:r>
            <a:r>
              <a:rPr lang="ru-RU" dirty="0" smtClean="0"/>
              <a:t>.</a:t>
            </a:r>
          </a:p>
          <a:p>
            <a:pPr marL="0" indent="531813">
              <a:buNone/>
            </a:pPr>
            <a:r>
              <a:rPr lang="ru-RU" u="sng" dirty="0"/>
              <a:t>При отсоединенном режиме </a:t>
            </a:r>
            <a:r>
              <a:rPr lang="ru-RU" dirty="0"/>
              <a:t>приложение подключается к БД, выполняет необходимое действие, например, читает данные из одной или нескольких таблиц, и тут же отключается от БД, сохраняя прочитанные данные у себя в соответствующих классах для локальной работы с этими данными. При необходимости выполнить новый запрос, приложение снова подключается к БД, выполняет запрос и тут же отключается. </a:t>
            </a:r>
            <a:endParaRPr lang="ru-RU" dirty="0" smtClean="0"/>
          </a:p>
          <a:p>
            <a:pPr marL="0" indent="531813">
              <a:buNone/>
            </a:pPr>
            <a:r>
              <a:rPr lang="ru-RU" dirty="0" smtClean="0"/>
              <a:t>Другими </a:t>
            </a:r>
            <a:r>
              <a:rPr lang="ru-RU" dirty="0"/>
              <a:t>словами, при присоединенном режиме приложение остается в подключенном к БД состоянии продолжительное время, а при отсоединенном режиме работы приложение подключается к БД в дискретном режиме только на время выполнения каждого запроса.</a:t>
            </a:r>
            <a:endParaRPr lang="ru-RU" b="1" dirty="0"/>
          </a:p>
        </p:txBody>
      </p:sp>
    </p:spTree>
    <p:extLst>
      <p:ext uri="{BB962C8B-B14F-4D97-AF65-F5344CB8AC3E}">
        <p14:creationId xmlns:p14="http://schemas.microsoft.com/office/powerpoint/2010/main" val="4017940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Autofit/>
          </a:bodyPr>
          <a:lstStyle/>
          <a:p>
            <a:pPr algn="ctr"/>
            <a:r>
              <a:rPr lang="ru-RU" sz="2400" dirty="0" smtClean="0"/>
              <a:t>Пример </a:t>
            </a:r>
            <a:r>
              <a:rPr lang="ru-RU" sz="2400" dirty="0"/>
              <a:t>использования ADO.NET для доступа к источнику данных.</a:t>
            </a:r>
          </a:p>
        </p:txBody>
      </p:sp>
      <p:sp>
        <p:nvSpPr>
          <p:cNvPr id="14" name="Объект 13"/>
          <p:cNvSpPr>
            <a:spLocks noGrp="1"/>
          </p:cNvSpPr>
          <p:nvPr>
            <p:ph idx="1"/>
          </p:nvPr>
        </p:nvSpPr>
        <p:spPr>
          <a:xfrm>
            <a:off x="189756" y="836712"/>
            <a:ext cx="4680520" cy="5760640"/>
          </a:xfrm>
        </p:spPr>
        <p:txBody>
          <a:bodyPr rtlCol="0" anchor="ctr">
            <a:normAutofit/>
          </a:bodyPr>
          <a:lstStyle/>
          <a:p>
            <a:pPr marL="0" indent="0">
              <a:buNone/>
            </a:pPr>
            <a:r>
              <a:rPr lang="ru-RU" dirty="0" smtClean="0"/>
              <a:t>Создадим </a:t>
            </a:r>
            <a:r>
              <a:rPr lang="ru-RU" dirty="0"/>
              <a:t>две связанные таблицы </a:t>
            </a:r>
            <a:r>
              <a:rPr lang="en-US" dirty="0" smtClean="0"/>
              <a:t>Students</a:t>
            </a:r>
            <a:r>
              <a:rPr lang="ru-RU" dirty="0" smtClean="0"/>
              <a:t> </a:t>
            </a:r>
            <a:r>
              <a:rPr lang="ru-RU" dirty="0"/>
              <a:t>и </a:t>
            </a:r>
            <a:r>
              <a:rPr lang="en-US" dirty="0" smtClean="0"/>
              <a:t>Groups.</a:t>
            </a:r>
            <a:r>
              <a:rPr lang="ru-RU" dirty="0" smtClean="0"/>
              <a:t> </a:t>
            </a:r>
            <a:r>
              <a:rPr lang="ru-RU" dirty="0"/>
              <a:t>База данных может размещаться, как на выделенном сервере, так и на локальном </a:t>
            </a:r>
            <a:r>
              <a:rPr lang="ru-RU" dirty="0" smtClean="0"/>
              <a:t>сервере</a:t>
            </a:r>
            <a:r>
              <a:rPr lang="en-US" dirty="0"/>
              <a:t>.</a:t>
            </a:r>
            <a:r>
              <a:rPr lang="ru-RU" dirty="0" smtClean="0"/>
              <a:t>Принципы </a:t>
            </a:r>
            <a:r>
              <a:rPr lang="ru-RU" dirty="0"/>
              <a:t>работы с БД не зависят от ее </a:t>
            </a:r>
            <a:r>
              <a:rPr lang="ru-RU" dirty="0" smtClean="0"/>
              <a:t>расположения</a:t>
            </a:r>
            <a:r>
              <a:rPr lang="en-US" dirty="0" smtClean="0"/>
              <a:t>.</a:t>
            </a:r>
          </a:p>
          <a:p>
            <a:pPr marL="0" indent="0">
              <a:buNone/>
            </a:pPr>
            <a:r>
              <a:rPr lang="ru-RU" dirty="0" smtClean="0"/>
              <a:t> Запускаем </a:t>
            </a:r>
            <a:r>
              <a:rPr lang="ru-RU" dirty="0" err="1"/>
              <a:t>Visual</a:t>
            </a:r>
            <a:r>
              <a:rPr lang="ru-RU" dirty="0"/>
              <a:t> </a:t>
            </a:r>
            <a:r>
              <a:rPr lang="ru-RU" dirty="0" err="1"/>
              <a:t>Studio</a:t>
            </a:r>
            <a:r>
              <a:rPr lang="ru-RU" dirty="0"/>
              <a:t> </a:t>
            </a:r>
            <a:r>
              <a:rPr lang="ru-RU" dirty="0" smtClean="0"/>
              <a:t>и </a:t>
            </a:r>
            <a:r>
              <a:rPr lang="ru-RU" dirty="0"/>
              <a:t>создаем консольное </a:t>
            </a:r>
            <a:r>
              <a:rPr lang="ru-RU" dirty="0" smtClean="0"/>
              <a:t>приложение</a:t>
            </a:r>
            <a:r>
              <a:rPr lang="en-US" dirty="0" smtClean="0"/>
              <a:t>.</a:t>
            </a:r>
          </a:p>
        </p:txBody>
      </p:sp>
      <p:pic>
        <p:nvPicPr>
          <p:cNvPr id="4" name="Рисунок 3"/>
          <p:cNvPicPr>
            <a:picLocks noChangeAspect="1"/>
          </p:cNvPicPr>
          <p:nvPr/>
        </p:nvPicPr>
        <p:blipFill>
          <a:blip r:embed="rId3"/>
          <a:stretch>
            <a:fillRect/>
          </a:stretch>
        </p:blipFill>
        <p:spPr>
          <a:xfrm>
            <a:off x="4982931" y="1196752"/>
            <a:ext cx="6912768" cy="5151896"/>
          </a:xfrm>
          <a:prstGeom prst="rect">
            <a:avLst/>
          </a:prstGeom>
        </p:spPr>
      </p:pic>
    </p:spTree>
    <p:extLst>
      <p:ext uri="{BB962C8B-B14F-4D97-AF65-F5344CB8AC3E}">
        <p14:creationId xmlns:p14="http://schemas.microsoft.com/office/powerpoint/2010/main" val="1473349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Autofit/>
          </a:bodyPr>
          <a:lstStyle/>
          <a:p>
            <a:pPr algn="ctr"/>
            <a:r>
              <a:rPr lang="ru-RU" sz="2400" dirty="0" smtClean="0"/>
              <a:t>Пример </a:t>
            </a:r>
            <a:r>
              <a:rPr lang="ru-RU" sz="2400" dirty="0"/>
              <a:t>использования ADO.NET для доступа к источнику данных.</a:t>
            </a:r>
          </a:p>
        </p:txBody>
      </p:sp>
      <p:sp>
        <p:nvSpPr>
          <p:cNvPr id="14" name="Объект 13"/>
          <p:cNvSpPr>
            <a:spLocks noGrp="1"/>
          </p:cNvSpPr>
          <p:nvPr>
            <p:ph idx="1"/>
          </p:nvPr>
        </p:nvSpPr>
        <p:spPr>
          <a:xfrm>
            <a:off x="189756" y="836712"/>
            <a:ext cx="5040560" cy="5760640"/>
          </a:xfrm>
        </p:spPr>
        <p:txBody>
          <a:bodyPr rtlCol="0" anchor="ctr">
            <a:normAutofit/>
          </a:bodyPr>
          <a:lstStyle/>
          <a:p>
            <a:r>
              <a:rPr lang="ru-RU" dirty="0"/>
              <a:t>Перейдите в меню </a:t>
            </a:r>
            <a:r>
              <a:rPr lang="ru-RU" dirty="0" err="1"/>
              <a:t>View</a:t>
            </a:r>
            <a:r>
              <a:rPr lang="ru-RU" dirty="0"/>
              <a:t> и активируйте опцию SQL </a:t>
            </a:r>
            <a:r>
              <a:rPr lang="ru-RU" dirty="0" err="1"/>
              <a:t>Server</a:t>
            </a:r>
            <a:r>
              <a:rPr lang="ru-RU" dirty="0"/>
              <a:t> </a:t>
            </a:r>
            <a:r>
              <a:rPr lang="ru-RU" dirty="0" err="1"/>
              <a:t>Object</a:t>
            </a:r>
            <a:r>
              <a:rPr lang="ru-RU" dirty="0"/>
              <a:t> </a:t>
            </a:r>
            <a:r>
              <a:rPr lang="ru-RU" dirty="0" err="1" smtClean="0"/>
              <a:t>Explorer</a:t>
            </a:r>
            <a:r>
              <a:rPr lang="en-US" dirty="0"/>
              <a:t>.</a:t>
            </a:r>
            <a:r>
              <a:rPr lang="ru-RU" dirty="0" smtClean="0"/>
              <a:t> </a:t>
            </a:r>
            <a:endParaRPr lang="en-US" dirty="0" smtClean="0"/>
          </a:p>
          <a:p>
            <a:endParaRPr lang="en-US" dirty="0"/>
          </a:p>
          <a:p>
            <a:endParaRPr lang="en-US" dirty="0" smtClean="0"/>
          </a:p>
          <a:p>
            <a:r>
              <a:rPr lang="ru-RU" dirty="0" smtClean="0"/>
              <a:t>Выделите </a:t>
            </a:r>
            <a:r>
              <a:rPr lang="ru-RU" dirty="0"/>
              <a:t>узел SQL </a:t>
            </a:r>
            <a:r>
              <a:rPr lang="ru-RU" dirty="0" err="1"/>
              <a:t>Server</a:t>
            </a:r>
            <a:r>
              <a:rPr lang="ru-RU" dirty="0"/>
              <a:t>, активируйте контекстное меню и выберите опцию </a:t>
            </a:r>
            <a:r>
              <a:rPr lang="ru-RU" dirty="0" err="1"/>
              <a:t>Add</a:t>
            </a:r>
            <a:r>
              <a:rPr lang="ru-RU" dirty="0"/>
              <a:t> SQL </a:t>
            </a:r>
            <a:r>
              <a:rPr lang="ru-RU" dirty="0" err="1" smtClean="0"/>
              <a:t>Server</a:t>
            </a:r>
            <a:r>
              <a:rPr lang="en-US" dirty="0"/>
              <a:t>.</a:t>
            </a:r>
            <a:endParaRPr lang="ru-RU" dirty="0"/>
          </a:p>
        </p:txBody>
      </p:sp>
      <p:pic>
        <p:nvPicPr>
          <p:cNvPr id="2" name="Рисунок 1"/>
          <p:cNvPicPr>
            <a:picLocks noChangeAspect="1"/>
          </p:cNvPicPr>
          <p:nvPr/>
        </p:nvPicPr>
        <p:blipFill rotWithShape="1">
          <a:blip r:embed="rId3"/>
          <a:srcRect l="3531" t="2041" b="-1"/>
          <a:stretch/>
        </p:blipFill>
        <p:spPr>
          <a:xfrm>
            <a:off x="4942284" y="965737"/>
            <a:ext cx="5456336" cy="3196087"/>
          </a:xfrm>
          <a:prstGeom prst="rect">
            <a:avLst/>
          </a:prstGeom>
        </p:spPr>
      </p:pic>
      <p:pic>
        <p:nvPicPr>
          <p:cNvPr id="3" name="Рисунок 2"/>
          <p:cNvPicPr>
            <a:picLocks noChangeAspect="1"/>
          </p:cNvPicPr>
          <p:nvPr/>
        </p:nvPicPr>
        <p:blipFill>
          <a:blip r:embed="rId4"/>
          <a:stretch>
            <a:fillRect/>
          </a:stretch>
        </p:blipFill>
        <p:spPr>
          <a:xfrm>
            <a:off x="6914095" y="4028533"/>
            <a:ext cx="5012965" cy="2702110"/>
          </a:xfrm>
          <a:prstGeom prst="rect">
            <a:avLst/>
          </a:prstGeom>
        </p:spPr>
      </p:pic>
    </p:spTree>
    <p:extLst>
      <p:ext uri="{BB962C8B-B14F-4D97-AF65-F5344CB8AC3E}">
        <p14:creationId xmlns:p14="http://schemas.microsoft.com/office/powerpoint/2010/main" val="2014277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a:t>Что такое </a:t>
            </a:r>
            <a:r>
              <a:rPr lang="en-US" dirty="0"/>
              <a:t>ADO.NET?</a:t>
            </a:r>
            <a:endParaRPr lang="ru-RU" dirty="0"/>
          </a:p>
        </p:txBody>
      </p:sp>
      <p:sp>
        <p:nvSpPr>
          <p:cNvPr id="14" name="Объект 13"/>
          <p:cNvSpPr>
            <a:spLocks noGrp="1"/>
          </p:cNvSpPr>
          <p:nvPr>
            <p:ph idx="1"/>
          </p:nvPr>
        </p:nvSpPr>
        <p:spPr>
          <a:xfrm>
            <a:off x="189756" y="836712"/>
            <a:ext cx="11737304" cy="5760640"/>
          </a:xfrm>
        </p:spPr>
        <p:txBody>
          <a:bodyPr rtlCol="0" anchor="ctr">
            <a:normAutofit/>
          </a:bodyPr>
          <a:lstStyle/>
          <a:p>
            <a:pPr marL="0" indent="0">
              <a:lnSpc>
                <a:spcPct val="100000"/>
              </a:lnSpc>
              <a:buNone/>
            </a:pPr>
            <a:r>
              <a:rPr lang="ru-RU" sz="2800" dirty="0"/>
              <a:t>Сегодня большое значение имеет работа с данными. Для хранения данных используются различные системы управления базами данных: MS SQL </a:t>
            </a:r>
            <a:r>
              <a:rPr lang="ru-RU" sz="2800" dirty="0" err="1"/>
              <a:t>Server</a:t>
            </a:r>
            <a:r>
              <a:rPr lang="ru-RU" sz="2800" dirty="0"/>
              <a:t>, </a:t>
            </a:r>
            <a:r>
              <a:rPr lang="ru-RU" sz="2800" dirty="0" err="1"/>
              <a:t>Oracle</a:t>
            </a:r>
            <a:r>
              <a:rPr lang="ru-RU" sz="2800" dirty="0"/>
              <a:t>, </a:t>
            </a:r>
            <a:r>
              <a:rPr lang="ru-RU" sz="2800" dirty="0" err="1"/>
              <a:t>MySQL</a:t>
            </a:r>
            <a:r>
              <a:rPr lang="ru-RU" sz="2800" dirty="0"/>
              <a:t> и так далее. И большинство крупных приложений так или иначе используют для хранения данных эти системы управления базами данных. Однако чтобы осуществлять связь между базой данных и приложением на C# необходим посредник. И именно таким посредником является технология ADO.NET.</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sz="2800" dirty="0"/>
              <a:t>Пример использования ADO.NET для доступа к источнику данных.</a:t>
            </a:r>
          </a:p>
        </p:txBody>
      </p:sp>
      <p:sp>
        <p:nvSpPr>
          <p:cNvPr id="14" name="Объект 13"/>
          <p:cNvSpPr>
            <a:spLocks noGrp="1"/>
          </p:cNvSpPr>
          <p:nvPr>
            <p:ph idx="1"/>
          </p:nvPr>
        </p:nvSpPr>
        <p:spPr>
          <a:xfrm>
            <a:off x="189756" y="836712"/>
            <a:ext cx="6264696" cy="5760640"/>
          </a:xfrm>
        </p:spPr>
        <p:txBody>
          <a:bodyPr rtlCol="0" anchor="ctr">
            <a:normAutofit/>
          </a:bodyPr>
          <a:lstStyle/>
          <a:p>
            <a:r>
              <a:rPr lang="ru-RU" dirty="0"/>
              <a:t>В появившемся окне вы увидите атрибуты создаваемого </a:t>
            </a:r>
            <a:r>
              <a:rPr lang="ru-RU" dirty="0" smtClean="0"/>
              <a:t>сервера</a:t>
            </a:r>
            <a:r>
              <a:rPr lang="en-US" dirty="0"/>
              <a:t>.</a:t>
            </a:r>
            <a:r>
              <a:rPr lang="ru-RU" dirty="0" smtClean="0"/>
              <a:t> </a:t>
            </a:r>
            <a:r>
              <a:rPr lang="ru-RU" dirty="0"/>
              <a:t>По умолчанию </a:t>
            </a:r>
            <a:r>
              <a:rPr lang="ru-RU" dirty="0" err="1"/>
              <a:t>Visual</a:t>
            </a:r>
            <a:r>
              <a:rPr lang="ru-RU" dirty="0"/>
              <a:t> </a:t>
            </a:r>
            <a:r>
              <a:rPr lang="ru-RU" dirty="0" err="1"/>
              <a:t>Studio</a:t>
            </a:r>
            <a:r>
              <a:rPr lang="ru-RU" dirty="0"/>
              <a:t> </a:t>
            </a:r>
            <a:r>
              <a:rPr lang="ru-RU" dirty="0" smtClean="0"/>
              <a:t>создает </a:t>
            </a:r>
            <a:r>
              <a:rPr lang="ru-RU" dirty="0"/>
              <a:t>сервер </a:t>
            </a:r>
            <a:r>
              <a:rPr lang="ru-RU" dirty="0" err="1" smtClean="0"/>
              <a:t>LocalDB</a:t>
            </a:r>
            <a:r>
              <a:rPr lang="en-US" dirty="0" smtClean="0"/>
              <a:t>. </a:t>
            </a:r>
            <a:r>
              <a:rPr lang="ru-RU" dirty="0" err="1" smtClean="0"/>
              <a:t>LocalDB</a:t>
            </a:r>
            <a:r>
              <a:rPr lang="en-US" dirty="0" smtClean="0"/>
              <a:t> -</a:t>
            </a:r>
            <a:r>
              <a:rPr lang="ru-RU" dirty="0" smtClean="0"/>
              <a:t> </a:t>
            </a:r>
            <a:r>
              <a:rPr lang="ru-RU" dirty="0"/>
              <a:t>это облегченный вариант SQL </a:t>
            </a:r>
            <a:r>
              <a:rPr lang="ru-RU" dirty="0" err="1"/>
              <a:t>Server</a:t>
            </a:r>
            <a:r>
              <a:rPr lang="ru-RU" dirty="0"/>
              <a:t> </a:t>
            </a:r>
            <a:r>
              <a:rPr lang="ru-RU" dirty="0" err="1"/>
              <a:t>Express</a:t>
            </a:r>
            <a:r>
              <a:rPr lang="ru-RU" dirty="0"/>
              <a:t> </a:t>
            </a:r>
            <a:r>
              <a:rPr lang="ru-RU" dirty="0" err="1" smtClean="0"/>
              <a:t>Edition</a:t>
            </a:r>
            <a:r>
              <a:rPr lang="en-US" dirty="0" smtClean="0"/>
              <a:t>.</a:t>
            </a:r>
            <a:r>
              <a:rPr lang="ru-RU" dirty="0" smtClean="0"/>
              <a:t> </a:t>
            </a:r>
            <a:r>
              <a:rPr lang="ru-RU" dirty="0"/>
              <a:t>Он поддерживает всю функциональность SQL </a:t>
            </a:r>
            <a:r>
              <a:rPr lang="ru-RU" dirty="0" err="1"/>
              <a:t>Server</a:t>
            </a:r>
            <a:r>
              <a:rPr lang="ru-RU" dirty="0"/>
              <a:t> </a:t>
            </a:r>
            <a:r>
              <a:rPr lang="ru-RU" dirty="0" err="1"/>
              <a:t>Express</a:t>
            </a:r>
            <a:r>
              <a:rPr lang="ru-RU" dirty="0"/>
              <a:t> </a:t>
            </a:r>
            <a:r>
              <a:rPr lang="ru-RU" dirty="0" err="1"/>
              <a:t>Edition</a:t>
            </a:r>
            <a:r>
              <a:rPr lang="ru-RU" dirty="0"/>
              <a:t> за исключением </a:t>
            </a:r>
            <a:r>
              <a:rPr lang="ru-RU" dirty="0" err="1" smtClean="0"/>
              <a:t>FileStream</a:t>
            </a:r>
            <a:r>
              <a:rPr lang="en-US" dirty="0"/>
              <a:t>,</a:t>
            </a:r>
            <a:r>
              <a:rPr lang="ru-RU" dirty="0" smtClean="0"/>
              <a:t> </a:t>
            </a:r>
            <a:r>
              <a:rPr lang="ru-RU" dirty="0"/>
              <a:t>но устанавливается быстрее и выполняется в пользовательском </a:t>
            </a:r>
            <a:r>
              <a:rPr lang="ru-RU" dirty="0" smtClean="0"/>
              <a:t>режиме</a:t>
            </a:r>
            <a:r>
              <a:rPr lang="en-US" dirty="0" smtClean="0"/>
              <a:t>,</a:t>
            </a:r>
            <a:r>
              <a:rPr lang="ru-RU" dirty="0" smtClean="0"/>
              <a:t> </a:t>
            </a:r>
            <a:r>
              <a:rPr lang="ru-RU" dirty="0"/>
              <a:t>а не как </a:t>
            </a:r>
            <a:r>
              <a:rPr lang="ru-RU" dirty="0" smtClean="0"/>
              <a:t>служба</a:t>
            </a:r>
            <a:r>
              <a:rPr lang="en-US" dirty="0" smtClean="0"/>
              <a:t>.</a:t>
            </a:r>
            <a:r>
              <a:rPr lang="ru-RU" dirty="0" smtClean="0"/>
              <a:t> </a:t>
            </a:r>
            <a:r>
              <a:rPr lang="ru-RU" dirty="0" err="1" smtClean="0"/>
              <a:t>LocalDB</a:t>
            </a:r>
            <a:r>
              <a:rPr lang="ru-RU" dirty="0" smtClean="0"/>
              <a:t> </a:t>
            </a:r>
            <a:r>
              <a:rPr lang="ru-RU" dirty="0"/>
              <a:t>не предназначен для сценариев с удаленным подключением, но, поскольку сама БД хранится в файле (с расширением </a:t>
            </a:r>
            <a:r>
              <a:rPr lang="ru-RU" dirty="0" err="1"/>
              <a:t>mdf</a:t>
            </a:r>
            <a:r>
              <a:rPr lang="ru-RU" dirty="0"/>
              <a:t> позволяет легко переносить приложение с компьютера на </a:t>
            </a:r>
            <a:r>
              <a:rPr lang="ru-RU" dirty="0" smtClean="0"/>
              <a:t>компьютер</a:t>
            </a:r>
            <a:r>
              <a:rPr lang="en-US" dirty="0" smtClean="0"/>
              <a:t>).</a:t>
            </a:r>
            <a:endParaRPr lang="ru-RU" dirty="0"/>
          </a:p>
        </p:txBody>
      </p:sp>
      <p:pic>
        <p:nvPicPr>
          <p:cNvPr id="3" name="Рисунок 2"/>
          <p:cNvPicPr>
            <a:picLocks noChangeAspect="1"/>
          </p:cNvPicPr>
          <p:nvPr/>
        </p:nvPicPr>
        <p:blipFill>
          <a:blip r:embed="rId3"/>
          <a:stretch>
            <a:fillRect/>
          </a:stretch>
        </p:blipFill>
        <p:spPr>
          <a:xfrm>
            <a:off x="7174532" y="1382681"/>
            <a:ext cx="4248150" cy="4724400"/>
          </a:xfrm>
          <a:prstGeom prst="rect">
            <a:avLst/>
          </a:prstGeom>
        </p:spPr>
      </p:pic>
    </p:spTree>
    <p:extLst>
      <p:ext uri="{BB962C8B-B14F-4D97-AF65-F5344CB8AC3E}">
        <p14:creationId xmlns:p14="http://schemas.microsoft.com/office/powerpoint/2010/main" val="66209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sz="2800" dirty="0"/>
              <a:t>Пример использования ADO.NET для доступа к источнику данных.</a:t>
            </a:r>
          </a:p>
        </p:txBody>
      </p:sp>
      <p:sp>
        <p:nvSpPr>
          <p:cNvPr id="14" name="Объект 13"/>
          <p:cNvSpPr>
            <a:spLocks noGrp="1"/>
          </p:cNvSpPr>
          <p:nvPr>
            <p:ph idx="1"/>
          </p:nvPr>
        </p:nvSpPr>
        <p:spPr>
          <a:xfrm>
            <a:off x="189756" y="836712"/>
            <a:ext cx="5616624" cy="5760640"/>
          </a:xfrm>
        </p:spPr>
        <p:txBody>
          <a:bodyPr rtlCol="0" anchor="ctr">
            <a:normAutofit/>
          </a:bodyPr>
          <a:lstStyle/>
          <a:p>
            <a:r>
              <a:rPr lang="ru-RU" dirty="0"/>
              <a:t>После выполнения этих действий мы имеем поставщика данных, который может хранить наши пользовательские БД и управлять </a:t>
            </a:r>
            <a:r>
              <a:rPr lang="ru-RU" dirty="0" smtClean="0"/>
              <a:t>ими</a:t>
            </a:r>
            <a:r>
              <a:rPr lang="en-US" dirty="0" smtClean="0"/>
              <a:t>.</a:t>
            </a:r>
            <a:r>
              <a:rPr lang="ru-RU" dirty="0" smtClean="0"/>
              <a:t> Создадим </a:t>
            </a:r>
            <a:r>
              <a:rPr lang="ru-RU" dirty="0"/>
              <a:t>новую </a:t>
            </a:r>
            <a:r>
              <a:rPr lang="ru-RU" dirty="0" smtClean="0"/>
              <a:t>БД</a:t>
            </a:r>
            <a:r>
              <a:rPr lang="en-US" dirty="0" smtClean="0"/>
              <a:t>.</a:t>
            </a:r>
            <a:r>
              <a:rPr lang="ru-RU" dirty="0" smtClean="0"/>
              <a:t> </a:t>
            </a:r>
            <a:r>
              <a:rPr lang="ru-RU" dirty="0"/>
              <a:t>Наша база данных будет состоять из двух связанных таблиц </a:t>
            </a:r>
            <a:r>
              <a:rPr lang="en-US" dirty="0"/>
              <a:t>Students</a:t>
            </a:r>
            <a:r>
              <a:rPr lang="ru-RU" dirty="0"/>
              <a:t> и </a:t>
            </a:r>
            <a:r>
              <a:rPr lang="en-US" dirty="0"/>
              <a:t>Groups.</a:t>
            </a:r>
            <a:r>
              <a:rPr lang="ru-RU" dirty="0" smtClean="0"/>
              <a:t> </a:t>
            </a:r>
            <a:endParaRPr lang="en-US" dirty="0" smtClean="0"/>
          </a:p>
          <a:p>
            <a:r>
              <a:rPr lang="ru-RU" dirty="0" smtClean="0"/>
              <a:t>Для </a:t>
            </a:r>
            <a:r>
              <a:rPr lang="ru-RU" dirty="0"/>
              <a:t>создания новой БД снова переходим в окно SQL </a:t>
            </a:r>
            <a:r>
              <a:rPr lang="ru-RU" dirty="0" err="1"/>
              <a:t>Server</a:t>
            </a:r>
            <a:r>
              <a:rPr lang="ru-RU" dirty="0"/>
              <a:t> </a:t>
            </a:r>
            <a:r>
              <a:rPr lang="ru-RU" dirty="0" err="1"/>
              <a:t>Object</a:t>
            </a:r>
            <a:r>
              <a:rPr lang="ru-RU" dirty="0"/>
              <a:t> </a:t>
            </a:r>
            <a:r>
              <a:rPr lang="ru-RU" dirty="0" err="1" smtClean="0"/>
              <a:t>Explorer</a:t>
            </a:r>
            <a:r>
              <a:rPr lang="en-US" dirty="0" smtClean="0"/>
              <a:t>. </a:t>
            </a:r>
            <a:r>
              <a:rPr lang="ru-RU" dirty="0" smtClean="0"/>
              <a:t>Раскрываем </a:t>
            </a:r>
            <a:r>
              <a:rPr lang="ru-RU" dirty="0"/>
              <a:t>узел созданного </a:t>
            </a:r>
            <a:r>
              <a:rPr lang="ru-RU" dirty="0" smtClean="0"/>
              <a:t>сервера</a:t>
            </a:r>
            <a:r>
              <a:rPr lang="en-US" dirty="0" smtClean="0"/>
              <a:t>. </a:t>
            </a:r>
            <a:r>
              <a:rPr lang="ru-RU" dirty="0" smtClean="0"/>
              <a:t>Выделяем </a:t>
            </a:r>
            <a:r>
              <a:rPr lang="ru-RU" dirty="0"/>
              <a:t>узел </a:t>
            </a:r>
            <a:r>
              <a:rPr lang="ru-RU" dirty="0" err="1"/>
              <a:t>Databases</a:t>
            </a:r>
            <a:r>
              <a:rPr lang="ru-RU" dirty="0"/>
              <a:t> и активируем для него контекстное </a:t>
            </a:r>
            <a:r>
              <a:rPr lang="ru-RU" dirty="0" smtClean="0"/>
              <a:t>меню</a:t>
            </a:r>
            <a:r>
              <a:rPr lang="en-US" dirty="0" smtClean="0"/>
              <a:t>.</a:t>
            </a:r>
            <a:r>
              <a:rPr lang="ru-RU" dirty="0" smtClean="0"/>
              <a:t> </a:t>
            </a:r>
            <a:r>
              <a:rPr lang="ru-RU" dirty="0"/>
              <a:t>В контекстном меню активируем опцию </a:t>
            </a:r>
            <a:r>
              <a:rPr lang="ru-RU" dirty="0" err="1"/>
              <a:t>Add</a:t>
            </a:r>
            <a:r>
              <a:rPr lang="ru-RU" dirty="0"/>
              <a:t> </a:t>
            </a:r>
            <a:r>
              <a:rPr lang="ru-RU" dirty="0" err="1"/>
              <a:t>New</a:t>
            </a:r>
            <a:r>
              <a:rPr lang="ru-RU" dirty="0"/>
              <a:t> </a:t>
            </a:r>
            <a:r>
              <a:rPr lang="ru-RU" dirty="0" err="1" smtClean="0"/>
              <a:t>Database</a:t>
            </a:r>
            <a:r>
              <a:rPr lang="en-US" dirty="0" smtClean="0"/>
              <a:t>.</a:t>
            </a:r>
            <a:endParaRPr lang="ru-RU" dirty="0"/>
          </a:p>
        </p:txBody>
      </p:sp>
      <p:pic>
        <p:nvPicPr>
          <p:cNvPr id="2" name="Рисунок 1"/>
          <p:cNvPicPr>
            <a:picLocks noChangeAspect="1"/>
          </p:cNvPicPr>
          <p:nvPr/>
        </p:nvPicPr>
        <p:blipFill>
          <a:blip r:embed="rId3"/>
          <a:stretch>
            <a:fillRect/>
          </a:stretch>
        </p:blipFill>
        <p:spPr>
          <a:xfrm>
            <a:off x="6310436" y="1916832"/>
            <a:ext cx="5243913" cy="3024336"/>
          </a:xfrm>
          <a:prstGeom prst="rect">
            <a:avLst/>
          </a:prstGeom>
        </p:spPr>
      </p:pic>
    </p:spTree>
    <p:extLst>
      <p:ext uri="{BB962C8B-B14F-4D97-AF65-F5344CB8AC3E}">
        <p14:creationId xmlns:p14="http://schemas.microsoft.com/office/powerpoint/2010/main" val="2106772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sz="2800" dirty="0"/>
              <a:t>Пример использования ADO.NET для доступа к источнику данных.</a:t>
            </a:r>
          </a:p>
        </p:txBody>
      </p:sp>
      <p:sp>
        <p:nvSpPr>
          <p:cNvPr id="14" name="Объект 13"/>
          <p:cNvSpPr>
            <a:spLocks noGrp="1"/>
          </p:cNvSpPr>
          <p:nvPr>
            <p:ph idx="1"/>
          </p:nvPr>
        </p:nvSpPr>
        <p:spPr>
          <a:xfrm>
            <a:off x="189756" y="836712"/>
            <a:ext cx="11737304" cy="5760640"/>
          </a:xfrm>
        </p:spPr>
        <p:txBody>
          <a:bodyPr rtlCol="0" anchor="ctr">
            <a:normAutofit/>
          </a:bodyPr>
          <a:lstStyle/>
          <a:p>
            <a:pPr marL="0" indent="0">
              <a:buNone/>
            </a:pPr>
            <a:r>
              <a:rPr lang="ru-RU" dirty="0" smtClean="0"/>
              <a:t>В </a:t>
            </a:r>
            <a:r>
              <a:rPr lang="ru-RU" dirty="0"/>
              <a:t>появившемся окне можно задать имя создаваемой БД и ее </a:t>
            </a:r>
            <a:r>
              <a:rPr lang="ru-RU" dirty="0" smtClean="0"/>
              <a:t>расположение</a:t>
            </a:r>
            <a:r>
              <a:rPr lang="en-US" dirty="0" smtClean="0"/>
              <a:t>.</a:t>
            </a:r>
            <a:r>
              <a:rPr lang="ru-RU" dirty="0" smtClean="0"/>
              <a:t> </a:t>
            </a:r>
            <a:r>
              <a:rPr lang="ru-RU" dirty="0"/>
              <a:t>Введем для нашей БД имя </a:t>
            </a:r>
            <a:r>
              <a:rPr lang="en-US" dirty="0" err="1" smtClean="0"/>
              <a:t>MyFirstAcademy</a:t>
            </a:r>
            <a:r>
              <a:rPr lang="ru-RU" dirty="0" smtClean="0"/>
              <a:t>, </a:t>
            </a:r>
            <a:r>
              <a:rPr lang="ru-RU" dirty="0"/>
              <a:t>а расположение оставим без </a:t>
            </a:r>
            <a:r>
              <a:rPr lang="ru-RU" dirty="0" smtClean="0"/>
              <a:t>изменения</a:t>
            </a:r>
            <a:r>
              <a:rPr lang="en-US" dirty="0" smtClean="0"/>
              <a:t>.</a:t>
            </a:r>
          </a:p>
          <a:p>
            <a:pPr marL="0" indent="0">
              <a:buNone/>
            </a:pPr>
            <a:endParaRPr lang="en-US" dirty="0"/>
          </a:p>
          <a:p>
            <a:pPr marL="0" indent="0">
              <a:buNone/>
            </a:pPr>
            <a:endParaRPr lang="en-US" dirty="0" smtClean="0"/>
          </a:p>
          <a:p>
            <a:pPr marL="0" indent="0">
              <a:buNone/>
            </a:pPr>
            <a:endParaRPr lang="ru-RU" dirty="0"/>
          </a:p>
        </p:txBody>
      </p:sp>
      <p:pic>
        <p:nvPicPr>
          <p:cNvPr id="2" name="Рисунок 1"/>
          <p:cNvPicPr>
            <a:picLocks noChangeAspect="1"/>
          </p:cNvPicPr>
          <p:nvPr/>
        </p:nvPicPr>
        <p:blipFill>
          <a:blip r:embed="rId3"/>
          <a:stretch>
            <a:fillRect/>
          </a:stretch>
        </p:blipFill>
        <p:spPr>
          <a:xfrm>
            <a:off x="459550" y="3501008"/>
            <a:ext cx="6553200" cy="1390650"/>
          </a:xfrm>
          <a:prstGeom prst="rect">
            <a:avLst/>
          </a:prstGeom>
        </p:spPr>
      </p:pic>
      <p:pic>
        <p:nvPicPr>
          <p:cNvPr id="3" name="Рисунок 2"/>
          <p:cNvPicPr>
            <a:picLocks noChangeAspect="1"/>
          </p:cNvPicPr>
          <p:nvPr/>
        </p:nvPicPr>
        <p:blipFill>
          <a:blip r:embed="rId4"/>
          <a:stretch>
            <a:fillRect/>
          </a:stretch>
        </p:blipFill>
        <p:spPr>
          <a:xfrm>
            <a:off x="5936664" y="5301208"/>
            <a:ext cx="5990396" cy="1021618"/>
          </a:xfrm>
          <a:prstGeom prst="rect">
            <a:avLst/>
          </a:prstGeom>
        </p:spPr>
      </p:pic>
    </p:spTree>
    <p:extLst>
      <p:ext uri="{BB962C8B-B14F-4D97-AF65-F5344CB8AC3E}">
        <p14:creationId xmlns:p14="http://schemas.microsoft.com/office/powerpoint/2010/main" val="2012343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sz="2800" dirty="0"/>
              <a:t>Пример использования ADO.NET для доступа к источнику данных.</a:t>
            </a:r>
          </a:p>
        </p:txBody>
      </p:sp>
      <p:sp>
        <p:nvSpPr>
          <p:cNvPr id="14" name="Объект 13"/>
          <p:cNvSpPr>
            <a:spLocks noGrp="1"/>
          </p:cNvSpPr>
          <p:nvPr>
            <p:ph idx="1"/>
          </p:nvPr>
        </p:nvSpPr>
        <p:spPr>
          <a:xfrm>
            <a:off x="189756" y="836712"/>
            <a:ext cx="11737304" cy="5760640"/>
          </a:xfrm>
        </p:spPr>
        <p:txBody>
          <a:bodyPr rtlCol="0" anchor="ctr">
            <a:normAutofit/>
          </a:bodyPr>
          <a:lstStyle/>
          <a:p>
            <a:pPr marL="0" indent="0">
              <a:buNone/>
            </a:pPr>
            <a:r>
              <a:rPr lang="ru-RU" dirty="0"/>
              <a:t>Перейдем к созданию таблиц в нашей </a:t>
            </a:r>
            <a:r>
              <a:rPr lang="ru-RU" dirty="0" smtClean="0"/>
              <a:t>БД</a:t>
            </a:r>
            <a:r>
              <a:rPr lang="en-US" dirty="0" smtClean="0"/>
              <a:t>.</a:t>
            </a:r>
            <a:r>
              <a:rPr lang="ru-RU" dirty="0" smtClean="0"/>
              <a:t> </a:t>
            </a:r>
            <a:r>
              <a:rPr lang="ru-RU" dirty="0"/>
              <a:t>Для этого надо перейти к узлу </a:t>
            </a:r>
            <a:r>
              <a:rPr lang="ru-RU" dirty="0" err="1"/>
              <a:t>Tables</a:t>
            </a:r>
            <a:r>
              <a:rPr lang="ru-RU" dirty="0"/>
              <a:t> созданной БД и из контекстного меню активировать опцию </a:t>
            </a:r>
            <a:r>
              <a:rPr lang="ru-RU" dirty="0" err="1"/>
              <a:t>Add</a:t>
            </a:r>
            <a:r>
              <a:rPr lang="ru-RU" dirty="0"/>
              <a:t> </a:t>
            </a:r>
            <a:r>
              <a:rPr lang="ru-RU" dirty="0" err="1"/>
              <a:t>New</a:t>
            </a:r>
            <a:r>
              <a:rPr lang="ru-RU" dirty="0"/>
              <a:t> </a:t>
            </a:r>
            <a:r>
              <a:rPr lang="ru-RU" dirty="0" err="1" smtClean="0"/>
              <a:t>Table</a:t>
            </a:r>
            <a:r>
              <a:rPr lang="en-US" dirty="0" smtClean="0"/>
              <a:t>.</a:t>
            </a:r>
          </a:p>
          <a:p>
            <a:pPr marL="0" indent="0">
              <a:buNone/>
            </a:pPr>
            <a:endParaRPr lang="en-US" dirty="0" smtClean="0"/>
          </a:p>
          <a:p>
            <a:pPr marL="0" indent="0">
              <a:buNone/>
            </a:pPr>
            <a:endParaRPr lang="en-US" dirty="0"/>
          </a:p>
          <a:p>
            <a:pPr marL="0" indent="0">
              <a:buNone/>
            </a:pPr>
            <a:endParaRPr lang="en-US" dirty="0" smtClean="0"/>
          </a:p>
          <a:p>
            <a:pPr marL="0" indent="0">
              <a:buNone/>
            </a:pPr>
            <a:endParaRPr lang="ru-RU" dirty="0"/>
          </a:p>
        </p:txBody>
      </p:sp>
      <p:pic>
        <p:nvPicPr>
          <p:cNvPr id="2" name="Рисунок 1"/>
          <p:cNvPicPr>
            <a:picLocks noChangeAspect="1"/>
          </p:cNvPicPr>
          <p:nvPr/>
        </p:nvPicPr>
        <p:blipFill>
          <a:blip r:embed="rId3"/>
          <a:stretch>
            <a:fillRect/>
          </a:stretch>
        </p:blipFill>
        <p:spPr>
          <a:xfrm>
            <a:off x="3934172" y="3284984"/>
            <a:ext cx="4509258" cy="3024336"/>
          </a:xfrm>
          <a:prstGeom prst="rect">
            <a:avLst/>
          </a:prstGeom>
        </p:spPr>
      </p:pic>
    </p:spTree>
    <p:extLst>
      <p:ext uri="{BB962C8B-B14F-4D97-AF65-F5344CB8AC3E}">
        <p14:creationId xmlns:p14="http://schemas.microsoft.com/office/powerpoint/2010/main" val="40023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sz="2800" dirty="0"/>
              <a:t>Пример использования ADO.NET для доступа к источнику данных.</a:t>
            </a:r>
          </a:p>
        </p:txBody>
      </p:sp>
      <p:sp>
        <p:nvSpPr>
          <p:cNvPr id="14" name="Объект 13"/>
          <p:cNvSpPr>
            <a:spLocks noGrp="1"/>
          </p:cNvSpPr>
          <p:nvPr>
            <p:ph idx="1"/>
          </p:nvPr>
        </p:nvSpPr>
        <p:spPr>
          <a:xfrm>
            <a:off x="189757" y="836712"/>
            <a:ext cx="5544616" cy="5760640"/>
          </a:xfrm>
        </p:spPr>
        <p:txBody>
          <a:bodyPr rtlCol="0" anchor="ctr">
            <a:normAutofit/>
          </a:bodyPr>
          <a:lstStyle/>
          <a:p>
            <a:pPr marL="0" indent="0">
              <a:buNone/>
            </a:pPr>
            <a:r>
              <a:rPr lang="ru-RU" dirty="0"/>
              <a:t>После выполнения этого действия </a:t>
            </a:r>
            <a:r>
              <a:rPr lang="ru-RU" dirty="0" err="1"/>
              <a:t>Visual</a:t>
            </a:r>
            <a:r>
              <a:rPr lang="ru-RU" dirty="0"/>
              <a:t> </a:t>
            </a:r>
            <a:r>
              <a:rPr lang="ru-RU" dirty="0" err="1"/>
              <a:t>Studio</a:t>
            </a:r>
            <a:r>
              <a:rPr lang="ru-RU" dirty="0"/>
              <a:t> </a:t>
            </a:r>
            <a:r>
              <a:rPr lang="ru-RU" dirty="0" smtClean="0"/>
              <a:t>переведет </a:t>
            </a:r>
            <a:r>
              <a:rPr lang="ru-RU" dirty="0"/>
              <a:t>вас в режим изменения структуры </a:t>
            </a:r>
            <a:r>
              <a:rPr lang="ru-RU" dirty="0" smtClean="0"/>
              <a:t>БД</a:t>
            </a:r>
            <a:r>
              <a:rPr lang="en-US" dirty="0"/>
              <a:t>.</a:t>
            </a:r>
            <a:r>
              <a:rPr lang="ru-RU" dirty="0" smtClean="0"/>
              <a:t> </a:t>
            </a:r>
            <a:r>
              <a:rPr lang="ru-RU" dirty="0"/>
              <a:t>В этом режиме можно создавать </a:t>
            </a:r>
            <a:r>
              <a:rPr lang="ru-RU" dirty="0" smtClean="0"/>
              <a:t>таблицы</a:t>
            </a:r>
            <a:r>
              <a:rPr lang="en-US" dirty="0" smtClean="0"/>
              <a:t>.</a:t>
            </a:r>
            <a:endParaRPr lang="ru-RU" dirty="0"/>
          </a:p>
        </p:txBody>
      </p:sp>
      <p:pic>
        <p:nvPicPr>
          <p:cNvPr id="2" name="Рисунок 1"/>
          <p:cNvPicPr>
            <a:picLocks noChangeAspect="1"/>
          </p:cNvPicPr>
          <p:nvPr/>
        </p:nvPicPr>
        <p:blipFill>
          <a:blip r:embed="rId3"/>
          <a:stretch>
            <a:fillRect/>
          </a:stretch>
        </p:blipFill>
        <p:spPr>
          <a:xfrm>
            <a:off x="6487361" y="989665"/>
            <a:ext cx="5422379" cy="5451161"/>
          </a:xfrm>
          <a:prstGeom prst="rect">
            <a:avLst/>
          </a:prstGeom>
        </p:spPr>
      </p:pic>
      <p:cxnSp>
        <p:nvCxnSpPr>
          <p:cNvPr id="4" name="Прямая со стрелкой 3"/>
          <p:cNvCxnSpPr/>
          <p:nvPr/>
        </p:nvCxnSpPr>
        <p:spPr>
          <a:xfrm>
            <a:off x="5014292" y="4221088"/>
            <a:ext cx="129614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4764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sz="2800" dirty="0"/>
              <a:t>Пример использования ADO.NET для доступа к источнику данных.</a:t>
            </a:r>
          </a:p>
        </p:txBody>
      </p:sp>
      <p:sp>
        <p:nvSpPr>
          <p:cNvPr id="14" name="Объект 13"/>
          <p:cNvSpPr>
            <a:spLocks noGrp="1"/>
          </p:cNvSpPr>
          <p:nvPr>
            <p:ph idx="1"/>
          </p:nvPr>
        </p:nvSpPr>
        <p:spPr>
          <a:xfrm>
            <a:off x="189756" y="836712"/>
            <a:ext cx="4176464" cy="5760640"/>
          </a:xfrm>
        </p:spPr>
        <p:txBody>
          <a:bodyPr rtlCol="0" anchor="ctr">
            <a:normAutofit/>
          </a:bodyPr>
          <a:lstStyle/>
          <a:p>
            <a:r>
              <a:rPr lang="ru-RU" dirty="0"/>
              <a:t>Для создания таблиц можно использовать возможности встроенного графического </a:t>
            </a:r>
            <a:r>
              <a:rPr lang="ru-RU" dirty="0" smtClean="0"/>
              <a:t>редактора</a:t>
            </a:r>
            <a:r>
              <a:rPr lang="en-US" dirty="0" smtClean="0"/>
              <a:t>.</a:t>
            </a:r>
            <a:r>
              <a:rPr lang="ru-RU" dirty="0" smtClean="0"/>
              <a:t> </a:t>
            </a:r>
            <a:r>
              <a:rPr lang="ru-RU" dirty="0"/>
              <a:t>Мы же создадим наши таблицы с помощью DDL SQL </a:t>
            </a:r>
            <a:r>
              <a:rPr lang="ru-RU" dirty="0" smtClean="0"/>
              <a:t>запросов</a:t>
            </a:r>
            <a:r>
              <a:rPr lang="en-US" dirty="0" smtClean="0"/>
              <a:t>.</a:t>
            </a:r>
            <a:endParaRPr lang="ru-RU" dirty="0"/>
          </a:p>
        </p:txBody>
      </p:sp>
      <p:sp>
        <p:nvSpPr>
          <p:cNvPr id="3" name="Прямоугольник 2"/>
          <p:cNvSpPr/>
          <p:nvPr/>
        </p:nvSpPr>
        <p:spPr>
          <a:xfrm>
            <a:off x="5230316" y="1700808"/>
            <a:ext cx="6092825" cy="4524315"/>
          </a:xfrm>
          <a:prstGeom prst="rect">
            <a:avLst/>
          </a:prstGeom>
        </p:spPr>
        <p:txBody>
          <a:bodyPr>
            <a:spAutoFit/>
          </a:bodyPr>
          <a:lstStyle/>
          <a:p>
            <a:r>
              <a:rPr lang="en-US" dirty="0"/>
              <a:t>CREATE TABLE [</a:t>
            </a:r>
            <a:r>
              <a:rPr lang="en-US" dirty="0" err="1"/>
              <a:t>dbo</a:t>
            </a:r>
            <a:r>
              <a:rPr lang="en-US" dirty="0"/>
              <a:t>].[Groups]</a:t>
            </a:r>
          </a:p>
          <a:p>
            <a:r>
              <a:rPr lang="en-US" dirty="0"/>
              <a:t>(</a:t>
            </a:r>
          </a:p>
          <a:p>
            <a:r>
              <a:rPr lang="en-US" dirty="0"/>
              <a:t>	[Id] INT IDENTITY NOT NULL PRIMARY KEY,</a:t>
            </a:r>
          </a:p>
          <a:p>
            <a:r>
              <a:rPr lang="en-US" dirty="0"/>
              <a:t>	[</a:t>
            </a:r>
            <a:r>
              <a:rPr lang="en-US" dirty="0" err="1"/>
              <a:t>GroupName</a:t>
            </a:r>
            <a:r>
              <a:rPr lang="en-US" dirty="0"/>
              <a:t>] NVARCHAR(10) NOT NULL,</a:t>
            </a:r>
          </a:p>
          <a:p>
            <a:r>
              <a:rPr lang="en-US" dirty="0"/>
              <a:t>	[</a:t>
            </a:r>
            <a:r>
              <a:rPr lang="en-US" dirty="0" err="1"/>
              <a:t>StartDate</a:t>
            </a:r>
            <a:r>
              <a:rPr lang="en-US" dirty="0"/>
              <a:t>] DATE NOT NULL DEFAULT(</a:t>
            </a:r>
            <a:r>
              <a:rPr lang="en-US" dirty="0" err="1"/>
              <a:t>GetDate</a:t>
            </a:r>
            <a:r>
              <a:rPr lang="en-US" dirty="0"/>
              <a:t>())</a:t>
            </a:r>
          </a:p>
          <a:p>
            <a:r>
              <a:rPr lang="en-US" dirty="0"/>
              <a:t>)</a:t>
            </a:r>
          </a:p>
          <a:p>
            <a:r>
              <a:rPr lang="en-US" dirty="0"/>
              <a:t>GO</a:t>
            </a:r>
          </a:p>
          <a:p>
            <a:r>
              <a:rPr lang="en-US" dirty="0"/>
              <a:t>CREATE TABLE [</a:t>
            </a:r>
            <a:r>
              <a:rPr lang="en-US" dirty="0" err="1"/>
              <a:t>dbo</a:t>
            </a:r>
            <a:r>
              <a:rPr lang="en-US" dirty="0"/>
              <a:t>].[Students]</a:t>
            </a:r>
          </a:p>
          <a:p>
            <a:r>
              <a:rPr lang="en-US" dirty="0"/>
              <a:t>(</a:t>
            </a:r>
          </a:p>
          <a:p>
            <a:r>
              <a:rPr lang="en-US" dirty="0"/>
              <a:t>	[Id] INT IDENTITY NOT NULL PRIMARY KEY,</a:t>
            </a:r>
          </a:p>
          <a:p>
            <a:r>
              <a:rPr lang="en-US" dirty="0"/>
              <a:t>	[</a:t>
            </a:r>
            <a:r>
              <a:rPr lang="en-US" dirty="0" err="1"/>
              <a:t>FirstName</a:t>
            </a:r>
            <a:r>
              <a:rPr lang="en-US" dirty="0"/>
              <a:t>] NVARCHAR(20) NOT NULL,</a:t>
            </a:r>
          </a:p>
          <a:p>
            <a:r>
              <a:rPr lang="en-US" dirty="0"/>
              <a:t>	[</a:t>
            </a:r>
            <a:r>
              <a:rPr lang="en-US" dirty="0" err="1"/>
              <a:t>LastName</a:t>
            </a:r>
            <a:r>
              <a:rPr lang="en-US" dirty="0"/>
              <a:t>] NVARCHAR(20) NOT NULL,</a:t>
            </a:r>
          </a:p>
          <a:p>
            <a:r>
              <a:rPr lang="en-US" dirty="0"/>
              <a:t>	[</a:t>
            </a:r>
            <a:r>
              <a:rPr lang="en-US" dirty="0" err="1"/>
              <a:t>GroupId</a:t>
            </a:r>
            <a:r>
              <a:rPr lang="en-US" dirty="0"/>
              <a:t>] INT NOT NULL FOREIGN KEY REFERENCES Groups(Id)</a:t>
            </a:r>
          </a:p>
          <a:p>
            <a:r>
              <a:rPr lang="en-US" dirty="0"/>
              <a:t>)</a:t>
            </a:r>
          </a:p>
          <a:p>
            <a:endParaRPr lang="en-US" dirty="0"/>
          </a:p>
        </p:txBody>
      </p:sp>
    </p:spTree>
    <p:extLst>
      <p:ext uri="{BB962C8B-B14F-4D97-AF65-F5344CB8AC3E}">
        <p14:creationId xmlns:p14="http://schemas.microsoft.com/office/powerpoint/2010/main" val="3334928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sz="2800" dirty="0"/>
              <a:t>Пример использования ADO.NET для доступа к источнику данных.</a:t>
            </a:r>
          </a:p>
        </p:txBody>
      </p:sp>
      <p:sp>
        <p:nvSpPr>
          <p:cNvPr id="14" name="Объект 13"/>
          <p:cNvSpPr>
            <a:spLocks noGrp="1"/>
          </p:cNvSpPr>
          <p:nvPr>
            <p:ph idx="1"/>
          </p:nvPr>
        </p:nvSpPr>
        <p:spPr>
          <a:xfrm>
            <a:off x="189756" y="842639"/>
            <a:ext cx="5256584" cy="5760640"/>
          </a:xfrm>
        </p:spPr>
        <p:txBody>
          <a:bodyPr rtlCol="0" anchor="ctr">
            <a:normAutofit/>
          </a:bodyPr>
          <a:lstStyle/>
          <a:p>
            <a:endParaRPr lang="en-US" dirty="0"/>
          </a:p>
          <a:p>
            <a:pPr marL="0" indent="0">
              <a:buNone/>
            </a:pPr>
            <a:r>
              <a:rPr lang="ru-RU" dirty="0"/>
              <a:t>Н</a:t>
            </a:r>
            <a:r>
              <a:rPr lang="ru-RU" dirty="0" smtClean="0"/>
              <a:t>ажмите </a:t>
            </a:r>
            <a:r>
              <a:rPr lang="ru-RU" dirty="0"/>
              <a:t>кнопку </a:t>
            </a:r>
            <a:r>
              <a:rPr lang="ru-RU" dirty="0" err="1"/>
              <a:t>Update</a:t>
            </a:r>
            <a:r>
              <a:rPr lang="ru-RU" dirty="0"/>
              <a:t> на верхней </a:t>
            </a:r>
            <a:r>
              <a:rPr lang="ru-RU" dirty="0" smtClean="0"/>
              <a:t>панели, чтобы выполнить запрос.</a:t>
            </a:r>
          </a:p>
          <a:p>
            <a:pPr marL="0" indent="0">
              <a:buNone/>
            </a:pPr>
            <a:r>
              <a:rPr lang="ru-RU" dirty="0"/>
              <a:t>В появившемся окне надо нажать кнопку </a:t>
            </a:r>
            <a:r>
              <a:rPr lang="ru-RU" b="1" dirty="0" err="1"/>
              <a:t>Udpate</a:t>
            </a:r>
            <a:r>
              <a:rPr lang="ru-RU" b="1" dirty="0"/>
              <a:t> </a:t>
            </a:r>
            <a:r>
              <a:rPr lang="ru-RU" b="1" dirty="0" err="1"/>
              <a:t>Database</a:t>
            </a:r>
            <a:r>
              <a:rPr lang="ru-RU" b="1" dirty="0"/>
              <a:t> </a:t>
            </a:r>
            <a:r>
              <a:rPr lang="ru-RU" dirty="0"/>
              <a:t>и новая таблица будет </a:t>
            </a:r>
            <a:r>
              <a:rPr lang="ru-RU" dirty="0" smtClean="0"/>
              <a:t>создана.</a:t>
            </a:r>
          </a:p>
          <a:p>
            <a:pPr marL="0" indent="0">
              <a:buNone/>
            </a:pPr>
            <a:endParaRPr lang="ru-RU" dirty="0"/>
          </a:p>
          <a:p>
            <a:pPr marL="0" indent="0">
              <a:buNone/>
            </a:pPr>
            <a:endParaRPr lang="ru-RU" dirty="0" smtClean="0"/>
          </a:p>
          <a:p>
            <a:pPr marL="0" indent="0">
              <a:buNone/>
            </a:pPr>
            <a:endParaRPr lang="ru-RU" dirty="0"/>
          </a:p>
          <a:p>
            <a:pPr marL="0" indent="0">
              <a:buNone/>
            </a:pPr>
            <a:endParaRPr lang="ru-RU" dirty="0" smtClean="0"/>
          </a:p>
          <a:p>
            <a:pPr marL="0" indent="0">
              <a:buNone/>
            </a:pPr>
            <a:endParaRPr lang="ru-RU" dirty="0" smtClean="0"/>
          </a:p>
          <a:p>
            <a:pPr marL="0" indent="0">
              <a:buNone/>
            </a:pPr>
            <a:endParaRPr lang="ru-RU" dirty="0"/>
          </a:p>
          <a:p>
            <a:endParaRPr lang="ru-RU" dirty="0"/>
          </a:p>
        </p:txBody>
      </p:sp>
      <p:pic>
        <p:nvPicPr>
          <p:cNvPr id="2" name="Рисунок 1"/>
          <p:cNvPicPr>
            <a:picLocks noChangeAspect="1"/>
          </p:cNvPicPr>
          <p:nvPr/>
        </p:nvPicPr>
        <p:blipFill>
          <a:blip r:embed="rId3"/>
          <a:stretch>
            <a:fillRect/>
          </a:stretch>
        </p:blipFill>
        <p:spPr>
          <a:xfrm>
            <a:off x="5662364" y="989376"/>
            <a:ext cx="5751554" cy="5607976"/>
          </a:xfrm>
          <a:prstGeom prst="rect">
            <a:avLst/>
          </a:prstGeom>
        </p:spPr>
      </p:pic>
      <p:pic>
        <p:nvPicPr>
          <p:cNvPr id="3" name="Рисунок 2"/>
          <p:cNvPicPr>
            <a:picLocks noChangeAspect="1"/>
          </p:cNvPicPr>
          <p:nvPr/>
        </p:nvPicPr>
        <p:blipFill>
          <a:blip r:embed="rId4"/>
          <a:stretch>
            <a:fillRect/>
          </a:stretch>
        </p:blipFill>
        <p:spPr>
          <a:xfrm>
            <a:off x="333772" y="3229627"/>
            <a:ext cx="4536504" cy="3247724"/>
          </a:xfrm>
          <a:prstGeom prst="rect">
            <a:avLst/>
          </a:prstGeom>
        </p:spPr>
      </p:pic>
      <p:cxnSp>
        <p:nvCxnSpPr>
          <p:cNvPr id="5" name="Прямая со стрелкой 4"/>
          <p:cNvCxnSpPr/>
          <p:nvPr/>
        </p:nvCxnSpPr>
        <p:spPr>
          <a:xfrm flipV="1">
            <a:off x="4870276" y="1340768"/>
            <a:ext cx="792088" cy="1440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Прямая со стрелкой 6"/>
          <p:cNvCxnSpPr/>
          <p:nvPr/>
        </p:nvCxnSpPr>
        <p:spPr>
          <a:xfrm>
            <a:off x="3214092" y="3103699"/>
            <a:ext cx="504056" cy="306160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13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sz="2800" dirty="0"/>
              <a:t>Пример использования ADO.NET для доступа к источнику данных.</a:t>
            </a:r>
          </a:p>
        </p:txBody>
      </p:sp>
      <p:sp>
        <p:nvSpPr>
          <p:cNvPr id="14" name="Объект 13"/>
          <p:cNvSpPr>
            <a:spLocks noGrp="1"/>
          </p:cNvSpPr>
          <p:nvPr>
            <p:ph idx="1"/>
          </p:nvPr>
        </p:nvSpPr>
        <p:spPr>
          <a:xfrm>
            <a:off x="189756" y="836712"/>
            <a:ext cx="5760640" cy="5760640"/>
          </a:xfrm>
        </p:spPr>
        <p:txBody>
          <a:bodyPr rtlCol="0" anchor="ctr">
            <a:normAutofit/>
          </a:bodyPr>
          <a:lstStyle/>
          <a:p>
            <a:pPr marL="0" indent="0">
              <a:buNone/>
            </a:pPr>
            <a:r>
              <a:rPr lang="ru-RU" dirty="0"/>
              <a:t>Теперь в нашей БД созданы все необходимые таблицы и связи между ними. Разверните узел </a:t>
            </a:r>
            <a:r>
              <a:rPr lang="ru-RU" dirty="0" err="1"/>
              <a:t>Tables</a:t>
            </a:r>
            <a:r>
              <a:rPr lang="ru-RU" dirty="0"/>
              <a:t> в нашей БД и вы увидите там созданные </a:t>
            </a:r>
            <a:r>
              <a:rPr lang="ru-RU" dirty="0" smtClean="0"/>
              <a:t>таблицы.</a:t>
            </a:r>
            <a:endParaRPr lang="ru-RU" dirty="0"/>
          </a:p>
        </p:txBody>
      </p:sp>
      <p:pic>
        <p:nvPicPr>
          <p:cNvPr id="2" name="Рисунок 1"/>
          <p:cNvPicPr>
            <a:picLocks noChangeAspect="1"/>
          </p:cNvPicPr>
          <p:nvPr/>
        </p:nvPicPr>
        <p:blipFill>
          <a:blip r:embed="rId3"/>
          <a:stretch>
            <a:fillRect/>
          </a:stretch>
        </p:blipFill>
        <p:spPr>
          <a:xfrm>
            <a:off x="6886500" y="1016350"/>
            <a:ext cx="4019290" cy="5581002"/>
          </a:xfrm>
          <a:prstGeom prst="rect">
            <a:avLst/>
          </a:prstGeom>
        </p:spPr>
      </p:pic>
    </p:spTree>
    <p:extLst>
      <p:ext uri="{BB962C8B-B14F-4D97-AF65-F5344CB8AC3E}">
        <p14:creationId xmlns:p14="http://schemas.microsoft.com/office/powerpoint/2010/main" val="390278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sz="2800" dirty="0"/>
              <a:t>Пример использования ADO.NET для доступа к источнику данных.</a:t>
            </a:r>
          </a:p>
        </p:txBody>
      </p:sp>
      <p:sp>
        <p:nvSpPr>
          <p:cNvPr id="14" name="Объект 13"/>
          <p:cNvSpPr>
            <a:spLocks noGrp="1"/>
          </p:cNvSpPr>
          <p:nvPr>
            <p:ph idx="1"/>
          </p:nvPr>
        </p:nvSpPr>
        <p:spPr>
          <a:xfrm>
            <a:off x="189756" y="836712"/>
            <a:ext cx="4104456" cy="5760640"/>
          </a:xfrm>
        </p:spPr>
        <p:txBody>
          <a:bodyPr rtlCol="0" anchor="ctr">
            <a:normAutofit/>
          </a:bodyPr>
          <a:lstStyle/>
          <a:p>
            <a:r>
              <a:rPr lang="ru-RU" dirty="0"/>
              <a:t>И мена перечисленные выше классы которых начинаются с </a:t>
            </a:r>
            <a:r>
              <a:rPr lang="ru-RU" dirty="0" err="1"/>
              <a:t>Db</a:t>
            </a:r>
            <a:r>
              <a:rPr lang="ru-RU" dirty="0"/>
              <a:t>, определены в пространстве имен </a:t>
            </a:r>
            <a:r>
              <a:rPr lang="ru-RU" dirty="0" err="1" smtClean="0"/>
              <a:t>System.Data.Common</a:t>
            </a:r>
            <a:r>
              <a:rPr lang="ru-RU" dirty="0" smtClean="0"/>
              <a:t> </a:t>
            </a:r>
            <a:r>
              <a:rPr lang="ru-RU" dirty="0"/>
              <a:t>и являются абстрактными </a:t>
            </a:r>
            <a:r>
              <a:rPr lang="ru-RU" dirty="0" smtClean="0"/>
              <a:t>классами. Каждый </a:t>
            </a:r>
            <a:r>
              <a:rPr lang="ru-RU" dirty="0"/>
              <a:t>из них является базовым типом для ряда производных </a:t>
            </a:r>
            <a:r>
              <a:rPr lang="ru-RU" dirty="0" smtClean="0"/>
              <a:t>классов. </a:t>
            </a:r>
            <a:r>
              <a:rPr lang="ru-RU" dirty="0"/>
              <a:t>Рассмотрим иерархии этих </a:t>
            </a:r>
            <a:r>
              <a:rPr lang="ru-RU" dirty="0" smtClean="0"/>
              <a:t>классов.</a:t>
            </a:r>
            <a:endParaRPr lang="ru-RU" dirty="0"/>
          </a:p>
        </p:txBody>
      </p:sp>
      <p:pic>
        <p:nvPicPr>
          <p:cNvPr id="2" name="Рисунок 1"/>
          <p:cNvPicPr>
            <a:picLocks noChangeAspect="1"/>
          </p:cNvPicPr>
          <p:nvPr/>
        </p:nvPicPr>
        <p:blipFill>
          <a:blip r:embed="rId3"/>
          <a:stretch>
            <a:fillRect/>
          </a:stretch>
        </p:blipFill>
        <p:spPr>
          <a:xfrm>
            <a:off x="4996204" y="1807269"/>
            <a:ext cx="6257925" cy="3819525"/>
          </a:xfrm>
          <a:prstGeom prst="rect">
            <a:avLst/>
          </a:prstGeom>
        </p:spPr>
      </p:pic>
    </p:spTree>
    <p:extLst>
      <p:ext uri="{BB962C8B-B14F-4D97-AF65-F5344CB8AC3E}">
        <p14:creationId xmlns:p14="http://schemas.microsoft.com/office/powerpoint/2010/main" val="3321002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sz="2800" dirty="0"/>
              <a:t>Пример использования ADO.NET для доступа к источнику данных.</a:t>
            </a:r>
          </a:p>
        </p:txBody>
      </p:sp>
      <p:sp>
        <p:nvSpPr>
          <p:cNvPr id="14" name="Объект 13"/>
          <p:cNvSpPr>
            <a:spLocks noGrp="1"/>
          </p:cNvSpPr>
          <p:nvPr>
            <p:ph idx="1"/>
          </p:nvPr>
        </p:nvSpPr>
        <p:spPr>
          <a:xfrm>
            <a:off x="189756" y="836712"/>
            <a:ext cx="11737304" cy="5760640"/>
          </a:xfrm>
        </p:spPr>
        <p:txBody>
          <a:bodyPr rtlCol="0" anchor="ctr">
            <a:normAutofit/>
          </a:bodyPr>
          <a:lstStyle/>
          <a:p>
            <a:pPr marL="0" indent="0">
              <a:buNone/>
            </a:pPr>
            <a:r>
              <a:rPr lang="ru-RU" dirty="0" smtClean="0"/>
              <a:t>Существует </a:t>
            </a:r>
            <a:r>
              <a:rPr lang="ru-RU" dirty="0"/>
              <a:t>обязательный набор значений который надо знать для подключения к </a:t>
            </a:r>
            <a:r>
              <a:rPr lang="ru-RU" dirty="0" smtClean="0"/>
              <a:t>серверу. </a:t>
            </a:r>
            <a:r>
              <a:rPr lang="ru-RU" dirty="0"/>
              <a:t>Кроме этих значений есть еще ряд других для более тонкой </a:t>
            </a:r>
            <a:r>
              <a:rPr lang="ru-RU" dirty="0" smtClean="0"/>
              <a:t>настройки. </a:t>
            </a:r>
            <a:r>
              <a:rPr lang="ru-RU" dirty="0"/>
              <a:t>К обязательным </a:t>
            </a:r>
            <a:r>
              <a:rPr lang="ru-RU" dirty="0" smtClean="0"/>
              <a:t>относятся: </a:t>
            </a:r>
          </a:p>
          <a:p>
            <a:r>
              <a:rPr lang="ru-RU" dirty="0" smtClean="0"/>
              <a:t>Имя сервера</a:t>
            </a:r>
            <a:r>
              <a:rPr lang="en-US" dirty="0" smtClean="0"/>
              <a:t>;</a:t>
            </a:r>
          </a:p>
          <a:p>
            <a:r>
              <a:rPr lang="ru-RU" dirty="0" smtClean="0"/>
              <a:t>Имя </a:t>
            </a:r>
            <a:r>
              <a:rPr lang="ru-RU" dirty="0"/>
              <a:t>базы </a:t>
            </a:r>
            <a:r>
              <a:rPr lang="ru-RU" dirty="0" smtClean="0"/>
              <a:t>данных</a:t>
            </a:r>
            <a:r>
              <a:rPr lang="en-US" dirty="0"/>
              <a:t>;</a:t>
            </a:r>
            <a:endParaRPr lang="en-US" dirty="0" smtClean="0"/>
          </a:p>
          <a:p>
            <a:r>
              <a:rPr lang="ru-RU" dirty="0" smtClean="0"/>
              <a:t> </a:t>
            </a:r>
            <a:r>
              <a:rPr lang="ru-RU" dirty="0"/>
              <a:t>Способ аутентификации на </a:t>
            </a:r>
            <a:r>
              <a:rPr lang="ru-RU" dirty="0" smtClean="0"/>
              <a:t>сервере</a:t>
            </a:r>
            <a:r>
              <a:rPr lang="en-US" dirty="0" smtClean="0"/>
              <a:t>;</a:t>
            </a:r>
          </a:p>
          <a:p>
            <a:r>
              <a:rPr lang="ru-RU" dirty="0" smtClean="0"/>
              <a:t>Имя </a:t>
            </a:r>
            <a:r>
              <a:rPr lang="ru-RU" dirty="0"/>
              <a:t>и пароль для входа на сервер для случая SQL </a:t>
            </a:r>
            <a:r>
              <a:rPr lang="ru-RU" dirty="0" err="1" smtClean="0"/>
              <a:t>Authentication</a:t>
            </a:r>
            <a:r>
              <a:rPr lang="en-US" dirty="0" smtClean="0"/>
              <a:t>.</a:t>
            </a:r>
            <a:endParaRPr lang="ru-RU" dirty="0"/>
          </a:p>
        </p:txBody>
      </p:sp>
    </p:spTree>
    <p:extLst>
      <p:ext uri="{BB962C8B-B14F-4D97-AF65-F5344CB8AC3E}">
        <p14:creationId xmlns:p14="http://schemas.microsoft.com/office/powerpoint/2010/main" val="983853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a:t>Что такое </a:t>
            </a:r>
            <a:r>
              <a:rPr lang="en-US" dirty="0"/>
              <a:t>ADO.NET?</a:t>
            </a:r>
            <a:endParaRPr lang="ru-RU" dirty="0"/>
          </a:p>
        </p:txBody>
      </p:sp>
      <p:sp>
        <p:nvSpPr>
          <p:cNvPr id="14" name="Объект 13"/>
          <p:cNvSpPr>
            <a:spLocks noGrp="1"/>
          </p:cNvSpPr>
          <p:nvPr>
            <p:ph idx="1"/>
          </p:nvPr>
        </p:nvSpPr>
        <p:spPr>
          <a:xfrm>
            <a:off x="189756" y="836712"/>
            <a:ext cx="11737304" cy="5760640"/>
          </a:xfrm>
        </p:spPr>
        <p:txBody>
          <a:bodyPr rtlCol="0" anchor="ctr">
            <a:normAutofit/>
          </a:bodyPr>
          <a:lstStyle/>
          <a:p>
            <a:pPr marL="0" indent="0">
              <a:lnSpc>
                <a:spcPct val="100000"/>
              </a:lnSpc>
              <a:buNone/>
            </a:pPr>
            <a:r>
              <a:rPr lang="ru-RU" sz="2800" dirty="0" smtClean="0"/>
              <a:t>ADO.NET </a:t>
            </a:r>
            <a:r>
              <a:rPr lang="ru-RU" sz="2800" dirty="0"/>
              <a:t>представляет собой технологию работы с данными, которая основана на платформе </a:t>
            </a:r>
            <a:r>
              <a:rPr lang="ru-RU" sz="2800" dirty="0" smtClean="0"/>
              <a:t>.NET </a:t>
            </a:r>
            <a:r>
              <a:rPr lang="ru-RU" sz="2800" dirty="0" err="1" smtClean="0"/>
              <a:t>Framework</a:t>
            </a:r>
            <a:r>
              <a:rPr lang="ru-RU" sz="2800" dirty="0" smtClean="0"/>
              <a:t>.</a:t>
            </a:r>
          </a:p>
          <a:p>
            <a:pPr marL="0" indent="0">
              <a:lnSpc>
                <a:spcPct val="100000"/>
              </a:lnSpc>
              <a:buNone/>
            </a:pPr>
            <a:endParaRPr lang="ru-RU" sz="2800" dirty="0"/>
          </a:p>
          <a:p>
            <a:pPr marL="0" indent="0">
              <a:lnSpc>
                <a:spcPct val="100000"/>
              </a:lnSpc>
              <a:buNone/>
            </a:pPr>
            <a:endParaRPr lang="ru-RU" sz="2800" dirty="0" smtClean="0"/>
          </a:p>
          <a:p>
            <a:pPr marL="0" indent="0">
              <a:lnSpc>
                <a:spcPct val="100000"/>
              </a:lnSpc>
              <a:buNone/>
            </a:pPr>
            <a:endParaRPr lang="ru-RU" sz="2800" dirty="0"/>
          </a:p>
          <a:p>
            <a:pPr marL="0" indent="0">
              <a:lnSpc>
                <a:spcPct val="100000"/>
              </a:lnSpc>
              <a:buNone/>
            </a:pPr>
            <a:endParaRPr lang="ru-RU" sz="2800" dirty="0"/>
          </a:p>
          <a:p>
            <a:pPr marL="0" indent="0">
              <a:lnSpc>
                <a:spcPct val="100000"/>
              </a:lnSpc>
              <a:buNone/>
            </a:pPr>
            <a:r>
              <a:rPr lang="ru-RU" sz="2800" dirty="0" smtClean="0"/>
              <a:t>ADO.NET </a:t>
            </a:r>
            <a:r>
              <a:rPr lang="ru-RU" sz="2800" dirty="0"/>
              <a:t>представляет собой набор классов, объединенных в пространстве имен </a:t>
            </a:r>
            <a:r>
              <a:rPr lang="ru-RU" sz="2800" dirty="0" err="1"/>
              <a:t>System</a:t>
            </a:r>
            <a:r>
              <a:rPr lang="ru-RU" sz="2800" dirty="0"/>
              <a:t> </a:t>
            </a:r>
            <a:r>
              <a:rPr lang="ru-RU" sz="2800" dirty="0" err="1"/>
              <a:t>Data</a:t>
            </a:r>
            <a:r>
              <a:rPr lang="ru-RU" sz="2800" dirty="0"/>
              <a:t> и позволяющих осуществлять работу с такими поставщиками данных, как MS SQL </a:t>
            </a:r>
            <a:r>
              <a:rPr lang="ru-RU" sz="2800" dirty="0" err="1" smtClean="0"/>
              <a:t>Server</a:t>
            </a:r>
            <a:r>
              <a:rPr lang="ru-RU" sz="2800" dirty="0" smtClean="0"/>
              <a:t>, OLE DB, </a:t>
            </a:r>
            <a:r>
              <a:rPr lang="ru-RU" sz="2800" dirty="0"/>
              <a:t>ODBC и </a:t>
            </a:r>
            <a:r>
              <a:rPr lang="ru-RU" sz="2800" dirty="0" err="1" smtClean="0"/>
              <a:t>Oracle</a:t>
            </a:r>
            <a:r>
              <a:rPr lang="ru-RU" sz="2800" dirty="0" smtClean="0"/>
              <a:t>.</a:t>
            </a:r>
            <a:endParaRPr lang="ru-RU" sz="2800" dirty="0"/>
          </a:p>
        </p:txBody>
      </p:sp>
      <p:pic>
        <p:nvPicPr>
          <p:cNvPr id="2050" name="Picture 2" descr="ÐÐ·Ð°Ð¸Ð¼Ð¾Ð´ÐµÐ¹ÑÑÐ²Ð¸Ðµ Ñ ÐÐ, ÐÑÑÐ¸ÑÐµÐºÑÑÑÐ° ADO.NET - ÐÐ½ÑÐµÑÐ½ÐµÑ-Ð¼Ð°Ð³Ð°Ð·Ð¸Ð½ Ð¿Ð¾ Ð¿ÑÐ¾Ð´Ð°Ð¶Ðµ  Ð¼ÑÐ·ÑÐºÐ°Ð»ÑÐ½ÑÑ CD Ð¸ DVD Ð´Ð¸ÑÐºÐ¾Ð²"/>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4880" y="2348880"/>
            <a:ext cx="8907056" cy="237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780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sz="2800" dirty="0"/>
              <a:t>Пример использования ADO.NET для доступа к источнику данных.</a:t>
            </a:r>
          </a:p>
        </p:txBody>
      </p:sp>
      <p:sp>
        <p:nvSpPr>
          <p:cNvPr id="14" name="Объект 13"/>
          <p:cNvSpPr>
            <a:spLocks noGrp="1"/>
          </p:cNvSpPr>
          <p:nvPr>
            <p:ph idx="1"/>
          </p:nvPr>
        </p:nvSpPr>
        <p:spPr>
          <a:xfrm>
            <a:off x="189756" y="836712"/>
            <a:ext cx="11737304" cy="5760640"/>
          </a:xfrm>
        </p:spPr>
        <p:txBody>
          <a:bodyPr rtlCol="0" anchor="ctr">
            <a:normAutofit/>
          </a:bodyPr>
          <a:lstStyle/>
          <a:p>
            <a:pPr marL="0" indent="0">
              <a:buNone/>
            </a:pPr>
            <a:r>
              <a:rPr lang="ru-RU" dirty="0"/>
              <a:t>Имя сервера у нас </a:t>
            </a:r>
            <a:r>
              <a:rPr lang="en-US" dirty="0" smtClean="0"/>
              <a:t>- (</a:t>
            </a:r>
            <a:r>
              <a:rPr lang="ru-RU" dirty="0" err="1" smtClean="0"/>
              <a:t>localdb</a:t>
            </a:r>
            <a:r>
              <a:rPr lang="en-US" dirty="0" smtClean="0"/>
              <a:t>)\</a:t>
            </a:r>
            <a:r>
              <a:rPr lang="ru-RU" dirty="0" err="1" smtClean="0"/>
              <a:t>MSSQLLocalDB</a:t>
            </a:r>
            <a:r>
              <a:rPr lang="en-US" dirty="0" smtClean="0"/>
              <a:t>. </a:t>
            </a:r>
            <a:r>
              <a:rPr lang="ru-RU" dirty="0" smtClean="0"/>
              <a:t>Это </a:t>
            </a:r>
            <a:r>
              <a:rPr lang="ru-RU" dirty="0"/>
              <a:t>зарегистрированное имя сервера </a:t>
            </a:r>
            <a:r>
              <a:rPr lang="ru-RU" dirty="0" err="1" smtClean="0"/>
              <a:t>LocalDB</a:t>
            </a:r>
            <a:r>
              <a:rPr lang="en-US" dirty="0" smtClean="0"/>
              <a:t>.</a:t>
            </a:r>
            <a:r>
              <a:rPr lang="ru-RU" dirty="0" smtClean="0"/>
              <a:t> </a:t>
            </a:r>
            <a:r>
              <a:rPr lang="ru-RU" dirty="0"/>
              <a:t>Его надо указать с точностью до каждого символа как указано </a:t>
            </a:r>
            <a:r>
              <a:rPr lang="ru-RU" dirty="0" smtClean="0"/>
              <a:t>здесь</a:t>
            </a:r>
            <a:r>
              <a:rPr lang="en-US" dirty="0" smtClean="0"/>
              <a:t>.</a:t>
            </a:r>
            <a:r>
              <a:rPr lang="ru-RU" dirty="0" smtClean="0"/>
              <a:t> </a:t>
            </a:r>
            <a:r>
              <a:rPr lang="ru-RU" dirty="0"/>
              <a:t>Регистр символов в значении </a:t>
            </a:r>
            <a:r>
              <a:rPr lang="ru-RU" dirty="0" err="1"/>
              <a:t>localdb</a:t>
            </a:r>
            <a:r>
              <a:rPr lang="ru-RU" dirty="0"/>
              <a:t> не </a:t>
            </a:r>
            <a:r>
              <a:rPr lang="ru-RU" dirty="0" smtClean="0"/>
              <a:t>важен</a:t>
            </a:r>
            <a:r>
              <a:rPr lang="en-US" dirty="0" smtClean="0"/>
              <a:t>.</a:t>
            </a:r>
            <a:r>
              <a:rPr lang="ru-RU" dirty="0" smtClean="0"/>
              <a:t> </a:t>
            </a:r>
            <a:r>
              <a:rPr lang="ru-RU" dirty="0"/>
              <a:t>Если бы мы работали с удаленным выделенным сервером, то его имя могло бы выглядеть </a:t>
            </a:r>
            <a:r>
              <a:rPr lang="ru-RU" dirty="0" smtClean="0"/>
              <a:t>как</a:t>
            </a:r>
            <a:r>
              <a:rPr lang="en-US" dirty="0" smtClean="0"/>
              <a:t>-</a:t>
            </a:r>
            <a:r>
              <a:rPr lang="ru-RU" dirty="0" err="1" smtClean="0"/>
              <a:t>нибудь</a:t>
            </a:r>
            <a:r>
              <a:rPr lang="ru-RU" dirty="0" smtClean="0"/>
              <a:t> так</a:t>
            </a:r>
            <a:r>
              <a:rPr lang="en-US" dirty="0"/>
              <a:t>:</a:t>
            </a:r>
            <a:r>
              <a:rPr lang="ru-RU" dirty="0" smtClean="0"/>
              <a:t> </a:t>
            </a:r>
            <a:r>
              <a:rPr lang="en-US" dirty="0" smtClean="0"/>
              <a:t>\\</a:t>
            </a:r>
            <a:r>
              <a:rPr lang="ru-RU" dirty="0" smtClean="0"/>
              <a:t>10</a:t>
            </a:r>
            <a:r>
              <a:rPr lang="en-US" dirty="0" smtClean="0"/>
              <a:t>.</a:t>
            </a:r>
            <a:r>
              <a:rPr lang="ru-RU" dirty="0" smtClean="0"/>
              <a:t>3</a:t>
            </a:r>
            <a:r>
              <a:rPr lang="en-US" dirty="0" smtClean="0"/>
              <a:t>.</a:t>
            </a:r>
            <a:r>
              <a:rPr lang="ru-RU" dirty="0" smtClean="0"/>
              <a:t>0</a:t>
            </a:r>
            <a:r>
              <a:rPr lang="en-US" dirty="0" smtClean="0"/>
              <a:t>.</a:t>
            </a:r>
            <a:r>
              <a:rPr lang="ru-RU" dirty="0" smtClean="0"/>
              <a:t>10</a:t>
            </a:r>
            <a:r>
              <a:rPr lang="en-US" dirty="0" smtClean="0"/>
              <a:t>\</a:t>
            </a:r>
            <a:r>
              <a:rPr lang="ru-RU" dirty="0" err="1" smtClean="0"/>
              <a:t>MyServer</a:t>
            </a:r>
            <a:r>
              <a:rPr lang="ru-RU" dirty="0" smtClean="0"/>
              <a:t> </a:t>
            </a:r>
            <a:r>
              <a:rPr lang="ru-RU" dirty="0"/>
              <a:t>или даже просто так </a:t>
            </a:r>
            <a:r>
              <a:rPr lang="en-US" dirty="0" smtClean="0"/>
              <a:t>\\</a:t>
            </a:r>
            <a:r>
              <a:rPr lang="ru-RU" dirty="0" smtClean="0"/>
              <a:t>10</a:t>
            </a:r>
            <a:r>
              <a:rPr lang="en-US" dirty="0"/>
              <a:t>.</a:t>
            </a:r>
            <a:r>
              <a:rPr lang="ru-RU" dirty="0" smtClean="0"/>
              <a:t>3</a:t>
            </a:r>
            <a:r>
              <a:rPr lang="en-US" dirty="0" smtClean="0"/>
              <a:t>.</a:t>
            </a:r>
            <a:r>
              <a:rPr lang="ru-RU" dirty="0" smtClean="0"/>
              <a:t>0</a:t>
            </a:r>
            <a:r>
              <a:rPr lang="en-US" dirty="0" smtClean="0"/>
              <a:t>.</a:t>
            </a:r>
            <a:r>
              <a:rPr lang="ru-RU" dirty="0" smtClean="0"/>
              <a:t>20</a:t>
            </a:r>
            <a:r>
              <a:rPr lang="en-US" dirty="0"/>
              <a:t>.</a:t>
            </a:r>
            <a:r>
              <a:rPr lang="ru-RU" dirty="0" smtClean="0"/>
              <a:t> </a:t>
            </a:r>
            <a:r>
              <a:rPr lang="ru-RU" dirty="0"/>
              <a:t>Если вы не знаете имени сервера спросите об этом у системного </a:t>
            </a:r>
            <a:r>
              <a:rPr lang="ru-RU" dirty="0" smtClean="0"/>
              <a:t>администратора</a:t>
            </a:r>
            <a:r>
              <a:rPr lang="en-US" dirty="0" smtClean="0"/>
              <a:t>.</a:t>
            </a:r>
            <a:r>
              <a:rPr lang="ru-RU" dirty="0" smtClean="0"/>
              <a:t> </a:t>
            </a:r>
            <a:r>
              <a:rPr lang="ru-RU" dirty="0"/>
              <a:t>Имя сервера в строке </a:t>
            </a:r>
            <a:r>
              <a:rPr lang="ru-RU" dirty="0" smtClean="0"/>
              <a:t>подключения </a:t>
            </a:r>
            <a:r>
              <a:rPr lang="ru-RU" dirty="0"/>
              <a:t>указывается с помощью атрибута </a:t>
            </a:r>
            <a:r>
              <a:rPr lang="ru-RU" dirty="0" err="1"/>
              <a:t>Data</a:t>
            </a:r>
            <a:r>
              <a:rPr lang="ru-RU" dirty="0"/>
              <a:t> </a:t>
            </a:r>
            <a:r>
              <a:rPr lang="ru-RU" dirty="0" err="1" smtClean="0"/>
              <a:t>Source</a:t>
            </a:r>
            <a:r>
              <a:rPr lang="en-US" dirty="0" smtClean="0"/>
              <a:t>:</a:t>
            </a:r>
          </a:p>
          <a:p>
            <a:pPr marL="0" indent="0">
              <a:buNone/>
            </a:pPr>
            <a:r>
              <a:rPr lang="ru-RU" i="1" dirty="0" err="1" smtClean="0"/>
              <a:t>Data</a:t>
            </a:r>
            <a:r>
              <a:rPr lang="ru-RU" i="1" dirty="0" smtClean="0"/>
              <a:t> </a:t>
            </a:r>
            <a:r>
              <a:rPr lang="ru-RU" i="1" dirty="0" err="1"/>
              <a:t>Source</a:t>
            </a:r>
            <a:r>
              <a:rPr lang="ru-RU" i="1" dirty="0" smtClean="0"/>
              <a:t>=(</a:t>
            </a:r>
            <a:r>
              <a:rPr lang="ru-RU" i="1" dirty="0" err="1" smtClean="0"/>
              <a:t>localdb</a:t>
            </a:r>
            <a:r>
              <a:rPr lang="en-US" i="1" dirty="0" smtClean="0"/>
              <a:t>)\</a:t>
            </a:r>
            <a:r>
              <a:rPr lang="ru-RU" i="1" dirty="0" err="1" smtClean="0"/>
              <a:t>MSSQLLocalDB</a:t>
            </a:r>
            <a:r>
              <a:rPr lang="en-US" i="1" dirty="0" smtClean="0"/>
              <a:t>;</a:t>
            </a:r>
            <a:endParaRPr lang="ru-RU" i="1" dirty="0"/>
          </a:p>
        </p:txBody>
      </p:sp>
    </p:spTree>
    <p:extLst>
      <p:ext uri="{BB962C8B-B14F-4D97-AF65-F5344CB8AC3E}">
        <p14:creationId xmlns:p14="http://schemas.microsoft.com/office/powerpoint/2010/main" val="1409286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sz="2800" dirty="0"/>
              <a:t>Пример использования ADO.NET для доступа к источнику данных.</a:t>
            </a:r>
          </a:p>
        </p:txBody>
      </p:sp>
      <p:sp>
        <p:nvSpPr>
          <p:cNvPr id="14" name="Объект 13"/>
          <p:cNvSpPr>
            <a:spLocks noGrp="1"/>
          </p:cNvSpPr>
          <p:nvPr>
            <p:ph idx="1"/>
          </p:nvPr>
        </p:nvSpPr>
        <p:spPr>
          <a:xfrm>
            <a:off x="189756" y="836712"/>
            <a:ext cx="11737304" cy="5760640"/>
          </a:xfrm>
        </p:spPr>
        <p:txBody>
          <a:bodyPr rtlCol="0" anchor="ctr">
            <a:normAutofit/>
          </a:bodyPr>
          <a:lstStyle/>
          <a:p>
            <a:pPr marL="0" indent="0">
              <a:buNone/>
            </a:pPr>
            <a:r>
              <a:rPr lang="ru-RU" dirty="0" smtClean="0"/>
              <a:t>Имя </a:t>
            </a:r>
            <a:r>
              <a:rPr lang="ru-RU" dirty="0"/>
              <a:t>базы данных в строке подключение указывается с помощью атрибута </a:t>
            </a:r>
            <a:r>
              <a:rPr lang="ru-RU" dirty="0" err="1"/>
              <a:t>Initial</a:t>
            </a:r>
            <a:r>
              <a:rPr lang="ru-RU" dirty="0"/>
              <a:t> </a:t>
            </a:r>
            <a:r>
              <a:rPr lang="ru-RU" dirty="0" err="1" smtClean="0"/>
              <a:t>Catalog</a:t>
            </a:r>
            <a:r>
              <a:rPr lang="en-US" dirty="0" smtClean="0"/>
              <a:t>.</a:t>
            </a:r>
            <a:r>
              <a:rPr lang="ru-RU" dirty="0" smtClean="0"/>
              <a:t> </a:t>
            </a:r>
            <a:endParaRPr lang="en-US" dirty="0" smtClean="0"/>
          </a:p>
          <a:p>
            <a:pPr marL="0" indent="0">
              <a:buNone/>
            </a:pPr>
            <a:r>
              <a:rPr lang="ru-RU" i="1" dirty="0" err="1"/>
              <a:t>Initial</a:t>
            </a:r>
            <a:r>
              <a:rPr lang="ru-RU" i="1" dirty="0"/>
              <a:t> </a:t>
            </a:r>
            <a:r>
              <a:rPr lang="ru-RU" i="1" dirty="0" err="1"/>
              <a:t>Catalog</a:t>
            </a:r>
            <a:r>
              <a:rPr lang="ru-RU" i="1" dirty="0"/>
              <a:t>=</a:t>
            </a:r>
            <a:r>
              <a:rPr lang="ru-RU" i="1" dirty="0" err="1"/>
              <a:t>Library</a:t>
            </a:r>
            <a:r>
              <a:rPr lang="ru-RU" i="1" dirty="0"/>
              <a:t>; </a:t>
            </a:r>
            <a:endParaRPr lang="en-US" i="1" dirty="0"/>
          </a:p>
          <a:p>
            <a:pPr marL="0" indent="0">
              <a:buNone/>
            </a:pPr>
            <a:r>
              <a:rPr lang="ru-RU" dirty="0" smtClean="0"/>
              <a:t>От </a:t>
            </a:r>
            <a:r>
              <a:rPr lang="ru-RU" dirty="0"/>
              <a:t>способа аутентификации на сервере зависит внешний вид самой строки </a:t>
            </a:r>
            <a:r>
              <a:rPr lang="ru-RU" dirty="0" smtClean="0"/>
              <a:t>подключения</a:t>
            </a:r>
            <a:r>
              <a:rPr lang="en-US" dirty="0"/>
              <a:t>.</a:t>
            </a:r>
            <a:r>
              <a:rPr lang="ru-RU" dirty="0" smtClean="0"/>
              <a:t> </a:t>
            </a:r>
            <a:r>
              <a:rPr lang="ru-RU" dirty="0"/>
              <a:t>Если сервер настроен на аутентификацию </a:t>
            </a:r>
            <a:r>
              <a:rPr lang="ru-RU" dirty="0" err="1"/>
              <a:t>Windows</a:t>
            </a:r>
            <a:r>
              <a:rPr lang="ru-RU" dirty="0"/>
              <a:t>, то в строке подключения не надо указывать имя и пароль пользователя для подключения к </a:t>
            </a:r>
            <a:r>
              <a:rPr lang="ru-RU" dirty="0" smtClean="0"/>
              <a:t>серверу</a:t>
            </a:r>
            <a:r>
              <a:rPr lang="en-US" dirty="0" smtClean="0"/>
              <a:t>.</a:t>
            </a:r>
            <a:r>
              <a:rPr lang="ru-RU" dirty="0" smtClean="0"/>
              <a:t> </a:t>
            </a:r>
            <a:r>
              <a:rPr lang="ru-RU" dirty="0"/>
              <a:t>Если же аутентификация </a:t>
            </a:r>
            <a:r>
              <a:rPr lang="ru-RU" dirty="0" err="1"/>
              <a:t>Windows</a:t>
            </a:r>
            <a:r>
              <a:rPr lang="ru-RU" dirty="0"/>
              <a:t> </a:t>
            </a:r>
            <a:r>
              <a:rPr lang="ru-RU" dirty="0" smtClean="0"/>
              <a:t>отключена</a:t>
            </a:r>
            <a:r>
              <a:rPr lang="en-US" dirty="0"/>
              <a:t>,</a:t>
            </a:r>
            <a:r>
              <a:rPr lang="ru-RU" dirty="0" smtClean="0"/>
              <a:t> </a:t>
            </a:r>
            <a:r>
              <a:rPr lang="ru-RU" dirty="0"/>
              <a:t>то в строке подключения надо указывать имя и пароль пользователя для подключения к </a:t>
            </a:r>
            <a:r>
              <a:rPr lang="ru-RU" dirty="0" smtClean="0"/>
              <a:t>серверу</a:t>
            </a:r>
            <a:r>
              <a:rPr lang="en-US" dirty="0" smtClean="0"/>
              <a:t>.</a:t>
            </a:r>
            <a:r>
              <a:rPr lang="ru-RU" dirty="0" smtClean="0"/>
              <a:t> </a:t>
            </a:r>
            <a:r>
              <a:rPr lang="ru-RU" dirty="0"/>
              <a:t>Способ аутентификации указывается в строке подключения с помощью атрибута </a:t>
            </a:r>
            <a:r>
              <a:rPr lang="ru-RU" dirty="0" err="1"/>
              <a:t>Integrated</a:t>
            </a:r>
            <a:r>
              <a:rPr lang="ru-RU" dirty="0"/>
              <a:t> </a:t>
            </a:r>
            <a:r>
              <a:rPr lang="ru-RU" dirty="0" err="1" smtClean="0"/>
              <a:t>Security</a:t>
            </a:r>
            <a:r>
              <a:rPr lang="en-US" dirty="0" smtClean="0"/>
              <a:t>. </a:t>
            </a:r>
          </a:p>
          <a:p>
            <a:pPr marL="0" indent="0">
              <a:buNone/>
            </a:pPr>
            <a:r>
              <a:rPr lang="ru-RU" i="1" dirty="0" err="1" smtClean="0"/>
              <a:t>Integrated</a:t>
            </a:r>
            <a:r>
              <a:rPr lang="ru-RU" i="1" dirty="0" smtClean="0"/>
              <a:t> </a:t>
            </a:r>
            <a:r>
              <a:rPr lang="ru-RU" i="1" dirty="0" err="1"/>
              <a:t>Security</a:t>
            </a:r>
            <a:r>
              <a:rPr lang="ru-RU" i="1" dirty="0"/>
              <a:t>=</a:t>
            </a:r>
            <a:r>
              <a:rPr lang="ru-RU" i="1" dirty="0" err="1"/>
              <a:t>true</a:t>
            </a:r>
            <a:r>
              <a:rPr lang="ru-RU" i="1" dirty="0"/>
              <a:t>; </a:t>
            </a:r>
            <a:r>
              <a:rPr lang="ru-RU" dirty="0"/>
              <a:t>или</a:t>
            </a:r>
            <a:r>
              <a:rPr lang="ru-RU" i="1" dirty="0"/>
              <a:t> </a:t>
            </a:r>
            <a:r>
              <a:rPr lang="ru-RU" i="1" dirty="0" err="1" smtClean="0"/>
              <a:t>Integrated</a:t>
            </a:r>
            <a:r>
              <a:rPr lang="ru-RU" i="1" dirty="0" smtClean="0"/>
              <a:t> </a:t>
            </a:r>
            <a:r>
              <a:rPr lang="ru-RU" i="1" dirty="0" err="1"/>
              <a:t>Security</a:t>
            </a:r>
            <a:r>
              <a:rPr lang="ru-RU" i="1" dirty="0"/>
              <a:t>=SSPI;</a:t>
            </a:r>
          </a:p>
        </p:txBody>
      </p:sp>
    </p:spTree>
    <p:extLst>
      <p:ext uri="{BB962C8B-B14F-4D97-AF65-F5344CB8AC3E}">
        <p14:creationId xmlns:p14="http://schemas.microsoft.com/office/powerpoint/2010/main" val="4144550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sz="2800" dirty="0"/>
              <a:t>Пример использования ADO.NET для доступа к источнику данных.</a:t>
            </a:r>
          </a:p>
        </p:txBody>
      </p:sp>
      <p:sp>
        <p:nvSpPr>
          <p:cNvPr id="14" name="Объект 13"/>
          <p:cNvSpPr>
            <a:spLocks noGrp="1"/>
          </p:cNvSpPr>
          <p:nvPr>
            <p:ph idx="1"/>
          </p:nvPr>
        </p:nvSpPr>
        <p:spPr>
          <a:xfrm>
            <a:off x="189756" y="836712"/>
            <a:ext cx="8662648" cy="5760640"/>
          </a:xfrm>
        </p:spPr>
        <p:txBody>
          <a:bodyPr rtlCol="0" anchor="ctr">
            <a:normAutofit lnSpcReduction="10000"/>
          </a:bodyPr>
          <a:lstStyle/>
          <a:p>
            <a:pPr marL="0" indent="0">
              <a:buNone/>
            </a:pPr>
            <a:r>
              <a:rPr lang="ru-RU" dirty="0"/>
              <a:t>Если же в строке подключения отсутствует атрибут </a:t>
            </a:r>
            <a:r>
              <a:rPr lang="ru-RU" dirty="0" err="1"/>
              <a:t>Integrated</a:t>
            </a:r>
            <a:r>
              <a:rPr lang="ru-RU" dirty="0"/>
              <a:t> </a:t>
            </a:r>
            <a:r>
              <a:rPr lang="ru-RU" dirty="0" err="1" smtClean="0"/>
              <a:t>Security</a:t>
            </a:r>
            <a:r>
              <a:rPr lang="en-US" dirty="0"/>
              <a:t>,</a:t>
            </a:r>
            <a:r>
              <a:rPr lang="ru-RU" dirty="0" smtClean="0"/>
              <a:t> </a:t>
            </a:r>
            <a:r>
              <a:rPr lang="ru-RU" dirty="0"/>
              <a:t>то это значит, что вход на сервер выполняется в режиме аутентификации SQL </a:t>
            </a:r>
            <a:r>
              <a:rPr lang="ru-RU" dirty="0" err="1"/>
              <a:t>Server</a:t>
            </a:r>
            <a:r>
              <a:rPr lang="ru-RU" dirty="0"/>
              <a:t> и в этом случае, в строке подключения надо указывать имя пользователя зарегистрированного на сервере и пароль этого </a:t>
            </a:r>
            <a:r>
              <a:rPr lang="ru-RU" dirty="0" smtClean="0"/>
              <a:t>пользователя</a:t>
            </a:r>
            <a:r>
              <a:rPr lang="en-US" dirty="0" smtClean="0"/>
              <a:t>. </a:t>
            </a:r>
            <a:r>
              <a:rPr lang="ru-RU" dirty="0" smtClean="0"/>
              <a:t>Эти </a:t>
            </a:r>
            <a:r>
              <a:rPr lang="ru-RU" dirty="0"/>
              <a:t>значения указываются в строке подключения с атрибутами </a:t>
            </a:r>
            <a:r>
              <a:rPr lang="ru-RU" dirty="0" err="1"/>
              <a:t>User</a:t>
            </a:r>
            <a:r>
              <a:rPr lang="ru-RU" dirty="0"/>
              <a:t> ID и </a:t>
            </a:r>
            <a:r>
              <a:rPr lang="ru-RU" dirty="0" err="1" smtClean="0"/>
              <a:t>Password</a:t>
            </a:r>
            <a:r>
              <a:rPr lang="en-US" dirty="0" smtClean="0"/>
              <a:t>.</a:t>
            </a:r>
          </a:p>
          <a:p>
            <a:pPr marL="0" indent="0">
              <a:buNone/>
            </a:pPr>
            <a:r>
              <a:rPr lang="en-US" dirty="0"/>
              <a:t>User </a:t>
            </a:r>
            <a:r>
              <a:rPr lang="en-US" dirty="0" smtClean="0"/>
              <a:t>ID = </a:t>
            </a:r>
            <a:r>
              <a:rPr lang="ru-RU" dirty="0" err="1" smtClean="0"/>
              <a:t>имя_пользователя</a:t>
            </a:r>
            <a:r>
              <a:rPr lang="ru-RU" dirty="0" smtClean="0"/>
              <a:t> </a:t>
            </a:r>
            <a:r>
              <a:rPr lang="ru-RU" dirty="0"/>
              <a:t>; </a:t>
            </a:r>
            <a:r>
              <a:rPr lang="en-US" dirty="0"/>
              <a:t>Password </a:t>
            </a:r>
            <a:r>
              <a:rPr lang="en-US" dirty="0" smtClean="0"/>
              <a:t>= </a:t>
            </a:r>
            <a:r>
              <a:rPr lang="ru-RU" dirty="0" smtClean="0"/>
              <a:t>пароль.</a:t>
            </a:r>
          </a:p>
          <a:p>
            <a:pPr marL="0" indent="0">
              <a:buNone/>
            </a:pPr>
            <a:r>
              <a:rPr lang="ru-RU" dirty="0" smtClean="0"/>
              <a:t>Вид строки подключения:</a:t>
            </a:r>
          </a:p>
          <a:p>
            <a:pPr marL="0" indent="0">
              <a:buNone/>
            </a:pPr>
            <a:r>
              <a:rPr lang="en-US" dirty="0"/>
              <a:t>Data Source</a:t>
            </a:r>
            <a:r>
              <a:rPr lang="en-US" dirty="0" smtClean="0"/>
              <a:t>=(</a:t>
            </a:r>
            <a:r>
              <a:rPr lang="en-US" dirty="0" err="1" smtClean="0"/>
              <a:t>localdb</a:t>
            </a:r>
            <a:r>
              <a:rPr lang="ru-RU" dirty="0" smtClean="0"/>
              <a:t>)\</a:t>
            </a:r>
            <a:r>
              <a:rPr lang="en-US" dirty="0" smtClean="0"/>
              <a:t>v11.0</a:t>
            </a:r>
            <a:r>
              <a:rPr lang="en-US" dirty="0"/>
              <a:t>; Initial </a:t>
            </a:r>
            <a:r>
              <a:rPr lang="en-US" dirty="0" smtClean="0"/>
              <a:t>Catalog=</a:t>
            </a:r>
            <a:r>
              <a:rPr lang="en-US" dirty="0" err="1" smtClean="0"/>
              <a:t>MyDB</a:t>
            </a:r>
            <a:r>
              <a:rPr lang="en-US" dirty="0" smtClean="0"/>
              <a:t>; </a:t>
            </a:r>
            <a:r>
              <a:rPr lang="en-US" dirty="0"/>
              <a:t>Integrated Security=SSPI</a:t>
            </a:r>
            <a:r>
              <a:rPr lang="en-US" dirty="0" smtClean="0"/>
              <a:t>;</a:t>
            </a:r>
          </a:p>
          <a:p>
            <a:pPr marL="0" indent="0">
              <a:buNone/>
            </a:pPr>
            <a:r>
              <a:rPr lang="ru-RU" dirty="0"/>
              <a:t>Если бы на наш сервер надо было входить с именем </a:t>
            </a:r>
            <a:r>
              <a:rPr lang="ru-RU" dirty="0" err="1"/>
              <a:t>manager</a:t>
            </a:r>
            <a:r>
              <a:rPr lang="ru-RU" dirty="0"/>
              <a:t> и паролем </a:t>
            </a:r>
            <a:r>
              <a:rPr lang="ru-RU" dirty="0" smtClean="0"/>
              <a:t>123456</a:t>
            </a:r>
            <a:r>
              <a:rPr lang="en-US" dirty="0" smtClean="0"/>
              <a:t>,</a:t>
            </a:r>
            <a:r>
              <a:rPr lang="ru-RU" dirty="0" smtClean="0"/>
              <a:t> </a:t>
            </a:r>
            <a:r>
              <a:rPr lang="ru-RU" dirty="0"/>
              <a:t>то строка подключения была бы </a:t>
            </a:r>
            <a:r>
              <a:rPr lang="ru-RU" dirty="0" smtClean="0"/>
              <a:t>такой</a:t>
            </a:r>
            <a:r>
              <a:rPr lang="en-US" dirty="0" smtClean="0"/>
              <a:t>:</a:t>
            </a:r>
          </a:p>
          <a:p>
            <a:pPr marL="0" indent="0">
              <a:buNone/>
            </a:pPr>
            <a:r>
              <a:rPr lang="en-US" dirty="0"/>
              <a:t>Data Source</a:t>
            </a:r>
            <a:r>
              <a:rPr lang="en-US" dirty="0" smtClean="0"/>
              <a:t>=(</a:t>
            </a:r>
            <a:r>
              <a:rPr lang="en-US" dirty="0" err="1" smtClean="0"/>
              <a:t>localdb</a:t>
            </a:r>
            <a:r>
              <a:rPr lang="en-US" dirty="0" smtClean="0"/>
              <a:t>)\v11.0</a:t>
            </a:r>
            <a:r>
              <a:rPr lang="en-US" dirty="0"/>
              <a:t>; Initial </a:t>
            </a:r>
            <a:r>
              <a:rPr lang="en-US" dirty="0" smtClean="0"/>
              <a:t>Catalog=</a:t>
            </a:r>
            <a:r>
              <a:rPr lang="en-US" dirty="0" err="1"/>
              <a:t>MyDB</a:t>
            </a:r>
            <a:r>
              <a:rPr lang="en-US" dirty="0" smtClean="0"/>
              <a:t>; </a:t>
            </a:r>
            <a:r>
              <a:rPr lang="en-US" dirty="0"/>
              <a:t>User ID=manager; Password=123456;</a:t>
            </a:r>
            <a:endParaRPr lang="ru-RU" dirty="0"/>
          </a:p>
        </p:txBody>
      </p:sp>
      <p:pic>
        <p:nvPicPr>
          <p:cNvPr id="2" name="Рисунок 1"/>
          <p:cNvPicPr>
            <a:picLocks noChangeAspect="1"/>
          </p:cNvPicPr>
          <p:nvPr/>
        </p:nvPicPr>
        <p:blipFill>
          <a:blip r:embed="rId3"/>
          <a:stretch>
            <a:fillRect/>
          </a:stretch>
        </p:blipFill>
        <p:spPr>
          <a:xfrm>
            <a:off x="8852404" y="842464"/>
            <a:ext cx="3076575" cy="5581650"/>
          </a:xfrm>
          <a:prstGeom prst="rect">
            <a:avLst/>
          </a:prstGeom>
        </p:spPr>
      </p:pic>
    </p:spTree>
    <p:extLst>
      <p:ext uri="{BB962C8B-B14F-4D97-AF65-F5344CB8AC3E}">
        <p14:creationId xmlns:p14="http://schemas.microsoft.com/office/powerpoint/2010/main" val="3653505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sz="2800" dirty="0"/>
              <a:t>Пример использования ADO.NET для доступа к источнику данных.</a:t>
            </a:r>
          </a:p>
        </p:txBody>
      </p:sp>
      <p:sp>
        <p:nvSpPr>
          <p:cNvPr id="14" name="Объект 13"/>
          <p:cNvSpPr>
            <a:spLocks noGrp="1"/>
          </p:cNvSpPr>
          <p:nvPr>
            <p:ph idx="1"/>
          </p:nvPr>
        </p:nvSpPr>
        <p:spPr>
          <a:xfrm>
            <a:off x="189756" y="836712"/>
            <a:ext cx="11737304" cy="5760640"/>
          </a:xfrm>
        </p:spPr>
        <p:txBody>
          <a:bodyPr rtlCol="0" anchor="ctr">
            <a:noAutofit/>
          </a:bodyPr>
          <a:lstStyle/>
          <a:p>
            <a:pPr marL="0" indent="0">
              <a:buNone/>
            </a:pPr>
            <a:r>
              <a:rPr lang="ru-RU" sz="1900" dirty="0" smtClean="0"/>
              <a:t>Подключение </a:t>
            </a:r>
            <a:r>
              <a:rPr lang="ru-RU" sz="1900" dirty="0"/>
              <a:t>выполняется с помощью класса </a:t>
            </a:r>
            <a:r>
              <a:rPr lang="ru-RU" sz="1900" dirty="0" err="1" smtClean="0"/>
              <a:t>DbConnection</a:t>
            </a:r>
            <a:r>
              <a:rPr lang="en-US" sz="1900" dirty="0"/>
              <a:t>,</a:t>
            </a:r>
            <a:r>
              <a:rPr lang="ru-RU" sz="1900" dirty="0" smtClean="0"/>
              <a:t> точнее</a:t>
            </a:r>
            <a:r>
              <a:rPr lang="en-US" sz="1900" dirty="0" smtClean="0"/>
              <a:t> -</a:t>
            </a:r>
            <a:r>
              <a:rPr lang="ru-RU" sz="1900" dirty="0" smtClean="0"/>
              <a:t> </a:t>
            </a:r>
            <a:r>
              <a:rPr lang="ru-RU" sz="1900" dirty="0"/>
              <a:t>с помощью </a:t>
            </a:r>
            <a:r>
              <a:rPr lang="ru-RU" sz="1900" dirty="0" smtClean="0"/>
              <a:t>какого</a:t>
            </a:r>
            <a:r>
              <a:rPr lang="en-US" sz="1900" dirty="0" smtClean="0"/>
              <a:t>-</a:t>
            </a:r>
            <a:r>
              <a:rPr lang="ru-RU" sz="1900" dirty="0" smtClean="0"/>
              <a:t>либо </a:t>
            </a:r>
            <a:r>
              <a:rPr lang="ru-RU" sz="1900" dirty="0"/>
              <a:t>класса производного от </a:t>
            </a:r>
            <a:r>
              <a:rPr lang="ru-RU" sz="1900" dirty="0" err="1" smtClean="0"/>
              <a:t>DbConnection</a:t>
            </a:r>
            <a:r>
              <a:rPr lang="en-US" sz="1900" dirty="0" smtClean="0"/>
              <a:t>.</a:t>
            </a:r>
            <a:r>
              <a:rPr lang="ru-RU" sz="1900" dirty="0" smtClean="0"/>
              <a:t> </a:t>
            </a:r>
            <a:r>
              <a:rPr lang="ru-RU" sz="1900" dirty="0"/>
              <a:t>Мы будем использовать для подключения к нашему серверу класс </a:t>
            </a:r>
            <a:r>
              <a:rPr lang="ru-RU" sz="1900" dirty="0" err="1" smtClean="0"/>
              <a:t>SqlConnection</a:t>
            </a:r>
            <a:r>
              <a:rPr lang="en-US" sz="1900" dirty="0" smtClean="0"/>
              <a:t>.</a:t>
            </a:r>
            <a:r>
              <a:rPr lang="ru-RU" sz="1900" dirty="0" smtClean="0"/>
              <a:t> </a:t>
            </a:r>
            <a:r>
              <a:rPr lang="ru-RU" sz="1900" dirty="0"/>
              <a:t>Потому что нашим поставщиком данных является MS SQL </a:t>
            </a:r>
            <a:r>
              <a:rPr lang="ru-RU" sz="1900" dirty="0" err="1" smtClean="0"/>
              <a:t>Server</a:t>
            </a:r>
            <a:r>
              <a:rPr lang="en-US" sz="1900" dirty="0" smtClean="0"/>
              <a:t>. </a:t>
            </a:r>
            <a:r>
              <a:rPr lang="ru-RU" sz="1900" dirty="0" smtClean="0"/>
              <a:t>Существует </a:t>
            </a:r>
            <a:r>
              <a:rPr lang="ru-RU" sz="1900" dirty="0"/>
              <a:t>несколько конструкторов для создания объектов класса </a:t>
            </a:r>
            <a:r>
              <a:rPr lang="ru-RU" sz="1900" dirty="0" err="1" smtClean="0"/>
              <a:t>SqlConnection</a:t>
            </a:r>
            <a:r>
              <a:rPr lang="en-US" sz="1900" dirty="0" smtClean="0"/>
              <a:t>.</a:t>
            </a:r>
            <a:r>
              <a:rPr lang="ru-RU" sz="1900" dirty="0" smtClean="0"/>
              <a:t> </a:t>
            </a:r>
            <a:r>
              <a:rPr lang="ru-RU" sz="1900" dirty="0"/>
              <a:t>Но в любом случае вы должны знать строку подключения к своей </a:t>
            </a:r>
            <a:r>
              <a:rPr lang="ru-RU" sz="1900" dirty="0" smtClean="0"/>
              <a:t>БД</a:t>
            </a:r>
            <a:r>
              <a:rPr lang="en-US" sz="1900" dirty="0" smtClean="0"/>
              <a:t>. </a:t>
            </a:r>
            <a:r>
              <a:rPr lang="ru-RU" sz="1900" dirty="0" smtClean="0"/>
              <a:t>С</a:t>
            </a:r>
            <a:r>
              <a:rPr lang="en-US" sz="1900" dirty="0" smtClean="0"/>
              <a:t>o</a:t>
            </a:r>
            <a:r>
              <a:rPr lang="ru-RU" sz="1900" dirty="0" err="1" smtClean="0"/>
              <a:t>здадим</a:t>
            </a:r>
            <a:r>
              <a:rPr lang="ru-RU" sz="1900" dirty="0" smtClean="0"/>
              <a:t> </a:t>
            </a:r>
            <a:r>
              <a:rPr lang="ru-RU" sz="1900" dirty="0"/>
              <a:t>объект класса </a:t>
            </a:r>
            <a:r>
              <a:rPr lang="ru-RU" sz="1900" dirty="0" err="1"/>
              <a:t>SqlConnection</a:t>
            </a:r>
            <a:r>
              <a:rPr lang="ru-RU" sz="1900" dirty="0"/>
              <a:t> одним из следующих </a:t>
            </a:r>
            <a:r>
              <a:rPr lang="ru-RU" sz="1900" dirty="0" smtClean="0"/>
              <a:t>способов</a:t>
            </a:r>
            <a:r>
              <a:rPr lang="en-US" sz="1900" dirty="0" smtClean="0"/>
              <a:t>:</a:t>
            </a:r>
          </a:p>
          <a:p>
            <a:pPr marL="0" indent="0">
              <a:buNone/>
            </a:pPr>
            <a:r>
              <a:rPr lang="en-US" sz="1900" dirty="0"/>
              <a:t> </a:t>
            </a:r>
            <a:r>
              <a:rPr lang="en-US" sz="1900" i="1" dirty="0" err="1"/>
              <a:t>SqlConnection</a:t>
            </a:r>
            <a:r>
              <a:rPr lang="en-US" sz="1900" i="1" dirty="0"/>
              <a:t> conn = null;</a:t>
            </a:r>
          </a:p>
          <a:p>
            <a:pPr marL="0" indent="0">
              <a:buNone/>
            </a:pPr>
            <a:r>
              <a:rPr lang="en-US" sz="1900" i="1" dirty="0" smtClean="0"/>
              <a:t>conn </a:t>
            </a:r>
            <a:r>
              <a:rPr lang="en-US" sz="1900" i="1" dirty="0"/>
              <a:t>= new </a:t>
            </a:r>
            <a:r>
              <a:rPr lang="en-US" sz="1900" i="1" dirty="0" err="1"/>
              <a:t>SqlConnection</a:t>
            </a:r>
            <a:r>
              <a:rPr lang="en-US" sz="1900" i="1" dirty="0"/>
              <a:t>();</a:t>
            </a:r>
          </a:p>
          <a:p>
            <a:pPr marL="0" indent="0">
              <a:buNone/>
            </a:pPr>
            <a:r>
              <a:rPr lang="en-US" sz="1900" i="1" dirty="0" err="1" smtClean="0"/>
              <a:t>conn.ConnectionString</a:t>
            </a:r>
            <a:r>
              <a:rPr lang="en-US" sz="1900" i="1" dirty="0" smtClean="0"/>
              <a:t> </a:t>
            </a:r>
            <a:r>
              <a:rPr lang="en-US" sz="1900" i="1" dirty="0"/>
              <a:t>= @"Data Source=(</a:t>
            </a:r>
            <a:r>
              <a:rPr lang="en-US" sz="1900" i="1" dirty="0" err="1"/>
              <a:t>localdb</a:t>
            </a:r>
            <a:r>
              <a:rPr lang="en-US" sz="1900" i="1" dirty="0"/>
              <a:t>)\</a:t>
            </a:r>
            <a:r>
              <a:rPr lang="en-US" sz="1900" i="1" dirty="0" err="1"/>
              <a:t>MSSQLLocalDB;Initial</a:t>
            </a:r>
            <a:r>
              <a:rPr lang="en-US" sz="1900" i="1" dirty="0"/>
              <a:t> Catalog=</a:t>
            </a:r>
            <a:r>
              <a:rPr lang="en-US" sz="1900" i="1" dirty="0" err="1"/>
              <a:t>MyFirstAcademy;Integrated</a:t>
            </a:r>
            <a:r>
              <a:rPr lang="en-US" sz="1900" i="1" dirty="0"/>
              <a:t> Security=</a:t>
            </a:r>
            <a:r>
              <a:rPr lang="en-US" sz="1900" i="1" dirty="0" err="1"/>
              <a:t>True;Connect</a:t>
            </a:r>
            <a:r>
              <a:rPr lang="en-US" sz="1900" i="1" dirty="0"/>
              <a:t> Timeout=30</a:t>
            </a:r>
            <a:r>
              <a:rPr lang="en-US" sz="1900" i="1" dirty="0" smtClean="0"/>
              <a:t>; Encrypt=False; </a:t>
            </a:r>
            <a:r>
              <a:rPr lang="en-US" sz="1900" i="1" dirty="0" err="1" smtClean="0"/>
              <a:t>TrustServerCertificate</a:t>
            </a:r>
            <a:r>
              <a:rPr lang="en-US" sz="1900" i="1" dirty="0" smtClean="0"/>
              <a:t>=False; </a:t>
            </a:r>
            <a:r>
              <a:rPr lang="en-US" sz="1900" i="1" dirty="0" err="1" smtClean="0"/>
              <a:t>ApplicationIntent</a:t>
            </a:r>
            <a:r>
              <a:rPr lang="en-US" sz="1900" i="1" dirty="0" smtClean="0"/>
              <a:t>=</a:t>
            </a:r>
            <a:r>
              <a:rPr lang="en-US" sz="1900" i="1" dirty="0" err="1" smtClean="0"/>
              <a:t>ReadWrite</a:t>
            </a:r>
            <a:r>
              <a:rPr lang="en-US" sz="1900" i="1" dirty="0" smtClean="0"/>
              <a:t>; </a:t>
            </a:r>
            <a:r>
              <a:rPr lang="en-US" sz="1900" i="1" dirty="0" err="1" smtClean="0"/>
              <a:t>MultiSubnetFailover</a:t>
            </a:r>
            <a:r>
              <a:rPr lang="en-US" sz="1900" i="1" dirty="0" smtClean="0"/>
              <a:t>=False;";</a:t>
            </a:r>
            <a:endParaRPr lang="en-US" sz="1900" i="1" dirty="0"/>
          </a:p>
          <a:p>
            <a:pPr marL="0" indent="0">
              <a:buNone/>
            </a:pPr>
            <a:r>
              <a:rPr lang="en-US" sz="1900" dirty="0"/>
              <a:t>               </a:t>
            </a:r>
            <a:r>
              <a:rPr lang="ru-RU" sz="1900" dirty="0"/>
              <a:t>или</a:t>
            </a:r>
          </a:p>
          <a:p>
            <a:pPr marL="0" indent="0">
              <a:buNone/>
            </a:pPr>
            <a:r>
              <a:rPr lang="en-US" sz="1900" i="1" dirty="0" err="1" smtClean="0"/>
              <a:t>SqlConnection</a:t>
            </a:r>
            <a:r>
              <a:rPr lang="en-US" sz="1900" i="1" dirty="0" smtClean="0"/>
              <a:t> </a:t>
            </a:r>
            <a:r>
              <a:rPr lang="en-US" sz="1900" i="1" dirty="0"/>
              <a:t>conn = null;</a:t>
            </a:r>
          </a:p>
          <a:p>
            <a:pPr marL="0" indent="0">
              <a:buNone/>
            </a:pPr>
            <a:r>
              <a:rPr lang="en-US" sz="1900" i="1" dirty="0" smtClean="0"/>
              <a:t>conn </a:t>
            </a:r>
            <a:r>
              <a:rPr lang="en-US" sz="1900" i="1" dirty="0"/>
              <a:t>= new </a:t>
            </a:r>
            <a:r>
              <a:rPr lang="en-US" sz="1900" i="1" dirty="0" err="1"/>
              <a:t>SqlConnection</a:t>
            </a:r>
            <a:r>
              <a:rPr lang="en-US" sz="1900" i="1" dirty="0"/>
              <a:t>(@"Data Source=(</a:t>
            </a:r>
            <a:r>
              <a:rPr lang="en-US" sz="1900" i="1" dirty="0" err="1"/>
              <a:t>localdb</a:t>
            </a:r>
            <a:r>
              <a:rPr lang="en-US" sz="1900" i="1" dirty="0"/>
              <a:t>)\</a:t>
            </a:r>
            <a:r>
              <a:rPr lang="en-US" sz="1900" i="1" dirty="0" err="1"/>
              <a:t>MSSQLLocalDB;Initial</a:t>
            </a:r>
            <a:r>
              <a:rPr lang="en-US" sz="1900" i="1" dirty="0"/>
              <a:t> Catalog=</a:t>
            </a:r>
            <a:r>
              <a:rPr lang="en-US" sz="1900" i="1" dirty="0" err="1"/>
              <a:t>MyFirstAcademy;Integrated</a:t>
            </a:r>
            <a:r>
              <a:rPr lang="en-US" sz="1900" i="1" dirty="0"/>
              <a:t> Security=</a:t>
            </a:r>
            <a:r>
              <a:rPr lang="en-US" sz="1900" i="1" dirty="0" err="1"/>
              <a:t>True;Connect</a:t>
            </a:r>
            <a:r>
              <a:rPr lang="en-US" sz="1900" i="1" dirty="0"/>
              <a:t> Timeout=30</a:t>
            </a:r>
            <a:r>
              <a:rPr lang="en-US" sz="1900" i="1" dirty="0" smtClean="0"/>
              <a:t>; Encrypt=</a:t>
            </a:r>
            <a:r>
              <a:rPr lang="en-US" sz="1900" i="1" dirty="0" err="1" smtClean="0"/>
              <a:t>False;TrustServerCertificate</a:t>
            </a:r>
            <a:r>
              <a:rPr lang="en-US" sz="1900" i="1" dirty="0" smtClean="0"/>
              <a:t>=False; </a:t>
            </a:r>
            <a:r>
              <a:rPr lang="en-US" sz="1900" i="1" dirty="0" err="1" smtClean="0"/>
              <a:t>ApplicationIntent</a:t>
            </a:r>
            <a:r>
              <a:rPr lang="en-US" sz="1900" i="1" dirty="0" smtClean="0"/>
              <a:t>=</a:t>
            </a:r>
            <a:r>
              <a:rPr lang="en-US" sz="1900" i="1" dirty="0" err="1" smtClean="0"/>
              <a:t>ReadWrite</a:t>
            </a:r>
            <a:r>
              <a:rPr lang="en-US" sz="1900" i="1" dirty="0" smtClean="0"/>
              <a:t>; </a:t>
            </a:r>
            <a:r>
              <a:rPr lang="en-US" sz="1900" i="1" dirty="0" err="1" smtClean="0"/>
              <a:t>MultiSubnetFailover</a:t>
            </a:r>
            <a:r>
              <a:rPr lang="en-US" sz="1900" i="1" dirty="0" smtClean="0"/>
              <a:t>=False;");</a:t>
            </a:r>
            <a:endParaRPr lang="en-US" sz="1900" i="1" dirty="0"/>
          </a:p>
        </p:txBody>
      </p:sp>
    </p:spTree>
    <p:extLst>
      <p:ext uri="{BB962C8B-B14F-4D97-AF65-F5344CB8AC3E}">
        <p14:creationId xmlns:p14="http://schemas.microsoft.com/office/powerpoint/2010/main" val="2071653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sz="2800" dirty="0"/>
              <a:t>Пример использования ADO.NET для доступа к источнику данных.</a:t>
            </a:r>
          </a:p>
        </p:txBody>
      </p:sp>
      <p:sp>
        <p:nvSpPr>
          <p:cNvPr id="14" name="Объект 13"/>
          <p:cNvSpPr>
            <a:spLocks noGrp="1"/>
          </p:cNvSpPr>
          <p:nvPr>
            <p:ph idx="1"/>
          </p:nvPr>
        </p:nvSpPr>
        <p:spPr>
          <a:xfrm>
            <a:off x="189756" y="836712"/>
            <a:ext cx="11737304" cy="5760640"/>
          </a:xfrm>
        </p:spPr>
        <p:txBody>
          <a:bodyPr rtlCol="0" anchor="ctr">
            <a:normAutofit/>
          </a:bodyPr>
          <a:lstStyle/>
          <a:p>
            <a:pPr marL="0" indent="0">
              <a:buNone/>
            </a:pPr>
            <a:r>
              <a:rPr lang="ru-RU" dirty="0"/>
              <a:t>Р </a:t>
            </a:r>
            <a:r>
              <a:rPr lang="ru-RU" dirty="0" err="1"/>
              <a:t>азница</a:t>
            </a:r>
            <a:r>
              <a:rPr lang="ru-RU" dirty="0"/>
              <a:t> заключается в способе инициализации свойства </a:t>
            </a:r>
            <a:r>
              <a:rPr lang="ru-RU" dirty="0" err="1"/>
              <a:t>ConnectionString</a:t>
            </a:r>
            <a:r>
              <a:rPr lang="ru-RU" dirty="0"/>
              <a:t> экземпляра </a:t>
            </a:r>
            <a:r>
              <a:rPr lang="ru-RU" dirty="0" err="1"/>
              <a:t>SqlConnection</a:t>
            </a:r>
            <a:r>
              <a:rPr lang="ru-RU" dirty="0"/>
              <a:t> значением строки подключения</a:t>
            </a:r>
            <a:r>
              <a:rPr lang="en-US" dirty="0"/>
              <a:t>.</a:t>
            </a:r>
          </a:p>
          <a:p>
            <a:pPr marL="0" indent="0">
              <a:buNone/>
            </a:pPr>
            <a:r>
              <a:rPr lang="ru-RU" dirty="0"/>
              <a:t>Необходимо учитывать, что создание объекта </a:t>
            </a:r>
            <a:r>
              <a:rPr lang="ru-RU" dirty="0" err="1"/>
              <a:t>SqlConnection</a:t>
            </a:r>
            <a:r>
              <a:rPr lang="ru-RU" dirty="0"/>
              <a:t> не приводит к автоматическому выполнению подключения к БД</a:t>
            </a:r>
            <a:r>
              <a:rPr lang="en-US" dirty="0"/>
              <a:t>.</a:t>
            </a:r>
            <a:r>
              <a:rPr lang="ru-RU" dirty="0"/>
              <a:t> </a:t>
            </a:r>
            <a:endParaRPr lang="en-US" dirty="0"/>
          </a:p>
          <a:p>
            <a:pPr marL="0" indent="0">
              <a:buNone/>
            </a:pPr>
            <a:r>
              <a:rPr lang="ru-RU" dirty="0"/>
              <a:t>Чтобы выполнить подключение надо вызвать метод </a:t>
            </a:r>
            <a:r>
              <a:rPr lang="ru-RU" dirty="0" err="1"/>
              <a:t>conn</a:t>
            </a:r>
            <a:r>
              <a:rPr lang="en-US" dirty="0"/>
              <a:t>.</a:t>
            </a:r>
            <a:r>
              <a:rPr lang="ru-RU" dirty="0" err="1"/>
              <a:t>Open</a:t>
            </a:r>
            <a:r>
              <a:rPr lang="en-US" dirty="0"/>
              <a:t>(),</a:t>
            </a:r>
            <a:r>
              <a:rPr lang="ru-RU" dirty="0"/>
              <a:t> а чтобы выполнить отсоединение от сервера надо вызвать метод </a:t>
            </a:r>
            <a:r>
              <a:rPr lang="ru-RU" dirty="0" err="1"/>
              <a:t>conn</a:t>
            </a:r>
            <a:r>
              <a:rPr lang="en-US" dirty="0"/>
              <a:t>.</a:t>
            </a:r>
            <a:r>
              <a:rPr lang="ru-RU" dirty="0" err="1"/>
              <a:t>Close</a:t>
            </a:r>
            <a:r>
              <a:rPr lang="en-US" dirty="0"/>
              <a:t>().</a:t>
            </a:r>
          </a:p>
        </p:txBody>
      </p:sp>
    </p:spTree>
    <p:extLst>
      <p:ext uri="{BB962C8B-B14F-4D97-AF65-F5344CB8AC3E}">
        <p14:creationId xmlns:p14="http://schemas.microsoft.com/office/powerpoint/2010/main" val="2190492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sz="2800" dirty="0"/>
              <a:t>Пример использования ADO.NET для доступа к источнику данных.</a:t>
            </a:r>
          </a:p>
        </p:txBody>
      </p:sp>
      <p:sp>
        <p:nvSpPr>
          <p:cNvPr id="14" name="Объект 13"/>
          <p:cNvSpPr>
            <a:spLocks noGrp="1"/>
          </p:cNvSpPr>
          <p:nvPr>
            <p:ph idx="1"/>
          </p:nvPr>
        </p:nvSpPr>
        <p:spPr>
          <a:xfrm>
            <a:off x="189756" y="836712"/>
            <a:ext cx="11737304" cy="5760640"/>
          </a:xfrm>
        </p:spPr>
        <p:txBody>
          <a:bodyPr rtlCol="0" anchor="ctr">
            <a:normAutofit fontScale="85000" lnSpcReduction="20000"/>
          </a:bodyPr>
          <a:lstStyle/>
          <a:p>
            <a:pPr marL="0" indent="0">
              <a:buNone/>
            </a:pPr>
            <a:r>
              <a:rPr lang="ru-RU" dirty="0"/>
              <a:t>В классе </a:t>
            </a:r>
            <a:r>
              <a:rPr lang="ru-RU" dirty="0" err="1"/>
              <a:t>DbCommand</a:t>
            </a:r>
            <a:r>
              <a:rPr lang="ru-RU" dirty="0"/>
              <a:t> есть два </a:t>
            </a:r>
            <a:r>
              <a:rPr lang="ru-RU" dirty="0" smtClean="0"/>
              <a:t>свойства</a:t>
            </a:r>
            <a:r>
              <a:rPr lang="en-US" dirty="0"/>
              <a:t>,</a:t>
            </a:r>
            <a:r>
              <a:rPr lang="ru-RU" dirty="0" smtClean="0"/>
              <a:t> </a:t>
            </a:r>
            <a:r>
              <a:rPr lang="ru-RU" dirty="0"/>
              <a:t>которые обязательно должны быть </a:t>
            </a:r>
            <a:r>
              <a:rPr lang="ru-RU" dirty="0" smtClean="0"/>
              <a:t>заполнены</a:t>
            </a:r>
            <a:r>
              <a:rPr lang="en-US" dirty="0" smtClean="0"/>
              <a:t>. </a:t>
            </a:r>
            <a:r>
              <a:rPr lang="ru-RU" dirty="0" smtClean="0"/>
              <a:t>Это </a:t>
            </a:r>
            <a:r>
              <a:rPr lang="ru-RU" dirty="0"/>
              <a:t>свойства </a:t>
            </a:r>
            <a:r>
              <a:rPr lang="ru-RU" dirty="0" err="1"/>
              <a:t>Connection</a:t>
            </a:r>
            <a:r>
              <a:rPr lang="ru-RU" dirty="0"/>
              <a:t> и </a:t>
            </a:r>
            <a:r>
              <a:rPr lang="ru-RU" dirty="0" err="1" smtClean="0"/>
              <a:t>CommandText</a:t>
            </a:r>
            <a:r>
              <a:rPr lang="en-US" dirty="0" smtClean="0"/>
              <a:t>.</a:t>
            </a:r>
            <a:r>
              <a:rPr lang="ru-RU" dirty="0" smtClean="0"/>
              <a:t> </a:t>
            </a:r>
            <a:endParaRPr lang="en-US" dirty="0" smtClean="0"/>
          </a:p>
          <a:p>
            <a:pPr marL="0" indent="0">
              <a:buNone/>
            </a:pPr>
            <a:r>
              <a:rPr lang="ru-RU" dirty="0" smtClean="0"/>
              <a:t>Свойство </a:t>
            </a:r>
            <a:r>
              <a:rPr lang="ru-RU" dirty="0" err="1"/>
              <a:t>Connection</a:t>
            </a:r>
            <a:r>
              <a:rPr lang="ru-RU" dirty="0"/>
              <a:t> имеет тип </a:t>
            </a:r>
            <a:r>
              <a:rPr lang="ru-RU" dirty="0" err="1"/>
              <a:t>DbConnection</a:t>
            </a:r>
            <a:r>
              <a:rPr lang="ru-RU" dirty="0"/>
              <a:t> и должно инициализироваться объектом этого </a:t>
            </a:r>
            <a:r>
              <a:rPr lang="ru-RU" dirty="0" smtClean="0"/>
              <a:t>типа</a:t>
            </a:r>
            <a:r>
              <a:rPr lang="en-US" dirty="0" smtClean="0"/>
              <a:t>.</a:t>
            </a:r>
            <a:r>
              <a:rPr lang="ru-RU" dirty="0" smtClean="0"/>
              <a:t> </a:t>
            </a:r>
            <a:r>
              <a:rPr lang="ru-RU" dirty="0"/>
              <a:t>У нас такой объект уже есть это наш </a:t>
            </a:r>
            <a:r>
              <a:rPr lang="ru-RU" dirty="0" err="1" smtClean="0"/>
              <a:t>conn</a:t>
            </a:r>
            <a:r>
              <a:rPr lang="en-US" dirty="0"/>
              <a:t>.</a:t>
            </a:r>
            <a:r>
              <a:rPr lang="ru-RU" dirty="0" smtClean="0"/>
              <a:t> </a:t>
            </a:r>
            <a:endParaRPr lang="en-US" dirty="0" smtClean="0"/>
          </a:p>
          <a:p>
            <a:pPr marL="0" indent="0">
              <a:buNone/>
            </a:pPr>
            <a:r>
              <a:rPr lang="ru-RU" dirty="0" smtClean="0"/>
              <a:t>Свойство </a:t>
            </a:r>
            <a:r>
              <a:rPr lang="ru-RU" dirty="0" err="1"/>
              <a:t>CommandText</a:t>
            </a:r>
            <a:r>
              <a:rPr lang="ru-RU" dirty="0"/>
              <a:t> имеет тип </a:t>
            </a:r>
            <a:r>
              <a:rPr lang="ru-RU" dirty="0" err="1"/>
              <a:t>String</a:t>
            </a:r>
            <a:r>
              <a:rPr lang="ru-RU" dirty="0"/>
              <a:t> и должно инициализироваться </a:t>
            </a:r>
            <a:r>
              <a:rPr lang="ru-RU" dirty="0" smtClean="0"/>
              <a:t>каким</a:t>
            </a:r>
            <a:r>
              <a:rPr lang="en-US" dirty="0" smtClean="0"/>
              <a:t>-</a:t>
            </a:r>
            <a:r>
              <a:rPr lang="ru-RU" dirty="0" smtClean="0"/>
              <a:t>либо </a:t>
            </a:r>
            <a:r>
              <a:rPr lang="ru-RU" dirty="0"/>
              <a:t>SQL </a:t>
            </a:r>
            <a:r>
              <a:rPr lang="ru-RU" dirty="0" smtClean="0"/>
              <a:t>запросом</a:t>
            </a:r>
            <a:r>
              <a:rPr lang="en-US" dirty="0" smtClean="0"/>
              <a:t>.</a:t>
            </a:r>
          </a:p>
          <a:p>
            <a:pPr marL="0" indent="0">
              <a:buNone/>
            </a:pPr>
            <a:r>
              <a:rPr lang="ru-RU" dirty="0" smtClean="0"/>
              <a:t>Эти </a:t>
            </a:r>
            <a:r>
              <a:rPr lang="ru-RU" dirty="0"/>
              <a:t>два свойства можно инициализировать при создании объекта </a:t>
            </a:r>
            <a:r>
              <a:rPr lang="ru-RU" dirty="0" err="1"/>
              <a:t>SqlCommand</a:t>
            </a:r>
            <a:r>
              <a:rPr lang="ru-RU" dirty="0"/>
              <a:t> использовав конструктор с двумя </a:t>
            </a:r>
            <a:r>
              <a:rPr lang="ru-RU" dirty="0" smtClean="0"/>
              <a:t>параметрами</a:t>
            </a:r>
            <a:r>
              <a:rPr lang="en-US" dirty="0" smtClean="0"/>
              <a:t>,</a:t>
            </a:r>
            <a:r>
              <a:rPr lang="ru-RU" dirty="0" smtClean="0"/>
              <a:t> </a:t>
            </a:r>
            <a:r>
              <a:rPr lang="ru-RU" dirty="0"/>
              <a:t>а можно создать объект </a:t>
            </a:r>
            <a:r>
              <a:rPr lang="ru-RU" dirty="0" err="1"/>
              <a:t>SqlCommand</a:t>
            </a:r>
            <a:r>
              <a:rPr lang="ru-RU" dirty="0"/>
              <a:t> конструктором без </a:t>
            </a:r>
            <a:r>
              <a:rPr lang="ru-RU" dirty="0" smtClean="0"/>
              <a:t>параметров</a:t>
            </a:r>
            <a:r>
              <a:rPr lang="en-US" dirty="0"/>
              <a:t>,</a:t>
            </a:r>
            <a:r>
              <a:rPr lang="ru-RU" dirty="0" smtClean="0"/>
              <a:t> </a:t>
            </a:r>
            <a:r>
              <a:rPr lang="ru-RU" dirty="0"/>
              <a:t>а затем инициализировать эти свойства </a:t>
            </a:r>
            <a:r>
              <a:rPr lang="ru-RU" dirty="0" smtClean="0"/>
              <a:t>отдельно</a:t>
            </a:r>
            <a:r>
              <a:rPr lang="en-US" dirty="0" smtClean="0"/>
              <a:t>.</a:t>
            </a:r>
          </a:p>
          <a:p>
            <a:pPr marL="0" indent="0">
              <a:buNone/>
            </a:pPr>
            <a:r>
              <a:rPr lang="en-US" dirty="0"/>
              <a:t> </a:t>
            </a:r>
            <a:r>
              <a:rPr lang="en-US" dirty="0" smtClean="0"/>
              <a:t>               </a:t>
            </a:r>
            <a:r>
              <a:rPr lang="en-US" i="1" dirty="0" smtClean="0"/>
              <a:t>string </a:t>
            </a:r>
            <a:r>
              <a:rPr lang="en-US" i="1" dirty="0" err="1"/>
              <a:t>insertString</a:t>
            </a:r>
            <a:r>
              <a:rPr lang="en-US" i="1" dirty="0"/>
              <a:t> = @"insert into Groups (</a:t>
            </a:r>
            <a:r>
              <a:rPr lang="en-US" i="1" dirty="0" err="1"/>
              <a:t>GroupName</a:t>
            </a:r>
            <a:r>
              <a:rPr lang="en-US" i="1" dirty="0"/>
              <a:t>) values ('</a:t>
            </a:r>
            <a:r>
              <a:rPr lang="ru-RU" i="1" dirty="0"/>
              <a:t>ПУ911')";</a:t>
            </a:r>
          </a:p>
          <a:p>
            <a:pPr marL="0" indent="0">
              <a:buNone/>
            </a:pPr>
            <a:r>
              <a:rPr lang="ru-RU" i="1" dirty="0"/>
              <a:t>                </a:t>
            </a:r>
            <a:r>
              <a:rPr lang="en-US" i="1" dirty="0" err="1"/>
              <a:t>SqlCommand</a:t>
            </a:r>
            <a:r>
              <a:rPr lang="en-US" i="1" dirty="0"/>
              <a:t> </a:t>
            </a:r>
            <a:r>
              <a:rPr lang="en-US" i="1" dirty="0" err="1"/>
              <a:t>cmd</a:t>
            </a:r>
            <a:r>
              <a:rPr lang="en-US" i="1" dirty="0"/>
              <a:t> = new </a:t>
            </a:r>
            <a:r>
              <a:rPr lang="en-US" i="1" dirty="0" err="1"/>
              <a:t>SqlCommand</a:t>
            </a:r>
            <a:r>
              <a:rPr lang="en-US" i="1" dirty="0"/>
              <a:t>(</a:t>
            </a:r>
            <a:r>
              <a:rPr lang="en-US" i="1" dirty="0" err="1"/>
              <a:t>insertString</a:t>
            </a:r>
            <a:r>
              <a:rPr lang="en-US" i="1" dirty="0"/>
              <a:t>, conn);</a:t>
            </a:r>
          </a:p>
          <a:p>
            <a:pPr marL="0" indent="0">
              <a:buNone/>
            </a:pPr>
            <a:r>
              <a:rPr lang="en-US" i="1" dirty="0"/>
              <a:t>                </a:t>
            </a:r>
            <a:r>
              <a:rPr lang="ru-RU" dirty="0" smtClean="0"/>
              <a:t>или</a:t>
            </a:r>
            <a:endParaRPr lang="ru-RU" dirty="0"/>
          </a:p>
          <a:p>
            <a:pPr marL="0" indent="0">
              <a:buNone/>
            </a:pPr>
            <a:r>
              <a:rPr lang="ru-RU" i="1" dirty="0"/>
              <a:t>                </a:t>
            </a:r>
            <a:r>
              <a:rPr lang="en-US" i="1" dirty="0"/>
              <a:t>string </a:t>
            </a:r>
            <a:r>
              <a:rPr lang="en-US" i="1" dirty="0" err="1"/>
              <a:t>insertString</a:t>
            </a:r>
            <a:r>
              <a:rPr lang="en-US" i="1" dirty="0"/>
              <a:t> = @"insert into Groups (</a:t>
            </a:r>
            <a:r>
              <a:rPr lang="en-US" i="1" dirty="0" err="1"/>
              <a:t>GroupName</a:t>
            </a:r>
            <a:r>
              <a:rPr lang="en-US" i="1" dirty="0"/>
              <a:t>) values ('</a:t>
            </a:r>
            <a:r>
              <a:rPr lang="ru-RU" i="1" dirty="0"/>
              <a:t>ПУ911')";</a:t>
            </a:r>
          </a:p>
          <a:p>
            <a:pPr marL="0" indent="0">
              <a:buNone/>
            </a:pPr>
            <a:r>
              <a:rPr lang="ru-RU" i="1" dirty="0"/>
              <a:t>                </a:t>
            </a:r>
            <a:r>
              <a:rPr lang="en-US" i="1" dirty="0" err="1"/>
              <a:t>SqlCommand</a:t>
            </a:r>
            <a:r>
              <a:rPr lang="en-US" i="1" dirty="0"/>
              <a:t> </a:t>
            </a:r>
            <a:r>
              <a:rPr lang="en-US" i="1" dirty="0" err="1"/>
              <a:t>cmd</a:t>
            </a:r>
            <a:r>
              <a:rPr lang="en-US" i="1" dirty="0"/>
              <a:t> = new </a:t>
            </a:r>
            <a:r>
              <a:rPr lang="en-US" i="1" dirty="0" err="1"/>
              <a:t>SqlCommand</a:t>
            </a:r>
            <a:r>
              <a:rPr lang="en-US" i="1" dirty="0"/>
              <a:t>();</a:t>
            </a:r>
          </a:p>
          <a:p>
            <a:pPr marL="0" indent="0">
              <a:buNone/>
            </a:pPr>
            <a:r>
              <a:rPr lang="en-US" i="1" dirty="0"/>
              <a:t>                </a:t>
            </a:r>
            <a:r>
              <a:rPr lang="en-US" i="1" dirty="0" err="1"/>
              <a:t>cmd.Connection</a:t>
            </a:r>
            <a:r>
              <a:rPr lang="en-US" i="1" dirty="0"/>
              <a:t> = conn;</a:t>
            </a:r>
          </a:p>
          <a:p>
            <a:pPr marL="0" indent="0">
              <a:buNone/>
            </a:pPr>
            <a:r>
              <a:rPr lang="en-US" i="1" dirty="0"/>
              <a:t>                </a:t>
            </a:r>
            <a:r>
              <a:rPr lang="en-US" i="1" dirty="0" err="1"/>
              <a:t>cmd.CommandText</a:t>
            </a:r>
            <a:r>
              <a:rPr lang="en-US" i="1" dirty="0"/>
              <a:t> = </a:t>
            </a:r>
            <a:r>
              <a:rPr lang="en-US" i="1" dirty="0" err="1"/>
              <a:t>insertString</a:t>
            </a:r>
            <a:r>
              <a:rPr lang="en-US" i="1" dirty="0"/>
              <a:t>;</a:t>
            </a:r>
            <a:endParaRPr lang="ru-RU" i="1" dirty="0"/>
          </a:p>
        </p:txBody>
      </p:sp>
    </p:spTree>
    <p:extLst>
      <p:ext uri="{BB962C8B-B14F-4D97-AF65-F5344CB8AC3E}">
        <p14:creationId xmlns:p14="http://schemas.microsoft.com/office/powerpoint/2010/main" val="1150432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sz="2800" dirty="0"/>
              <a:t>Пример использования ADO.NET для доступа к источнику данных.</a:t>
            </a:r>
          </a:p>
        </p:txBody>
      </p:sp>
      <p:sp>
        <p:nvSpPr>
          <p:cNvPr id="14" name="Объект 13"/>
          <p:cNvSpPr>
            <a:spLocks noGrp="1"/>
          </p:cNvSpPr>
          <p:nvPr>
            <p:ph idx="1"/>
          </p:nvPr>
        </p:nvSpPr>
        <p:spPr>
          <a:xfrm>
            <a:off x="189756" y="836712"/>
            <a:ext cx="11737304" cy="5760640"/>
          </a:xfrm>
        </p:spPr>
        <p:txBody>
          <a:bodyPr rtlCol="0" anchor="ctr">
            <a:normAutofit/>
          </a:bodyPr>
          <a:lstStyle/>
          <a:p>
            <a:pPr marL="0" indent="0">
              <a:buNone/>
            </a:pPr>
            <a:r>
              <a:rPr lang="ru-RU" dirty="0" err="1" smtClean="0"/>
              <a:t>Cоздание</a:t>
            </a:r>
            <a:r>
              <a:rPr lang="ru-RU" dirty="0" smtClean="0"/>
              <a:t> </a:t>
            </a:r>
            <a:r>
              <a:rPr lang="ru-RU" dirty="0"/>
              <a:t>объекта </a:t>
            </a:r>
            <a:r>
              <a:rPr lang="ru-RU" dirty="0" err="1"/>
              <a:t>SqlConnection</a:t>
            </a:r>
            <a:r>
              <a:rPr lang="ru-RU" dirty="0"/>
              <a:t> не приводит автоматически к установлению соединения с БД, создание объекта </a:t>
            </a:r>
            <a:r>
              <a:rPr lang="ru-RU" dirty="0" err="1"/>
              <a:t>SqlCommand</a:t>
            </a:r>
            <a:r>
              <a:rPr lang="ru-RU" dirty="0"/>
              <a:t> не приводит к немедленному выполнению запроса, занесенного в свойство </a:t>
            </a:r>
            <a:r>
              <a:rPr lang="ru-RU" dirty="0" err="1" smtClean="0"/>
              <a:t>CommandText</a:t>
            </a:r>
            <a:r>
              <a:rPr lang="en-US" dirty="0" smtClean="0"/>
              <a:t>.</a:t>
            </a:r>
            <a:r>
              <a:rPr lang="ru-RU" dirty="0" smtClean="0"/>
              <a:t> </a:t>
            </a:r>
            <a:r>
              <a:rPr lang="ru-RU" dirty="0"/>
              <a:t>Для выполнения подготовленного запроса надо вызвать один из специальных </a:t>
            </a:r>
            <a:r>
              <a:rPr lang="ru-RU" dirty="0" smtClean="0"/>
              <a:t>методов</a:t>
            </a:r>
            <a:r>
              <a:rPr lang="en-US" dirty="0" smtClean="0"/>
              <a:t>.</a:t>
            </a:r>
            <a:r>
              <a:rPr lang="ru-RU" dirty="0" smtClean="0"/>
              <a:t> </a:t>
            </a:r>
            <a:r>
              <a:rPr lang="ru-RU" dirty="0"/>
              <a:t>Таких методов </a:t>
            </a:r>
            <a:r>
              <a:rPr lang="ru-RU" dirty="0" smtClean="0"/>
              <a:t>несколько</a:t>
            </a:r>
            <a:r>
              <a:rPr lang="en-US" dirty="0" smtClean="0"/>
              <a:t>. </a:t>
            </a:r>
            <a:r>
              <a:rPr lang="ru-RU" dirty="0" smtClean="0"/>
              <a:t>Они </a:t>
            </a:r>
            <a:r>
              <a:rPr lang="ru-RU" dirty="0"/>
              <a:t>делятся на </a:t>
            </a:r>
            <a:r>
              <a:rPr lang="ru-RU" b="1" dirty="0"/>
              <a:t>синхронные и </a:t>
            </a:r>
            <a:r>
              <a:rPr lang="ru-RU" b="1" dirty="0" smtClean="0"/>
              <a:t>асинхронные</a:t>
            </a:r>
            <a:r>
              <a:rPr lang="en-US" b="1" dirty="0" smtClean="0"/>
              <a:t>.</a:t>
            </a:r>
            <a:r>
              <a:rPr lang="ru-RU" b="1" dirty="0" smtClean="0"/>
              <a:t> </a:t>
            </a:r>
            <a:endParaRPr lang="en-US" b="1" dirty="0" smtClean="0"/>
          </a:p>
          <a:p>
            <a:pPr marL="0" indent="0">
              <a:buNone/>
            </a:pPr>
            <a:r>
              <a:rPr lang="ru-RU" dirty="0" smtClean="0"/>
              <a:t>Методов </a:t>
            </a:r>
            <a:r>
              <a:rPr lang="ru-RU" dirty="0"/>
              <a:t>для выполнения синхронных запросов существует </a:t>
            </a:r>
            <a:r>
              <a:rPr lang="ru-RU" dirty="0" smtClean="0"/>
              <a:t>несколько</a:t>
            </a:r>
            <a:r>
              <a:rPr lang="en-US" dirty="0" smtClean="0"/>
              <a:t>.</a:t>
            </a:r>
            <a:r>
              <a:rPr lang="ru-RU" dirty="0" smtClean="0"/>
              <a:t> </a:t>
            </a:r>
            <a:r>
              <a:rPr lang="ru-RU" dirty="0"/>
              <a:t>Рассмотрим эти методы, предназначенные для выполнения запросов разных </a:t>
            </a:r>
            <a:r>
              <a:rPr lang="ru-RU" dirty="0" smtClean="0"/>
              <a:t>видов</a:t>
            </a:r>
            <a:r>
              <a:rPr lang="en-US" dirty="0" smtClean="0"/>
              <a:t>.</a:t>
            </a:r>
          </a:p>
          <a:p>
            <a:r>
              <a:rPr lang="ru-RU" dirty="0" err="1" smtClean="0"/>
              <a:t>ExecuteScalar</a:t>
            </a:r>
            <a:r>
              <a:rPr lang="en-US" dirty="0" smtClean="0"/>
              <a:t>()</a:t>
            </a:r>
            <a:r>
              <a:rPr lang="ru-RU" dirty="0" smtClean="0"/>
              <a:t> </a:t>
            </a:r>
            <a:r>
              <a:rPr lang="ru-RU" dirty="0"/>
              <a:t>предназначен для выполнения </a:t>
            </a:r>
            <a:r>
              <a:rPr lang="ru-RU" dirty="0" smtClean="0"/>
              <a:t>запросов</a:t>
            </a:r>
            <a:r>
              <a:rPr lang="en-US" dirty="0"/>
              <a:t>,</a:t>
            </a:r>
            <a:r>
              <a:rPr lang="ru-RU" dirty="0" smtClean="0"/>
              <a:t> </a:t>
            </a:r>
            <a:r>
              <a:rPr lang="ru-RU" dirty="0"/>
              <a:t>которые возвращают </a:t>
            </a:r>
            <a:r>
              <a:rPr lang="ru-RU" dirty="0" smtClean="0"/>
              <a:t>какое</a:t>
            </a:r>
            <a:r>
              <a:rPr lang="en-US" dirty="0" smtClean="0"/>
              <a:t>-</a:t>
            </a:r>
            <a:r>
              <a:rPr lang="ru-RU" dirty="0" smtClean="0"/>
              <a:t>либо значение</a:t>
            </a:r>
            <a:r>
              <a:rPr lang="en-US" dirty="0" smtClean="0"/>
              <a:t>,</a:t>
            </a:r>
            <a:r>
              <a:rPr lang="ru-RU" dirty="0" smtClean="0"/>
              <a:t> </a:t>
            </a:r>
            <a:r>
              <a:rPr lang="ru-RU" dirty="0"/>
              <a:t>но при этом этот метод возвращает только первое поле первой строки </a:t>
            </a:r>
            <a:r>
              <a:rPr lang="ru-RU" dirty="0" smtClean="0"/>
              <a:t>результата</a:t>
            </a:r>
            <a:r>
              <a:rPr lang="en-US" dirty="0" smtClean="0"/>
              <a:t>,</a:t>
            </a:r>
            <a:r>
              <a:rPr lang="ru-RU" dirty="0" smtClean="0"/>
              <a:t> т</a:t>
            </a:r>
            <a:r>
              <a:rPr lang="en-US" dirty="0" smtClean="0"/>
              <a:t>.</a:t>
            </a:r>
            <a:r>
              <a:rPr lang="ru-RU" dirty="0" smtClean="0"/>
              <a:t> е</a:t>
            </a:r>
            <a:r>
              <a:rPr lang="en-US" dirty="0" smtClean="0"/>
              <a:t>.</a:t>
            </a:r>
            <a:r>
              <a:rPr lang="ru-RU" dirty="0" smtClean="0"/>
              <a:t> </a:t>
            </a:r>
            <a:r>
              <a:rPr lang="ru-RU" dirty="0"/>
              <a:t>только одно </a:t>
            </a:r>
            <a:r>
              <a:rPr lang="ru-RU" dirty="0" smtClean="0"/>
              <a:t>значение</a:t>
            </a:r>
            <a:r>
              <a:rPr lang="en-US" dirty="0"/>
              <a:t>.</a:t>
            </a:r>
            <a:r>
              <a:rPr lang="ru-RU" dirty="0" smtClean="0"/>
              <a:t> </a:t>
            </a:r>
            <a:r>
              <a:rPr lang="ru-RU" dirty="0"/>
              <a:t>Этот метод можно </a:t>
            </a:r>
            <a:r>
              <a:rPr lang="ru-RU" dirty="0" smtClean="0"/>
              <a:t>использовать</a:t>
            </a:r>
            <a:r>
              <a:rPr lang="en-US" dirty="0" smtClean="0"/>
              <a:t>,</a:t>
            </a:r>
            <a:r>
              <a:rPr lang="ru-RU" dirty="0" smtClean="0"/>
              <a:t> например</a:t>
            </a:r>
            <a:r>
              <a:rPr lang="en-US" dirty="0" smtClean="0"/>
              <a:t>,</a:t>
            </a:r>
            <a:r>
              <a:rPr lang="ru-RU" dirty="0" smtClean="0"/>
              <a:t> </a:t>
            </a:r>
            <a:r>
              <a:rPr lang="ru-RU" dirty="0"/>
              <a:t>для выполнения запросов с агрегационными </a:t>
            </a:r>
            <a:r>
              <a:rPr lang="ru-RU" dirty="0" smtClean="0"/>
              <a:t>функциями</a:t>
            </a:r>
            <a:r>
              <a:rPr lang="en-US" dirty="0"/>
              <a:t>.</a:t>
            </a:r>
            <a:endParaRPr lang="ru-RU" dirty="0"/>
          </a:p>
        </p:txBody>
      </p:sp>
    </p:spTree>
    <p:extLst>
      <p:ext uri="{BB962C8B-B14F-4D97-AF65-F5344CB8AC3E}">
        <p14:creationId xmlns:p14="http://schemas.microsoft.com/office/powerpoint/2010/main" val="276036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sz="2800" dirty="0"/>
              <a:t>Пример использования ADO.NET для доступа к источнику данных.</a:t>
            </a:r>
          </a:p>
        </p:txBody>
      </p:sp>
      <p:sp>
        <p:nvSpPr>
          <p:cNvPr id="14" name="Объект 13"/>
          <p:cNvSpPr>
            <a:spLocks noGrp="1"/>
          </p:cNvSpPr>
          <p:nvPr>
            <p:ph idx="1"/>
          </p:nvPr>
        </p:nvSpPr>
        <p:spPr>
          <a:xfrm>
            <a:off x="189756" y="836712"/>
            <a:ext cx="11737304" cy="5760640"/>
          </a:xfrm>
        </p:spPr>
        <p:txBody>
          <a:bodyPr rtlCol="0" anchor="ctr">
            <a:normAutofit/>
          </a:bodyPr>
          <a:lstStyle/>
          <a:p>
            <a:r>
              <a:rPr lang="ru-RU" dirty="0" err="1" smtClean="0"/>
              <a:t>ExecuteNonQuery</a:t>
            </a:r>
            <a:r>
              <a:rPr lang="en-US" dirty="0" smtClean="0"/>
              <a:t>()</a:t>
            </a:r>
            <a:r>
              <a:rPr lang="ru-RU" dirty="0" smtClean="0"/>
              <a:t> предназначен </a:t>
            </a:r>
            <a:r>
              <a:rPr lang="ru-RU" dirty="0"/>
              <a:t>для выполнения запросов </a:t>
            </a:r>
            <a:r>
              <a:rPr lang="ru-RU" dirty="0" err="1" smtClean="0"/>
              <a:t>insert</a:t>
            </a:r>
            <a:r>
              <a:rPr lang="en-US" dirty="0" smtClean="0"/>
              <a:t>,</a:t>
            </a:r>
            <a:r>
              <a:rPr lang="ru-RU" dirty="0" smtClean="0"/>
              <a:t> </a:t>
            </a:r>
            <a:r>
              <a:rPr lang="ru-RU" dirty="0" err="1"/>
              <a:t>update</a:t>
            </a:r>
            <a:r>
              <a:rPr lang="ru-RU" dirty="0"/>
              <a:t> и </a:t>
            </a:r>
            <a:r>
              <a:rPr lang="ru-RU" dirty="0" err="1" smtClean="0"/>
              <a:t>delete</a:t>
            </a:r>
            <a:r>
              <a:rPr lang="en-US" dirty="0" smtClean="0"/>
              <a:t>.</a:t>
            </a:r>
            <a:r>
              <a:rPr lang="ru-RU" dirty="0" smtClean="0"/>
              <a:t> </a:t>
            </a:r>
            <a:r>
              <a:rPr lang="ru-RU" dirty="0"/>
              <a:t>Этот метод возвращает количество обработанных запросом строк в таблице, хотя этим возвращаемым значением чаще всего </a:t>
            </a:r>
            <a:r>
              <a:rPr lang="ru-RU" dirty="0" smtClean="0"/>
              <a:t>пренебрегают</a:t>
            </a:r>
            <a:r>
              <a:rPr lang="en-US" dirty="0" smtClean="0"/>
              <a:t>. </a:t>
            </a:r>
          </a:p>
          <a:p>
            <a:r>
              <a:rPr lang="ru-RU" dirty="0" err="1" smtClean="0"/>
              <a:t>ExecuteReader</a:t>
            </a:r>
            <a:r>
              <a:rPr lang="en-US" dirty="0" smtClean="0"/>
              <a:t>()</a:t>
            </a:r>
            <a:r>
              <a:rPr lang="ru-RU" dirty="0" smtClean="0"/>
              <a:t> </a:t>
            </a:r>
            <a:r>
              <a:rPr lang="ru-RU" dirty="0"/>
              <a:t>предназначен для выполнения запросов </a:t>
            </a:r>
            <a:r>
              <a:rPr lang="ru-RU" dirty="0" err="1" smtClean="0"/>
              <a:t>select</a:t>
            </a:r>
            <a:r>
              <a:rPr lang="en-US" dirty="0"/>
              <a:t>.</a:t>
            </a:r>
            <a:r>
              <a:rPr lang="ru-RU" dirty="0" smtClean="0"/>
              <a:t> </a:t>
            </a:r>
            <a:r>
              <a:rPr lang="ru-RU" dirty="0"/>
              <a:t>Возвращает результат выполнения запроса и размещает его в объекте типа </a:t>
            </a:r>
            <a:r>
              <a:rPr lang="ru-RU" dirty="0" err="1" smtClean="0"/>
              <a:t>DbDataReader</a:t>
            </a:r>
            <a:r>
              <a:rPr lang="en-US" dirty="0" smtClean="0"/>
              <a:t>.</a:t>
            </a:r>
          </a:p>
          <a:p>
            <a:pPr marL="0" indent="0">
              <a:buNone/>
            </a:pPr>
            <a:r>
              <a:rPr lang="ru-RU" dirty="0" smtClean="0"/>
              <a:t>Для </a:t>
            </a:r>
            <a:r>
              <a:rPr lang="ru-RU" dirty="0"/>
              <a:t>выполнения запроса </a:t>
            </a:r>
            <a:r>
              <a:rPr lang="ru-RU" dirty="0" err="1"/>
              <a:t>insert</a:t>
            </a:r>
            <a:r>
              <a:rPr lang="ru-RU" dirty="0"/>
              <a:t> используем метод </a:t>
            </a:r>
            <a:r>
              <a:rPr lang="ru-RU" dirty="0" err="1" smtClean="0"/>
              <a:t>ExecuteNonQuery</a:t>
            </a:r>
            <a:r>
              <a:rPr lang="en-US" dirty="0" smtClean="0"/>
              <a:t>().</a:t>
            </a:r>
          </a:p>
          <a:p>
            <a:pPr marL="0" indent="0">
              <a:buNone/>
            </a:pPr>
            <a:r>
              <a:rPr lang="en-US" i="1" dirty="0" err="1"/>
              <a:t>cmd.ExecuteNonQuery</a:t>
            </a:r>
            <a:r>
              <a:rPr lang="en-US" i="1" dirty="0"/>
              <a:t>();</a:t>
            </a:r>
            <a:endParaRPr lang="ru-RU" i="1" dirty="0"/>
          </a:p>
        </p:txBody>
      </p:sp>
    </p:spTree>
    <p:extLst>
      <p:ext uri="{BB962C8B-B14F-4D97-AF65-F5344CB8AC3E}">
        <p14:creationId xmlns:p14="http://schemas.microsoft.com/office/powerpoint/2010/main" val="3344223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sz="2800" dirty="0"/>
              <a:t>Пример использования ADO.NET для доступа к источнику данных.</a:t>
            </a:r>
          </a:p>
        </p:txBody>
      </p:sp>
      <p:sp>
        <p:nvSpPr>
          <p:cNvPr id="14" name="Объект 13"/>
          <p:cNvSpPr>
            <a:spLocks noGrp="1"/>
          </p:cNvSpPr>
          <p:nvPr>
            <p:ph idx="1"/>
          </p:nvPr>
        </p:nvSpPr>
        <p:spPr>
          <a:xfrm>
            <a:off x="189756" y="836712"/>
            <a:ext cx="11737304" cy="5760640"/>
          </a:xfrm>
        </p:spPr>
        <p:txBody>
          <a:bodyPr numCol="3" rtlCol="0" anchor="ctr">
            <a:noAutofit/>
          </a:bodyPr>
          <a:lstStyle/>
          <a:p>
            <a:pPr marL="0" indent="0">
              <a:buNone/>
            </a:pPr>
            <a:r>
              <a:rPr lang="en-US" sz="1200" dirty="0"/>
              <a:t>using System;</a:t>
            </a:r>
          </a:p>
          <a:p>
            <a:pPr marL="0" indent="0">
              <a:buNone/>
            </a:pPr>
            <a:r>
              <a:rPr lang="en-US" sz="1200" dirty="0"/>
              <a:t>using </a:t>
            </a:r>
            <a:r>
              <a:rPr lang="en-US" sz="1200" dirty="0" err="1"/>
              <a:t>System.Collections.Generic</a:t>
            </a:r>
            <a:r>
              <a:rPr lang="en-US" sz="1200" dirty="0"/>
              <a:t>;</a:t>
            </a:r>
          </a:p>
          <a:p>
            <a:pPr marL="0" indent="0">
              <a:buNone/>
            </a:pPr>
            <a:r>
              <a:rPr lang="en-US" sz="1200" dirty="0"/>
              <a:t>using </a:t>
            </a:r>
            <a:r>
              <a:rPr lang="en-US" sz="1200" dirty="0" err="1"/>
              <a:t>System.Data.SqlClient</a:t>
            </a:r>
            <a:r>
              <a:rPr lang="en-US" sz="1200" dirty="0"/>
              <a:t>;</a:t>
            </a:r>
          </a:p>
          <a:p>
            <a:pPr marL="0" indent="0">
              <a:buNone/>
            </a:pPr>
            <a:r>
              <a:rPr lang="en-US" sz="1200" dirty="0"/>
              <a:t>using </a:t>
            </a:r>
            <a:r>
              <a:rPr lang="en-US" sz="1200" dirty="0" err="1"/>
              <a:t>System.Linq</a:t>
            </a:r>
            <a:r>
              <a:rPr lang="en-US" sz="1200" dirty="0"/>
              <a:t>;</a:t>
            </a:r>
          </a:p>
          <a:p>
            <a:pPr marL="0" indent="0">
              <a:buNone/>
            </a:pPr>
            <a:r>
              <a:rPr lang="en-US" sz="1200" dirty="0"/>
              <a:t>using </a:t>
            </a:r>
            <a:r>
              <a:rPr lang="en-US" sz="1200" dirty="0" err="1"/>
              <a:t>System.Text</a:t>
            </a:r>
            <a:r>
              <a:rPr lang="en-US" sz="1200" dirty="0"/>
              <a:t>;</a:t>
            </a:r>
          </a:p>
          <a:p>
            <a:pPr marL="0" indent="0">
              <a:buNone/>
            </a:pPr>
            <a:r>
              <a:rPr lang="en-US" sz="1200" dirty="0"/>
              <a:t>using </a:t>
            </a:r>
            <a:r>
              <a:rPr lang="en-US" sz="1200" dirty="0" err="1"/>
              <a:t>System.Threading.Tasks</a:t>
            </a:r>
            <a:r>
              <a:rPr lang="en-US" sz="1200" dirty="0"/>
              <a:t>;</a:t>
            </a:r>
          </a:p>
          <a:p>
            <a:pPr marL="0" indent="0">
              <a:buNone/>
            </a:pPr>
            <a:r>
              <a:rPr lang="en-US" sz="1200" dirty="0"/>
              <a:t>namespace ConsoleApp1</a:t>
            </a:r>
          </a:p>
          <a:p>
            <a:pPr marL="0" indent="0">
              <a:buNone/>
            </a:pPr>
            <a:r>
              <a:rPr lang="en-US" sz="1200" dirty="0"/>
              <a:t>{</a:t>
            </a:r>
          </a:p>
          <a:p>
            <a:pPr marL="0" indent="0">
              <a:buNone/>
            </a:pPr>
            <a:r>
              <a:rPr lang="en-US" sz="1200" dirty="0"/>
              <a:t>    class Program</a:t>
            </a:r>
          </a:p>
          <a:p>
            <a:pPr marL="0" indent="0">
              <a:buNone/>
            </a:pPr>
            <a:r>
              <a:rPr lang="en-US" sz="1200" dirty="0"/>
              <a:t>    {</a:t>
            </a:r>
          </a:p>
          <a:p>
            <a:pPr marL="0" indent="0">
              <a:buNone/>
            </a:pPr>
            <a:r>
              <a:rPr lang="en-US" sz="1200" dirty="0"/>
              <a:t>        </a:t>
            </a:r>
            <a:r>
              <a:rPr lang="en-US" sz="1200" dirty="0" err="1"/>
              <a:t>SqlConnection</a:t>
            </a:r>
            <a:r>
              <a:rPr lang="en-US" sz="1200" dirty="0"/>
              <a:t> conn = null;</a:t>
            </a:r>
          </a:p>
          <a:p>
            <a:pPr marL="0" indent="0">
              <a:buNone/>
            </a:pPr>
            <a:r>
              <a:rPr lang="en-US" sz="1200" dirty="0"/>
              <a:t>        public Program()</a:t>
            </a:r>
          </a:p>
          <a:p>
            <a:pPr marL="0" indent="0">
              <a:buNone/>
            </a:pPr>
            <a:r>
              <a:rPr lang="en-US" sz="1200" dirty="0"/>
              <a:t>        {</a:t>
            </a:r>
          </a:p>
          <a:p>
            <a:pPr marL="0" indent="0">
              <a:buNone/>
            </a:pPr>
            <a:r>
              <a:rPr lang="en-US" sz="1200" dirty="0"/>
              <a:t>            conn = new </a:t>
            </a:r>
            <a:r>
              <a:rPr lang="en-US" sz="1200" dirty="0" err="1"/>
              <a:t>SqlConnection</a:t>
            </a:r>
            <a:r>
              <a:rPr lang="en-US" sz="1200" dirty="0"/>
              <a:t>();</a:t>
            </a:r>
          </a:p>
          <a:p>
            <a:pPr marL="0" indent="0">
              <a:buNone/>
            </a:pPr>
            <a:r>
              <a:rPr lang="en-US" sz="1200" dirty="0"/>
              <a:t>            </a:t>
            </a:r>
            <a:r>
              <a:rPr lang="en-US" sz="1200" dirty="0" err="1"/>
              <a:t>conn.ConnectionString</a:t>
            </a:r>
            <a:r>
              <a:rPr lang="en-US" sz="1200" dirty="0"/>
              <a:t> = @"Data Source=(</a:t>
            </a:r>
            <a:r>
              <a:rPr lang="en-US" sz="1200" dirty="0" err="1"/>
              <a:t>localdb</a:t>
            </a:r>
            <a:r>
              <a:rPr lang="en-US" sz="1200" dirty="0"/>
              <a:t>)\</a:t>
            </a:r>
            <a:r>
              <a:rPr lang="en-US" sz="1200" dirty="0" err="1"/>
              <a:t>MSSQLLocalDB;Initial</a:t>
            </a:r>
            <a:r>
              <a:rPr lang="en-US" sz="1200" dirty="0"/>
              <a:t> Catalog=</a:t>
            </a:r>
            <a:r>
              <a:rPr lang="en-US" sz="1200" dirty="0" err="1"/>
              <a:t>MyFirstAcademy;Integrated</a:t>
            </a:r>
            <a:r>
              <a:rPr lang="en-US" sz="1200" dirty="0"/>
              <a:t> Security=</a:t>
            </a:r>
            <a:r>
              <a:rPr lang="en-US" sz="1200" dirty="0" err="1"/>
              <a:t>True;Connect</a:t>
            </a:r>
            <a:r>
              <a:rPr lang="en-US" sz="1200" dirty="0"/>
              <a:t> Timeout=30;Encrypt=</a:t>
            </a:r>
            <a:r>
              <a:rPr lang="en-US" sz="1200" dirty="0" err="1"/>
              <a:t>False;TrustServerCertificate</a:t>
            </a:r>
            <a:r>
              <a:rPr lang="en-US" sz="1200" dirty="0"/>
              <a:t>=</a:t>
            </a:r>
            <a:r>
              <a:rPr lang="en-US" sz="1200" dirty="0" err="1"/>
              <a:t>False;ApplicationIntent</a:t>
            </a:r>
            <a:r>
              <a:rPr lang="en-US" sz="1200" dirty="0"/>
              <a:t>=</a:t>
            </a:r>
            <a:r>
              <a:rPr lang="en-US" sz="1200" dirty="0" err="1"/>
              <a:t>ReadWrite;MultiSubnetFailover</a:t>
            </a:r>
            <a:r>
              <a:rPr lang="en-US" sz="1200" dirty="0"/>
              <a:t>=False";</a:t>
            </a:r>
          </a:p>
          <a:p>
            <a:pPr marL="0" indent="0">
              <a:buNone/>
            </a:pPr>
            <a:r>
              <a:rPr lang="en-US" sz="1200" dirty="0"/>
              <a:t>        }</a:t>
            </a:r>
          </a:p>
          <a:p>
            <a:pPr marL="0" indent="0">
              <a:buNone/>
            </a:pPr>
            <a:r>
              <a:rPr lang="en-US" sz="1200" dirty="0"/>
              <a:t>        static void Main(string[] </a:t>
            </a:r>
            <a:r>
              <a:rPr lang="en-US" sz="1200" dirty="0" err="1"/>
              <a:t>args</a:t>
            </a:r>
            <a:r>
              <a:rPr lang="en-US" sz="1200" dirty="0"/>
              <a:t>)</a:t>
            </a:r>
          </a:p>
          <a:p>
            <a:pPr marL="0" indent="0">
              <a:buNone/>
            </a:pPr>
            <a:r>
              <a:rPr lang="en-US" sz="1200" dirty="0"/>
              <a:t>        {</a:t>
            </a:r>
          </a:p>
          <a:p>
            <a:pPr marL="0" indent="0">
              <a:buNone/>
            </a:pPr>
            <a:r>
              <a:rPr lang="en-US" sz="1200" dirty="0"/>
              <a:t>            Program </a:t>
            </a:r>
            <a:r>
              <a:rPr lang="en-US" sz="1200" dirty="0" err="1"/>
              <a:t>pr</a:t>
            </a:r>
            <a:r>
              <a:rPr lang="en-US" sz="1200" dirty="0"/>
              <a:t> = new Program();</a:t>
            </a:r>
          </a:p>
          <a:p>
            <a:pPr marL="0" indent="0">
              <a:buNone/>
            </a:pPr>
            <a:r>
              <a:rPr lang="en-US" sz="1200" dirty="0"/>
              <a:t>            </a:t>
            </a:r>
            <a:r>
              <a:rPr lang="en-US" sz="1200" dirty="0" err="1"/>
              <a:t>pr.InsertQuery</a:t>
            </a:r>
            <a:r>
              <a:rPr lang="en-US" sz="1200" dirty="0"/>
              <a:t>();</a:t>
            </a:r>
          </a:p>
          <a:p>
            <a:pPr marL="0" indent="0">
              <a:buNone/>
            </a:pPr>
            <a:r>
              <a:rPr lang="en-US" sz="1200" dirty="0"/>
              <a:t>        }</a:t>
            </a:r>
          </a:p>
          <a:p>
            <a:pPr marL="0" indent="0">
              <a:buNone/>
            </a:pPr>
            <a:r>
              <a:rPr lang="en-US" sz="1200" dirty="0"/>
              <a:t>        public void </a:t>
            </a:r>
            <a:r>
              <a:rPr lang="en-US" sz="1200" dirty="0" err="1"/>
              <a:t>InsertQuery</a:t>
            </a:r>
            <a:r>
              <a:rPr lang="en-US" sz="1200" dirty="0"/>
              <a:t>()</a:t>
            </a:r>
          </a:p>
          <a:p>
            <a:pPr marL="0" indent="0">
              <a:buNone/>
            </a:pPr>
            <a:r>
              <a:rPr lang="en-US" sz="1200" dirty="0"/>
              <a:t>        {</a:t>
            </a:r>
          </a:p>
          <a:p>
            <a:pPr marL="0" indent="0">
              <a:buNone/>
            </a:pPr>
            <a:r>
              <a:rPr lang="en-US" sz="1200" dirty="0"/>
              <a:t>            try</a:t>
            </a:r>
          </a:p>
          <a:p>
            <a:pPr marL="0" indent="0">
              <a:buNone/>
            </a:pPr>
            <a:r>
              <a:rPr lang="en-US" sz="1200" dirty="0"/>
              <a:t>            {</a:t>
            </a:r>
          </a:p>
          <a:p>
            <a:pPr marL="0" indent="0">
              <a:buNone/>
            </a:pPr>
            <a:r>
              <a:rPr lang="en-US" sz="1200" dirty="0"/>
              <a:t>                </a:t>
            </a:r>
            <a:r>
              <a:rPr lang="en-US" sz="1200" dirty="0" err="1"/>
              <a:t>conn.Open</a:t>
            </a:r>
            <a:r>
              <a:rPr lang="en-US" sz="1200" dirty="0"/>
              <a:t>();</a:t>
            </a:r>
          </a:p>
          <a:p>
            <a:pPr marL="0" indent="0">
              <a:buNone/>
            </a:pPr>
            <a:r>
              <a:rPr lang="en-US" sz="1200" dirty="0"/>
              <a:t>                 string </a:t>
            </a:r>
            <a:r>
              <a:rPr lang="en-US" sz="1200" dirty="0" err="1"/>
              <a:t>insertString</a:t>
            </a:r>
            <a:r>
              <a:rPr lang="en-US" sz="1200" dirty="0"/>
              <a:t> = @"insert into Groups (</a:t>
            </a:r>
            <a:r>
              <a:rPr lang="en-US" sz="1200" dirty="0" err="1"/>
              <a:t>GroupName</a:t>
            </a:r>
            <a:r>
              <a:rPr lang="en-US" sz="1200" dirty="0"/>
              <a:t>) values ('</a:t>
            </a:r>
            <a:r>
              <a:rPr lang="ru-RU" sz="1200" dirty="0"/>
              <a:t>ПУ911')";</a:t>
            </a:r>
          </a:p>
          <a:p>
            <a:pPr marL="0" indent="0">
              <a:buNone/>
            </a:pPr>
            <a:r>
              <a:rPr lang="ru-RU" sz="1200" dirty="0"/>
              <a:t>                </a:t>
            </a:r>
            <a:r>
              <a:rPr lang="en-US" sz="1200" dirty="0" err="1"/>
              <a:t>SqlCommand</a:t>
            </a:r>
            <a:r>
              <a:rPr lang="en-US" sz="1200" dirty="0"/>
              <a:t> </a:t>
            </a:r>
            <a:r>
              <a:rPr lang="en-US" sz="1200" dirty="0" err="1"/>
              <a:t>cmd</a:t>
            </a:r>
            <a:r>
              <a:rPr lang="en-US" sz="1200" dirty="0"/>
              <a:t> = new </a:t>
            </a:r>
            <a:r>
              <a:rPr lang="en-US" sz="1200" dirty="0" err="1"/>
              <a:t>SqlCommand</a:t>
            </a:r>
            <a:r>
              <a:rPr lang="en-US" sz="1200" dirty="0"/>
              <a:t>(</a:t>
            </a:r>
            <a:r>
              <a:rPr lang="en-US" sz="1200" dirty="0" err="1"/>
              <a:t>insertString</a:t>
            </a:r>
            <a:r>
              <a:rPr lang="en-US" sz="1200" dirty="0"/>
              <a:t>, conn);</a:t>
            </a:r>
          </a:p>
          <a:p>
            <a:pPr marL="0" indent="0">
              <a:buNone/>
            </a:pPr>
            <a:r>
              <a:rPr lang="en-US" sz="1200" dirty="0"/>
              <a:t>                </a:t>
            </a:r>
            <a:r>
              <a:rPr lang="en-US" sz="1200" dirty="0" err="1"/>
              <a:t>cmd.ExecuteNonQuery</a:t>
            </a:r>
            <a:r>
              <a:rPr lang="en-US" sz="1200" dirty="0"/>
              <a:t>();</a:t>
            </a:r>
          </a:p>
          <a:p>
            <a:pPr marL="0" indent="0">
              <a:buNone/>
            </a:pPr>
            <a:r>
              <a:rPr lang="en-US" sz="1200" dirty="0"/>
              <a:t>            }</a:t>
            </a:r>
          </a:p>
          <a:p>
            <a:pPr marL="0" indent="0">
              <a:buNone/>
            </a:pPr>
            <a:r>
              <a:rPr lang="en-US" sz="1200" dirty="0"/>
              <a:t>            finally</a:t>
            </a:r>
          </a:p>
          <a:p>
            <a:pPr marL="0" indent="0">
              <a:buNone/>
            </a:pPr>
            <a:r>
              <a:rPr lang="en-US" sz="1200" dirty="0"/>
              <a:t>            {</a:t>
            </a:r>
          </a:p>
          <a:p>
            <a:pPr marL="0" indent="0">
              <a:buNone/>
            </a:pPr>
            <a:r>
              <a:rPr lang="en-US" sz="1200" dirty="0"/>
              <a:t>                if (conn != null)</a:t>
            </a:r>
          </a:p>
          <a:p>
            <a:pPr marL="0" indent="0">
              <a:buNone/>
            </a:pPr>
            <a:r>
              <a:rPr lang="en-US" sz="1200" dirty="0"/>
              <a:t>                {</a:t>
            </a:r>
          </a:p>
          <a:p>
            <a:pPr marL="0" indent="0">
              <a:buNone/>
            </a:pPr>
            <a:r>
              <a:rPr lang="en-US" sz="1200" dirty="0"/>
              <a:t>                    </a:t>
            </a:r>
            <a:r>
              <a:rPr lang="en-US" sz="1200" dirty="0" err="1"/>
              <a:t>conn.Close</a:t>
            </a:r>
            <a:r>
              <a:rPr lang="en-US" sz="1200" dirty="0"/>
              <a:t>();</a:t>
            </a:r>
          </a:p>
          <a:p>
            <a:pPr marL="0" indent="0">
              <a:buNone/>
            </a:pPr>
            <a:r>
              <a:rPr lang="en-US" sz="1200" dirty="0"/>
              <a:t>                }</a:t>
            </a:r>
          </a:p>
          <a:p>
            <a:pPr marL="0" indent="0">
              <a:buNone/>
            </a:pPr>
            <a:r>
              <a:rPr lang="en-US" sz="1200" dirty="0"/>
              <a:t>            }</a:t>
            </a:r>
          </a:p>
          <a:p>
            <a:pPr marL="0" indent="0">
              <a:buNone/>
            </a:pPr>
            <a:r>
              <a:rPr lang="en-US" sz="1200" dirty="0"/>
              <a:t>        }</a:t>
            </a:r>
          </a:p>
          <a:p>
            <a:pPr marL="0" indent="0">
              <a:buNone/>
            </a:pPr>
            <a:r>
              <a:rPr lang="en-US" sz="1200" dirty="0"/>
              <a:t>    }</a:t>
            </a:r>
          </a:p>
          <a:p>
            <a:pPr marL="0" indent="0">
              <a:buNone/>
            </a:pPr>
            <a:r>
              <a:rPr lang="en-US" sz="1200" dirty="0"/>
              <a:t>}</a:t>
            </a:r>
            <a:endParaRPr lang="ru-RU" sz="1200" dirty="0"/>
          </a:p>
        </p:txBody>
      </p:sp>
    </p:spTree>
    <p:extLst>
      <p:ext uri="{BB962C8B-B14F-4D97-AF65-F5344CB8AC3E}">
        <p14:creationId xmlns:p14="http://schemas.microsoft.com/office/powerpoint/2010/main" val="1852587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sz="2800" dirty="0"/>
              <a:t>Пример использования ADO.NET для доступа к источнику данных.</a:t>
            </a:r>
          </a:p>
        </p:txBody>
      </p:sp>
      <p:sp>
        <p:nvSpPr>
          <p:cNvPr id="14" name="Объект 13"/>
          <p:cNvSpPr>
            <a:spLocks noGrp="1"/>
          </p:cNvSpPr>
          <p:nvPr>
            <p:ph idx="1"/>
          </p:nvPr>
        </p:nvSpPr>
        <p:spPr>
          <a:xfrm>
            <a:off x="189756" y="836712"/>
            <a:ext cx="4464496" cy="720080"/>
          </a:xfrm>
        </p:spPr>
        <p:txBody>
          <a:bodyPr rtlCol="0" anchor="ctr">
            <a:normAutofit/>
          </a:bodyPr>
          <a:lstStyle/>
          <a:p>
            <a:pPr marL="0" indent="0">
              <a:buNone/>
            </a:pPr>
            <a:r>
              <a:rPr lang="ru-RU" dirty="0" smtClean="0"/>
              <a:t>Результат работы приложения.</a:t>
            </a:r>
            <a:endParaRPr lang="ru-RU" dirty="0"/>
          </a:p>
        </p:txBody>
      </p:sp>
      <p:pic>
        <p:nvPicPr>
          <p:cNvPr id="2" name="Рисунок 1"/>
          <p:cNvPicPr>
            <a:picLocks noChangeAspect="1"/>
          </p:cNvPicPr>
          <p:nvPr/>
        </p:nvPicPr>
        <p:blipFill>
          <a:blip r:embed="rId3"/>
          <a:stretch>
            <a:fillRect/>
          </a:stretch>
        </p:blipFill>
        <p:spPr>
          <a:xfrm>
            <a:off x="621804" y="2277426"/>
            <a:ext cx="3935997" cy="2592288"/>
          </a:xfrm>
          <a:prstGeom prst="rect">
            <a:avLst/>
          </a:prstGeom>
        </p:spPr>
      </p:pic>
      <p:pic>
        <p:nvPicPr>
          <p:cNvPr id="3" name="Рисунок 2"/>
          <p:cNvPicPr>
            <a:picLocks noChangeAspect="1"/>
          </p:cNvPicPr>
          <p:nvPr/>
        </p:nvPicPr>
        <p:blipFill>
          <a:blip r:embed="rId4"/>
          <a:stretch>
            <a:fillRect/>
          </a:stretch>
        </p:blipFill>
        <p:spPr>
          <a:xfrm>
            <a:off x="6670476" y="3717032"/>
            <a:ext cx="4855443" cy="1618481"/>
          </a:xfrm>
          <a:prstGeom prst="rect">
            <a:avLst/>
          </a:prstGeom>
        </p:spPr>
      </p:pic>
      <p:cxnSp>
        <p:nvCxnSpPr>
          <p:cNvPr id="5" name="Прямая со стрелкой 4"/>
          <p:cNvCxnSpPr/>
          <p:nvPr/>
        </p:nvCxnSpPr>
        <p:spPr>
          <a:xfrm flipV="1">
            <a:off x="4366220" y="4149080"/>
            <a:ext cx="2304256" cy="57606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8298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a:t>Что такое </a:t>
            </a:r>
            <a:r>
              <a:rPr lang="en-US" dirty="0"/>
              <a:t>ADO.NET?</a:t>
            </a:r>
            <a:endParaRPr lang="ru-RU" dirty="0"/>
          </a:p>
        </p:txBody>
      </p:sp>
      <p:pic>
        <p:nvPicPr>
          <p:cNvPr id="3076" name="Picture 4" descr="ADO.NET Tutorial - C# Station"/>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75798" y="982838"/>
            <a:ext cx="7565792" cy="5468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318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065214" y="1828800"/>
            <a:ext cx="9637710" cy="2895600"/>
          </a:xfrm>
        </p:spPr>
        <p:txBody>
          <a:bodyPr/>
          <a:lstStyle/>
          <a:p>
            <a:r>
              <a:rPr lang="ru-RU" dirty="0" smtClean="0"/>
              <a:t>Спасибо за внимание!</a:t>
            </a:r>
            <a:br>
              <a:rPr lang="ru-RU" dirty="0" smtClean="0"/>
            </a:br>
            <a:r>
              <a:rPr lang="ru-RU" dirty="0" smtClean="0"/>
              <a:t>Вопросы.</a:t>
            </a:r>
            <a:endParaRPr lang="en-US" dirty="0"/>
          </a:p>
        </p:txBody>
      </p:sp>
    </p:spTree>
    <p:extLst>
      <p:ext uri="{BB962C8B-B14F-4D97-AF65-F5344CB8AC3E}">
        <p14:creationId xmlns:p14="http://schemas.microsoft.com/office/powerpoint/2010/main" val="3736266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a:t>Что такое </a:t>
            </a:r>
            <a:r>
              <a:rPr lang="en-US" dirty="0"/>
              <a:t>ADO.NET?</a:t>
            </a:r>
            <a:endParaRPr lang="ru-RU" dirty="0"/>
          </a:p>
        </p:txBody>
      </p:sp>
      <p:sp>
        <p:nvSpPr>
          <p:cNvPr id="14" name="Объект 13"/>
          <p:cNvSpPr>
            <a:spLocks noGrp="1"/>
          </p:cNvSpPr>
          <p:nvPr>
            <p:ph idx="1"/>
          </p:nvPr>
        </p:nvSpPr>
        <p:spPr>
          <a:xfrm>
            <a:off x="189756" y="836712"/>
            <a:ext cx="11737304" cy="5760640"/>
          </a:xfrm>
        </p:spPr>
        <p:txBody>
          <a:bodyPr rtlCol="0" anchor="ctr">
            <a:normAutofit/>
          </a:bodyPr>
          <a:lstStyle/>
          <a:p>
            <a:r>
              <a:rPr lang="ru-RU" b="1" i="1" dirty="0"/>
              <a:t>ADO (</a:t>
            </a:r>
            <a:r>
              <a:rPr lang="ru-RU" b="1" i="1" dirty="0" err="1"/>
              <a:t>ActiveX</a:t>
            </a:r>
            <a:r>
              <a:rPr lang="ru-RU" b="1" i="1" dirty="0"/>
              <a:t> </a:t>
            </a:r>
            <a:r>
              <a:rPr lang="ru-RU" b="1" i="1" dirty="0" err="1"/>
              <a:t>Data</a:t>
            </a:r>
            <a:r>
              <a:rPr lang="ru-RU" b="1" i="1" dirty="0"/>
              <a:t> </a:t>
            </a:r>
            <a:r>
              <a:rPr lang="ru-RU" b="1" i="1" dirty="0" err="1"/>
              <a:t>Objects</a:t>
            </a:r>
            <a:r>
              <a:rPr lang="ru-RU" b="1" i="1" dirty="0"/>
              <a:t>)</a:t>
            </a:r>
            <a:r>
              <a:rPr lang="ru-RU" dirty="0"/>
              <a:t> — это библиотека компонентов СОМ, получившая в последние несколько лет множество воплощений. ADO состоит, прежде всего, из объектов </a:t>
            </a:r>
            <a:r>
              <a:rPr lang="ru-RU" dirty="0" err="1"/>
              <a:t>Connection</a:t>
            </a:r>
            <a:r>
              <a:rPr lang="ru-RU" dirty="0"/>
              <a:t>, </a:t>
            </a:r>
            <a:r>
              <a:rPr lang="ru-RU" dirty="0" err="1"/>
              <a:t>Command</a:t>
            </a:r>
            <a:r>
              <a:rPr lang="ru-RU" dirty="0"/>
              <a:t>, </a:t>
            </a:r>
            <a:r>
              <a:rPr lang="ru-RU" dirty="0" err="1"/>
              <a:t>Recordset</a:t>
            </a:r>
            <a:r>
              <a:rPr lang="ru-RU" dirty="0"/>
              <a:t> и </a:t>
            </a:r>
            <a:r>
              <a:rPr lang="ru-RU" dirty="0" err="1"/>
              <a:t>Field</a:t>
            </a:r>
            <a:r>
              <a:rPr lang="ru-RU" dirty="0"/>
              <a:t>. С помощью ADO открывается соединение с базой данных, после чего некоторые данные извлекаются и помещаются в набор записей, состоящих из полей; эти данные затем претерпевают манипуляции и обновления на сервере, после чего соединение закрывается. Кроме того, ADO предлагает так называемый </a:t>
            </a:r>
            <a:r>
              <a:rPr lang="ru-RU" i="1" dirty="0"/>
              <a:t>отключенный набор записей (</a:t>
            </a:r>
            <a:r>
              <a:rPr lang="ru-RU" i="1" dirty="0" err="1"/>
              <a:t>disconnected</a:t>
            </a:r>
            <a:r>
              <a:rPr lang="ru-RU" i="1" dirty="0"/>
              <a:t> </a:t>
            </a:r>
            <a:r>
              <a:rPr lang="ru-RU" i="1" dirty="0" err="1"/>
              <a:t>record</a:t>
            </a:r>
            <a:r>
              <a:rPr lang="ru-RU" i="1" dirty="0"/>
              <a:t> </a:t>
            </a:r>
            <a:r>
              <a:rPr lang="ru-RU" i="1" dirty="0" err="1"/>
              <a:t>set</a:t>
            </a:r>
            <a:r>
              <a:rPr lang="ru-RU" i="1" dirty="0"/>
              <a:t>)</a:t>
            </a:r>
            <a:r>
              <a:rPr lang="ru-RU" dirty="0"/>
              <a:t>, который используется, когда соединение с базой нежелательно удерживать открытым в течение длительного времени</a:t>
            </a:r>
            <a:r>
              <a:rPr lang="ru-RU" dirty="0" smtClean="0"/>
              <a:t>.</a:t>
            </a:r>
          </a:p>
          <a:p>
            <a:r>
              <a:rPr lang="ru-RU" dirty="0"/>
              <a:t>ADO.NET поставляется с тремя пространствами имен клиента базы данных: одно для </a:t>
            </a:r>
            <a:r>
              <a:rPr lang="ru-RU" b="1" dirty="0"/>
              <a:t>SQL </a:t>
            </a:r>
            <a:r>
              <a:rPr lang="ru-RU" b="1" dirty="0" err="1"/>
              <a:t>Server</a:t>
            </a:r>
            <a:r>
              <a:rPr lang="ru-RU" dirty="0"/>
              <a:t>, другое для источников данных </a:t>
            </a:r>
            <a:r>
              <a:rPr lang="ru-RU" b="1" dirty="0" err="1"/>
              <a:t>Open</a:t>
            </a:r>
            <a:r>
              <a:rPr lang="ru-RU" b="1" dirty="0"/>
              <a:t> </a:t>
            </a:r>
            <a:r>
              <a:rPr lang="ru-RU" b="1" dirty="0" err="1"/>
              <a:t>Database</a:t>
            </a:r>
            <a:r>
              <a:rPr lang="ru-RU" b="1" dirty="0"/>
              <a:t> </a:t>
            </a:r>
            <a:r>
              <a:rPr lang="ru-RU" b="1" dirty="0" err="1"/>
              <a:t>Connectivity</a:t>
            </a:r>
            <a:r>
              <a:rPr lang="ru-RU" b="1" dirty="0"/>
              <a:t> (ODBC)</a:t>
            </a:r>
            <a:r>
              <a:rPr lang="ru-RU" dirty="0"/>
              <a:t> и третье для любой базы данных, доступной через </a:t>
            </a:r>
            <a:r>
              <a:rPr lang="ru-RU" b="1" dirty="0"/>
              <a:t>OLE DB</a:t>
            </a:r>
            <a:r>
              <a:rPr lang="ru-RU" dirty="0"/>
              <a:t>. Если выбрана база данных, отличная от SQL </a:t>
            </a:r>
            <a:r>
              <a:rPr lang="ru-RU" dirty="0" err="1"/>
              <a:t>Server</a:t>
            </a:r>
            <a:r>
              <a:rPr lang="ru-RU" dirty="0"/>
              <a:t>, отдавайте предпочтение OLE DB, если только не окажется, что нет другого выбора кроме ODBC. Если в качестве базы данных используется </a:t>
            </a:r>
            <a:r>
              <a:rPr lang="ru-RU" dirty="0" err="1"/>
              <a:t>Oracle</a:t>
            </a:r>
            <a:r>
              <a:rPr lang="ru-RU" dirty="0"/>
              <a:t>, можете посетить сайт </a:t>
            </a:r>
            <a:r>
              <a:rPr lang="ru-RU" dirty="0" err="1"/>
              <a:t>Oracle</a:t>
            </a:r>
            <a:r>
              <a:rPr lang="ru-RU" dirty="0"/>
              <a:t> .NET </a:t>
            </a:r>
            <a:r>
              <a:rPr lang="ru-RU" dirty="0" err="1"/>
              <a:t>Developer</a:t>
            </a:r>
            <a:r>
              <a:rPr lang="ru-RU" dirty="0"/>
              <a:t> и получить там их поставщика .NET — </a:t>
            </a:r>
            <a:r>
              <a:rPr lang="ru-RU" dirty="0" smtClean="0"/>
              <a:t>ODP.NET.</a:t>
            </a:r>
            <a:endParaRPr lang="ru-RU" dirty="0"/>
          </a:p>
        </p:txBody>
      </p:sp>
    </p:spTree>
    <p:extLst>
      <p:ext uri="{BB962C8B-B14F-4D97-AF65-F5344CB8AC3E}">
        <p14:creationId xmlns:p14="http://schemas.microsoft.com/office/powerpoint/2010/main" val="120213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a:t>Что такое </a:t>
            </a:r>
            <a:r>
              <a:rPr lang="en-US" dirty="0"/>
              <a:t>ADO.NET?</a:t>
            </a:r>
            <a:endParaRPr lang="ru-RU" dirty="0"/>
          </a:p>
        </p:txBody>
      </p:sp>
      <p:sp>
        <p:nvSpPr>
          <p:cNvPr id="14" name="Объект 13"/>
          <p:cNvSpPr>
            <a:spLocks noGrp="1"/>
          </p:cNvSpPr>
          <p:nvPr>
            <p:ph idx="1"/>
          </p:nvPr>
        </p:nvSpPr>
        <p:spPr>
          <a:xfrm>
            <a:off x="189756" y="836712"/>
            <a:ext cx="11737304" cy="5760640"/>
          </a:xfrm>
        </p:spPr>
        <p:txBody>
          <a:bodyPr rtlCol="0" anchor="ctr">
            <a:normAutofit fontScale="92500" lnSpcReduction="20000"/>
          </a:bodyPr>
          <a:lstStyle/>
          <a:p>
            <a:r>
              <a:rPr lang="ru-RU" dirty="0"/>
              <a:t>Библиотеки ADO.NET можно применять тремя концептуально различными способами: в подключенном режиме, в автономном режиме и с помощью технологии </a:t>
            </a:r>
            <a:r>
              <a:rPr lang="ru-RU" dirty="0" err="1"/>
              <a:t>Entity</a:t>
            </a:r>
            <a:r>
              <a:rPr lang="ru-RU" dirty="0"/>
              <a:t> </a:t>
            </a:r>
            <a:r>
              <a:rPr lang="ru-RU" dirty="0" err="1"/>
              <a:t>Framework</a:t>
            </a:r>
            <a:r>
              <a:rPr lang="ru-RU" dirty="0"/>
              <a:t>. При использовании </a:t>
            </a:r>
            <a:r>
              <a:rPr lang="ru-RU" b="1" dirty="0"/>
              <a:t>подключенного уровня (</a:t>
            </a:r>
            <a:r>
              <a:rPr lang="ru-RU" b="1" dirty="0" err="1"/>
              <a:t>connected</a:t>
            </a:r>
            <a:r>
              <a:rPr lang="ru-RU" b="1" dirty="0"/>
              <a:t> </a:t>
            </a:r>
            <a:r>
              <a:rPr lang="ru-RU" b="1" dirty="0" err="1"/>
              <a:t>layer</a:t>
            </a:r>
            <a:r>
              <a:rPr lang="ru-RU" b="1" dirty="0"/>
              <a:t>)</a:t>
            </a:r>
            <a:r>
              <a:rPr lang="ru-RU" dirty="0"/>
              <a:t>, кодовая база явно подключается к соответствующему хранилищу данных и отключается от него. При таком способе использования ADO.NET обычно происходит взаимодействие с хранилищем данных с помощью объектов подключения, объектов команд и объектов чтения данных.</a:t>
            </a:r>
          </a:p>
          <a:p>
            <a:r>
              <a:rPr lang="ru-RU" b="1" dirty="0"/>
              <a:t>Автономный уровень (</a:t>
            </a:r>
            <a:r>
              <a:rPr lang="ru-RU" b="1" dirty="0" err="1"/>
              <a:t>disconnected</a:t>
            </a:r>
            <a:r>
              <a:rPr lang="ru-RU" b="1" dirty="0"/>
              <a:t> </a:t>
            </a:r>
            <a:r>
              <a:rPr lang="ru-RU" b="1" dirty="0" err="1"/>
              <a:t>layer</a:t>
            </a:r>
            <a:r>
              <a:rPr lang="ru-RU" b="1" dirty="0"/>
              <a:t>)</a:t>
            </a:r>
            <a:r>
              <a:rPr lang="ru-RU" dirty="0"/>
              <a:t>, позволяет работать с набором объектов </a:t>
            </a:r>
            <a:r>
              <a:rPr lang="ru-RU" dirty="0" err="1"/>
              <a:t>DataTable</a:t>
            </a:r>
            <a:r>
              <a:rPr lang="ru-RU" dirty="0"/>
              <a:t> (содержащихся в </a:t>
            </a:r>
            <a:r>
              <a:rPr lang="ru-RU" dirty="0" err="1"/>
              <a:t>DataSet</a:t>
            </a:r>
            <a:r>
              <a:rPr lang="ru-RU" dirty="0"/>
              <a:t>), который представляет на стороне клиента копию внешних данных. При получении </a:t>
            </a:r>
            <a:r>
              <a:rPr lang="ru-RU" dirty="0" err="1"/>
              <a:t>DataSet</a:t>
            </a:r>
            <a:r>
              <a:rPr lang="ru-RU" dirty="0"/>
              <a:t> с помощью соответствующего объекта адаптера данных подключение открывается и закрывается автоматически. Понятно, что этот подход помогает быстро освобождать подключения для других вызовов и повышает масштабируемость </a:t>
            </a:r>
            <a:r>
              <a:rPr lang="ru-RU" dirty="0" smtClean="0"/>
              <a:t>систем. Получив </a:t>
            </a:r>
            <a:r>
              <a:rPr lang="ru-RU" dirty="0"/>
              <a:t>объект </a:t>
            </a:r>
            <a:r>
              <a:rPr lang="ru-RU" dirty="0" err="1"/>
              <a:t>DataSet</a:t>
            </a:r>
            <a:r>
              <a:rPr lang="ru-RU" dirty="0"/>
              <a:t>, вызывающий код может просматривать и обрабатывать данные без затрат на сетевой трафик. А если нужно занести изменения в хранилище данных, то адаптер данных (вместе с набором операторов SQL) задействуется для обновления данных — при этом подключение открывается заново для проведения обновлений в базе, а затем сразу же закрывается.</a:t>
            </a:r>
          </a:p>
          <a:p>
            <a:r>
              <a:rPr lang="ru-RU" dirty="0"/>
              <a:t>После выпуска .NET 3.5 SP1 в ADO.NET появилась поддержка нового API, которая называется </a:t>
            </a:r>
            <a:r>
              <a:rPr lang="ru-RU" b="1" dirty="0" err="1"/>
              <a:t>Entity</a:t>
            </a:r>
            <a:r>
              <a:rPr lang="ru-RU" b="1" dirty="0"/>
              <a:t> </a:t>
            </a:r>
            <a:r>
              <a:rPr lang="ru-RU" b="1" dirty="0" err="1"/>
              <a:t>Framework</a:t>
            </a:r>
            <a:r>
              <a:rPr lang="ru-RU" dirty="0"/>
              <a:t>(сокращенно EF). Технология EF показывает, что многие низкоуровневые детали работы с базами данных (например, сложные SQL-запросы) скрыты от программиста и отрабатываются за него при генерации соответствующего LINQ-запроса (например, LINQ с </a:t>
            </a:r>
            <a:r>
              <a:rPr lang="ru-RU" dirty="0" err="1"/>
              <a:t>Entities</a:t>
            </a:r>
            <a:r>
              <a:rPr lang="ru-RU" dirty="0"/>
              <a:t>).</a:t>
            </a:r>
          </a:p>
        </p:txBody>
      </p:sp>
    </p:spTree>
    <p:extLst>
      <p:ext uri="{BB962C8B-B14F-4D97-AF65-F5344CB8AC3E}">
        <p14:creationId xmlns:p14="http://schemas.microsoft.com/office/powerpoint/2010/main" val="487907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a:t>Исторический экскурс в технологии доступа к </a:t>
            </a:r>
            <a:r>
              <a:rPr lang="ru-RU" dirty="0" smtClean="0"/>
              <a:t>данным</a:t>
            </a:r>
            <a:endParaRPr lang="ru-RU" dirty="0"/>
          </a:p>
        </p:txBody>
      </p:sp>
      <p:sp>
        <p:nvSpPr>
          <p:cNvPr id="14" name="Объект 13"/>
          <p:cNvSpPr>
            <a:spLocks noGrp="1"/>
          </p:cNvSpPr>
          <p:nvPr>
            <p:ph idx="1"/>
          </p:nvPr>
        </p:nvSpPr>
        <p:spPr>
          <a:xfrm>
            <a:off x="189756" y="836712"/>
            <a:ext cx="11737304" cy="5760640"/>
          </a:xfrm>
        </p:spPr>
        <p:txBody>
          <a:bodyPr rtlCol="0" anchor="ctr">
            <a:normAutofit/>
          </a:bodyPr>
          <a:lstStyle/>
          <a:p>
            <a:pPr marL="0" indent="0">
              <a:buNone/>
            </a:pPr>
            <a:r>
              <a:rPr lang="ru-RU" dirty="0"/>
              <a:t>На заре эпохи баз данных разработчикам достаточно было знать только те базы данных, которые они использовали. Но базы данных и их технологии развивались довольно быстро — от реляционных баз данных к </a:t>
            </a:r>
            <a:r>
              <a:rPr lang="ru-RU" dirty="0" err="1"/>
              <a:t>нереляционным</a:t>
            </a:r>
            <a:r>
              <a:rPr lang="ru-RU" dirty="0"/>
              <a:t> информационным хранилищам, таким, как электронная почта и файловые системы. Развитие баз данных сейчас идет в ногу со стремительными изменениями в технике. А с появлением клиент-серверных и многоуровневых архитектур разработчикам уже приходится разбираться во всем многообразии технологий баз данных. Большинство разработчиков потратили годы на изучение ODBC, DAO, RDO, OLE DB, ADO и RDS. К настоящему моменту </a:t>
            </a:r>
            <a:r>
              <a:rPr lang="ru-RU" dirty="0" err="1"/>
              <a:t>Microsoft</a:t>
            </a:r>
            <a:r>
              <a:rPr lang="ru-RU" dirty="0"/>
              <a:t> представила .NET </a:t>
            </a:r>
            <a:r>
              <a:rPr lang="ru-RU" dirty="0" err="1"/>
              <a:t>Framework</a:t>
            </a:r>
            <a:r>
              <a:rPr lang="ru-RU" dirty="0"/>
              <a:t> и вместе с ней новую технологию баз данных ADO.NET</a:t>
            </a:r>
            <a:r>
              <a:rPr lang="ru-RU" dirty="0" smtClean="0"/>
              <a:t>.</a:t>
            </a:r>
          </a:p>
          <a:p>
            <a:pPr marL="0" indent="0">
              <a:buNone/>
            </a:pPr>
            <a:r>
              <a:rPr lang="en-US" dirty="0">
                <a:hlinkClick r:id="rId3"/>
              </a:rPr>
              <a:t>https://</a:t>
            </a:r>
            <a:r>
              <a:rPr lang="en-US" dirty="0" smtClean="0">
                <a:hlinkClick r:id="rId3"/>
              </a:rPr>
              <a:t>www.osp.ru/winitpro/2003/04/176027</a:t>
            </a:r>
            <a:r>
              <a:rPr lang="ru-RU" dirty="0" smtClean="0"/>
              <a:t>.</a:t>
            </a:r>
            <a:endParaRPr lang="ru-RU" dirty="0"/>
          </a:p>
        </p:txBody>
      </p:sp>
    </p:spTree>
    <p:extLst>
      <p:ext uri="{BB962C8B-B14F-4D97-AF65-F5344CB8AC3E}">
        <p14:creationId xmlns:p14="http://schemas.microsoft.com/office/powerpoint/2010/main" val="1108709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504056"/>
          </a:xfrm>
        </p:spPr>
        <p:txBody>
          <a:bodyPr rtlCol="0">
            <a:normAutofit fontScale="90000"/>
          </a:bodyPr>
          <a:lstStyle/>
          <a:p>
            <a:pPr algn="ctr"/>
            <a:r>
              <a:rPr lang="ru-RU" dirty="0" smtClean="0"/>
              <a:t>Архитектура </a:t>
            </a:r>
            <a:r>
              <a:rPr lang="en-US" dirty="0"/>
              <a:t>ADO.NET</a:t>
            </a:r>
            <a:endParaRPr lang="ru-RU" dirty="0"/>
          </a:p>
        </p:txBody>
      </p:sp>
      <p:pic>
        <p:nvPicPr>
          <p:cNvPr id="5" name="Объект 4"/>
          <p:cNvPicPr>
            <a:picLocks noGrp="1" noChangeAspect="1"/>
          </p:cNvPicPr>
          <p:nvPr>
            <p:ph idx="1"/>
          </p:nvPr>
        </p:nvPicPr>
        <p:blipFill>
          <a:blip r:embed="rId3"/>
          <a:stretch>
            <a:fillRect/>
          </a:stretch>
        </p:blipFill>
        <p:spPr>
          <a:xfrm>
            <a:off x="627343" y="1628800"/>
            <a:ext cx="10862130" cy="3816424"/>
          </a:xfrm>
          <a:prstGeom prst="rect">
            <a:avLst/>
          </a:prstGeom>
        </p:spPr>
      </p:pic>
    </p:spTree>
    <p:extLst>
      <p:ext uri="{BB962C8B-B14F-4D97-AF65-F5344CB8AC3E}">
        <p14:creationId xmlns:p14="http://schemas.microsoft.com/office/powerpoint/2010/main" val="2694014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89756" y="188640"/>
            <a:ext cx="11737304" cy="648072"/>
          </a:xfrm>
        </p:spPr>
        <p:txBody>
          <a:bodyPr rtlCol="0">
            <a:normAutofit/>
          </a:bodyPr>
          <a:lstStyle/>
          <a:p>
            <a:pPr algn="ctr"/>
            <a:r>
              <a:rPr lang="ru-RU" dirty="0" smtClean="0"/>
              <a:t>Объекты ADO.NET</a:t>
            </a:r>
            <a:r>
              <a:rPr lang="ru-RU" dirty="0"/>
              <a:t>.</a:t>
            </a:r>
          </a:p>
        </p:txBody>
      </p:sp>
      <p:sp>
        <p:nvSpPr>
          <p:cNvPr id="14" name="Объект 13"/>
          <p:cNvSpPr>
            <a:spLocks noGrp="1"/>
          </p:cNvSpPr>
          <p:nvPr>
            <p:ph idx="1"/>
          </p:nvPr>
        </p:nvSpPr>
        <p:spPr>
          <a:xfrm>
            <a:off x="189756" y="836712"/>
            <a:ext cx="11737304" cy="5760640"/>
          </a:xfrm>
        </p:spPr>
        <p:txBody>
          <a:bodyPr rtlCol="0" anchor="ctr">
            <a:normAutofit fontScale="77500" lnSpcReduction="20000"/>
          </a:bodyPr>
          <a:lstStyle/>
          <a:p>
            <a:pPr marL="0" indent="0">
              <a:buNone/>
            </a:pPr>
            <a:r>
              <a:rPr lang="ru-RU" dirty="0" smtClean="0"/>
              <a:t>Основу</a:t>
            </a:r>
            <a:r>
              <a:rPr lang="en-US" dirty="0" smtClean="0"/>
              <a:t> </a:t>
            </a:r>
            <a:r>
              <a:rPr lang="ru-RU" dirty="0" smtClean="0"/>
              <a:t>интерфейса</a:t>
            </a:r>
            <a:r>
              <a:rPr lang="en-US" dirty="0" smtClean="0"/>
              <a:t> </a:t>
            </a:r>
            <a:r>
              <a:rPr lang="ru-RU" dirty="0" smtClean="0"/>
              <a:t>взаимодействия</a:t>
            </a:r>
            <a:r>
              <a:rPr lang="en-US" dirty="0" smtClean="0"/>
              <a:t> </a:t>
            </a:r>
            <a:r>
              <a:rPr lang="ru-RU" dirty="0" smtClean="0"/>
              <a:t>с</a:t>
            </a:r>
            <a:r>
              <a:rPr lang="en-US" dirty="0" smtClean="0"/>
              <a:t> </a:t>
            </a:r>
            <a:r>
              <a:rPr lang="ru-RU" dirty="0" smtClean="0"/>
              <a:t>базами</a:t>
            </a:r>
            <a:r>
              <a:rPr lang="en-US" dirty="0" smtClean="0"/>
              <a:t> </a:t>
            </a:r>
            <a:r>
              <a:rPr lang="ru-RU" dirty="0" smtClean="0"/>
              <a:t>данных</a:t>
            </a:r>
            <a:r>
              <a:rPr lang="en-US" dirty="0" smtClean="0"/>
              <a:t> </a:t>
            </a:r>
            <a:r>
              <a:rPr lang="ru-RU" dirty="0" smtClean="0"/>
              <a:t>в</a:t>
            </a:r>
            <a:r>
              <a:rPr lang="en-US" dirty="0" smtClean="0"/>
              <a:t> </a:t>
            </a:r>
            <a:r>
              <a:rPr lang="en-US" b="1" dirty="0" smtClean="0"/>
              <a:t>ADO.NET </a:t>
            </a:r>
            <a:r>
              <a:rPr lang="ru-RU" dirty="0" smtClean="0"/>
              <a:t>представляет</a:t>
            </a:r>
            <a:r>
              <a:rPr lang="en-US" dirty="0" smtClean="0"/>
              <a:t> </a:t>
            </a:r>
            <a:r>
              <a:rPr lang="ru-RU" dirty="0" smtClean="0"/>
              <a:t>ограниченный</a:t>
            </a:r>
            <a:r>
              <a:rPr lang="en-US" dirty="0" smtClean="0"/>
              <a:t> </a:t>
            </a:r>
            <a:r>
              <a:rPr lang="ru-RU" dirty="0" smtClean="0"/>
              <a:t>круг</a:t>
            </a:r>
            <a:r>
              <a:rPr lang="en-US" dirty="0" smtClean="0"/>
              <a:t> </a:t>
            </a:r>
            <a:r>
              <a:rPr lang="ru-RU" dirty="0" smtClean="0"/>
              <a:t>объектов</a:t>
            </a:r>
            <a:r>
              <a:rPr lang="ru-RU" dirty="0"/>
              <a:t>:</a:t>
            </a:r>
          </a:p>
          <a:p>
            <a:pPr indent="227013">
              <a:buFont typeface="Wingdings" panose="05000000000000000000" pitchFamily="2" charset="2"/>
              <a:buChar char="v"/>
            </a:pPr>
            <a:r>
              <a:rPr lang="en-US" b="1" dirty="0" smtClean="0"/>
              <a:t>Connection</a:t>
            </a:r>
            <a:r>
              <a:rPr lang="en-US" b="1" dirty="0"/>
              <a:t>;</a:t>
            </a:r>
            <a:endParaRPr lang="en-US" dirty="0"/>
          </a:p>
          <a:p>
            <a:pPr indent="227013">
              <a:buFont typeface="Wingdings" panose="05000000000000000000" pitchFamily="2" charset="2"/>
              <a:buChar char="v"/>
            </a:pPr>
            <a:r>
              <a:rPr lang="en-US" b="1" dirty="0" smtClean="0"/>
              <a:t>Command</a:t>
            </a:r>
            <a:r>
              <a:rPr lang="en-US" b="1" dirty="0"/>
              <a:t>;</a:t>
            </a:r>
            <a:endParaRPr lang="en-US" dirty="0"/>
          </a:p>
          <a:p>
            <a:pPr indent="227013">
              <a:buFont typeface="Wingdings" panose="05000000000000000000" pitchFamily="2" charset="2"/>
              <a:buChar char="v"/>
            </a:pPr>
            <a:r>
              <a:rPr lang="en-US" b="1" dirty="0" err="1" smtClean="0"/>
              <a:t>DataReader</a:t>
            </a:r>
            <a:r>
              <a:rPr lang="en-US" b="1" dirty="0"/>
              <a:t>;</a:t>
            </a:r>
            <a:endParaRPr lang="en-US" dirty="0"/>
          </a:p>
          <a:p>
            <a:pPr indent="227013">
              <a:buFont typeface="Wingdings" panose="05000000000000000000" pitchFamily="2" charset="2"/>
              <a:buChar char="v"/>
            </a:pPr>
            <a:r>
              <a:rPr lang="en-US" b="1" dirty="0" err="1" smtClean="0"/>
              <a:t>DataSet</a:t>
            </a:r>
            <a:r>
              <a:rPr lang="en-US" b="1" dirty="0"/>
              <a:t>;</a:t>
            </a:r>
            <a:endParaRPr lang="en-US" dirty="0"/>
          </a:p>
          <a:p>
            <a:pPr indent="227013">
              <a:buFont typeface="Wingdings" panose="05000000000000000000" pitchFamily="2" charset="2"/>
              <a:buChar char="v"/>
            </a:pPr>
            <a:r>
              <a:rPr lang="en-US" b="1" dirty="0" err="1" smtClean="0"/>
              <a:t>DataTable</a:t>
            </a:r>
            <a:r>
              <a:rPr lang="en-US" b="1" dirty="0"/>
              <a:t>;</a:t>
            </a:r>
            <a:endParaRPr lang="en-US" dirty="0"/>
          </a:p>
          <a:p>
            <a:pPr indent="227013">
              <a:buFont typeface="Wingdings" panose="05000000000000000000" pitchFamily="2" charset="2"/>
              <a:buChar char="v"/>
            </a:pPr>
            <a:r>
              <a:rPr lang="en-US" b="1" dirty="0" err="1" smtClean="0"/>
              <a:t>DataAdapter</a:t>
            </a:r>
            <a:r>
              <a:rPr lang="en-US" b="1" dirty="0"/>
              <a:t>.</a:t>
            </a:r>
            <a:endParaRPr lang="en-US" dirty="0"/>
          </a:p>
          <a:p>
            <a:pPr marL="0" indent="0">
              <a:buNone/>
            </a:pPr>
            <a:r>
              <a:rPr lang="ru-RU" dirty="0" smtClean="0"/>
              <a:t>С</a:t>
            </a:r>
            <a:r>
              <a:rPr lang="en-US" dirty="0" smtClean="0"/>
              <a:t> </a:t>
            </a:r>
            <a:r>
              <a:rPr lang="ru-RU" dirty="0" smtClean="0"/>
              <a:t>помощью</a:t>
            </a:r>
            <a:r>
              <a:rPr lang="en-US" dirty="0" smtClean="0"/>
              <a:t> </a:t>
            </a:r>
            <a:r>
              <a:rPr lang="ru-RU" dirty="0" smtClean="0"/>
              <a:t>объекта</a:t>
            </a:r>
            <a:r>
              <a:rPr lang="en-US" dirty="0" smtClean="0"/>
              <a:t> </a:t>
            </a:r>
            <a:r>
              <a:rPr lang="en-US" b="1" dirty="0" smtClean="0"/>
              <a:t>Connection </a:t>
            </a:r>
            <a:r>
              <a:rPr lang="ru-RU" dirty="0" smtClean="0"/>
              <a:t>происходит</a:t>
            </a:r>
            <a:r>
              <a:rPr lang="en-US" dirty="0" smtClean="0"/>
              <a:t> </a:t>
            </a:r>
            <a:r>
              <a:rPr lang="ru-RU" dirty="0" smtClean="0"/>
              <a:t>установка</a:t>
            </a:r>
            <a:r>
              <a:rPr lang="en-US" dirty="0" smtClean="0"/>
              <a:t> </a:t>
            </a:r>
            <a:r>
              <a:rPr lang="ru-RU" dirty="0" smtClean="0"/>
              <a:t>подключения</a:t>
            </a:r>
            <a:r>
              <a:rPr lang="en-US" dirty="0" smtClean="0"/>
              <a:t> </a:t>
            </a:r>
            <a:r>
              <a:rPr lang="ru-RU" dirty="0" smtClean="0"/>
              <a:t>к</a:t>
            </a:r>
            <a:r>
              <a:rPr lang="en-US" dirty="0" smtClean="0"/>
              <a:t> </a:t>
            </a:r>
            <a:r>
              <a:rPr lang="ru-RU" dirty="0" smtClean="0"/>
              <a:t>источнику</a:t>
            </a:r>
            <a:r>
              <a:rPr lang="en-US" dirty="0" smtClean="0"/>
              <a:t> </a:t>
            </a:r>
            <a:r>
              <a:rPr lang="ru-RU" dirty="0" smtClean="0"/>
              <a:t>данных</a:t>
            </a:r>
            <a:r>
              <a:rPr lang="ru-RU" dirty="0"/>
              <a:t>.</a:t>
            </a:r>
          </a:p>
          <a:p>
            <a:pPr marL="0" indent="0">
              <a:buNone/>
            </a:pPr>
            <a:r>
              <a:rPr lang="ru-RU" dirty="0" smtClean="0"/>
              <a:t>Объект</a:t>
            </a:r>
            <a:r>
              <a:rPr lang="en-US" dirty="0" smtClean="0"/>
              <a:t> </a:t>
            </a:r>
            <a:r>
              <a:rPr lang="en-US" b="1" dirty="0" smtClean="0"/>
              <a:t>Command </a:t>
            </a:r>
            <a:r>
              <a:rPr lang="ru-RU" dirty="0" smtClean="0"/>
              <a:t>позволяет</a:t>
            </a:r>
            <a:r>
              <a:rPr lang="en-US" dirty="0" smtClean="0"/>
              <a:t> </a:t>
            </a:r>
            <a:r>
              <a:rPr lang="ru-RU" dirty="0" smtClean="0"/>
              <a:t>выполнять</a:t>
            </a:r>
            <a:r>
              <a:rPr lang="en-US" dirty="0" smtClean="0"/>
              <a:t> </a:t>
            </a:r>
            <a:r>
              <a:rPr lang="ru-RU" dirty="0" smtClean="0"/>
              <a:t>операции</a:t>
            </a:r>
            <a:r>
              <a:rPr lang="en-US" dirty="0" smtClean="0"/>
              <a:t> </a:t>
            </a:r>
            <a:r>
              <a:rPr lang="ru-RU" dirty="0" smtClean="0"/>
              <a:t>с</a:t>
            </a:r>
            <a:r>
              <a:rPr lang="en-US" dirty="0" smtClean="0"/>
              <a:t> </a:t>
            </a:r>
            <a:r>
              <a:rPr lang="ru-RU" dirty="0" smtClean="0"/>
              <a:t>данными</a:t>
            </a:r>
            <a:r>
              <a:rPr lang="en-US" dirty="0" smtClean="0"/>
              <a:t> </a:t>
            </a:r>
            <a:r>
              <a:rPr lang="ru-RU" dirty="0" smtClean="0"/>
              <a:t>из</a:t>
            </a:r>
            <a:r>
              <a:rPr lang="en-US" dirty="0" smtClean="0"/>
              <a:t> </a:t>
            </a:r>
            <a:r>
              <a:rPr lang="ru-RU" dirty="0" smtClean="0"/>
              <a:t>БД</a:t>
            </a:r>
            <a:r>
              <a:rPr lang="ru-RU" dirty="0"/>
              <a:t>.</a:t>
            </a:r>
          </a:p>
          <a:p>
            <a:pPr marL="0" indent="0">
              <a:buNone/>
            </a:pPr>
            <a:r>
              <a:rPr lang="ru-RU" dirty="0" smtClean="0"/>
              <a:t>Объект</a:t>
            </a:r>
            <a:r>
              <a:rPr lang="en-US" dirty="0" smtClean="0"/>
              <a:t> </a:t>
            </a:r>
            <a:r>
              <a:rPr lang="en-US" b="1" dirty="0" err="1" smtClean="0"/>
              <a:t>DataReader</a:t>
            </a:r>
            <a:r>
              <a:rPr lang="en-US" b="1" dirty="0" smtClean="0"/>
              <a:t> </a:t>
            </a:r>
            <a:r>
              <a:rPr lang="ru-RU" dirty="0" smtClean="0"/>
              <a:t>считывает</a:t>
            </a:r>
            <a:r>
              <a:rPr lang="en-US" dirty="0" smtClean="0"/>
              <a:t> </a:t>
            </a:r>
            <a:r>
              <a:rPr lang="ru-RU" dirty="0" smtClean="0"/>
              <a:t>полученные</a:t>
            </a:r>
            <a:r>
              <a:rPr lang="en-US" dirty="0" smtClean="0"/>
              <a:t> </a:t>
            </a:r>
            <a:r>
              <a:rPr lang="ru-RU" dirty="0" smtClean="0"/>
              <a:t>в</a:t>
            </a:r>
            <a:r>
              <a:rPr lang="en-US" dirty="0" smtClean="0"/>
              <a:t> </a:t>
            </a:r>
            <a:r>
              <a:rPr lang="ru-RU" dirty="0" smtClean="0"/>
              <a:t>результате</a:t>
            </a:r>
            <a:r>
              <a:rPr lang="en-US" dirty="0" smtClean="0"/>
              <a:t> </a:t>
            </a:r>
            <a:r>
              <a:rPr lang="ru-RU" dirty="0" smtClean="0"/>
              <a:t>запроса</a:t>
            </a:r>
            <a:r>
              <a:rPr lang="en-US" dirty="0" smtClean="0"/>
              <a:t> </a:t>
            </a:r>
            <a:r>
              <a:rPr lang="ru-RU" dirty="0" smtClean="0"/>
              <a:t>данные</a:t>
            </a:r>
            <a:r>
              <a:rPr lang="ru-RU" dirty="0"/>
              <a:t>.</a:t>
            </a:r>
          </a:p>
          <a:p>
            <a:pPr marL="0" indent="0">
              <a:buNone/>
            </a:pPr>
            <a:r>
              <a:rPr lang="ru-RU" dirty="0" smtClean="0"/>
              <a:t>Объект</a:t>
            </a:r>
            <a:r>
              <a:rPr lang="en-US" dirty="0" smtClean="0"/>
              <a:t> </a:t>
            </a:r>
            <a:r>
              <a:rPr lang="en-US" b="1" dirty="0" err="1" smtClean="0"/>
              <a:t>DataSet</a:t>
            </a:r>
            <a:r>
              <a:rPr lang="en-US" b="1" dirty="0" smtClean="0"/>
              <a:t> </a:t>
            </a:r>
            <a:r>
              <a:rPr lang="ru-RU" b="1" dirty="0" smtClean="0"/>
              <a:t>и</a:t>
            </a:r>
            <a:r>
              <a:rPr lang="en-US" b="1" dirty="0" smtClean="0"/>
              <a:t> </a:t>
            </a:r>
            <a:r>
              <a:rPr lang="en-US" b="1" dirty="0" err="1" smtClean="0"/>
              <a:t>DataTable</a:t>
            </a:r>
            <a:r>
              <a:rPr lang="en-US" b="1" dirty="0" smtClean="0"/>
              <a:t> </a:t>
            </a:r>
            <a:r>
              <a:rPr lang="ru-RU" dirty="0" smtClean="0"/>
              <a:t>предназначен</a:t>
            </a:r>
            <a:r>
              <a:rPr lang="en-US" dirty="0" smtClean="0"/>
              <a:t> </a:t>
            </a:r>
            <a:r>
              <a:rPr lang="ru-RU" dirty="0" smtClean="0"/>
              <a:t>для</a:t>
            </a:r>
            <a:r>
              <a:rPr lang="en-US" dirty="0" smtClean="0"/>
              <a:t> </a:t>
            </a:r>
            <a:r>
              <a:rPr lang="ru-RU" dirty="0" smtClean="0"/>
              <a:t>хранения</a:t>
            </a:r>
            <a:r>
              <a:rPr lang="en-US" dirty="0" smtClean="0"/>
              <a:t> </a:t>
            </a:r>
            <a:r>
              <a:rPr lang="ru-RU" dirty="0" smtClean="0"/>
              <a:t>данных</a:t>
            </a:r>
            <a:r>
              <a:rPr lang="en-US" dirty="0" smtClean="0"/>
              <a:t> </a:t>
            </a:r>
            <a:r>
              <a:rPr lang="ru-RU" dirty="0" smtClean="0"/>
              <a:t>из</a:t>
            </a:r>
            <a:r>
              <a:rPr lang="en-US" dirty="0" smtClean="0"/>
              <a:t> </a:t>
            </a:r>
            <a:r>
              <a:rPr lang="ru-RU" dirty="0" smtClean="0"/>
              <a:t>БД</a:t>
            </a:r>
            <a:r>
              <a:rPr lang="en-US" dirty="0" smtClean="0"/>
              <a:t> </a:t>
            </a:r>
            <a:r>
              <a:rPr lang="ru-RU" dirty="0" smtClean="0"/>
              <a:t>и</a:t>
            </a:r>
            <a:r>
              <a:rPr lang="en-US" dirty="0" smtClean="0"/>
              <a:t> </a:t>
            </a:r>
            <a:r>
              <a:rPr lang="ru-RU" dirty="0" smtClean="0"/>
              <a:t>позволяет</a:t>
            </a:r>
            <a:r>
              <a:rPr lang="en-US" dirty="0" smtClean="0"/>
              <a:t> </a:t>
            </a:r>
            <a:r>
              <a:rPr lang="ru-RU" dirty="0" smtClean="0"/>
              <a:t>работать</a:t>
            </a:r>
            <a:r>
              <a:rPr lang="en-US" dirty="0" smtClean="0"/>
              <a:t> </a:t>
            </a:r>
            <a:r>
              <a:rPr lang="ru-RU" dirty="0" smtClean="0"/>
              <a:t>с</a:t>
            </a:r>
            <a:r>
              <a:rPr lang="en-US" dirty="0" smtClean="0"/>
              <a:t> </a:t>
            </a:r>
            <a:r>
              <a:rPr lang="ru-RU" dirty="0" smtClean="0"/>
              <a:t>ними</a:t>
            </a:r>
            <a:r>
              <a:rPr lang="en-US" dirty="0" smtClean="0"/>
              <a:t> </a:t>
            </a:r>
            <a:r>
              <a:rPr lang="ru-RU" dirty="0" smtClean="0"/>
              <a:t>не</a:t>
            </a:r>
            <a:r>
              <a:rPr lang="en-US" dirty="0" smtClean="0"/>
              <a:t> </a:t>
            </a:r>
            <a:r>
              <a:rPr lang="ru-RU" dirty="0" smtClean="0"/>
              <a:t>зависимо</a:t>
            </a:r>
            <a:r>
              <a:rPr lang="en-US" dirty="0" smtClean="0"/>
              <a:t> </a:t>
            </a:r>
            <a:r>
              <a:rPr lang="ru-RU" dirty="0" smtClean="0"/>
              <a:t>от</a:t>
            </a:r>
            <a:r>
              <a:rPr lang="en-US" dirty="0" smtClean="0"/>
              <a:t> </a:t>
            </a:r>
            <a:r>
              <a:rPr lang="ru-RU" dirty="0" smtClean="0"/>
              <a:t>БД</a:t>
            </a:r>
            <a:r>
              <a:rPr lang="ru-RU" dirty="0"/>
              <a:t>.</a:t>
            </a:r>
          </a:p>
          <a:p>
            <a:pPr marL="0" indent="0">
              <a:buNone/>
            </a:pPr>
            <a:r>
              <a:rPr lang="ru-RU" dirty="0" smtClean="0"/>
              <a:t>Объект </a:t>
            </a:r>
            <a:r>
              <a:rPr lang="en-US" b="1" dirty="0" err="1" smtClean="0"/>
              <a:t>DataAdapter</a:t>
            </a:r>
            <a:r>
              <a:rPr lang="ru-RU" b="1" dirty="0" smtClean="0"/>
              <a:t> </a:t>
            </a:r>
            <a:r>
              <a:rPr lang="ru-RU" dirty="0" smtClean="0"/>
              <a:t>является посредником между </a:t>
            </a:r>
            <a:r>
              <a:rPr lang="en-US" b="1" dirty="0" err="1" smtClean="0"/>
              <a:t>DataSet</a:t>
            </a:r>
            <a:r>
              <a:rPr lang="ru-RU" b="1" dirty="0" smtClean="0"/>
              <a:t> </a:t>
            </a:r>
            <a:r>
              <a:rPr lang="ru-RU" dirty="0" smtClean="0"/>
              <a:t>и источником данных. Главным образом, через эти объекты и будет идти работа с базой данных</a:t>
            </a:r>
            <a:r>
              <a:rPr lang="ru-RU" dirty="0"/>
              <a:t>.</a:t>
            </a:r>
          </a:p>
        </p:txBody>
      </p:sp>
    </p:spTree>
    <p:extLst>
      <p:ext uri="{BB962C8B-B14F-4D97-AF65-F5344CB8AC3E}">
        <p14:creationId xmlns:p14="http://schemas.microsoft.com/office/powerpoint/2010/main" val="2475567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Синий цифровой тоннель (16 x 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896_TF02895261_TF02895261.potx" id="{B6CEA06A-6068-4B4A-BA2F-705122E61509}" vid="{D5DC9138-7F6C-4334-982D-29E09F89611B}"/>
    </a:ext>
  </a:extLst>
</a:theme>
</file>

<file path=ppt/theme/theme2.xml><?xml version="1.0" encoding="utf-8"?>
<a:theme xmlns:a="http://schemas.openxmlformats.org/drawingml/2006/main" name="Тема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Тема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c8b9ac51-6bcc-4177-bab6-9e67c28608d8" xsi:nil="true"/>
    <lcf76f155ced4ddcb4097134ff3c332f xmlns="55447148-8326-43bd-aafe-d4e5c9b0bf0d">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Документ" ma:contentTypeID="0x0101000DB278D14BD84940959797AA26CBBC79" ma:contentTypeVersion="13" ma:contentTypeDescription="Створення нового документа." ma:contentTypeScope="" ma:versionID="faaf16bd9af288cb4de46d60dc6f0d38">
  <xsd:schema xmlns:xsd="http://www.w3.org/2001/XMLSchema" xmlns:xs="http://www.w3.org/2001/XMLSchema" xmlns:p="http://schemas.microsoft.com/office/2006/metadata/properties" xmlns:ns2="55447148-8326-43bd-aafe-d4e5c9b0bf0d" xmlns:ns3="c8b9ac51-6bcc-4177-bab6-9e67c28608d8" targetNamespace="http://schemas.microsoft.com/office/2006/metadata/properties" ma:root="true" ma:fieldsID="45a335156aa9dc4347a31102f99abbbf" ns2:_="" ns3:_="">
    <xsd:import namespace="55447148-8326-43bd-aafe-d4e5c9b0bf0d"/>
    <xsd:import namespace="c8b9ac51-6bcc-4177-bab6-9e67c28608d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447148-8326-43bd-aafe-d4e5c9b0bf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Теги зображень" ma:readOnly="false" ma:fieldId="{5cf76f15-5ced-4ddc-b409-7134ff3c332f}" ma:taxonomyMulti="true" ma:sspId="168b2bcd-3960-4df8-afb5-1b38f073375d"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8b9ac51-6bcc-4177-bab6-9e67c28608d8"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b1367af3-fab7-49ed-9983-001cd0b0e090}" ma:internalName="TaxCatchAll" ma:showField="CatchAllData" ma:web="c8b9ac51-6bcc-4177-bab6-9e67c28608d8">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Спільний доступ"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Відомості про тих, хто має доступ"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вмісту"/>
        <xsd:element ref="dc:title" minOccurs="0" maxOccurs="1" ma:index="4" ma:displayName="Заголовок"/>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AEA101-DD72-453E-B560-3DF45E40D847}"/>
</file>

<file path=customXml/itemProps2.xml><?xml version="1.0" encoding="utf-8"?>
<ds:datastoreItem xmlns:ds="http://schemas.openxmlformats.org/officeDocument/2006/customXml" ds:itemID="{00E41224-0370-4595-877C-23316CD80004}">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DE8AD0A1-C419-4644-B9C1-D03C1594DDED}"/>
</file>

<file path=docProps/app.xml><?xml version="1.0" encoding="utf-8"?>
<Properties xmlns="http://schemas.openxmlformats.org/officeDocument/2006/extended-properties" xmlns:vt="http://schemas.openxmlformats.org/officeDocument/2006/docPropsVTypes">
  <Template>Бизнес-презентация с синим цифровым тоннелем (широкоэкранный формат)</Template>
  <TotalTime>0</TotalTime>
  <Words>3686</Words>
  <Application>Microsoft Office PowerPoint</Application>
  <PresentationFormat>Произвольный</PresentationFormat>
  <Paragraphs>323</Paragraphs>
  <Slides>40</Slides>
  <Notes>39</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40</vt:i4>
      </vt:variant>
    </vt:vector>
  </HeadingPairs>
  <TitlesOfParts>
    <vt:vector size="44" baseType="lpstr">
      <vt:lpstr>Arial</vt:lpstr>
      <vt:lpstr>Corbel</vt:lpstr>
      <vt:lpstr>Wingdings</vt:lpstr>
      <vt:lpstr>Синий цифровой тоннель (16 x 9)</vt:lpstr>
      <vt:lpstr>Модуль 1.  Введение в ADO.Net.</vt:lpstr>
      <vt:lpstr>Что такое ADO.NET?</vt:lpstr>
      <vt:lpstr>Что такое ADO.NET?</vt:lpstr>
      <vt:lpstr>Что такое ADO.NET?</vt:lpstr>
      <vt:lpstr>Что такое ADO.NET?</vt:lpstr>
      <vt:lpstr>Что такое ADO.NET?</vt:lpstr>
      <vt:lpstr>Исторический экскурс в технологии доступа к данным</vt:lpstr>
      <vt:lpstr>Архитектура ADO.NET</vt:lpstr>
      <vt:lpstr>Объекты ADO.NET.</vt:lpstr>
      <vt:lpstr>Объекты ADO.NET.</vt:lpstr>
      <vt:lpstr>Поставщики данных в ADO.NET</vt:lpstr>
      <vt:lpstr>Поставщики данных в ADO.NET</vt:lpstr>
      <vt:lpstr>Поставщики данных в ADO.NET</vt:lpstr>
      <vt:lpstr>Поставщики данных в ADO.NET</vt:lpstr>
      <vt:lpstr>Поставщики данных в ADO.NET</vt:lpstr>
      <vt:lpstr>Пространства ADO.NET</vt:lpstr>
      <vt:lpstr>Модели работы ADO.NET.</vt:lpstr>
      <vt:lpstr>Пример использования ADO.NET для доступа к источнику данных.</vt:lpstr>
      <vt:lpstr>Пример использования ADO.NET для доступа к источнику данных.</vt:lpstr>
      <vt:lpstr>Пример использования ADO.NET для доступа к источнику данных.</vt:lpstr>
      <vt:lpstr>Пример использования ADO.NET для доступа к источнику данных.</vt:lpstr>
      <vt:lpstr>Пример использования ADO.NET для доступа к источнику данных.</vt:lpstr>
      <vt:lpstr>Пример использования ADO.NET для доступа к источнику данных.</vt:lpstr>
      <vt:lpstr>Пример использования ADO.NET для доступа к источнику данных.</vt:lpstr>
      <vt:lpstr>Пример использования ADO.NET для доступа к источнику данных.</vt:lpstr>
      <vt:lpstr>Пример использования ADO.NET для доступа к источнику данных.</vt:lpstr>
      <vt:lpstr>Пример использования ADO.NET для доступа к источнику данных.</vt:lpstr>
      <vt:lpstr>Пример использования ADO.NET для доступа к источнику данных.</vt:lpstr>
      <vt:lpstr>Пример использования ADO.NET для доступа к источнику данных.</vt:lpstr>
      <vt:lpstr>Пример использования ADO.NET для доступа к источнику данных.</vt:lpstr>
      <vt:lpstr>Пример использования ADO.NET для доступа к источнику данных.</vt:lpstr>
      <vt:lpstr>Пример использования ADO.NET для доступа к источнику данных.</vt:lpstr>
      <vt:lpstr>Пример использования ADO.NET для доступа к источнику данных.</vt:lpstr>
      <vt:lpstr>Пример использования ADO.NET для доступа к источнику данных.</vt:lpstr>
      <vt:lpstr>Пример использования ADO.NET для доступа к источнику данных.</vt:lpstr>
      <vt:lpstr>Пример использования ADO.NET для доступа к источнику данных.</vt:lpstr>
      <vt:lpstr>Пример использования ADO.NET для доступа к источнику данных.</vt:lpstr>
      <vt:lpstr>Пример использования ADO.NET для доступа к источнику данных.</vt:lpstr>
      <vt:lpstr>Пример использования ADO.NET для доступа к источнику данных.</vt:lpstr>
      <vt:lpstr>Спасибо за внимание! Вопросы.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2020-07-07T09:36:03Z</dcterms:created>
  <dcterms:modified xsi:type="dcterms:W3CDTF">2021-01-18T07:55:11Z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