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8"/>
  </p:notesMasterIdLst>
  <p:handoutMasterIdLst>
    <p:handoutMasterId r:id="rId49"/>
  </p:handoutMasterIdLst>
  <p:sldIdLst>
    <p:sldId id="265" r:id="rId5"/>
    <p:sldId id="354" r:id="rId6"/>
    <p:sldId id="310" r:id="rId7"/>
    <p:sldId id="351" r:id="rId8"/>
    <p:sldId id="352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58" r:id="rId18"/>
    <p:sldId id="368" r:id="rId19"/>
    <p:sldId id="369" r:id="rId20"/>
    <p:sldId id="359" r:id="rId21"/>
    <p:sldId id="370" r:id="rId22"/>
    <p:sldId id="371" r:id="rId23"/>
    <p:sldId id="372" r:id="rId24"/>
    <p:sldId id="373" r:id="rId25"/>
    <p:sldId id="374" r:id="rId26"/>
    <p:sldId id="356" r:id="rId27"/>
    <p:sldId id="375" r:id="rId28"/>
    <p:sldId id="376" r:id="rId29"/>
    <p:sldId id="377" r:id="rId30"/>
    <p:sldId id="378" r:id="rId31"/>
    <p:sldId id="379" r:id="rId32"/>
    <p:sldId id="380" r:id="rId33"/>
    <p:sldId id="353" r:id="rId34"/>
    <p:sldId id="381" r:id="rId35"/>
    <p:sldId id="382" r:id="rId36"/>
    <p:sldId id="383" r:id="rId37"/>
    <p:sldId id="384" r:id="rId38"/>
    <p:sldId id="385" r:id="rId39"/>
    <p:sldId id="357" r:id="rId40"/>
    <p:sldId id="386" r:id="rId41"/>
    <p:sldId id="387" r:id="rId42"/>
    <p:sldId id="388" r:id="rId43"/>
    <p:sldId id="389" r:id="rId44"/>
    <p:sldId id="390" r:id="rId45"/>
    <p:sldId id="391" r:id="rId46"/>
    <p:sldId id="350" r:id="rId47"/>
  </p:sldIdLst>
  <p:sldSz cx="12188825" cy="6858000"/>
  <p:notesSz cx="6858000" cy="9144000"/>
  <p:custDataLst>
    <p:tags r:id="rId50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0698" autoAdjust="0"/>
  </p:normalViewPr>
  <p:slideViewPr>
    <p:cSldViewPr showGuides="1">
      <p:cViewPr varScale="1">
        <p:scale>
          <a:sx n="101" d="100"/>
          <a:sy n="101" d="100"/>
        </p:scale>
        <p:origin x="942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22.01.2021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22.01.2021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rofessorweb.ru/my/ADO_NET/base/level1/1_1.php" TargetMode="External"/><Relationship Id="rId13" Type="http://schemas.openxmlformats.org/officeDocument/2006/relationships/hyperlink" Target="https://coderoad.ru/43979704/%D0%98%D1%81%D0%BF%D0%BE%D0%BB%D1%8C%D0%B7%D0%BE%D0%B2%D0%B0%D0%BD%D0%B8%D0%B5-SqlConnectionStringBuilder-%D0%B4%D0%BB%D1%8F-EF-%D1%81%D1%82%D1%80%D0%BE%D0%BA%D0%B8-%D0%BF%D0%BE%D0%B4%D0%BA%D0%BB%D1%8E%D1%87%D0%B5%D0%BD%D0%B8%D1%8F-%D0%B2%D1%8B%D0%B7%D1%8B%D0%B2%D0%B0%D0%B5%D1%82" TargetMode="External"/><Relationship Id="rId3" Type="http://schemas.openxmlformats.org/officeDocument/2006/relationships/hyperlink" Target="https://professorweb.ru/my/ADO_NET/base/level1/ado_net_index.php" TargetMode="External"/><Relationship Id="rId7" Type="http://schemas.openxmlformats.org/officeDocument/2006/relationships/hyperlink" Target="https://professorweb.ru/my/ADO_NET/base/level1/1_9.php" TargetMode="External"/><Relationship Id="rId12" Type="http://schemas.openxmlformats.org/officeDocument/2006/relationships/hyperlink" Target="https://docs.microsoft.com/en-us/dotnet/api/system.data.sqlclient.sqlconnectionstringbuilder.-ctor?view=dotnet-plat-ext-5.0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rofessorweb.ru/my/ADO_NET/base/level1/1_8.php" TargetMode="External"/><Relationship Id="rId11" Type="http://schemas.openxmlformats.org/officeDocument/2006/relationships/hyperlink" Target="https://docs.microsoft.com/en-us/dotnet/api/system.data.sqlclient.sqlconnectionstringbuilder?view=dotnet-plat-ext-5.0" TargetMode="External"/><Relationship Id="rId5" Type="http://schemas.openxmlformats.org/officeDocument/2006/relationships/hyperlink" Target="https://professorweb.ru/my/ADO_NET/base/level1/1_7.php" TargetMode="External"/><Relationship Id="rId10" Type="http://schemas.openxmlformats.org/officeDocument/2006/relationships/hyperlink" Target="https://metanit.com/sharp/adonet/2.13.php" TargetMode="External"/><Relationship Id="rId4" Type="http://schemas.openxmlformats.org/officeDocument/2006/relationships/hyperlink" Target="https://professorweb.ru/my/ADO_NET/base/level1/1_6.php" TargetMode="External"/><Relationship Id="rId9" Type="http://schemas.openxmlformats.org/officeDocument/2006/relationships/hyperlink" Target="https://metanit.com/sharp/adonet/2.5.php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hlinkClick r:id="rId3"/>
              </a:rPr>
              <a:t>https://professorweb.ru/my/ADO_NET/base/level1/ado_net_index.php</a:t>
            </a:r>
            <a:endParaRPr lang="en-US" b="1" dirty="0" smtClean="0"/>
          </a:p>
          <a:p>
            <a:r>
              <a:rPr lang="en-US" dirty="0" smtClean="0"/>
              <a:t>{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https://professorweb.ru/my/ADO_NET/base/level1/1_6.php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https://professorweb.ru/my/ADO_NET/base/level1/1_7.php</a:t>
            </a:r>
            <a:endParaRPr lang="ru-RU" dirty="0" smtClean="0"/>
          </a:p>
          <a:p>
            <a:r>
              <a:rPr lang="en-US" dirty="0" smtClean="0">
                <a:hlinkClick r:id="rId6"/>
              </a:rPr>
              <a:t>https://professorweb.ru/my/ADO_NET/base/level1/1_8.php</a:t>
            </a:r>
            <a:endParaRPr lang="ru-RU" dirty="0" smtClean="0"/>
          </a:p>
          <a:p>
            <a:r>
              <a:rPr lang="en-US" dirty="0" smtClean="0">
                <a:hlinkClick r:id="rId7"/>
              </a:rPr>
              <a:t>https://professorweb.ru/my/ADO_NET/base/level1/1_9.php</a:t>
            </a:r>
            <a:endParaRPr lang="en-US" dirty="0" smtClean="0">
              <a:hlinkClick r:id="rId8"/>
            </a:endParaRPr>
          </a:p>
          <a:p>
            <a:r>
              <a:rPr lang="en-US" dirty="0" smtClean="0"/>
              <a:t>}</a:t>
            </a:r>
            <a:endParaRPr lang="ru-RU" dirty="0" smtClean="0"/>
          </a:p>
          <a:p>
            <a:r>
              <a:rPr lang="en-US" b="1" dirty="0" smtClean="0"/>
              <a:t>metanit.com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>
                <a:hlinkClick r:id="rId9"/>
              </a:rPr>
              <a:t>https://metanit.com/sharp/adonet/2.5.php</a:t>
            </a:r>
            <a:endParaRPr lang="ru-RU" dirty="0" smtClean="0"/>
          </a:p>
          <a:p>
            <a:r>
              <a:rPr lang="en-US" dirty="0" smtClean="0">
                <a:hlinkClick r:id="rId10"/>
              </a:rPr>
              <a:t>https://metanit.com/sharp/adonet/2.13.php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>
                <a:hlinkClick r:id="rId11"/>
              </a:rPr>
              <a:t>https://docs.microsoft.com/en-us/dotnet/api/system.data.sqlclient.sqlconnectionstringbuilder?view=dotnet-plat-ext-5.0</a:t>
            </a:r>
            <a:endParaRPr lang="en-US" dirty="0" smtClean="0"/>
          </a:p>
          <a:p>
            <a:r>
              <a:rPr lang="en-US" dirty="0" smtClean="0">
                <a:hlinkClick r:id="rId12"/>
              </a:rPr>
              <a:t>https://docs.microsoft.com/en-us/dotnet/api/system.data.sqlclient.sqlconnectionstringbuilder.-ctor?view=dotnet-plat-ext-5.0</a:t>
            </a:r>
            <a:endParaRPr lang="en-US" dirty="0" smtClean="0"/>
          </a:p>
          <a:p>
            <a:r>
              <a:rPr lang="en-US" dirty="0" smtClean="0">
                <a:hlinkClick r:id="rId13"/>
              </a:rPr>
              <a:t>https://coderoad.ru/43979704/%D0%98%D1%81%D0%BF%D0%BE%D0%BB%D1%8C%D0%B7%D0%BE%D0%B2%D0%B0%D0%BD%D0%B8%D0%B5-SqlConnectionStringBuilder-%D0%B4%D0%BB%D1%8F-EF-%D1%81%D1%82%D1%80%D0%BE%D0%BA%D0%B8-%D0%BF%D0%BE%D0%B4%D0%BA%D0%BB%D1%8E%D1%87%D0%B5%D0%BD%D0%B8%D1%8F-%D0%B2%D1%8B%D0%B7%D1%8B%D0%B2%D0%B0%D0%B5%D1%82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625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6149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1650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System.Data.SqlClient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System.Threading.Tasks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namespace ConsoleApp2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SqlConnection</a:t>
            </a:r>
            <a:r>
              <a:rPr lang="en-US" dirty="0" smtClean="0"/>
              <a:t> conn = null;</a:t>
            </a:r>
          </a:p>
          <a:p>
            <a:pPr marL="0" indent="0">
              <a:buNone/>
            </a:pPr>
            <a:r>
              <a:rPr lang="en-US" dirty="0" smtClean="0"/>
              <a:t>        public Program()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conn = new </a:t>
            </a:r>
            <a:r>
              <a:rPr lang="en-US" dirty="0" err="1" smtClean="0"/>
              <a:t>SqlConnection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conn.ConnectionString</a:t>
            </a:r>
            <a:r>
              <a:rPr lang="en-US" dirty="0" smtClean="0"/>
              <a:t> = @"Data Source=(</a:t>
            </a:r>
            <a:r>
              <a:rPr lang="en-US" dirty="0" err="1" smtClean="0"/>
              <a:t>localdb</a:t>
            </a:r>
            <a:r>
              <a:rPr lang="en-US" dirty="0" smtClean="0"/>
              <a:t>)\</a:t>
            </a:r>
            <a:r>
              <a:rPr lang="en-US" dirty="0" err="1" smtClean="0"/>
              <a:t>MSSQLLocalDB;Initial</a:t>
            </a:r>
            <a:r>
              <a:rPr lang="en-US" dirty="0" smtClean="0"/>
              <a:t> Catalog=</a:t>
            </a:r>
            <a:r>
              <a:rPr lang="en-US" dirty="0" err="1" smtClean="0"/>
              <a:t>MyFirstAcademy;Integrated</a:t>
            </a:r>
            <a:r>
              <a:rPr lang="en-US" dirty="0" smtClean="0"/>
              <a:t> Security=</a:t>
            </a:r>
            <a:r>
              <a:rPr lang="en-US" dirty="0" err="1" smtClean="0"/>
              <a:t>True;Connect</a:t>
            </a:r>
            <a:r>
              <a:rPr lang="en-US" dirty="0" smtClean="0"/>
              <a:t> Timeout=30;Encrypt=</a:t>
            </a:r>
            <a:r>
              <a:rPr lang="en-US" dirty="0" err="1" smtClean="0"/>
              <a:t>False;TrustServerCertificate</a:t>
            </a:r>
            <a:r>
              <a:rPr lang="en-US" dirty="0" smtClean="0"/>
              <a:t>=</a:t>
            </a:r>
            <a:r>
              <a:rPr lang="en-US" dirty="0" err="1" smtClean="0"/>
              <a:t>False;ApplicationIntent</a:t>
            </a:r>
            <a:r>
              <a:rPr lang="en-US" dirty="0" smtClean="0"/>
              <a:t>=</a:t>
            </a:r>
            <a:r>
              <a:rPr lang="en-US" dirty="0" err="1" smtClean="0"/>
              <a:t>ReadWrite;MultiSubnetFailover</a:t>
            </a:r>
            <a:r>
              <a:rPr lang="en-US" dirty="0" smtClean="0"/>
              <a:t>=False";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Program </a:t>
            </a:r>
            <a:r>
              <a:rPr lang="en-US" dirty="0" err="1" smtClean="0"/>
              <a:t>pr</a:t>
            </a:r>
            <a:r>
              <a:rPr lang="en-US" dirty="0" smtClean="0"/>
              <a:t> = new Program();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pr.ReadData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ReadData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SqlDataReader</a:t>
            </a:r>
            <a:r>
              <a:rPr lang="en-US" dirty="0" smtClean="0"/>
              <a:t> </a:t>
            </a:r>
            <a:r>
              <a:rPr lang="en-US" dirty="0" err="1" smtClean="0"/>
              <a:t>rdr</a:t>
            </a:r>
            <a:r>
              <a:rPr lang="en-US" dirty="0" smtClean="0"/>
              <a:t> = null;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("select * from Students", conn);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rdr</a:t>
            </a:r>
            <a:r>
              <a:rPr lang="en-US" dirty="0" smtClean="0"/>
              <a:t> = </a:t>
            </a:r>
            <a:r>
              <a:rPr lang="en-US" dirty="0" err="1" smtClean="0"/>
              <a:t>cmd.ExecuteReader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line = 0;</a:t>
            </a:r>
          </a:p>
          <a:p>
            <a:pPr marL="0" indent="0">
              <a:buNone/>
            </a:pPr>
            <a:r>
              <a:rPr lang="en-US" dirty="0" smtClean="0"/>
              <a:t>                while (</a:t>
            </a:r>
            <a:r>
              <a:rPr lang="en-US" dirty="0" err="1" smtClean="0"/>
              <a:t>rdr.Read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if (line == 0)</a:t>
            </a:r>
          </a:p>
          <a:p>
            <a:pPr marL="0" indent="0">
              <a:buNone/>
            </a:pPr>
            <a:r>
              <a:rPr lang="en-US" dirty="0" smtClean="0"/>
              <a:t>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rdr.FieldCount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rdr.GetName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).</a:t>
            </a:r>
            <a:r>
              <a:rPr lang="en-US" dirty="0" err="1" smtClean="0"/>
              <a:t>ToString</a:t>
            </a:r>
            <a:r>
              <a:rPr lang="en-US" dirty="0" smtClean="0"/>
              <a:t>() + " ");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line++;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rdr</a:t>
            </a:r>
            <a:r>
              <a:rPr lang="en-US" dirty="0" smtClean="0"/>
              <a:t>[0] + "\t" + </a:t>
            </a:r>
            <a:r>
              <a:rPr lang="en-US" dirty="0" err="1" smtClean="0"/>
              <a:t>rdr</a:t>
            </a:r>
            <a:r>
              <a:rPr lang="en-US" dirty="0" smtClean="0"/>
              <a:t>[1] + " " + </a:t>
            </a:r>
            <a:r>
              <a:rPr lang="en-US" dirty="0" err="1" smtClean="0"/>
              <a:t>rdr</a:t>
            </a:r>
            <a:r>
              <a:rPr lang="en-US" dirty="0" smtClean="0"/>
              <a:t>[2] + "\t" + </a:t>
            </a:r>
            <a:r>
              <a:rPr lang="en-US" dirty="0" err="1" smtClean="0"/>
              <a:t>rdr</a:t>
            </a:r>
            <a:r>
              <a:rPr lang="en-US" dirty="0" smtClean="0"/>
              <a:t>[3]);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Обработано записей: " + </a:t>
            </a:r>
            <a:r>
              <a:rPr lang="en-US" dirty="0" err="1" smtClean="0"/>
              <a:t>line.ToString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</a:t>
            </a:r>
            <a:r>
              <a:rPr lang="en-US" dirty="0" err="1" smtClean="0"/>
              <a:t>rdr</a:t>
            </a:r>
            <a:r>
              <a:rPr lang="en-US" dirty="0" smtClean="0"/>
              <a:t>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rdr.Close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    if (conn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InsertQuery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string </a:t>
            </a:r>
            <a:r>
              <a:rPr lang="en-US" dirty="0" err="1" smtClean="0"/>
              <a:t>insertString</a:t>
            </a:r>
            <a:r>
              <a:rPr lang="en-US" dirty="0" smtClean="0"/>
              <a:t> = @"insert into Groups (</a:t>
            </a:r>
            <a:r>
              <a:rPr lang="en-US" dirty="0" err="1" smtClean="0"/>
              <a:t>GroupName</a:t>
            </a:r>
            <a:r>
              <a:rPr lang="en-US" dirty="0" smtClean="0"/>
              <a:t>) values ('KN-20')";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</a:t>
            </a:r>
            <a:r>
              <a:rPr lang="en-US" dirty="0" err="1" smtClean="0"/>
              <a:t>insertString</a:t>
            </a:r>
            <a:r>
              <a:rPr lang="en-US" dirty="0" smtClean="0"/>
              <a:t>, conn);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cmd.ExecuteNonQuery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(conn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("Information was inserted.");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7773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654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247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System.Data.SqlClient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System.Threading.Tasks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namespace ConsoleApp2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SqlConnection</a:t>
            </a:r>
            <a:r>
              <a:rPr lang="en-US" dirty="0" smtClean="0"/>
              <a:t> conn = null;</a:t>
            </a:r>
          </a:p>
          <a:p>
            <a:pPr marL="0" indent="0">
              <a:buNone/>
            </a:pPr>
            <a:r>
              <a:rPr lang="en-US" dirty="0" smtClean="0"/>
              <a:t>        public Program()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conn = new </a:t>
            </a:r>
            <a:r>
              <a:rPr lang="en-US" dirty="0" err="1" smtClean="0"/>
              <a:t>SqlConnection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conn.ConnectionString</a:t>
            </a:r>
            <a:r>
              <a:rPr lang="en-US" dirty="0" smtClean="0"/>
              <a:t> = @"Data Source=(</a:t>
            </a:r>
            <a:r>
              <a:rPr lang="en-US" dirty="0" err="1" smtClean="0"/>
              <a:t>localdb</a:t>
            </a:r>
            <a:r>
              <a:rPr lang="en-US" dirty="0" smtClean="0"/>
              <a:t>)\</a:t>
            </a:r>
            <a:r>
              <a:rPr lang="en-US" dirty="0" err="1" smtClean="0"/>
              <a:t>MSSQLLocalDB;Initial</a:t>
            </a:r>
            <a:r>
              <a:rPr lang="en-US" dirty="0" smtClean="0"/>
              <a:t> Catalog=</a:t>
            </a:r>
            <a:r>
              <a:rPr lang="en-US" dirty="0" err="1" smtClean="0"/>
              <a:t>MyFirstAcademy;Integrated</a:t>
            </a:r>
            <a:r>
              <a:rPr lang="en-US" dirty="0" smtClean="0"/>
              <a:t> Security=</a:t>
            </a:r>
            <a:r>
              <a:rPr lang="en-US" dirty="0" err="1" smtClean="0"/>
              <a:t>True;Connect</a:t>
            </a:r>
            <a:r>
              <a:rPr lang="en-US" dirty="0" smtClean="0"/>
              <a:t> Timeout=30;Encrypt=</a:t>
            </a:r>
            <a:r>
              <a:rPr lang="en-US" dirty="0" err="1" smtClean="0"/>
              <a:t>False;TrustServerCertificate</a:t>
            </a:r>
            <a:r>
              <a:rPr lang="en-US" dirty="0" smtClean="0"/>
              <a:t>=</a:t>
            </a:r>
            <a:r>
              <a:rPr lang="en-US" dirty="0" err="1" smtClean="0"/>
              <a:t>False;ApplicationIntent</a:t>
            </a:r>
            <a:r>
              <a:rPr lang="en-US" dirty="0" smtClean="0"/>
              <a:t>=</a:t>
            </a:r>
            <a:r>
              <a:rPr lang="en-US" dirty="0" err="1" smtClean="0"/>
              <a:t>ReadWrite;MultiSubnetFailover</a:t>
            </a:r>
            <a:r>
              <a:rPr lang="en-US" dirty="0" smtClean="0"/>
              <a:t>=False";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Program </a:t>
            </a:r>
            <a:r>
              <a:rPr lang="en-US" dirty="0" err="1" smtClean="0"/>
              <a:t>pr</a:t>
            </a:r>
            <a:r>
              <a:rPr lang="en-US" dirty="0" smtClean="0"/>
              <a:t> = new Program();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pr.ReadData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ReadData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SqlDataReader</a:t>
            </a:r>
            <a:r>
              <a:rPr lang="en-US" dirty="0" smtClean="0"/>
              <a:t> </a:t>
            </a:r>
            <a:r>
              <a:rPr lang="en-US" dirty="0" err="1" smtClean="0"/>
              <a:t>rdr</a:t>
            </a:r>
            <a:r>
              <a:rPr lang="en-US" dirty="0" smtClean="0"/>
              <a:t> = null;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("select * from Students; select * from Groups;", conn);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rdr</a:t>
            </a:r>
            <a:r>
              <a:rPr lang="en-US" dirty="0" smtClean="0"/>
              <a:t> = </a:t>
            </a:r>
            <a:r>
              <a:rPr lang="en-US" dirty="0" err="1" smtClean="0"/>
              <a:t>cmd.ExecuteReader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line = 0;</a:t>
            </a:r>
          </a:p>
          <a:p>
            <a:pPr marL="0" indent="0">
              <a:buNone/>
            </a:pPr>
            <a:r>
              <a:rPr lang="en-US" dirty="0" smtClean="0"/>
              <a:t>                do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while (</a:t>
            </a:r>
            <a:r>
              <a:rPr lang="en-US" dirty="0" err="1" smtClean="0"/>
              <a:t>rdr.Read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if (line == 0)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rdr.FieldCount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rdr.GetName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ToString</a:t>
            </a:r>
            <a:r>
              <a:rPr lang="en-US" dirty="0" smtClean="0"/>
              <a:t>() + " ");</a:t>
            </a:r>
          </a:p>
          <a:p>
            <a:pPr marL="0" indent="0">
              <a:buNone/>
            </a:pPr>
            <a:r>
              <a:rPr lang="en-US" dirty="0" smtClean="0"/>
              <a:t>    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    line++;</a:t>
            </a:r>
          </a:p>
          <a:p>
            <a:pPr marL="0" indent="0">
              <a:buNone/>
            </a:pPr>
            <a:r>
              <a:rPr lang="en-US" dirty="0" smtClean="0"/>
              <a:t>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rdr.FieldCount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rdr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+ "\t");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Обработано записей: " + </a:t>
            </a:r>
            <a:r>
              <a:rPr lang="en-US" dirty="0" err="1" smtClean="0"/>
              <a:t>line.ToString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        line = 0;</a:t>
            </a:r>
          </a:p>
          <a:p>
            <a:pPr marL="0" indent="0">
              <a:buNone/>
            </a:pPr>
            <a:r>
              <a:rPr lang="en-US" dirty="0" smtClean="0"/>
              <a:t>                } while (</a:t>
            </a:r>
            <a:r>
              <a:rPr lang="en-US" dirty="0" err="1" smtClean="0"/>
              <a:t>rdr.NextResult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</a:t>
            </a:r>
            <a:r>
              <a:rPr lang="en-US" dirty="0" err="1" smtClean="0"/>
              <a:t>rdr</a:t>
            </a:r>
            <a:r>
              <a:rPr lang="en-US" dirty="0" smtClean="0"/>
              <a:t>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rdr.Close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    if (conn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InsertQuery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string </a:t>
            </a:r>
            <a:r>
              <a:rPr lang="en-US" dirty="0" err="1" smtClean="0"/>
              <a:t>insertString</a:t>
            </a:r>
            <a:r>
              <a:rPr lang="en-US" dirty="0" smtClean="0"/>
              <a:t> = @"insert into Groups (</a:t>
            </a:r>
            <a:r>
              <a:rPr lang="en-US" dirty="0" err="1" smtClean="0"/>
              <a:t>GroupName</a:t>
            </a:r>
            <a:r>
              <a:rPr lang="en-US" dirty="0" smtClean="0"/>
              <a:t>) values ('KN-20')";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</a:t>
            </a:r>
            <a:r>
              <a:rPr lang="en-US" dirty="0" err="1" smtClean="0"/>
              <a:t>insertString</a:t>
            </a:r>
            <a:r>
              <a:rPr lang="en-US" dirty="0" smtClean="0"/>
              <a:t>, conn);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cmd.ExecuteNonQuery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(conn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("Information was inserted.");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5193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7996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558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600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4613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5640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088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027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System.Data.SqlClient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System.Threading.Tasks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System.Configuration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namespace ConsoleApp2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SqlConnection</a:t>
            </a:r>
            <a:r>
              <a:rPr lang="en-US" dirty="0" smtClean="0"/>
              <a:t> conn = null;</a:t>
            </a:r>
          </a:p>
          <a:p>
            <a:pPr marL="0" indent="0">
              <a:buNone/>
            </a:pPr>
            <a:r>
              <a:rPr lang="en-US" dirty="0" smtClean="0"/>
              <a:t>        public Program()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string </a:t>
            </a:r>
            <a:r>
              <a:rPr lang="en-US" dirty="0" err="1" smtClean="0"/>
              <a:t>ConnectionString</a:t>
            </a:r>
            <a:r>
              <a:rPr lang="en-US" dirty="0" smtClean="0"/>
              <a:t> = </a:t>
            </a:r>
            <a:r>
              <a:rPr lang="en-US" dirty="0" err="1" smtClean="0"/>
              <a:t>ConfigurationManager.ConnectionStrings</a:t>
            </a:r>
            <a:r>
              <a:rPr lang="en-US" dirty="0" smtClean="0"/>
              <a:t>["</a:t>
            </a:r>
            <a:r>
              <a:rPr lang="en-US" dirty="0" err="1" smtClean="0"/>
              <a:t>MyConn</a:t>
            </a:r>
            <a:r>
              <a:rPr lang="en-US" dirty="0" smtClean="0"/>
              <a:t>"].</a:t>
            </a:r>
            <a:r>
              <a:rPr lang="en-US" dirty="0" err="1" smtClean="0"/>
              <a:t>ConnectionString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conn = new </a:t>
            </a:r>
            <a:r>
              <a:rPr lang="en-US" dirty="0" err="1" smtClean="0"/>
              <a:t>SqlConnection</a:t>
            </a:r>
            <a:r>
              <a:rPr lang="en-US" dirty="0" smtClean="0"/>
              <a:t>(</a:t>
            </a:r>
            <a:r>
              <a:rPr lang="en-US" dirty="0" err="1" smtClean="0"/>
              <a:t>ConnectionString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Program </a:t>
            </a:r>
            <a:r>
              <a:rPr lang="en-US" dirty="0" err="1" smtClean="0"/>
              <a:t>pr</a:t>
            </a:r>
            <a:r>
              <a:rPr lang="en-US" dirty="0" smtClean="0"/>
              <a:t> = new Program();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pr.ReadData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ReadData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SqlDataReader</a:t>
            </a:r>
            <a:r>
              <a:rPr lang="en-US" dirty="0" smtClean="0"/>
              <a:t> </a:t>
            </a:r>
            <a:r>
              <a:rPr lang="en-US" dirty="0" err="1" smtClean="0"/>
              <a:t>rdr</a:t>
            </a:r>
            <a:r>
              <a:rPr lang="en-US" dirty="0" smtClean="0"/>
              <a:t> = null;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(" select * from </a:t>
            </a:r>
            <a:r>
              <a:rPr lang="en-US" dirty="0" err="1" smtClean="0"/>
              <a:t>Groups;select</a:t>
            </a:r>
            <a:r>
              <a:rPr lang="en-US" dirty="0" smtClean="0"/>
              <a:t> * from Students;", conn);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rdr</a:t>
            </a:r>
            <a:r>
              <a:rPr lang="en-US" dirty="0" smtClean="0"/>
              <a:t> = </a:t>
            </a:r>
            <a:r>
              <a:rPr lang="en-US" dirty="0" err="1" smtClean="0"/>
              <a:t>cmd.ExecuteReader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line = 0;</a:t>
            </a:r>
          </a:p>
          <a:p>
            <a:pPr marL="0" indent="0">
              <a:buNone/>
            </a:pPr>
            <a:r>
              <a:rPr lang="en-US" dirty="0" smtClean="0"/>
              <a:t>                do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while (</a:t>
            </a:r>
            <a:r>
              <a:rPr lang="en-US" dirty="0" err="1" smtClean="0"/>
              <a:t>rdr.Read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if (line == 0)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rdr.FieldCount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rdr.GetName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ToString</a:t>
            </a:r>
            <a:r>
              <a:rPr lang="en-US" dirty="0" smtClean="0"/>
              <a:t>() + " ");</a:t>
            </a:r>
          </a:p>
          <a:p>
            <a:pPr marL="0" indent="0">
              <a:buNone/>
            </a:pPr>
            <a:r>
              <a:rPr lang="en-US" dirty="0" smtClean="0"/>
              <a:t>    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    line++;</a:t>
            </a:r>
          </a:p>
          <a:p>
            <a:pPr marL="0" indent="0">
              <a:buNone/>
            </a:pPr>
            <a:r>
              <a:rPr lang="en-US" dirty="0" smtClean="0"/>
              <a:t>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rdr.FieldCount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rdr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+ "\t");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Обработано записей: " + </a:t>
            </a:r>
            <a:r>
              <a:rPr lang="en-US" dirty="0" err="1" smtClean="0"/>
              <a:t>line.ToString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        line = 0;</a:t>
            </a:r>
          </a:p>
          <a:p>
            <a:pPr marL="0" indent="0">
              <a:buNone/>
            </a:pPr>
            <a:r>
              <a:rPr lang="en-US" dirty="0" smtClean="0"/>
              <a:t>                } while (</a:t>
            </a:r>
            <a:r>
              <a:rPr lang="en-US" dirty="0" err="1" smtClean="0"/>
              <a:t>rdr.NextResult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</a:t>
            </a:r>
            <a:r>
              <a:rPr lang="en-US" dirty="0" err="1" smtClean="0"/>
              <a:t>rdr</a:t>
            </a:r>
            <a:r>
              <a:rPr lang="en-US" dirty="0" smtClean="0"/>
              <a:t>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rdr.Close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    if (conn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InsertQuery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string </a:t>
            </a:r>
            <a:r>
              <a:rPr lang="en-US" dirty="0" err="1" smtClean="0"/>
              <a:t>insertString</a:t>
            </a:r>
            <a:r>
              <a:rPr lang="en-US" dirty="0" smtClean="0"/>
              <a:t> = @"insert into Groups (</a:t>
            </a:r>
            <a:r>
              <a:rPr lang="en-US" dirty="0" err="1" smtClean="0"/>
              <a:t>GroupName</a:t>
            </a:r>
            <a:r>
              <a:rPr lang="en-US" dirty="0" smtClean="0"/>
              <a:t>) values ('KN-20')";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</a:t>
            </a:r>
            <a:r>
              <a:rPr lang="en-US" dirty="0" err="1" smtClean="0"/>
              <a:t>insertString</a:t>
            </a:r>
            <a:r>
              <a:rPr lang="en-US" dirty="0" smtClean="0"/>
              <a:t>, conn);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cmd.ExecuteNonQuery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(conn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("Information was inserted.");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721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70523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2609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47558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4738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System.Data.SqlClient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System.Threading.Tasks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System.Configuration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namespace ConsoleApp2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SqlConnection</a:t>
            </a:r>
            <a:r>
              <a:rPr lang="en-US" dirty="0" smtClean="0"/>
              <a:t> conn = null;</a:t>
            </a:r>
          </a:p>
          <a:p>
            <a:pPr marL="0" indent="0">
              <a:buNone/>
            </a:pPr>
            <a:r>
              <a:rPr lang="en-US" dirty="0" smtClean="0"/>
              <a:t>        public Program()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conn = new </a:t>
            </a:r>
            <a:r>
              <a:rPr lang="en-US" dirty="0" err="1" smtClean="0"/>
              <a:t>SqlConnection</a:t>
            </a:r>
            <a:r>
              <a:rPr lang="en-US" dirty="0" smtClean="0"/>
              <a:t>(</a:t>
            </a:r>
            <a:r>
              <a:rPr lang="en-US" dirty="0" err="1" smtClean="0"/>
              <a:t>ConfigurationManager.ConnectionStrings</a:t>
            </a:r>
            <a:r>
              <a:rPr lang="en-US" dirty="0" smtClean="0"/>
              <a:t>["</a:t>
            </a:r>
            <a:r>
              <a:rPr lang="en-US" dirty="0" err="1" smtClean="0"/>
              <a:t>MyConn</a:t>
            </a:r>
            <a:r>
              <a:rPr lang="en-US" dirty="0" smtClean="0"/>
              <a:t>"].</a:t>
            </a:r>
            <a:r>
              <a:rPr lang="en-US" dirty="0" err="1" smtClean="0"/>
              <a:t>ConnectionString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Program </a:t>
            </a:r>
            <a:r>
              <a:rPr lang="en-US" dirty="0" err="1" smtClean="0"/>
              <a:t>pr</a:t>
            </a:r>
            <a:r>
              <a:rPr lang="en-US" dirty="0" smtClean="0"/>
              <a:t> = new Program();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pr.ReadData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ReadData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SqlDataReader</a:t>
            </a:r>
            <a:r>
              <a:rPr lang="en-US" dirty="0" smtClean="0"/>
              <a:t> </a:t>
            </a:r>
            <a:r>
              <a:rPr lang="en-US" dirty="0" err="1" smtClean="0"/>
              <a:t>rdr</a:t>
            </a:r>
            <a:r>
              <a:rPr lang="en-US" dirty="0" smtClean="0"/>
              <a:t> = null;</a:t>
            </a:r>
          </a:p>
          <a:p>
            <a:pPr marL="0" indent="0">
              <a:buNone/>
            </a:pPr>
            <a:r>
              <a:rPr lang="en-US" dirty="0" smtClean="0"/>
              <a:t>            string </a:t>
            </a:r>
            <a:r>
              <a:rPr lang="en-US" dirty="0" err="1" smtClean="0"/>
              <a:t>firstName</a:t>
            </a:r>
            <a:r>
              <a:rPr lang="en-US" dirty="0" smtClean="0"/>
              <a:t> = "Magda";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("select * from Students where </a:t>
            </a:r>
            <a:r>
              <a:rPr lang="en-US" dirty="0" err="1" smtClean="0"/>
              <a:t>FirstName</a:t>
            </a:r>
            <a:r>
              <a:rPr lang="en-US" dirty="0" smtClean="0"/>
              <a:t> = @p1;", conn);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SqlParameter</a:t>
            </a:r>
            <a:r>
              <a:rPr lang="en-US" dirty="0" smtClean="0"/>
              <a:t> param1 = new </a:t>
            </a:r>
            <a:r>
              <a:rPr lang="en-US" dirty="0" err="1" smtClean="0"/>
              <a:t>SqlParameter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param1.ParameterName = "@p1"; </a:t>
            </a:r>
          </a:p>
          <a:p>
            <a:pPr marL="0" indent="0">
              <a:buNone/>
            </a:pPr>
            <a:r>
              <a:rPr lang="en-US" dirty="0" smtClean="0"/>
              <a:t>                param1.SqlDbType = </a:t>
            </a:r>
            <a:r>
              <a:rPr lang="en-US" dirty="0" err="1" smtClean="0"/>
              <a:t>System.Data.SqlDbType.NVarChar</a:t>
            </a:r>
            <a:r>
              <a:rPr lang="en-US" dirty="0" smtClean="0"/>
              <a:t>;                //</a:t>
            </a:r>
            <a:r>
              <a:rPr lang="ru-RU" dirty="0" smtClean="0"/>
              <a:t>тип параметра</a:t>
            </a:r>
          </a:p>
          <a:p>
            <a:pPr marL="0" indent="0">
              <a:buNone/>
            </a:pPr>
            <a:r>
              <a:rPr lang="ru-RU" dirty="0" smtClean="0"/>
              <a:t>                </a:t>
            </a:r>
            <a:r>
              <a:rPr lang="en-US" dirty="0" smtClean="0"/>
              <a:t>param1.Value = </a:t>
            </a:r>
            <a:r>
              <a:rPr lang="en-US" dirty="0" err="1" smtClean="0"/>
              <a:t>firstName</a:t>
            </a:r>
            <a:r>
              <a:rPr lang="en-US" dirty="0" smtClean="0"/>
              <a:t>; //</a:t>
            </a:r>
            <a:r>
              <a:rPr lang="ru-RU" dirty="0" smtClean="0"/>
              <a:t>значение параметра</a:t>
            </a:r>
          </a:p>
          <a:p>
            <a:pPr marL="0" indent="0">
              <a:buNone/>
            </a:pPr>
            <a:r>
              <a:rPr lang="ru-RU" dirty="0" smtClean="0"/>
              <a:t>                </a:t>
            </a:r>
            <a:r>
              <a:rPr lang="en-US" dirty="0" err="1" smtClean="0"/>
              <a:t>cmd.Parameters.Add</a:t>
            </a:r>
            <a:r>
              <a:rPr lang="en-US" dirty="0" smtClean="0"/>
              <a:t>(param1);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rdr</a:t>
            </a:r>
            <a:r>
              <a:rPr lang="en-US" dirty="0" smtClean="0"/>
              <a:t> = </a:t>
            </a:r>
            <a:r>
              <a:rPr lang="en-US" dirty="0" err="1" smtClean="0"/>
              <a:t>cmd.ExecuteReader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line = 0;</a:t>
            </a:r>
          </a:p>
          <a:p>
            <a:pPr marL="0" indent="0">
              <a:buNone/>
            </a:pPr>
            <a:r>
              <a:rPr lang="en-US" dirty="0" smtClean="0"/>
              <a:t>                do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while (</a:t>
            </a:r>
            <a:r>
              <a:rPr lang="en-US" dirty="0" err="1" smtClean="0"/>
              <a:t>rdr.Read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if (line == 0)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rdr.FieldCount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rdr.GetName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ToString</a:t>
            </a:r>
            <a:r>
              <a:rPr lang="en-US" dirty="0" smtClean="0"/>
              <a:t>() + " ");</a:t>
            </a:r>
          </a:p>
          <a:p>
            <a:pPr marL="0" indent="0">
              <a:buNone/>
            </a:pPr>
            <a:r>
              <a:rPr lang="en-US" dirty="0" smtClean="0"/>
              <a:t>    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    line++;</a:t>
            </a:r>
          </a:p>
          <a:p>
            <a:pPr marL="0" indent="0">
              <a:buNone/>
            </a:pPr>
            <a:r>
              <a:rPr lang="en-US" dirty="0" smtClean="0"/>
              <a:t>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rdr.FieldCount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rdr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+ "\t");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Обработано записей: " + </a:t>
            </a:r>
            <a:r>
              <a:rPr lang="en-US" dirty="0" err="1" smtClean="0"/>
              <a:t>line.ToString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        line = 0;</a:t>
            </a:r>
          </a:p>
          <a:p>
            <a:pPr marL="0" indent="0">
              <a:buNone/>
            </a:pPr>
            <a:r>
              <a:rPr lang="en-US" dirty="0" smtClean="0"/>
              <a:t>                } while (</a:t>
            </a:r>
            <a:r>
              <a:rPr lang="en-US" dirty="0" err="1" smtClean="0"/>
              <a:t>rdr.NextResult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</a:t>
            </a:r>
            <a:r>
              <a:rPr lang="en-US" dirty="0" err="1" smtClean="0"/>
              <a:t>rdr</a:t>
            </a:r>
            <a:r>
              <a:rPr lang="en-US" dirty="0" smtClean="0"/>
              <a:t>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rdr.Close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    if (conn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InsertQuery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string </a:t>
            </a:r>
            <a:r>
              <a:rPr lang="en-US" dirty="0" err="1" smtClean="0"/>
              <a:t>insertString</a:t>
            </a:r>
            <a:r>
              <a:rPr lang="en-US" dirty="0" smtClean="0"/>
              <a:t> = @"insert into Groups (</a:t>
            </a:r>
            <a:r>
              <a:rPr lang="en-US" dirty="0" err="1" smtClean="0"/>
              <a:t>GroupName</a:t>
            </a:r>
            <a:r>
              <a:rPr lang="en-US" dirty="0" smtClean="0"/>
              <a:t>) values ('KN-19')";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</a:t>
            </a:r>
            <a:r>
              <a:rPr lang="en-US" dirty="0" err="1" smtClean="0"/>
              <a:t>insertString</a:t>
            </a:r>
            <a:r>
              <a:rPr lang="en-US" dirty="0" smtClean="0"/>
              <a:t>, conn);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cmd.ExecuteNonQuery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(conn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("Information was inserted.");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6658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Эта одна строка кода заменяет четыре развернутые строки, которые мы рассматривали перед этим. В этой строке, благодаря использованию перегруженного метода </a:t>
            </a:r>
            <a:r>
              <a:rPr lang="ru-RU" dirty="0" err="1" smtClean="0"/>
              <a:t>Add</a:t>
            </a:r>
            <a:r>
              <a:rPr lang="ru-RU" dirty="0" smtClean="0"/>
              <a:t>(), «на лету» создается новый объект </a:t>
            </a:r>
            <a:r>
              <a:rPr lang="ru-RU" dirty="0" err="1" smtClean="0"/>
              <a:t>SqlParameter</a:t>
            </a:r>
            <a:r>
              <a:rPr lang="ru-RU" dirty="0" smtClean="0"/>
              <a:t>. При создании в этом объекте инициализируются свойства </a:t>
            </a:r>
            <a:r>
              <a:rPr lang="ru-RU" dirty="0" err="1" smtClean="0"/>
              <a:t>ParameterName</a:t>
            </a:r>
            <a:r>
              <a:rPr lang="ru-RU" dirty="0" smtClean="0"/>
              <a:t> и </a:t>
            </a:r>
            <a:r>
              <a:rPr lang="ru-RU" dirty="0" err="1" smtClean="0"/>
              <a:t>DbType</a:t>
            </a:r>
            <a:r>
              <a:rPr lang="ru-RU" dirty="0" smtClean="0"/>
              <a:t>. А затем инициализируется и свойство </a:t>
            </a:r>
            <a:r>
              <a:rPr lang="ru-RU" dirty="0" err="1" smtClean="0"/>
              <a:t>Value</a:t>
            </a:r>
            <a:r>
              <a:rPr lang="ru-RU" dirty="0" smtClean="0"/>
              <a:t>. Таким образом, в одной строке инициализируются все необходимые свойства.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System.Data.SqlClient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System.Threading.Tasks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System.Configuration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ConsoleApp2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SqlConnection</a:t>
            </a:r>
            <a:r>
              <a:rPr lang="en-US" dirty="0" smtClean="0"/>
              <a:t> conn = null;</a:t>
            </a:r>
          </a:p>
          <a:p>
            <a:pPr marL="0" indent="0">
              <a:buNone/>
            </a:pPr>
            <a:r>
              <a:rPr lang="en-US" dirty="0" smtClean="0"/>
              <a:t>        public Program()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conn = new </a:t>
            </a:r>
            <a:r>
              <a:rPr lang="en-US" dirty="0" err="1" smtClean="0"/>
              <a:t>SqlConnection</a:t>
            </a:r>
            <a:r>
              <a:rPr lang="en-US" dirty="0" smtClean="0"/>
              <a:t>(</a:t>
            </a:r>
            <a:r>
              <a:rPr lang="en-US" dirty="0" err="1" smtClean="0"/>
              <a:t>ConfigurationManager.ConnectionStrings</a:t>
            </a:r>
            <a:r>
              <a:rPr lang="en-US" dirty="0" smtClean="0"/>
              <a:t>["</a:t>
            </a:r>
            <a:r>
              <a:rPr lang="en-US" dirty="0" err="1" smtClean="0"/>
              <a:t>MyConn</a:t>
            </a:r>
            <a:r>
              <a:rPr lang="en-US" dirty="0" smtClean="0"/>
              <a:t>"].</a:t>
            </a:r>
            <a:r>
              <a:rPr lang="en-US" dirty="0" err="1" smtClean="0"/>
              <a:t>ConnectionString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Program </a:t>
            </a:r>
            <a:r>
              <a:rPr lang="en-US" dirty="0" err="1" smtClean="0"/>
              <a:t>pr</a:t>
            </a:r>
            <a:r>
              <a:rPr lang="en-US" dirty="0" smtClean="0"/>
              <a:t> = new Program();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pr.ReadData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ReadData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SqlDataReader</a:t>
            </a:r>
            <a:r>
              <a:rPr lang="en-US" dirty="0" smtClean="0"/>
              <a:t> </a:t>
            </a:r>
            <a:r>
              <a:rPr lang="en-US" dirty="0" err="1" smtClean="0"/>
              <a:t>rdr</a:t>
            </a:r>
            <a:r>
              <a:rPr lang="en-US" dirty="0" smtClean="0"/>
              <a:t> = null;</a:t>
            </a:r>
          </a:p>
          <a:p>
            <a:pPr marL="0" indent="0">
              <a:buNone/>
            </a:pPr>
            <a:r>
              <a:rPr lang="en-US" dirty="0" smtClean="0"/>
              <a:t>            string </a:t>
            </a:r>
            <a:r>
              <a:rPr lang="en-US" dirty="0" err="1" smtClean="0"/>
              <a:t>firstName</a:t>
            </a:r>
            <a:r>
              <a:rPr lang="en-US" dirty="0" smtClean="0"/>
              <a:t> = "Magda";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("select * from Students where </a:t>
            </a:r>
            <a:r>
              <a:rPr lang="en-US" dirty="0" err="1" smtClean="0"/>
              <a:t>FirstName</a:t>
            </a:r>
            <a:r>
              <a:rPr lang="en-US" dirty="0" smtClean="0"/>
              <a:t> = @p1;", conn);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cmd.Parameters.Add</a:t>
            </a:r>
            <a:r>
              <a:rPr lang="en-US" dirty="0" smtClean="0"/>
              <a:t>("@p1", </a:t>
            </a:r>
            <a:r>
              <a:rPr lang="en-US" dirty="0" err="1" smtClean="0"/>
              <a:t>SqlDbType.NVarChar</a:t>
            </a:r>
            <a:r>
              <a:rPr lang="en-US" dirty="0" smtClean="0"/>
              <a:t>).Value = </a:t>
            </a:r>
            <a:r>
              <a:rPr lang="en-US" dirty="0" err="1" smtClean="0"/>
              <a:t>firstName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rdr</a:t>
            </a:r>
            <a:r>
              <a:rPr lang="en-US" dirty="0" smtClean="0"/>
              <a:t> = </a:t>
            </a:r>
            <a:r>
              <a:rPr lang="en-US" dirty="0" err="1" smtClean="0"/>
              <a:t>cmd.ExecuteReader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line = 0;</a:t>
            </a:r>
          </a:p>
          <a:p>
            <a:pPr marL="0" indent="0">
              <a:buNone/>
            </a:pPr>
            <a:r>
              <a:rPr lang="en-US" dirty="0" smtClean="0"/>
              <a:t>                do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while (</a:t>
            </a:r>
            <a:r>
              <a:rPr lang="en-US" dirty="0" err="1" smtClean="0"/>
              <a:t>rdr.Read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if (line == 0)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rdr.FieldCount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rdr.GetName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ToString</a:t>
            </a:r>
            <a:r>
              <a:rPr lang="en-US" dirty="0" smtClean="0"/>
              <a:t>() + " ");</a:t>
            </a:r>
          </a:p>
          <a:p>
            <a:pPr marL="0" indent="0">
              <a:buNone/>
            </a:pPr>
            <a:r>
              <a:rPr lang="en-US" dirty="0" smtClean="0"/>
              <a:t>    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    line++;</a:t>
            </a:r>
          </a:p>
          <a:p>
            <a:pPr marL="0" indent="0">
              <a:buNone/>
            </a:pPr>
            <a:r>
              <a:rPr lang="en-US" dirty="0" smtClean="0"/>
              <a:t>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rdr.FieldCount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rdr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+ "\t");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Обработано записей: " + </a:t>
            </a:r>
            <a:r>
              <a:rPr lang="en-US" dirty="0" err="1" smtClean="0"/>
              <a:t>line.ToString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        line = 0;</a:t>
            </a:r>
          </a:p>
          <a:p>
            <a:pPr marL="0" indent="0">
              <a:buNone/>
            </a:pPr>
            <a:r>
              <a:rPr lang="en-US" dirty="0" smtClean="0"/>
              <a:t>                } while (</a:t>
            </a:r>
            <a:r>
              <a:rPr lang="en-US" dirty="0" err="1" smtClean="0"/>
              <a:t>rdr.NextResult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</a:t>
            </a:r>
            <a:r>
              <a:rPr lang="en-US" dirty="0" err="1" smtClean="0"/>
              <a:t>rdr</a:t>
            </a:r>
            <a:r>
              <a:rPr lang="en-US" dirty="0" smtClean="0"/>
              <a:t>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rdr.Close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    if (conn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InsertQuery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string </a:t>
            </a:r>
            <a:r>
              <a:rPr lang="en-US" dirty="0" err="1" smtClean="0"/>
              <a:t>insertString</a:t>
            </a:r>
            <a:r>
              <a:rPr lang="en-US" dirty="0" smtClean="0"/>
              <a:t> = @"insert into Groups (</a:t>
            </a:r>
            <a:r>
              <a:rPr lang="en-US" dirty="0" err="1" smtClean="0"/>
              <a:t>GroupName</a:t>
            </a:r>
            <a:r>
              <a:rPr lang="en-US" dirty="0" smtClean="0"/>
              <a:t>) values ('KN-19')";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</a:t>
            </a:r>
            <a:r>
              <a:rPr lang="en-US" dirty="0" err="1" smtClean="0"/>
              <a:t>insertString</a:t>
            </a:r>
            <a:r>
              <a:rPr lang="en-US" dirty="0" smtClean="0"/>
              <a:t>, conn);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cmd.ExecuteNonQuery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(conn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("Information was inserted.");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775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 же произойдет с «хитрым» запросом приведенным выше, если параметр для него передавать с помощью </a:t>
            </a:r>
            <a:r>
              <a:rPr lang="ru-RU" dirty="0" err="1" smtClean="0"/>
              <a:t>SqlParameter</a:t>
            </a:r>
            <a:r>
              <a:rPr lang="ru-RU" dirty="0" smtClean="0"/>
              <a:t>? Он превратиться в такой запрос: </a:t>
            </a:r>
            <a:r>
              <a:rPr lang="ru-RU" dirty="0" err="1" smtClean="0"/>
              <a:t>select</a:t>
            </a:r>
            <a:r>
              <a:rPr lang="ru-RU" dirty="0" smtClean="0"/>
              <a:t> * </a:t>
            </a:r>
            <a:r>
              <a:rPr lang="ru-RU" dirty="0" err="1" smtClean="0"/>
              <a:t>from</a:t>
            </a:r>
            <a:r>
              <a:rPr lang="ru-RU" dirty="0" smtClean="0"/>
              <a:t> </a:t>
            </a:r>
            <a:r>
              <a:rPr lang="ru-RU" dirty="0" err="1" smtClean="0"/>
              <a:t>users</a:t>
            </a:r>
            <a:r>
              <a:rPr lang="ru-RU" dirty="0" smtClean="0"/>
              <a:t> </a:t>
            </a:r>
            <a:r>
              <a:rPr lang="ru-RU" dirty="0" err="1" smtClean="0"/>
              <a:t>where</a:t>
            </a:r>
            <a:r>
              <a:rPr lang="ru-RU" dirty="0" smtClean="0"/>
              <a:t> </a:t>
            </a:r>
            <a:r>
              <a:rPr lang="ru-RU" dirty="0" err="1" smtClean="0"/>
              <a:t>name</a:t>
            </a:r>
            <a:r>
              <a:rPr lang="ru-RU" dirty="0" smtClean="0"/>
              <a:t> = 'user5''; </a:t>
            </a:r>
            <a:r>
              <a:rPr lang="ru-RU" dirty="0" err="1" smtClean="0"/>
              <a:t>drop</a:t>
            </a:r>
            <a:r>
              <a:rPr lang="ru-RU" dirty="0" smtClean="0"/>
              <a:t> </a:t>
            </a:r>
            <a:r>
              <a:rPr lang="ru-RU" dirty="0" err="1" smtClean="0"/>
              <a:t>table</a:t>
            </a:r>
            <a:r>
              <a:rPr lang="ru-RU" dirty="0" smtClean="0"/>
              <a:t> </a:t>
            </a:r>
            <a:r>
              <a:rPr lang="ru-RU" dirty="0" err="1" smtClean="0"/>
              <a:t>users</a:t>
            </a:r>
            <a:r>
              <a:rPr lang="ru-RU" dirty="0" smtClean="0"/>
              <a:t>;‘.</a:t>
            </a:r>
          </a:p>
          <a:p>
            <a:pPr marL="0" indent="0">
              <a:buNone/>
            </a:pPr>
            <a:r>
              <a:rPr lang="ru-RU" dirty="0" smtClean="0"/>
              <a:t>В этом запросе, все, что расположено после «=» интерпретируется, как строковая константа и никакого вреда вашей БД этот запрос не причинит.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446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9262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9252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9489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8499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71526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9610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System.Data.SqlClient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System.Threading.Tasks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System.Configuration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ConsoleApp2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SqlConnection</a:t>
            </a:r>
            <a:r>
              <a:rPr lang="en-US" dirty="0" smtClean="0"/>
              <a:t> conn = null;</a:t>
            </a:r>
          </a:p>
          <a:p>
            <a:pPr marL="0" indent="0">
              <a:buNone/>
            </a:pPr>
            <a:r>
              <a:rPr lang="en-US" dirty="0" smtClean="0"/>
              <a:t>        public Program()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conn = new </a:t>
            </a:r>
            <a:r>
              <a:rPr lang="en-US" dirty="0" err="1" smtClean="0"/>
              <a:t>SqlConnection</a:t>
            </a:r>
            <a:r>
              <a:rPr lang="en-US" dirty="0" smtClean="0"/>
              <a:t>(</a:t>
            </a:r>
            <a:r>
              <a:rPr lang="en-US" dirty="0" err="1" smtClean="0"/>
              <a:t>ConfigurationManager.ConnectionStrings</a:t>
            </a:r>
            <a:r>
              <a:rPr lang="en-US" dirty="0" smtClean="0"/>
              <a:t>["</a:t>
            </a:r>
            <a:r>
              <a:rPr lang="en-US" dirty="0" err="1" smtClean="0"/>
              <a:t>MyConn</a:t>
            </a:r>
            <a:r>
              <a:rPr lang="en-US" dirty="0" smtClean="0"/>
              <a:t>"].</a:t>
            </a:r>
            <a:r>
              <a:rPr lang="en-US" dirty="0" err="1" smtClean="0"/>
              <a:t>ConnectionString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Program </a:t>
            </a:r>
            <a:r>
              <a:rPr lang="en-US" dirty="0" err="1" smtClean="0"/>
              <a:t>pr</a:t>
            </a:r>
            <a:r>
              <a:rPr lang="en-US" dirty="0" smtClean="0"/>
              <a:t> = new Program();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pr.ExecStoredProcedure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ExecStoredProcedure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("</a:t>
            </a:r>
            <a:r>
              <a:rPr lang="en-US" dirty="0" err="1" smtClean="0"/>
              <a:t>getStudentsNumber</a:t>
            </a:r>
            <a:r>
              <a:rPr lang="en-US" dirty="0" smtClean="0"/>
              <a:t>", conn);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cmd.CommandType</a:t>
            </a:r>
            <a:r>
              <a:rPr lang="en-US" dirty="0" smtClean="0"/>
              <a:t> = </a:t>
            </a:r>
            <a:r>
              <a:rPr lang="en-US" dirty="0" err="1" smtClean="0"/>
              <a:t>CommandType.StoredProcedure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cmd.Parameters.Add</a:t>
            </a:r>
            <a:r>
              <a:rPr lang="en-US" dirty="0" smtClean="0"/>
              <a:t>("@</a:t>
            </a:r>
            <a:r>
              <a:rPr lang="en-US" dirty="0" err="1" smtClean="0"/>
              <a:t>GroupId</a:t>
            </a:r>
            <a:r>
              <a:rPr lang="en-US" dirty="0" smtClean="0"/>
              <a:t>", </a:t>
            </a:r>
            <a:r>
              <a:rPr lang="en-US" dirty="0" err="1" smtClean="0"/>
              <a:t>System.Data.SqlDbType.Int</a:t>
            </a:r>
            <a:r>
              <a:rPr lang="en-US" dirty="0" smtClean="0"/>
              <a:t>).Value = 1;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SqlParameter</a:t>
            </a:r>
            <a:r>
              <a:rPr lang="en-US" dirty="0" smtClean="0"/>
              <a:t> </a:t>
            </a:r>
            <a:r>
              <a:rPr lang="en-US" dirty="0" err="1" smtClean="0"/>
              <a:t>outputParam</a:t>
            </a:r>
            <a:r>
              <a:rPr lang="en-US" dirty="0" smtClean="0"/>
              <a:t> = new </a:t>
            </a:r>
            <a:r>
              <a:rPr lang="en-US" dirty="0" err="1" smtClean="0"/>
              <a:t>SqlParameter</a:t>
            </a:r>
            <a:r>
              <a:rPr lang="en-US" dirty="0" smtClean="0"/>
              <a:t>("@</a:t>
            </a:r>
            <a:r>
              <a:rPr lang="en-US" dirty="0" err="1" smtClean="0"/>
              <a:t>StudentsCount</a:t>
            </a:r>
            <a:r>
              <a:rPr lang="en-US" dirty="0" smtClean="0"/>
              <a:t>", </a:t>
            </a:r>
            <a:r>
              <a:rPr lang="en-US" dirty="0" err="1" smtClean="0"/>
              <a:t>System.Data.SqlDbType.Int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outputParam.Direction</a:t>
            </a:r>
            <a:r>
              <a:rPr lang="en-US" dirty="0" smtClean="0"/>
              <a:t> = </a:t>
            </a:r>
            <a:r>
              <a:rPr lang="en-US" dirty="0" err="1" smtClean="0"/>
              <a:t>ParameterDirection.Output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//</a:t>
            </a:r>
            <a:r>
              <a:rPr lang="en-US" dirty="0" err="1" smtClean="0"/>
              <a:t>outputParam.Value</a:t>
            </a:r>
            <a:r>
              <a:rPr lang="en-US" dirty="0" smtClean="0"/>
              <a:t> = 0; //</a:t>
            </a:r>
            <a:r>
              <a:rPr lang="ru-RU" dirty="0" smtClean="0"/>
              <a:t>заполнять </a:t>
            </a:r>
            <a:r>
              <a:rPr lang="en-US" dirty="0" smtClean="0"/>
              <a:t>Value </a:t>
            </a:r>
            <a:r>
              <a:rPr lang="ru-RU" dirty="0" smtClean="0"/>
              <a:t>не надо!</a:t>
            </a:r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en-US" dirty="0" err="1" smtClean="0"/>
              <a:t>cmd.Parameters.Add</a:t>
            </a:r>
            <a:r>
              <a:rPr lang="en-US" dirty="0" smtClean="0"/>
              <a:t>(</a:t>
            </a:r>
            <a:r>
              <a:rPr lang="en-US" dirty="0" err="1" smtClean="0"/>
              <a:t>outputParam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cmd.ExecuteNonQuery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en-US" dirty="0" err="1" smtClean="0"/>
              <a:t>StudentsCount</a:t>
            </a:r>
            <a:r>
              <a:rPr lang="en-US" dirty="0" smtClean="0"/>
              <a:t>: "+</a:t>
            </a:r>
            <a:r>
              <a:rPr lang="en-US" dirty="0" err="1" smtClean="0"/>
              <a:t>cmd.Parameters</a:t>
            </a:r>
            <a:r>
              <a:rPr lang="en-US" dirty="0" smtClean="0"/>
              <a:t>["@</a:t>
            </a:r>
            <a:r>
              <a:rPr lang="en-US" dirty="0" err="1" smtClean="0"/>
              <a:t>StudentsCount</a:t>
            </a:r>
            <a:r>
              <a:rPr lang="en-US" dirty="0" smtClean="0"/>
              <a:t>"].</a:t>
            </a:r>
            <a:r>
              <a:rPr lang="en-US" dirty="0" err="1" smtClean="0"/>
              <a:t>Value.ToString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ReadData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SqlDataReader</a:t>
            </a:r>
            <a:r>
              <a:rPr lang="en-US" dirty="0" smtClean="0"/>
              <a:t> </a:t>
            </a:r>
            <a:r>
              <a:rPr lang="en-US" dirty="0" err="1" smtClean="0"/>
              <a:t>rdr</a:t>
            </a:r>
            <a:r>
              <a:rPr lang="en-US" dirty="0" smtClean="0"/>
              <a:t> = null;</a:t>
            </a:r>
          </a:p>
          <a:p>
            <a:pPr marL="0" indent="0">
              <a:buNone/>
            </a:pPr>
            <a:r>
              <a:rPr lang="en-US" dirty="0" smtClean="0"/>
              <a:t>            string </a:t>
            </a:r>
            <a:r>
              <a:rPr lang="en-US" dirty="0" err="1" smtClean="0"/>
              <a:t>firstName</a:t>
            </a:r>
            <a:r>
              <a:rPr lang="en-US" dirty="0" smtClean="0"/>
              <a:t> = "Magda";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("select * from Students where </a:t>
            </a:r>
            <a:r>
              <a:rPr lang="en-US" dirty="0" err="1" smtClean="0"/>
              <a:t>FirstName</a:t>
            </a:r>
            <a:r>
              <a:rPr lang="en-US" dirty="0" smtClean="0"/>
              <a:t> = @p1;", conn);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cmd.Parameters.Add</a:t>
            </a:r>
            <a:r>
              <a:rPr lang="en-US" dirty="0" smtClean="0"/>
              <a:t>("@p1", </a:t>
            </a:r>
            <a:r>
              <a:rPr lang="en-US" dirty="0" err="1" smtClean="0"/>
              <a:t>SqlDbType.NVarChar</a:t>
            </a:r>
            <a:r>
              <a:rPr lang="en-US" dirty="0" smtClean="0"/>
              <a:t>).Value = </a:t>
            </a:r>
            <a:r>
              <a:rPr lang="en-US" dirty="0" err="1" smtClean="0"/>
              <a:t>firstName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rdr</a:t>
            </a:r>
            <a:r>
              <a:rPr lang="en-US" dirty="0" smtClean="0"/>
              <a:t> = </a:t>
            </a:r>
            <a:r>
              <a:rPr lang="en-US" dirty="0" err="1" smtClean="0"/>
              <a:t>cmd.ExecuteReader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line = 0;</a:t>
            </a:r>
          </a:p>
          <a:p>
            <a:pPr marL="0" indent="0">
              <a:buNone/>
            </a:pPr>
            <a:r>
              <a:rPr lang="en-US" dirty="0" smtClean="0"/>
              <a:t>                do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while (</a:t>
            </a:r>
            <a:r>
              <a:rPr lang="en-US" dirty="0" err="1" smtClean="0"/>
              <a:t>rdr.Read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if (line == 0)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rdr.FieldCount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rdr.GetName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ToString</a:t>
            </a:r>
            <a:r>
              <a:rPr lang="en-US" dirty="0" smtClean="0"/>
              <a:t>() + " ");</a:t>
            </a:r>
          </a:p>
          <a:p>
            <a:pPr marL="0" indent="0">
              <a:buNone/>
            </a:pPr>
            <a:r>
              <a:rPr lang="en-US" dirty="0" smtClean="0"/>
              <a:t>    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    line++;</a:t>
            </a:r>
          </a:p>
          <a:p>
            <a:pPr marL="0" indent="0">
              <a:buNone/>
            </a:pPr>
            <a:r>
              <a:rPr lang="en-US" dirty="0" smtClean="0"/>
              <a:t>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rdr.FieldCount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rdr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+ "\t");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Обработано записей: " + </a:t>
            </a:r>
            <a:r>
              <a:rPr lang="en-US" dirty="0" err="1" smtClean="0"/>
              <a:t>line.ToString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        line = 0;</a:t>
            </a:r>
          </a:p>
          <a:p>
            <a:pPr marL="0" indent="0">
              <a:buNone/>
            </a:pPr>
            <a:r>
              <a:rPr lang="en-US" dirty="0" smtClean="0"/>
              <a:t>                } while (</a:t>
            </a:r>
            <a:r>
              <a:rPr lang="en-US" dirty="0" err="1" smtClean="0"/>
              <a:t>rdr.NextResult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</a:t>
            </a:r>
            <a:r>
              <a:rPr lang="en-US" dirty="0" err="1" smtClean="0"/>
              <a:t>rdr</a:t>
            </a:r>
            <a:r>
              <a:rPr lang="en-US" dirty="0" smtClean="0"/>
              <a:t>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rdr.Close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    if (conn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InsertQuery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string </a:t>
            </a:r>
            <a:r>
              <a:rPr lang="en-US" dirty="0" err="1" smtClean="0"/>
              <a:t>insertString</a:t>
            </a:r>
            <a:r>
              <a:rPr lang="en-US" dirty="0" smtClean="0"/>
              <a:t> = @"insert into Groups (</a:t>
            </a:r>
            <a:r>
              <a:rPr lang="en-US" dirty="0" err="1" smtClean="0"/>
              <a:t>GroupName</a:t>
            </a:r>
            <a:r>
              <a:rPr lang="en-US" dirty="0" smtClean="0"/>
              <a:t>) values ('KN-19')";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</a:t>
            </a:r>
            <a:r>
              <a:rPr lang="en-US" dirty="0" err="1" smtClean="0"/>
              <a:t>insertString</a:t>
            </a:r>
            <a:r>
              <a:rPr lang="en-US" dirty="0" smtClean="0"/>
              <a:t>, conn);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cmd.ExecuteNonQuery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(conn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("Information was inserted.");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81764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3859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32395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60736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06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4722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2629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System.Data.SqlClient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System.Threading.Tasks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System.Configuration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ConsoleApp2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SqlConnection</a:t>
            </a:r>
            <a:r>
              <a:rPr lang="en-US" dirty="0" smtClean="0"/>
              <a:t> conn = null;</a:t>
            </a:r>
          </a:p>
          <a:p>
            <a:pPr marL="0" indent="0">
              <a:buNone/>
            </a:pPr>
            <a:r>
              <a:rPr lang="en-US" dirty="0" smtClean="0"/>
              <a:t>        public Program()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conn = new </a:t>
            </a:r>
            <a:r>
              <a:rPr lang="en-US" dirty="0" err="1" smtClean="0"/>
              <a:t>SqlConnection</a:t>
            </a:r>
            <a:r>
              <a:rPr lang="en-US" dirty="0" smtClean="0"/>
              <a:t>(</a:t>
            </a:r>
            <a:r>
              <a:rPr lang="en-US" dirty="0" err="1" smtClean="0"/>
              <a:t>ConfigurationManager.ConnectionStrings</a:t>
            </a:r>
            <a:r>
              <a:rPr lang="en-US" dirty="0" smtClean="0"/>
              <a:t>["</a:t>
            </a:r>
            <a:r>
              <a:rPr lang="en-US" dirty="0" err="1" smtClean="0"/>
              <a:t>MyConn</a:t>
            </a:r>
            <a:r>
              <a:rPr lang="en-US" dirty="0" smtClean="0"/>
              <a:t>"].</a:t>
            </a:r>
            <a:r>
              <a:rPr lang="en-US" dirty="0" err="1" smtClean="0"/>
              <a:t>ConnectionString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Program </a:t>
            </a:r>
            <a:r>
              <a:rPr lang="en-US" dirty="0" err="1" smtClean="0"/>
              <a:t>pr</a:t>
            </a:r>
            <a:r>
              <a:rPr lang="en-US" dirty="0" smtClean="0"/>
              <a:t> = new Program();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pr.InsertQuery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ExecStoredProcedure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("</a:t>
            </a:r>
            <a:r>
              <a:rPr lang="en-US" dirty="0" err="1" smtClean="0"/>
              <a:t>getStudentsNumber</a:t>
            </a:r>
            <a:r>
              <a:rPr lang="en-US" dirty="0" smtClean="0"/>
              <a:t>", conn);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cmd.CommandType</a:t>
            </a:r>
            <a:r>
              <a:rPr lang="en-US" dirty="0" smtClean="0"/>
              <a:t> = </a:t>
            </a:r>
            <a:r>
              <a:rPr lang="en-US" dirty="0" err="1" smtClean="0"/>
              <a:t>CommandType.StoredProcedure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cmd.Parameters.Add</a:t>
            </a:r>
            <a:r>
              <a:rPr lang="en-US" dirty="0" smtClean="0"/>
              <a:t>("@</a:t>
            </a:r>
            <a:r>
              <a:rPr lang="en-US" dirty="0" err="1" smtClean="0"/>
              <a:t>GroupId</a:t>
            </a:r>
            <a:r>
              <a:rPr lang="en-US" dirty="0" smtClean="0"/>
              <a:t>", </a:t>
            </a:r>
            <a:r>
              <a:rPr lang="en-US" dirty="0" err="1" smtClean="0"/>
              <a:t>System.Data.SqlDbType.Int</a:t>
            </a:r>
            <a:r>
              <a:rPr lang="en-US" dirty="0" smtClean="0"/>
              <a:t>).Value = 1;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SqlParameter</a:t>
            </a:r>
            <a:r>
              <a:rPr lang="en-US" dirty="0" smtClean="0"/>
              <a:t> </a:t>
            </a:r>
            <a:r>
              <a:rPr lang="en-US" dirty="0" err="1" smtClean="0"/>
              <a:t>outputParam</a:t>
            </a:r>
            <a:r>
              <a:rPr lang="en-US" dirty="0" smtClean="0"/>
              <a:t> = new </a:t>
            </a:r>
            <a:r>
              <a:rPr lang="en-US" dirty="0" err="1" smtClean="0"/>
              <a:t>SqlParameter</a:t>
            </a:r>
            <a:r>
              <a:rPr lang="en-US" dirty="0" smtClean="0"/>
              <a:t>("@</a:t>
            </a:r>
            <a:r>
              <a:rPr lang="en-US" dirty="0" err="1" smtClean="0"/>
              <a:t>StudentsCount</a:t>
            </a:r>
            <a:r>
              <a:rPr lang="en-US" dirty="0" smtClean="0"/>
              <a:t>", </a:t>
            </a:r>
            <a:r>
              <a:rPr lang="en-US" dirty="0" err="1" smtClean="0"/>
              <a:t>System.Data.SqlDbType.Int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outputParam.Direction</a:t>
            </a:r>
            <a:r>
              <a:rPr lang="en-US" dirty="0" smtClean="0"/>
              <a:t> = </a:t>
            </a:r>
            <a:r>
              <a:rPr lang="en-US" dirty="0" err="1" smtClean="0"/>
              <a:t>ParameterDirection.Output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//</a:t>
            </a:r>
            <a:r>
              <a:rPr lang="en-US" dirty="0" err="1" smtClean="0"/>
              <a:t>outputParam.Value</a:t>
            </a:r>
            <a:r>
              <a:rPr lang="en-US" dirty="0" smtClean="0"/>
              <a:t> = 0; //</a:t>
            </a:r>
            <a:r>
              <a:rPr lang="ru-RU" dirty="0" smtClean="0"/>
              <a:t>заполнять </a:t>
            </a:r>
            <a:r>
              <a:rPr lang="en-US" dirty="0" smtClean="0"/>
              <a:t>Value </a:t>
            </a:r>
            <a:r>
              <a:rPr lang="ru-RU" dirty="0" smtClean="0"/>
              <a:t>не надо!</a:t>
            </a:r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en-US" dirty="0" err="1" smtClean="0"/>
              <a:t>cmd.Parameters.Add</a:t>
            </a:r>
            <a:r>
              <a:rPr lang="en-US" dirty="0" smtClean="0"/>
              <a:t>(</a:t>
            </a:r>
            <a:r>
              <a:rPr lang="en-US" dirty="0" err="1" smtClean="0"/>
              <a:t>outputParam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cmd.ExecuteNonQuery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en-US" dirty="0" err="1" smtClean="0"/>
              <a:t>StudentsCount</a:t>
            </a:r>
            <a:r>
              <a:rPr lang="en-US" dirty="0" smtClean="0"/>
              <a:t>: " + </a:t>
            </a:r>
            <a:r>
              <a:rPr lang="en-US" dirty="0" err="1" smtClean="0"/>
              <a:t>cmd.Parameters</a:t>
            </a:r>
            <a:r>
              <a:rPr lang="en-US" dirty="0" smtClean="0"/>
              <a:t>["@</a:t>
            </a:r>
            <a:r>
              <a:rPr lang="en-US" dirty="0" err="1" smtClean="0"/>
              <a:t>StudentsCount</a:t>
            </a:r>
            <a:r>
              <a:rPr lang="en-US" dirty="0" smtClean="0"/>
              <a:t>"].</a:t>
            </a:r>
            <a:r>
              <a:rPr lang="en-US" dirty="0" err="1" smtClean="0"/>
              <a:t>Value.ToString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ReadData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SqlDataReader</a:t>
            </a:r>
            <a:r>
              <a:rPr lang="en-US" dirty="0" smtClean="0"/>
              <a:t> </a:t>
            </a:r>
            <a:r>
              <a:rPr lang="en-US" dirty="0" err="1" smtClean="0"/>
              <a:t>rdr</a:t>
            </a:r>
            <a:r>
              <a:rPr lang="en-US" dirty="0" smtClean="0"/>
              <a:t> = null;</a:t>
            </a:r>
          </a:p>
          <a:p>
            <a:pPr marL="0" indent="0">
              <a:buNone/>
            </a:pPr>
            <a:r>
              <a:rPr lang="en-US" dirty="0" smtClean="0"/>
              <a:t>            string </a:t>
            </a:r>
            <a:r>
              <a:rPr lang="en-US" dirty="0" err="1" smtClean="0"/>
              <a:t>firstName</a:t>
            </a:r>
            <a:r>
              <a:rPr lang="en-US" dirty="0" smtClean="0"/>
              <a:t> = "Magda";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("select * from Students where </a:t>
            </a:r>
            <a:r>
              <a:rPr lang="en-US" dirty="0" err="1" smtClean="0"/>
              <a:t>FirstName</a:t>
            </a:r>
            <a:r>
              <a:rPr lang="en-US" dirty="0" smtClean="0"/>
              <a:t> = @p1;", conn);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cmd.Parameters.Add</a:t>
            </a:r>
            <a:r>
              <a:rPr lang="en-US" dirty="0" smtClean="0"/>
              <a:t>("@p1", </a:t>
            </a:r>
            <a:r>
              <a:rPr lang="en-US" dirty="0" err="1" smtClean="0"/>
              <a:t>SqlDbType.NVarChar</a:t>
            </a:r>
            <a:r>
              <a:rPr lang="en-US" dirty="0" smtClean="0"/>
              <a:t>).Value = </a:t>
            </a:r>
            <a:r>
              <a:rPr lang="en-US" dirty="0" err="1" smtClean="0"/>
              <a:t>firstName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rdr</a:t>
            </a:r>
            <a:r>
              <a:rPr lang="en-US" dirty="0" smtClean="0"/>
              <a:t> = </a:t>
            </a:r>
            <a:r>
              <a:rPr lang="en-US" dirty="0" err="1" smtClean="0"/>
              <a:t>cmd.ExecuteReader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line = 0;</a:t>
            </a:r>
          </a:p>
          <a:p>
            <a:pPr marL="0" indent="0">
              <a:buNone/>
            </a:pPr>
            <a:r>
              <a:rPr lang="en-US" dirty="0" smtClean="0"/>
              <a:t>                do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while (</a:t>
            </a:r>
            <a:r>
              <a:rPr lang="en-US" dirty="0" err="1" smtClean="0"/>
              <a:t>rdr.Read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if (line == 0)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rdr.FieldCount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rdr.GetName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ToString</a:t>
            </a:r>
            <a:r>
              <a:rPr lang="en-US" dirty="0" smtClean="0"/>
              <a:t>() + " ");</a:t>
            </a:r>
          </a:p>
          <a:p>
            <a:pPr marL="0" indent="0">
              <a:buNone/>
            </a:pPr>
            <a:r>
              <a:rPr lang="en-US" dirty="0" smtClean="0"/>
              <a:t>    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    line++;</a:t>
            </a:r>
          </a:p>
          <a:p>
            <a:pPr marL="0" indent="0">
              <a:buNone/>
            </a:pPr>
            <a:r>
              <a:rPr lang="en-US" dirty="0" smtClean="0"/>
              <a:t>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rdr.FieldCount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rdr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+ "\t");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Обработано записей: " + </a:t>
            </a:r>
            <a:r>
              <a:rPr lang="en-US" dirty="0" err="1" smtClean="0"/>
              <a:t>line.ToString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        line = 0;</a:t>
            </a:r>
          </a:p>
          <a:p>
            <a:pPr marL="0" indent="0">
              <a:buNone/>
            </a:pPr>
            <a:r>
              <a:rPr lang="en-US" dirty="0" smtClean="0"/>
              <a:t>                } while (</a:t>
            </a:r>
            <a:r>
              <a:rPr lang="en-US" dirty="0" err="1" smtClean="0"/>
              <a:t>rdr.NextResult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</a:t>
            </a:r>
            <a:r>
              <a:rPr lang="en-US" dirty="0" err="1" smtClean="0"/>
              <a:t>rdr</a:t>
            </a:r>
            <a:r>
              <a:rPr lang="en-US" dirty="0" smtClean="0"/>
              <a:t>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rdr.Close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    if (conn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InsertQuery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SqlTransaction</a:t>
            </a:r>
            <a:r>
              <a:rPr lang="en-US" dirty="0" smtClean="0"/>
              <a:t> transaction = </a:t>
            </a:r>
            <a:r>
              <a:rPr lang="en-US" dirty="0" err="1" smtClean="0"/>
              <a:t>conn.BeginTransaction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SqlCommand</a:t>
            </a:r>
            <a:r>
              <a:rPr lang="en-US" dirty="0" smtClean="0"/>
              <a:t> command = </a:t>
            </a:r>
            <a:r>
              <a:rPr lang="en-US" dirty="0" err="1" smtClean="0"/>
              <a:t>conn.CreateCommand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command.Transaction</a:t>
            </a:r>
            <a:r>
              <a:rPr lang="en-US" dirty="0" smtClean="0"/>
              <a:t> = transaction;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command.CommandText</a:t>
            </a:r>
            <a:r>
              <a:rPr lang="en-US" dirty="0" smtClean="0"/>
              <a:t> = "INSERT INTO [</a:t>
            </a:r>
            <a:r>
              <a:rPr lang="en-US" dirty="0" err="1" smtClean="0"/>
              <a:t>dbo</a:t>
            </a:r>
            <a:r>
              <a:rPr lang="en-US" dirty="0" smtClean="0"/>
              <a:t>].[Students] (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GroupId</a:t>
            </a:r>
            <a:r>
              <a:rPr lang="en-US" dirty="0" smtClean="0"/>
              <a:t>) VALUES('Tim', 'Timow',1)";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command.ExecuteNonQuery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transaction.Commit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Данные добавлены в базу данных");</a:t>
            </a:r>
          </a:p>
          <a:p>
            <a:pPr marL="0" indent="0">
              <a:buNone/>
            </a:pPr>
            <a:r>
              <a:rPr lang="ru-RU" dirty="0" smtClean="0"/>
              <a:t>            }</a:t>
            </a:r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en-US" dirty="0" smtClean="0"/>
              <a:t>catch (Exception ex)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ex.Message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transaction.Rollback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67916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871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4481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677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9714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372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40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22.01.2021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22.01.2021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22.01.2021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22.01.2021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 smtClean="0"/>
              <a:t>​</a:t>
            </a:r>
            <a:fld id="{37209019-E585-49FC-B62B-4F8E88B75BBF}" type="datetime1">
              <a:rPr lang="ru-RU" smtClean="0"/>
              <a:pPr/>
              <a:t>22.01.2021</a:t>
            </a:fld>
            <a:r>
              <a:rPr lang="ru-RU" dirty="0" smtClean="0"/>
              <a:t>​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22.01.2021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22.01.2021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22.01.2021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22.01.2021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22.01.2021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22.01.2021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>
          <a:xfrm>
            <a:off x="693812" y="2564904"/>
            <a:ext cx="8229600" cy="2895600"/>
          </a:xfrm>
        </p:spPr>
        <p:txBody>
          <a:bodyPr rtlCol="0">
            <a:normAutofit/>
          </a:bodyPr>
          <a:lstStyle/>
          <a:p>
            <a:r>
              <a:rPr lang="ru-RU" dirty="0" smtClean="0"/>
              <a:t>Модуль 2.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Присоединенный режим.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DbDataReader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Предоставляет ли нам </a:t>
            </a:r>
            <a:r>
              <a:rPr lang="ru-RU" sz="2800" dirty="0" err="1"/>
              <a:t>SqlDataReader</a:t>
            </a:r>
            <a:r>
              <a:rPr lang="ru-RU" sz="2800" dirty="0"/>
              <a:t> какую-либо информацию о массиве, сформированном из текущей строки? Да. Например, из свойства </a:t>
            </a:r>
            <a:r>
              <a:rPr lang="ru-RU" sz="2800" dirty="0" err="1"/>
              <a:t>FieldCount</a:t>
            </a:r>
            <a:r>
              <a:rPr lang="ru-RU" sz="2800" dirty="0"/>
              <a:t> мы можем узнать количество полей, возвращенных запросом </a:t>
            </a:r>
            <a:r>
              <a:rPr lang="ru-RU" sz="2800" dirty="0" err="1"/>
              <a:t>select</a:t>
            </a:r>
            <a:r>
              <a:rPr lang="ru-RU" sz="2800" dirty="0"/>
              <a:t>. Если мы вызовем метод </a:t>
            </a:r>
            <a:r>
              <a:rPr lang="ru-RU" sz="2800" dirty="0" err="1"/>
              <a:t>GetName</a:t>
            </a:r>
            <a:r>
              <a:rPr lang="ru-RU" sz="2800" dirty="0"/>
              <a:t>(</a:t>
            </a:r>
            <a:r>
              <a:rPr lang="ru-RU" sz="2800" dirty="0" err="1"/>
              <a:t>index</a:t>
            </a:r>
            <a:r>
              <a:rPr lang="ru-RU" sz="2800" dirty="0"/>
              <a:t>) и передадим ему индекс в диапазоне от 0 до FieldCount-1, то мы получим имя поля таблицы, соответствующего указанному индексу</a:t>
            </a:r>
            <a:r>
              <a:rPr lang="ru-RU" sz="2800" dirty="0" smtClean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В</a:t>
            </a:r>
            <a:r>
              <a:rPr lang="ru-RU" sz="2800" dirty="0"/>
              <a:t> объекте </a:t>
            </a:r>
            <a:r>
              <a:rPr lang="ru-RU" sz="2800" dirty="0" err="1"/>
              <a:t>SqlDataReader</a:t>
            </a:r>
            <a:r>
              <a:rPr lang="ru-RU" sz="2800" dirty="0"/>
              <a:t> </a:t>
            </a:r>
            <a:r>
              <a:rPr lang="ru-RU" sz="2800" dirty="0" smtClean="0"/>
              <a:t>хранится</a:t>
            </a:r>
            <a:r>
              <a:rPr lang="en-US" sz="2800" dirty="0" smtClean="0"/>
              <a:t> </a:t>
            </a:r>
            <a:r>
              <a:rPr lang="ru-RU" sz="2800" dirty="0"/>
              <a:t>информация об именах полей таблиц, прочитанных запросом </a:t>
            </a:r>
            <a:r>
              <a:rPr lang="ru-RU" sz="2800" dirty="0" err="1"/>
              <a:t>select</a:t>
            </a:r>
            <a:r>
              <a:rPr lang="ru-RU" sz="2800" dirty="0"/>
              <a:t> и эта информация доступна нам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 err="1"/>
              <a:t>Console.WriteLine</a:t>
            </a:r>
            <a:r>
              <a:rPr lang="en-US" sz="2800" i="1" dirty="0"/>
              <a:t>(</a:t>
            </a:r>
            <a:r>
              <a:rPr lang="en-US" sz="2800" i="1" dirty="0" err="1"/>
              <a:t>rdr.FieldCount</a:t>
            </a:r>
            <a:r>
              <a:rPr lang="en-US" sz="2800" i="1" dirty="0" smtClean="0"/>
              <a:t>); //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 err="1"/>
              <a:t>Console.WriteLine</a:t>
            </a:r>
            <a:r>
              <a:rPr lang="en-US" sz="2800" i="1" dirty="0"/>
              <a:t>(</a:t>
            </a:r>
            <a:r>
              <a:rPr lang="en-US" sz="2800" i="1" dirty="0" err="1"/>
              <a:t>rdr.GetName</a:t>
            </a:r>
            <a:r>
              <a:rPr lang="en-US" sz="2800" i="1" dirty="0"/>
              <a:t>(1</a:t>
            </a:r>
            <a:r>
              <a:rPr lang="en-US" sz="2800" i="1" dirty="0" smtClean="0"/>
              <a:t>)); //</a:t>
            </a:r>
            <a:r>
              <a:rPr lang="en-US" sz="2800" i="1" dirty="0" err="1" smtClean="0"/>
              <a:t>FirstName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196953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DbDataReader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В нашем примере мы обращались к объекту как к индексированному массиву. Однако, это не единственная возможность. Если вам известны имена полей прочитанной таблицы, вы можете извлекать данные по именам этих полей</a:t>
            </a:r>
            <a:r>
              <a:rPr lang="ru-RU" sz="2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 err="1"/>
              <a:t>Console.WriteLine</a:t>
            </a:r>
            <a:r>
              <a:rPr lang="en-US" sz="2800" i="1" dirty="0"/>
              <a:t>(</a:t>
            </a:r>
            <a:r>
              <a:rPr lang="en-US" sz="2800" i="1" dirty="0" err="1"/>
              <a:t>rdr</a:t>
            </a:r>
            <a:r>
              <a:rPr lang="en-US" sz="2800" i="1" dirty="0"/>
              <a:t>[1] + " " + </a:t>
            </a:r>
            <a:r>
              <a:rPr lang="en-US" sz="2800" i="1" dirty="0" err="1"/>
              <a:t>rdr</a:t>
            </a:r>
            <a:r>
              <a:rPr lang="en-US" sz="2800" i="1" dirty="0"/>
              <a:t>[2</a:t>
            </a:r>
            <a:r>
              <a:rPr lang="en-US" sz="2800" i="1" dirty="0" smtClean="0"/>
              <a:t>]);</a:t>
            </a:r>
            <a:endParaRPr lang="ru-RU" sz="2800" i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//или</a:t>
            </a: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 err="1" smtClean="0"/>
              <a:t>Console.WriteLine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rdr</a:t>
            </a:r>
            <a:r>
              <a:rPr lang="en-US" sz="2800" i="1" dirty="0"/>
              <a:t>["</a:t>
            </a:r>
            <a:r>
              <a:rPr lang="en-US" sz="2800" i="1" dirty="0" err="1"/>
              <a:t>FirstName</a:t>
            </a:r>
            <a:r>
              <a:rPr lang="en-US" sz="2800" i="1" dirty="0"/>
              <a:t>"] + " "  + </a:t>
            </a:r>
            <a:r>
              <a:rPr lang="en-US" sz="2800" i="1" dirty="0" err="1"/>
              <a:t>rdr</a:t>
            </a:r>
            <a:r>
              <a:rPr lang="en-US" sz="2800" i="1" dirty="0"/>
              <a:t>["</a:t>
            </a:r>
            <a:r>
              <a:rPr lang="en-US" sz="2800" i="1" dirty="0" err="1"/>
              <a:t>LastName</a:t>
            </a:r>
            <a:r>
              <a:rPr lang="en-US" sz="2800" i="1" dirty="0"/>
              <a:t>"]);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60801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DbDataReader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3629"/>
            <a:ext cx="11737304" cy="939187"/>
          </a:xfrm>
        </p:spPr>
        <p:txBody>
          <a:bodyPr rtlCol="0" anchor="ctr"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Изменим </a:t>
            </a:r>
            <a:r>
              <a:rPr lang="ru-RU" sz="2800" dirty="0"/>
              <a:t>код нашего метода </a:t>
            </a:r>
            <a:r>
              <a:rPr lang="ru-RU" sz="2800" dirty="0" err="1"/>
              <a:t>ReadData</a:t>
            </a:r>
            <a:r>
              <a:rPr lang="ru-RU" sz="2800" dirty="0"/>
              <a:t>() с учетом этой новой информации и сделаем так, чтобы этот метод выводил имена прочитанных полей таблицы.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33772" y="1746933"/>
            <a:ext cx="11593288" cy="4922427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ReadData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SqlDataReader</a:t>
            </a:r>
            <a:r>
              <a:rPr lang="en-US" dirty="0"/>
              <a:t> </a:t>
            </a:r>
            <a:r>
              <a:rPr lang="en-US" dirty="0" err="1"/>
              <a:t>rdr</a:t>
            </a:r>
            <a:r>
              <a:rPr lang="en-US" dirty="0"/>
              <a:t> = null;</a:t>
            </a:r>
          </a:p>
          <a:p>
            <a:r>
              <a:rPr lang="en-US" dirty="0"/>
              <a:t>            try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conn.Open</a:t>
            </a:r>
            <a:r>
              <a:rPr lang="en-US" dirty="0"/>
              <a:t>();</a:t>
            </a:r>
          </a:p>
          <a:p>
            <a:r>
              <a:rPr lang="en-US" dirty="0"/>
              <a:t>                </a:t>
            </a:r>
            <a:r>
              <a:rPr lang="en-US" dirty="0" err="1"/>
              <a:t>SqlCommand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 = new </a:t>
            </a:r>
            <a:r>
              <a:rPr lang="en-US" dirty="0" err="1"/>
              <a:t>SqlCommand</a:t>
            </a:r>
            <a:r>
              <a:rPr lang="en-US" dirty="0"/>
              <a:t>("select * from Students", conn);</a:t>
            </a:r>
          </a:p>
          <a:p>
            <a:r>
              <a:rPr lang="en-US" dirty="0"/>
              <a:t>                </a:t>
            </a:r>
            <a:r>
              <a:rPr lang="en-US" dirty="0" err="1"/>
              <a:t>rdr</a:t>
            </a:r>
            <a:r>
              <a:rPr lang="en-US" dirty="0"/>
              <a:t> = </a:t>
            </a:r>
            <a:r>
              <a:rPr lang="en-US" dirty="0" err="1"/>
              <a:t>cmd.ExecuteReader</a:t>
            </a:r>
            <a:r>
              <a:rPr lang="en-US" dirty="0"/>
              <a:t>();</a:t>
            </a:r>
          </a:p>
          <a:p>
            <a:r>
              <a:rPr lang="en-US" dirty="0"/>
              <a:t>                </a:t>
            </a:r>
            <a:r>
              <a:rPr lang="en-US" dirty="0" err="1"/>
              <a:t>int</a:t>
            </a:r>
            <a:r>
              <a:rPr lang="en-US" dirty="0"/>
              <a:t> line = 0;</a:t>
            </a:r>
          </a:p>
          <a:p>
            <a:r>
              <a:rPr lang="en-US" dirty="0"/>
              <a:t>                while (</a:t>
            </a:r>
            <a:r>
              <a:rPr lang="en-US" dirty="0" err="1"/>
              <a:t>rdr.Read</a:t>
            </a:r>
            <a:r>
              <a:rPr lang="en-US" dirty="0"/>
              <a:t>())</a:t>
            </a:r>
          </a:p>
          <a:p>
            <a:r>
              <a:rPr lang="en-US" dirty="0"/>
              <a:t>                {</a:t>
            </a:r>
          </a:p>
          <a:p>
            <a:r>
              <a:rPr lang="en-US" dirty="0"/>
              <a:t>                    if (line == 0)</a:t>
            </a:r>
          </a:p>
          <a:p>
            <a:r>
              <a:rPr lang="en-US" dirty="0"/>
              <a:t>                    {</a:t>
            </a:r>
          </a:p>
          <a:p>
            <a:r>
              <a:rPr lang="en-US" dirty="0"/>
              <a:t>                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rdr.FieldCount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               {</a:t>
            </a:r>
          </a:p>
          <a:p>
            <a:r>
              <a:rPr lang="en-US" dirty="0"/>
              <a:t>                            </a:t>
            </a:r>
            <a:r>
              <a:rPr lang="en-US" dirty="0" err="1"/>
              <a:t>Console.Write</a:t>
            </a:r>
            <a:r>
              <a:rPr lang="en-US" dirty="0"/>
              <a:t>(</a:t>
            </a:r>
            <a:r>
              <a:rPr lang="en-US" dirty="0" err="1"/>
              <a:t>rdr.GetName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).</a:t>
            </a:r>
            <a:r>
              <a:rPr lang="en-US" dirty="0" err="1"/>
              <a:t>ToString</a:t>
            </a:r>
            <a:r>
              <a:rPr lang="en-US" dirty="0"/>
              <a:t>() + " ");</a:t>
            </a:r>
          </a:p>
          <a:p>
            <a:r>
              <a:rPr lang="en-US" dirty="0"/>
              <a:t>                        }</a:t>
            </a:r>
          </a:p>
          <a:p>
            <a:r>
              <a:rPr lang="en-US" dirty="0"/>
              <a:t>                    }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Console.WriteLine</a:t>
            </a:r>
            <a:r>
              <a:rPr lang="en-US" dirty="0"/>
              <a:t>();</a:t>
            </a:r>
          </a:p>
          <a:p>
            <a:r>
              <a:rPr lang="en-US" dirty="0"/>
              <a:t>                    line++;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rdr</a:t>
            </a:r>
            <a:r>
              <a:rPr lang="en-US" dirty="0"/>
              <a:t>[0] + "\t" + </a:t>
            </a:r>
            <a:r>
              <a:rPr lang="en-US" dirty="0" err="1"/>
              <a:t>rdr</a:t>
            </a:r>
            <a:r>
              <a:rPr lang="en-US" dirty="0"/>
              <a:t>[1] + " " + </a:t>
            </a:r>
            <a:r>
              <a:rPr lang="en-US" dirty="0" err="1"/>
              <a:t>rdr</a:t>
            </a:r>
            <a:r>
              <a:rPr lang="en-US" dirty="0"/>
              <a:t>[2] + "\t" + </a:t>
            </a:r>
            <a:r>
              <a:rPr lang="en-US" dirty="0" err="1"/>
              <a:t>rdr</a:t>
            </a:r>
            <a:r>
              <a:rPr lang="en-US" dirty="0"/>
              <a:t>[3]);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   </a:t>
            </a:r>
            <a:r>
              <a:rPr lang="en-US" dirty="0" err="1" smtClean="0"/>
              <a:t>Console.WriteLine</a:t>
            </a:r>
            <a:r>
              <a:rPr lang="en-US" dirty="0"/>
              <a:t>("</a:t>
            </a:r>
            <a:r>
              <a:rPr lang="en-US" dirty="0" err="1"/>
              <a:t>Обработано</a:t>
            </a:r>
            <a:r>
              <a:rPr lang="en-US" dirty="0"/>
              <a:t> </a:t>
            </a:r>
            <a:r>
              <a:rPr lang="en-US" dirty="0" err="1"/>
              <a:t>записей</a:t>
            </a:r>
            <a:r>
              <a:rPr lang="en-US" dirty="0"/>
              <a:t>: " + </a:t>
            </a:r>
            <a:r>
              <a:rPr lang="en-US" dirty="0" err="1"/>
              <a:t>line.ToString</a:t>
            </a:r>
            <a:r>
              <a:rPr lang="en-US" dirty="0"/>
              <a:t>());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finally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if (</a:t>
            </a:r>
            <a:r>
              <a:rPr lang="en-US" dirty="0" err="1"/>
              <a:t>rdr</a:t>
            </a:r>
            <a:r>
              <a:rPr lang="en-US" dirty="0"/>
              <a:t> != null)</a:t>
            </a:r>
          </a:p>
          <a:p>
            <a:r>
              <a:rPr lang="en-US" dirty="0"/>
              <a:t>               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rdr.Close</a:t>
            </a:r>
            <a:r>
              <a:rPr lang="en-US" dirty="0"/>
              <a:t>();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    if (conn != null)</a:t>
            </a:r>
          </a:p>
          <a:p>
            <a:r>
              <a:rPr lang="en-US" dirty="0"/>
              <a:t>               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conn.Close</a:t>
            </a:r>
            <a:r>
              <a:rPr lang="en-US" dirty="0"/>
              <a:t>();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1900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DbDataReader</a:t>
            </a:r>
            <a:endParaRPr lang="ru-RU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812" y="2108951"/>
            <a:ext cx="3024336" cy="264009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61764" y="1378106"/>
            <a:ext cx="8928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Результат</a:t>
            </a:r>
            <a:r>
              <a:rPr lang="en-US" sz="2400" dirty="0"/>
              <a:t> </a:t>
            </a:r>
            <a:r>
              <a:rPr lang="en-US" sz="2400" dirty="0" err="1"/>
              <a:t>выполнения</a:t>
            </a:r>
            <a:r>
              <a:rPr lang="en-US" sz="2400" dirty="0"/>
              <a:t> </a:t>
            </a:r>
            <a:r>
              <a:rPr lang="en-US" sz="2400" dirty="0" err="1"/>
              <a:t>модифицированного</a:t>
            </a:r>
            <a:r>
              <a:rPr lang="en-US" sz="2400" dirty="0"/>
              <a:t> </a:t>
            </a:r>
            <a:r>
              <a:rPr lang="en-US" sz="2400" dirty="0" err="1"/>
              <a:t>метода</a:t>
            </a:r>
            <a:r>
              <a:rPr lang="en-US" sz="2400" dirty="0"/>
              <a:t> </a:t>
            </a:r>
            <a:r>
              <a:rPr lang="en-US" sz="2400" dirty="0" err="1"/>
              <a:t>ReadData</a:t>
            </a:r>
            <a:r>
              <a:rPr lang="en-US" sz="2400" dirty="0"/>
              <a:t>().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38228" y="3501008"/>
            <a:ext cx="76328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/>
              <a:t>Подведем итог нашему знакомству с классом </a:t>
            </a:r>
            <a:r>
              <a:rPr lang="ru-RU" sz="2400" i="1" dirty="0" err="1"/>
              <a:t>SqlDataReader</a:t>
            </a:r>
            <a:r>
              <a:rPr lang="ru-RU" sz="2400" i="1" dirty="0"/>
              <a:t>. Этот класс позволяет хранить результаты выполнения запросов </a:t>
            </a:r>
            <a:r>
              <a:rPr lang="ru-RU" sz="2400" i="1" dirty="0" err="1"/>
              <a:t>select</a:t>
            </a:r>
            <a:r>
              <a:rPr lang="ru-RU" sz="2400" i="1" dirty="0"/>
              <a:t> и извлекать их последовательно один за другим в направлении от первого до последнего. Мы не можем возвращаться назад к извлеченным строкам. По окончании обработки объекта </a:t>
            </a:r>
            <a:r>
              <a:rPr lang="ru-RU" sz="2400" i="1" dirty="0" err="1"/>
              <a:t>SqlDataReader</a:t>
            </a:r>
            <a:r>
              <a:rPr lang="ru-RU" sz="2400" i="1" dirty="0"/>
              <a:t> его надо закрывать вызовом метода </a:t>
            </a:r>
            <a:r>
              <a:rPr lang="ru-RU" sz="2400" i="1" dirty="0" err="1"/>
              <a:t>Close</a:t>
            </a:r>
            <a:r>
              <a:rPr lang="ru-RU" sz="2400" i="1" dirty="0"/>
              <a:t>().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91024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Пакетная обработка запросов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 err="1"/>
              <a:t>SqlDataReader</a:t>
            </a:r>
            <a:r>
              <a:rPr lang="ru-RU" sz="2800" dirty="0"/>
              <a:t> совершенно спокойно умеет выполнять и возвращать результаты нескольких запросов. Единственное условие, которое надо при этом соблюдать — это отделять тексты запросов, заносимых в свойство </a:t>
            </a:r>
            <a:r>
              <a:rPr lang="ru-RU" sz="2800" dirty="0" err="1"/>
              <a:t>CommandText</a:t>
            </a:r>
            <a:r>
              <a:rPr lang="ru-RU" sz="2800" dirty="0"/>
              <a:t>, один от другого символами </a:t>
            </a:r>
            <a:r>
              <a:rPr lang="ru-RU" sz="2800" dirty="0" smtClean="0"/>
              <a:t>«;».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М</a:t>
            </a:r>
            <a:r>
              <a:rPr lang="ru-RU" sz="2800" dirty="0" smtClean="0"/>
              <a:t>етод </a:t>
            </a:r>
            <a:r>
              <a:rPr lang="ru-RU" sz="2800" dirty="0" err="1"/>
              <a:t>NextResult</a:t>
            </a:r>
            <a:r>
              <a:rPr lang="ru-RU" sz="2800" dirty="0" smtClean="0"/>
              <a:t>()</a:t>
            </a:r>
            <a:r>
              <a:rPr lang="ru-RU" sz="2800" dirty="0"/>
              <a:t> предназначен для обработки результатов множества запросов, занесенных в свойство </a:t>
            </a:r>
            <a:r>
              <a:rPr lang="ru-RU" sz="2800" dirty="0" err="1"/>
              <a:t>CommandText</a:t>
            </a:r>
            <a:r>
              <a:rPr lang="ru-RU" sz="2800" dirty="0"/>
              <a:t> объекта </a:t>
            </a:r>
            <a:r>
              <a:rPr lang="ru-RU" sz="2800" dirty="0" err="1"/>
              <a:t>SqlCommand</a:t>
            </a:r>
            <a:r>
              <a:rPr lang="ru-RU" sz="2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Обработка строк происходит в цикле </a:t>
            </a:r>
            <a:r>
              <a:rPr lang="ru-RU" sz="2800" dirty="0" err="1"/>
              <a:t>while</a:t>
            </a:r>
            <a:r>
              <a:rPr lang="ru-RU" sz="2800" dirty="0"/>
              <a:t>, до тех пор, пока метод </a:t>
            </a:r>
            <a:r>
              <a:rPr lang="ru-RU" sz="2800" dirty="0" err="1"/>
              <a:t>Read</a:t>
            </a:r>
            <a:r>
              <a:rPr lang="ru-RU" sz="2800" dirty="0"/>
              <a:t>() не вернет </a:t>
            </a:r>
            <a:r>
              <a:rPr lang="ru-RU" sz="2800" dirty="0" err="1"/>
              <a:t>false</a:t>
            </a:r>
            <a:r>
              <a:rPr lang="ru-RU" sz="2800" dirty="0"/>
              <a:t>. Но таким образом обрабатываются результаты только первого запроса. Если запросов несколько, наш код просто не узнает об этом. Чтобы уметь обрабатывать результаты нескольких запросов, надо наш цикл </a:t>
            </a:r>
            <a:r>
              <a:rPr lang="ru-RU" sz="2800" dirty="0" err="1"/>
              <a:t>while</a:t>
            </a:r>
            <a:r>
              <a:rPr lang="ru-RU" sz="2800" dirty="0"/>
              <a:t> вставить в другой цикл </a:t>
            </a:r>
            <a:r>
              <a:rPr lang="ru-RU" sz="2800" dirty="0" err="1"/>
              <a:t>do-while</a:t>
            </a:r>
            <a:r>
              <a:rPr lang="ru-RU" sz="2800" dirty="0"/>
              <a:t>, управляемый методом </a:t>
            </a:r>
            <a:r>
              <a:rPr lang="ru-RU" sz="2800" dirty="0" err="1"/>
              <a:t>NextResult</a:t>
            </a:r>
            <a:r>
              <a:rPr lang="ru-RU" sz="2800" dirty="0" smtClean="0"/>
              <a:t>().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1885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Пакетная обработка запросов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1152128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Добавим к нашему запросу </a:t>
            </a:r>
            <a:r>
              <a:rPr lang="ru-RU" sz="2800" dirty="0" err="1"/>
              <a:t>select</a:t>
            </a:r>
            <a:r>
              <a:rPr lang="ru-RU" sz="2800" dirty="0"/>
              <a:t> еще один или несколько запросов, не забыв разделить их </a:t>
            </a:r>
            <a:r>
              <a:rPr lang="ru-RU" sz="2800" dirty="0" smtClean="0"/>
              <a:t>«;» </a:t>
            </a:r>
            <a:r>
              <a:rPr lang="ru-RU" sz="2800" dirty="0"/>
              <a:t>и запустить </a:t>
            </a:r>
            <a:r>
              <a:rPr lang="ru-RU" sz="2800" dirty="0" smtClean="0"/>
              <a:t>приложение.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1453" y="1988841"/>
            <a:ext cx="11137575" cy="4536503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r>
              <a:rPr lang="en-US" sz="1600" dirty="0"/>
              <a:t> public void </a:t>
            </a:r>
            <a:r>
              <a:rPr lang="en-US" sz="1600" dirty="0" err="1"/>
              <a:t>ReadData</a:t>
            </a:r>
            <a:r>
              <a:rPr lang="en-US" sz="1600" dirty="0"/>
              <a:t>()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SqlDataReader</a:t>
            </a:r>
            <a:r>
              <a:rPr lang="en-US" sz="1600" dirty="0"/>
              <a:t> </a:t>
            </a:r>
            <a:r>
              <a:rPr lang="en-US" sz="1600" dirty="0" err="1"/>
              <a:t>rdr</a:t>
            </a:r>
            <a:r>
              <a:rPr lang="en-US" sz="1600" dirty="0"/>
              <a:t> = null;</a:t>
            </a:r>
          </a:p>
          <a:p>
            <a:r>
              <a:rPr lang="en-US" sz="1600" dirty="0"/>
              <a:t>            </a:t>
            </a:r>
            <a:r>
              <a:rPr lang="en-US" sz="1600" dirty="0" smtClean="0"/>
              <a:t>try            </a:t>
            </a:r>
            <a:r>
              <a:rPr lang="en-US" sz="1600" dirty="0"/>
              <a:t>{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conn.Open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SqlCommand</a:t>
            </a:r>
            <a:r>
              <a:rPr lang="en-US" sz="1600" dirty="0"/>
              <a:t> </a:t>
            </a:r>
            <a:r>
              <a:rPr lang="en-US" sz="1600" dirty="0" err="1"/>
              <a:t>cmd</a:t>
            </a:r>
            <a:r>
              <a:rPr lang="en-US" sz="1600" dirty="0"/>
              <a:t> = new </a:t>
            </a:r>
            <a:r>
              <a:rPr lang="en-US" sz="1600" dirty="0" err="1"/>
              <a:t>SqlCommand</a:t>
            </a:r>
            <a:r>
              <a:rPr lang="en-US" sz="1600" dirty="0"/>
              <a:t>("select * from Students; select * from Groups;", conn);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rdr</a:t>
            </a:r>
            <a:r>
              <a:rPr lang="en-US" sz="1600" dirty="0"/>
              <a:t> = </a:t>
            </a:r>
            <a:r>
              <a:rPr lang="en-US" sz="1600" dirty="0" err="1"/>
              <a:t>cmd.ExecuteReader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int</a:t>
            </a:r>
            <a:r>
              <a:rPr lang="en-US" sz="1600" dirty="0"/>
              <a:t> line = 0;</a:t>
            </a:r>
          </a:p>
          <a:p>
            <a:r>
              <a:rPr lang="en-US" sz="1600" dirty="0"/>
              <a:t>                do</a:t>
            </a:r>
          </a:p>
          <a:p>
            <a:r>
              <a:rPr lang="en-US" sz="1600" dirty="0"/>
              <a:t>                {</a:t>
            </a:r>
          </a:p>
          <a:p>
            <a:r>
              <a:rPr lang="en-US" sz="1600" dirty="0"/>
              <a:t>                    while (</a:t>
            </a:r>
            <a:r>
              <a:rPr lang="en-US" sz="1600" dirty="0" err="1"/>
              <a:t>rdr.Read</a:t>
            </a:r>
            <a:r>
              <a:rPr lang="en-US" sz="1600" dirty="0"/>
              <a:t>())</a:t>
            </a:r>
          </a:p>
          <a:p>
            <a:r>
              <a:rPr lang="en-US" sz="1600" dirty="0"/>
              <a:t>                    {</a:t>
            </a:r>
          </a:p>
          <a:p>
            <a:r>
              <a:rPr lang="en-US" sz="1600" dirty="0"/>
              <a:t>                        if (line == 0)</a:t>
            </a:r>
          </a:p>
          <a:p>
            <a:r>
              <a:rPr lang="en-US" sz="1600" dirty="0"/>
              <a:t>                        {</a:t>
            </a:r>
          </a:p>
          <a:p>
            <a:r>
              <a:rPr lang="en-US" sz="1600" dirty="0"/>
              <a:t>                            for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rdr.FieldCount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r>
              <a:rPr lang="en-US" sz="1600" dirty="0"/>
              <a:t>                            {</a:t>
            </a:r>
          </a:p>
          <a:p>
            <a:r>
              <a:rPr lang="en-US" sz="1600" dirty="0"/>
              <a:t>                             </a:t>
            </a:r>
            <a:r>
              <a:rPr lang="en-US" sz="1600" dirty="0" smtClean="0"/>
              <a:t> </a:t>
            </a:r>
            <a:r>
              <a:rPr lang="en-US" sz="1600" dirty="0" err="1" smtClean="0"/>
              <a:t>Console.Write</a:t>
            </a:r>
            <a:r>
              <a:rPr lang="en-US" sz="1600" dirty="0" smtClean="0"/>
              <a:t>(</a:t>
            </a:r>
            <a:r>
              <a:rPr lang="en-US" sz="1600" dirty="0" err="1" smtClean="0"/>
              <a:t>rdr.GetName</a:t>
            </a:r>
            <a:r>
              <a:rPr lang="en-US" sz="1600" dirty="0" smtClean="0"/>
              <a:t>(</a:t>
            </a:r>
            <a:r>
              <a:rPr lang="en-US" sz="1600" dirty="0" err="1" smtClean="0"/>
              <a:t>i</a:t>
            </a:r>
            <a:r>
              <a:rPr lang="en-US" sz="1600" dirty="0"/>
              <a:t>).</a:t>
            </a:r>
          </a:p>
          <a:p>
            <a:r>
              <a:rPr lang="en-US" sz="1600" dirty="0"/>
              <a:t>                                </a:t>
            </a:r>
            <a:r>
              <a:rPr lang="en-US" sz="1600" dirty="0" err="1"/>
              <a:t>ToString</a:t>
            </a:r>
            <a:r>
              <a:rPr lang="en-US" sz="1600" dirty="0"/>
              <a:t>() + " ");</a:t>
            </a:r>
          </a:p>
          <a:p>
            <a:r>
              <a:rPr lang="en-US" sz="1600" dirty="0"/>
              <a:t>                            }</a:t>
            </a:r>
          </a:p>
          <a:p>
            <a:r>
              <a:rPr lang="en-US" sz="1600" dirty="0"/>
              <a:t>                        }</a:t>
            </a:r>
          </a:p>
          <a:p>
            <a:r>
              <a:rPr lang="en-US" sz="1600" dirty="0"/>
              <a:t>                        </a:t>
            </a:r>
            <a:r>
              <a:rPr lang="en-US" sz="1600" dirty="0" err="1"/>
              <a:t>Console.WriteLine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                line++;</a:t>
            </a:r>
          </a:p>
          <a:p>
            <a:r>
              <a:rPr lang="en-US" sz="1600" dirty="0"/>
              <a:t>                        for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rdr.FieldCount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r>
              <a:rPr lang="en-US" sz="1600" dirty="0"/>
              <a:t>                        </a:t>
            </a:r>
            <a:r>
              <a:rPr lang="en-US" sz="1600" dirty="0" smtClean="0"/>
              <a:t>{</a:t>
            </a:r>
          </a:p>
          <a:p>
            <a:r>
              <a:rPr lang="en-US" sz="1600" dirty="0" smtClean="0"/>
              <a:t>                            </a:t>
            </a:r>
            <a:r>
              <a:rPr lang="en-US" sz="1600" dirty="0" err="1" smtClean="0"/>
              <a:t>Console.Write</a:t>
            </a:r>
            <a:r>
              <a:rPr lang="en-US" sz="1600" dirty="0" smtClean="0"/>
              <a:t>(</a:t>
            </a:r>
            <a:r>
              <a:rPr lang="en-US" sz="1600" dirty="0" err="1" smtClean="0"/>
              <a:t>rdr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 + "\t");</a:t>
            </a:r>
          </a:p>
          <a:p>
            <a:r>
              <a:rPr lang="en-US" sz="1600" dirty="0" smtClean="0"/>
              <a:t>                        </a:t>
            </a:r>
            <a:r>
              <a:rPr lang="en-US" sz="1600" dirty="0"/>
              <a:t>}</a:t>
            </a:r>
          </a:p>
          <a:p>
            <a:r>
              <a:rPr lang="en-US" sz="1600" dirty="0"/>
              <a:t>                        </a:t>
            </a:r>
            <a:r>
              <a:rPr lang="en-US" sz="1600" dirty="0" err="1"/>
              <a:t>Console.WriteLine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            }</a:t>
            </a:r>
          </a:p>
          <a:p>
            <a:r>
              <a:rPr lang="en-US" sz="1600" dirty="0"/>
              <a:t>                    </a:t>
            </a:r>
            <a:r>
              <a:rPr lang="en-US" sz="1600" dirty="0" err="1"/>
              <a:t>Console.WriteLine</a:t>
            </a:r>
            <a:r>
              <a:rPr lang="en-US" sz="1600" dirty="0"/>
              <a:t>("</a:t>
            </a:r>
            <a:r>
              <a:rPr lang="en-US" sz="1600" dirty="0" err="1"/>
              <a:t>Обработано</a:t>
            </a:r>
            <a:r>
              <a:rPr lang="en-US" sz="1600" dirty="0"/>
              <a:t> </a:t>
            </a:r>
            <a:r>
              <a:rPr lang="en-US" sz="1600" dirty="0" err="1"/>
              <a:t>записей</a:t>
            </a:r>
            <a:r>
              <a:rPr lang="en-US" sz="1600" dirty="0"/>
              <a:t>: " + </a:t>
            </a:r>
            <a:r>
              <a:rPr lang="en-US" sz="1600" dirty="0" err="1"/>
              <a:t>line.ToString</a:t>
            </a:r>
            <a:r>
              <a:rPr lang="en-US" sz="1600" dirty="0"/>
              <a:t>());</a:t>
            </a:r>
          </a:p>
          <a:p>
            <a:r>
              <a:rPr lang="en-US" sz="1600" dirty="0"/>
              <a:t>                    line = 0;</a:t>
            </a:r>
          </a:p>
          <a:p>
            <a:r>
              <a:rPr lang="en-US" sz="1600" dirty="0"/>
              <a:t>                } while (</a:t>
            </a:r>
            <a:r>
              <a:rPr lang="en-US" sz="1600" dirty="0" err="1"/>
              <a:t>rdr.NextResult</a:t>
            </a:r>
            <a:r>
              <a:rPr lang="en-US" sz="1600" dirty="0"/>
              <a:t>());</a:t>
            </a:r>
          </a:p>
          <a:p>
            <a:r>
              <a:rPr lang="en-US" sz="1600" dirty="0"/>
              <a:t>            }</a:t>
            </a:r>
          </a:p>
          <a:p>
            <a:r>
              <a:rPr lang="en-US" sz="1600" dirty="0"/>
              <a:t>            finally</a:t>
            </a:r>
          </a:p>
          <a:p>
            <a:r>
              <a:rPr lang="en-US" sz="1600" dirty="0"/>
              <a:t>            {</a:t>
            </a:r>
          </a:p>
          <a:p>
            <a:r>
              <a:rPr lang="en-US" sz="1600" dirty="0"/>
              <a:t>                if (</a:t>
            </a:r>
            <a:r>
              <a:rPr lang="en-US" sz="1600" dirty="0" err="1"/>
              <a:t>rdr</a:t>
            </a:r>
            <a:r>
              <a:rPr lang="en-US" sz="1600" dirty="0"/>
              <a:t> != null)</a:t>
            </a:r>
          </a:p>
          <a:p>
            <a:r>
              <a:rPr lang="en-US" sz="1600" dirty="0"/>
              <a:t>                {</a:t>
            </a:r>
          </a:p>
          <a:p>
            <a:r>
              <a:rPr lang="en-US" sz="1600" dirty="0"/>
              <a:t>                    </a:t>
            </a:r>
            <a:r>
              <a:rPr lang="en-US" sz="1600" dirty="0" err="1"/>
              <a:t>rdr.Close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        }</a:t>
            </a:r>
          </a:p>
          <a:p>
            <a:r>
              <a:rPr lang="en-US" sz="1600" dirty="0"/>
              <a:t>                if (conn != null)</a:t>
            </a:r>
          </a:p>
          <a:p>
            <a:r>
              <a:rPr lang="en-US" sz="1600" dirty="0"/>
              <a:t>                {</a:t>
            </a:r>
          </a:p>
          <a:p>
            <a:r>
              <a:rPr lang="en-US" sz="1600" dirty="0"/>
              <a:t>                    </a:t>
            </a:r>
            <a:r>
              <a:rPr lang="en-US" sz="1600" dirty="0" err="1"/>
              <a:t>conn.Close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            </a:t>
            </a:r>
            <a:r>
              <a:rPr lang="en-US" sz="1600" dirty="0" err="1"/>
              <a:t>Console.ReadKey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        }</a:t>
            </a:r>
          </a:p>
          <a:p>
            <a:r>
              <a:rPr lang="en-US" sz="1600" dirty="0"/>
              <a:t>            }</a:t>
            </a:r>
          </a:p>
          <a:p>
            <a:r>
              <a:rPr lang="en-US" sz="16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10919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Пакетная обработка запросов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58508" y="2282547"/>
            <a:ext cx="4536504" cy="370859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77788" y="959465"/>
            <a:ext cx="114492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Теперь вы можете добавить к нашему запросу </a:t>
            </a:r>
            <a:r>
              <a:rPr lang="ru-RU" sz="2400" dirty="0" err="1"/>
              <a:t>select</a:t>
            </a:r>
            <a:r>
              <a:rPr lang="ru-RU" sz="2400" dirty="0"/>
              <a:t> еще один или несколько запросов, не забыв разделить их «;» и запустить приложение. В консольном окне вы увидите результаты, возвращенные всеми </a:t>
            </a:r>
            <a:r>
              <a:rPr lang="ru-RU" sz="2400" dirty="0" smtClean="0"/>
              <a:t>запросами</a:t>
            </a:r>
            <a:r>
              <a:rPr lang="en-US" sz="24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93812" y="3284984"/>
            <a:ext cx="609282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/>
              <a:t>Правда, при таком подходе есть одно ограничение. Если все запросы </a:t>
            </a:r>
            <a:r>
              <a:rPr lang="ru-RU" sz="2000" dirty="0" err="1"/>
              <a:t>select</a:t>
            </a:r>
            <a:r>
              <a:rPr lang="ru-RU" sz="2000" dirty="0"/>
              <a:t>, занесенные в пакет, возвращают одинаковое количество полей, тогда проблем не будет. Но если количество возвращаемых полей разное, то сначала надо выполнять запрос, возвращающий максимальное количество полей. И затем надо каким-либо образом решать вопросы с обращением к конкретным элементам полученного </a:t>
            </a:r>
            <a:r>
              <a:rPr lang="ru-RU" sz="2000" dirty="0" smtClean="0"/>
              <a:t>массива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803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Конфигурационный файл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В нашем примере есть несколько недостатков, которые надо устранить. Одним из недостатков является хранение в коде данных для доступа к серверу. Вы понимаете, что мы говорим о строке подключения, которую мы храним в строковой переменной. Это недопустимо как с точки зрения безопасности, так и с той точки зрения, что при изменении адреса сервера, имени БД или другого </a:t>
            </a:r>
            <a:r>
              <a:rPr lang="ru-RU" sz="2800" dirty="0" err="1"/>
              <a:t>какоголибо</a:t>
            </a:r>
            <a:r>
              <a:rPr lang="ru-RU" sz="2800" dirty="0"/>
              <a:t> значения из строки подключения, нам придется вносить изменения в код и </a:t>
            </a:r>
            <a:r>
              <a:rPr lang="ru-RU" sz="2800" dirty="0" err="1"/>
              <a:t>пересобирать</a:t>
            </a:r>
            <a:r>
              <a:rPr lang="ru-RU" sz="2800" dirty="0"/>
              <a:t> наше приложение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Каким может быть решение этой проблемы? Можно, например, предлагать пользователю заносить данные </a:t>
            </a:r>
            <a:r>
              <a:rPr lang="ru-RU" sz="2800" dirty="0" smtClean="0"/>
              <a:t>для</a:t>
            </a:r>
            <a:r>
              <a:rPr lang="en-US" sz="2800" dirty="0" smtClean="0"/>
              <a:t> </a:t>
            </a:r>
            <a:r>
              <a:rPr lang="ru-RU" sz="2800" dirty="0"/>
              <a:t>подключения в диалоговое окно. Такое решение является очень хорошим во многих случаях. Однако, стандартным способом решения этой проблемы считается хранение строки подключения в файле конфигурации приложения. Файл конфигурации приложения — это </a:t>
            </a:r>
            <a:r>
              <a:rPr lang="ru-RU" sz="2800" dirty="0" err="1"/>
              <a:t>xml</a:t>
            </a:r>
            <a:r>
              <a:rPr lang="ru-RU" sz="2800" dirty="0"/>
              <a:t> файл, автоматически добавляемый </a:t>
            </a:r>
            <a:r>
              <a:rPr lang="ru-RU" sz="2800" dirty="0" err="1"/>
              <a:t>Visual</a:t>
            </a:r>
            <a:r>
              <a:rPr lang="ru-RU" sz="2800" dirty="0"/>
              <a:t> </a:t>
            </a:r>
            <a:r>
              <a:rPr lang="ru-RU" sz="2800" dirty="0" err="1"/>
              <a:t>Studio</a:t>
            </a:r>
            <a:r>
              <a:rPr lang="ru-RU" sz="2800" dirty="0"/>
              <a:t> </a:t>
            </a:r>
            <a:r>
              <a:rPr lang="ru-RU" sz="2800" dirty="0" smtClean="0"/>
              <a:t>в</a:t>
            </a:r>
            <a:r>
              <a:rPr lang="ru-RU" sz="2800" dirty="0"/>
              <a:t> состав приложения. В нашем распоряжении есть набор классов, позволяющих работать с файлом конфигурации приложения. </a:t>
            </a:r>
          </a:p>
        </p:txBody>
      </p:sp>
    </p:spTree>
    <p:extLst>
      <p:ext uri="{BB962C8B-B14F-4D97-AF65-F5344CB8AC3E}">
        <p14:creationId xmlns:p14="http://schemas.microsoft.com/office/powerpoint/2010/main" val="238901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Конфигурационный файл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1296144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По умолчанию файл конфигурации приложения выглядит таким образом: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910" y="2776993"/>
            <a:ext cx="8058150" cy="16097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96" y="2151477"/>
            <a:ext cx="30384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6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Конфигурационный файл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Строка подключения к БД в этом файле должна располагаться в элементе </a:t>
            </a:r>
            <a:r>
              <a:rPr lang="ru-RU" sz="2800" dirty="0" err="1"/>
              <a:t>connectionStrings</a:t>
            </a:r>
            <a:r>
              <a:rPr lang="ru-RU" sz="2800" dirty="0"/>
              <a:t> внутри элемента </a:t>
            </a:r>
            <a:r>
              <a:rPr lang="ru-RU" sz="2800" dirty="0" err="1"/>
              <a:t>configuration</a:t>
            </a:r>
            <a:r>
              <a:rPr lang="ru-RU" sz="2800" dirty="0"/>
              <a:t>. Измените файл конфигурации приложения, чтобы он выглядел таким образом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/>
              <a:t>&lt;?xml version="1.0" encoding="utf-8" ?&gt;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/>
              <a:t>&lt;configuration&gt;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/>
              <a:t>  &lt;startup&gt;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/>
              <a:t>    &lt;</a:t>
            </a:r>
            <a:r>
              <a:rPr lang="en-US" sz="2800" i="1" dirty="0" err="1"/>
              <a:t>supportedRuntime</a:t>
            </a:r>
            <a:r>
              <a:rPr lang="en-US" sz="2800" i="1" dirty="0"/>
              <a:t> version="v4.0" </a:t>
            </a:r>
            <a:r>
              <a:rPr lang="en-US" sz="2800" i="1" dirty="0" err="1"/>
              <a:t>sku</a:t>
            </a:r>
            <a:r>
              <a:rPr lang="en-US" sz="2800" i="1" dirty="0"/>
              <a:t>=".</a:t>
            </a:r>
            <a:r>
              <a:rPr lang="en-US" sz="2800" i="1" dirty="0" err="1"/>
              <a:t>NETFramework,Version</a:t>
            </a:r>
            <a:r>
              <a:rPr lang="en-US" sz="2800" i="1" dirty="0"/>
              <a:t>=v4.7.2" 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/>
              <a:t>  &lt;/startup&gt;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dirty="0"/>
              <a:t>  &lt;</a:t>
            </a:r>
            <a:r>
              <a:rPr lang="en-US" sz="2800" b="1" i="1" dirty="0" err="1"/>
              <a:t>connectionStrings</a:t>
            </a:r>
            <a:r>
              <a:rPr lang="en-US" sz="2800" b="1" i="1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dirty="0"/>
              <a:t>    &lt;add name="</a:t>
            </a:r>
            <a:r>
              <a:rPr lang="en-US" sz="2800" b="1" i="1" dirty="0" err="1"/>
              <a:t>MyConn</a:t>
            </a:r>
            <a:r>
              <a:rPr lang="en-US" sz="2800" b="1" i="1" dirty="0"/>
              <a:t>" </a:t>
            </a:r>
            <a:r>
              <a:rPr lang="en-US" sz="2800" b="1" i="1" dirty="0" err="1"/>
              <a:t>connectionString</a:t>
            </a:r>
            <a:r>
              <a:rPr lang="en-US" sz="2800" b="1" i="1" dirty="0"/>
              <a:t>="Data Source=(</a:t>
            </a:r>
            <a:r>
              <a:rPr lang="en-US" sz="2800" b="1" i="1" dirty="0" err="1"/>
              <a:t>localdb</a:t>
            </a:r>
            <a:r>
              <a:rPr lang="en-US" sz="2800" b="1" i="1" dirty="0"/>
              <a:t>)\</a:t>
            </a:r>
            <a:r>
              <a:rPr lang="en-US" sz="2800" b="1" i="1" dirty="0" err="1"/>
              <a:t>MSSQLLocalDB;Initial</a:t>
            </a:r>
            <a:r>
              <a:rPr lang="en-US" sz="2800" b="1" i="1" dirty="0"/>
              <a:t> Catalog=</a:t>
            </a:r>
            <a:r>
              <a:rPr lang="en-US" sz="2800" b="1" i="1" dirty="0" err="1"/>
              <a:t>MyFirstAcademy;Integrated</a:t>
            </a:r>
            <a:r>
              <a:rPr lang="en-US" sz="2800" b="1" i="1" dirty="0"/>
              <a:t> Security=</a:t>
            </a:r>
            <a:r>
              <a:rPr lang="en-US" sz="2800" b="1" i="1" dirty="0" err="1"/>
              <a:t>True;Connect</a:t>
            </a:r>
            <a:r>
              <a:rPr lang="en-US" sz="2800" b="1" i="1" dirty="0"/>
              <a:t> Timeout=30;Encrypt=</a:t>
            </a:r>
            <a:r>
              <a:rPr lang="en-US" sz="2800" b="1" i="1" dirty="0" err="1"/>
              <a:t>False;TrustServerCertificate</a:t>
            </a:r>
            <a:r>
              <a:rPr lang="en-US" sz="2800" b="1" i="1" dirty="0"/>
              <a:t>=</a:t>
            </a:r>
            <a:r>
              <a:rPr lang="en-US" sz="2800" b="1" i="1" dirty="0" err="1"/>
              <a:t>False;ApplicationIntent</a:t>
            </a:r>
            <a:r>
              <a:rPr lang="en-US" sz="2800" b="1" i="1" dirty="0"/>
              <a:t>=</a:t>
            </a:r>
            <a:r>
              <a:rPr lang="en-US" sz="2800" b="1" i="1" dirty="0" err="1"/>
              <a:t>ReadWrite;MultiSubnetFailover</a:t>
            </a:r>
            <a:r>
              <a:rPr lang="en-US" sz="2800" b="1" i="1" dirty="0"/>
              <a:t>=False"/&gt;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dirty="0"/>
              <a:t>  &lt;/</a:t>
            </a:r>
            <a:r>
              <a:rPr lang="en-US" sz="2800" b="1" i="1" dirty="0" err="1"/>
              <a:t>connectionStrings</a:t>
            </a:r>
            <a:r>
              <a:rPr lang="en-US" sz="2800" b="1" i="1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/>
              <a:t>&lt;/configuration&gt;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335582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Модели работы </a:t>
            </a:r>
            <a:r>
              <a:rPr lang="ru-RU" dirty="0" smtClean="0"/>
              <a:t>ADO.NET</a:t>
            </a:r>
            <a:r>
              <a:rPr lang="ru-RU" dirty="0"/>
              <a:t>.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92500"/>
          </a:bodyPr>
          <a:lstStyle/>
          <a:p>
            <a:pPr marL="0" indent="531813">
              <a:buNone/>
            </a:pPr>
            <a:r>
              <a:rPr lang="ru-RU" dirty="0"/>
              <a:t>С самого начала нашего курса вы должны запомнить, что существует два принципиально разных способа работы приложения с БД: </a:t>
            </a:r>
            <a:r>
              <a:rPr lang="ru-RU" b="1" dirty="0"/>
              <a:t>присоединенный режим и отсоединенный </a:t>
            </a:r>
            <a:r>
              <a:rPr lang="ru-RU" b="1" dirty="0" smtClean="0"/>
              <a:t>режим.</a:t>
            </a:r>
          </a:p>
          <a:p>
            <a:pPr marL="0" indent="531813">
              <a:buNone/>
            </a:pPr>
            <a:r>
              <a:rPr lang="ru-RU" u="sng" dirty="0"/>
              <a:t>При присоединенном режиме </a:t>
            </a:r>
            <a:r>
              <a:rPr lang="ru-RU" dirty="0"/>
              <a:t>приложение подключается к БД и остается в подключенном состоянии продолжительное время. На протяжении этого времени приложение может обращаться к БД и выполнять </a:t>
            </a:r>
            <a:r>
              <a:rPr lang="ru-RU" dirty="0" smtClean="0"/>
              <a:t>какие</a:t>
            </a:r>
            <a:r>
              <a:rPr lang="en-US" dirty="0" smtClean="0"/>
              <a:t>-</a:t>
            </a:r>
            <a:r>
              <a:rPr lang="ru-RU" dirty="0" smtClean="0"/>
              <a:t>либо </a:t>
            </a:r>
            <a:r>
              <a:rPr lang="ru-RU" dirty="0"/>
              <a:t>запросы. В то же самое время приложение может заниматься и другими своими делами, не обращаясь к БД, но удерживая при этом открытое соединение с БД</a:t>
            </a:r>
            <a:r>
              <a:rPr lang="ru-RU" dirty="0" smtClean="0"/>
              <a:t>.</a:t>
            </a:r>
          </a:p>
          <a:p>
            <a:pPr marL="0" indent="531813">
              <a:buNone/>
            </a:pPr>
            <a:r>
              <a:rPr lang="ru-RU" u="sng" dirty="0"/>
              <a:t>При отсоединенном режиме </a:t>
            </a:r>
            <a:r>
              <a:rPr lang="ru-RU" dirty="0"/>
              <a:t>приложение подключается к БД, выполняет необходимое действие, например, читает данные из одной или нескольких таблиц, и тут же отключается от БД, сохраняя прочитанные данные у себя в соответствующих классах для локальной работы с этими данными. При необходимости выполнить новый запрос, приложение снова подключается к БД, выполняет запрос и тут же отключается. </a:t>
            </a:r>
            <a:endParaRPr lang="ru-RU" dirty="0" smtClean="0"/>
          </a:p>
          <a:p>
            <a:pPr marL="0" indent="531813">
              <a:buNone/>
            </a:pPr>
            <a:r>
              <a:rPr lang="ru-RU" dirty="0" smtClean="0"/>
              <a:t>Другими </a:t>
            </a:r>
            <a:r>
              <a:rPr lang="ru-RU" dirty="0"/>
              <a:t>словами, при присоединенном режиме приложение остается в подключенном к БД состоянии продолжительное время, а при отсоединенном режиме работы приложение подключается к БД в дискретном режиме только на время выполнения каждого запроса.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6627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Конфигурационный файл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Для доступа к файлу конфигурации приложения из нашего кода мы будем пользоваться классом </a:t>
            </a:r>
            <a:r>
              <a:rPr lang="ru-RU" sz="2800" b="1" dirty="0" err="1"/>
              <a:t>ConfigurationManager</a:t>
            </a:r>
            <a:r>
              <a:rPr lang="ru-RU" sz="2800" dirty="0"/>
              <a:t>, определенным в пространстве имен </a:t>
            </a:r>
            <a:r>
              <a:rPr lang="ru-RU" sz="2800" b="1" dirty="0" err="1"/>
              <a:t>System.Configuration</a:t>
            </a:r>
            <a:r>
              <a:rPr lang="ru-RU" sz="2800" dirty="0"/>
              <a:t>. По умолчанию это пространство имен не добавляется в состав проекта. Поэтому надо выполнить команду </a:t>
            </a:r>
            <a:r>
              <a:rPr lang="ru-RU" sz="2800" dirty="0" err="1"/>
              <a:t>Add</a:t>
            </a:r>
            <a:r>
              <a:rPr lang="ru-RU" sz="2800" dirty="0"/>
              <a:t> </a:t>
            </a:r>
            <a:r>
              <a:rPr lang="ru-RU" sz="2800" dirty="0" err="1" smtClean="0"/>
              <a:t>Link</a:t>
            </a:r>
            <a:r>
              <a:rPr lang="en-US" sz="2800" dirty="0"/>
              <a:t>.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С </a:t>
            </a:r>
            <a:r>
              <a:rPr lang="ru-RU" sz="2800" dirty="0"/>
              <a:t>помощью этого класса мы можем извлечь строку подключения в строковую </a:t>
            </a:r>
            <a:r>
              <a:rPr lang="ru-RU" sz="2800" dirty="0" smtClean="0"/>
              <a:t>переменную </a:t>
            </a:r>
            <a:r>
              <a:rPr lang="ru-RU" sz="2800" dirty="0"/>
              <a:t>таким образом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/>
              <a:t>string </a:t>
            </a:r>
            <a:r>
              <a:rPr lang="en-US" sz="2800" i="1" dirty="0" err="1"/>
              <a:t>ConnectionString</a:t>
            </a:r>
            <a:r>
              <a:rPr lang="en-US" sz="2800" i="1" dirty="0"/>
              <a:t> = </a:t>
            </a:r>
            <a:r>
              <a:rPr lang="en-US" sz="2800" i="1" dirty="0" err="1"/>
              <a:t>ConfigurationManager.ConnectionStrings</a:t>
            </a:r>
            <a:r>
              <a:rPr lang="en-US" sz="2800" i="1" dirty="0"/>
              <a:t>["</a:t>
            </a:r>
            <a:r>
              <a:rPr lang="en-US" sz="2800" i="1" dirty="0" err="1"/>
              <a:t>MyConn</a:t>
            </a:r>
            <a:r>
              <a:rPr lang="en-US" sz="2800" i="1" dirty="0"/>
              <a:t>"].</a:t>
            </a:r>
            <a:r>
              <a:rPr lang="en-US" sz="2800" i="1" dirty="0" err="1"/>
              <a:t>ConnectionString</a:t>
            </a:r>
            <a:r>
              <a:rPr lang="en-US" sz="2800" i="1" dirty="0"/>
              <a:t>;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228979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Конфигурационный файл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Обратите внимание, что в качестве индекса для свойства </a:t>
            </a:r>
            <a:r>
              <a:rPr lang="ru-RU" sz="2800" dirty="0" err="1"/>
              <a:t>ConnectionStrings</a:t>
            </a:r>
            <a:r>
              <a:rPr lang="ru-RU" sz="2800" dirty="0"/>
              <a:t> мы указываем имя элемента </a:t>
            </a:r>
            <a:r>
              <a:rPr lang="ru-RU" sz="2800" dirty="0" err="1"/>
              <a:t>add</a:t>
            </a:r>
            <a:r>
              <a:rPr lang="ru-RU" sz="2800" dirty="0"/>
              <a:t>, в котором добавлена наша строка подключения. Поскольку одно приложение может работать с несколькими БД одновременно, в одном проекте может быть несколько строк подключения и каждая должна иметь уникальное имя в атрибуте </a:t>
            </a:r>
            <a:r>
              <a:rPr lang="ru-RU" sz="2800" dirty="0" err="1"/>
              <a:t>name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Изменим </a:t>
            </a:r>
            <a:r>
              <a:rPr lang="ru-RU" sz="2800" dirty="0"/>
              <a:t>конструктор нашего класса, в котором мы инициализировали объект </a:t>
            </a:r>
            <a:r>
              <a:rPr lang="ru-RU" sz="2800" dirty="0" err="1"/>
              <a:t>SqlConnection</a:t>
            </a:r>
            <a:r>
              <a:rPr lang="ru-RU" sz="2800" dirty="0"/>
              <a:t> и заносили в его свойство </a:t>
            </a:r>
            <a:r>
              <a:rPr lang="ru-RU" sz="2800" dirty="0" err="1"/>
              <a:t>ConnectionString</a:t>
            </a:r>
            <a:r>
              <a:rPr lang="ru-RU" sz="2800" dirty="0"/>
              <a:t> строку подключения</a:t>
            </a:r>
            <a:r>
              <a:rPr lang="ru-RU" sz="2800" dirty="0" smtClean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800" i="1" dirty="0" smtClean="0"/>
              <a:t>       </a:t>
            </a:r>
            <a:r>
              <a:rPr lang="en-US" sz="2800" i="1" dirty="0" err="1" smtClean="0"/>
              <a:t>SqlConnection</a:t>
            </a:r>
            <a:r>
              <a:rPr lang="en-US" sz="2800" i="1" dirty="0" smtClean="0"/>
              <a:t> </a:t>
            </a:r>
            <a:r>
              <a:rPr lang="en-US" sz="2800" i="1" dirty="0"/>
              <a:t>conn = 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/>
              <a:t>        public Program()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/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/>
              <a:t>            conn = new </a:t>
            </a:r>
            <a:r>
              <a:rPr lang="en-US" sz="2800" i="1" dirty="0" err="1"/>
              <a:t>SqlConnection</a:t>
            </a:r>
            <a:r>
              <a:rPr lang="en-US" sz="2800" i="1" dirty="0"/>
              <a:t>(</a:t>
            </a:r>
            <a:r>
              <a:rPr lang="en-US" sz="2800" i="1" dirty="0" err="1"/>
              <a:t>ConfigurationManager.ConnectionStrings</a:t>
            </a:r>
            <a:r>
              <a:rPr lang="en-US" sz="2800" i="1" dirty="0"/>
              <a:t>["</a:t>
            </a:r>
            <a:r>
              <a:rPr lang="en-US" sz="2800" i="1" dirty="0" err="1"/>
              <a:t>MyConn</a:t>
            </a:r>
            <a:r>
              <a:rPr lang="en-US" sz="2800" i="1" dirty="0"/>
              <a:t>"].</a:t>
            </a:r>
            <a:r>
              <a:rPr lang="en-US" sz="2800" i="1" dirty="0" err="1"/>
              <a:t>ConnectionString</a:t>
            </a:r>
            <a:r>
              <a:rPr lang="en-US" sz="2800" i="1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/>
              <a:t>        }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423657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Конфигурационный файл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b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Перестройте приложение и запустите его. Вы увидите в консольном окне результат работы метода </a:t>
            </a:r>
            <a:r>
              <a:rPr lang="ru-RU" sz="2800" dirty="0" err="1"/>
              <a:t>ReadData</a:t>
            </a:r>
            <a:r>
              <a:rPr lang="ru-RU" sz="2800" dirty="0"/>
              <a:t>(). Значит наше приложение работает, но при этом строка подключения уже находится вне кода приложения в конфигурационном файле</a:t>
            </a:r>
            <a:r>
              <a:rPr lang="ru-RU" sz="2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800" dirty="0" smtClean="0"/>
          </a:p>
          <a:p>
            <a:pPr marL="0" indent="0">
              <a:lnSpc>
                <a:spcPct val="100000"/>
              </a:lnSpc>
              <a:buNone/>
            </a:pPr>
            <a:endParaRPr lang="ru-RU" sz="2800" dirty="0"/>
          </a:p>
          <a:p>
            <a:pPr marL="0" indent="0">
              <a:lnSpc>
                <a:spcPct val="100000"/>
              </a:lnSpc>
              <a:buNone/>
            </a:pPr>
            <a:endParaRPr lang="ru-RU" sz="2800" dirty="0" smtClean="0"/>
          </a:p>
          <a:p>
            <a:pPr marL="0" indent="0" algn="r">
              <a:lnSpc>
                <a:spcPct val="100000"/>
              </a:lnSpc>
              <a:buNone/>
            </a:pPr>
            <a:r>
              <a:rPr lang="ru-RU" sz="2000" dirty="0" smtClean="0"/>
              <a:t>Полный код примера находится в заметках к этому слайду.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161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параметров: класс </a:t>
            </a:r>
            <a:r>
              <a:rPr lang="en-US" dirty="0" err="1"/>
              <a:t>DbParameter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2" rtlCol="0" anchor="ctr"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В</a:t>
            </a:r>
            <a:r>
              <a:rPr lang="ru-RU" sz="2800" dirty="0" smtClean="0"/>
              <a:t>ернемся </a:t>
            </a:r>
            <a:r>
              <a:rPr lang="ru-RU" sz="2800" dirty="0"/>
              <a:t>к классу </a:t>
            </a:r>
            <a:r>
              <a:rPr lang="ru-RU" sz="2800" dirty="0" err="1"/>
              <a:t>DbCommand</a:t>
            </a:r>
            <a:r>
              <a:rPr lang="ru-RU" sz="2800" dirty="0"/>
              <a:t> и познакомимся с другими его очень полезными возможностями. Посмотрим на строки нашего метода </a:t>
            </a:r>
            <a:r>
              <a:rPr lang="ru-RU" sz="2800" dirty="0" err="1"/>
              <a:t>InsertQuery</a:t>
            </a:r>
            <a:r>
              <a:rPr lang="ru-RU" sz="2800" dirty="0"/>
              <a:t>(), в которых мы выполняем запрос </a:t>
            </a:r>
            <a:r>
              <a:rPr lang="ru-RU" sz="2800" dirty="0" err="1" smtClean="0"/>
              <a:t>insert</a:t>
            </a:r>
            <a:r>
              <a:rPr lang="ru-RU" sz="2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public void </a:t>
            </a:r>
            <a:r>
              <a:rPr lang="en-US" sz="2800" dirty="0" err="1"/>
              <a:t>InsertQuery</a:t>
            </a:r>
            <a:r>
              <a:rPr lang="en-US" sz="28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try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    </a:t>
            </a:r>
            <a:r>
              <a:rPr lang="en-US" sz="2800" dirty="0" err="1"/>
              <a:t>conn.Open</a:t>
            </a:r>
            <a:r>
              <a:rPr lang="en-US" sz="2800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    string </a:t>
            </a:r>
            <a:r>
              <a:rPr lang="en-US" sz="2800" dirty="0" err="1"/>
              <a:t>insertString</a:t>
            </a:r>
            <a:r>
              <a:rPr lang="en-US" sz="2800" dirty="0"/>
              <a:t> = @"insert into Groups (</a:t>
            </a:r>
            <a:r>
              <a:rPr lang="en-US" sz="2800" dirty="0" err="1"/>
              <a:t>GroupName</a:t>
            </a:r>
            <a:r>
              <a:rPr lang="en-US" sz="2800" dirty="0"/>
              <a:t>) values ('KN-19')";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    </a:t>
            </a:r>
            <a:r>
              <a:rPr lang="en-US" sz="2800" dirty="0" err="1"/>
              <a:t>SqlCommand</a:t>
            </a:r>
            <a:r>
              <a:rPr lang="en-US" sz="2800" dirty="0"/>
              <a:t> </a:t>
            </a:r>
            <a:r>
              <a:rPr lang="en-US" sz="2800" dirty="0" err="1"/>
              <a:t>cmd</a:t>
            </a:r>
            <a:r>
              <a:rPr lang="en-US" sz="2800" dirty="0"/>
              <a:t> = new </a:t>
            </a:r>
            <a:r>
              <a:rPr lang="en-US" sz="2800" dirty="0" err="1"/>
              <a:t>SqlCommand</a:t>
            </a:r>
            <a:r>
              <a:rPr lang="en-US" sz="2800" dirty="0"/>
              <a:t>(</a:t>
            </a:r>
            <a:r>
              <a:rPr lang="en-US" sz="2800" dirty="0" err="1"/>
              <a:t>insertString</a:t>
            </a:r>
            <a:r>
              <a:rPr lang="en-US" sz="2800" dirty="0"/>
              <a:t>, conn);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    </a:t>
            </a:r>
            <a:r>
              <a:rPr lang="en-US" sz="2800" dirty="0" err="1"/>
              <a:t>cmd.ExecuteNonQuery</a:t>
            </a:r>
            <a:r>
              <a:rPr lang="en-US" sz="2800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finally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    if (conn != null)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        </a:t>
            </a:r>
            <a:r>
              <a:rPr lang="en-US" sz="2800" dirty="0" err="1"/>
              <a:t>conn.Close</a:t>
            </a:r>
            <a:r>
              <a:rPr lang="en-US" sz="2800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        </a:t>
            </a:r>
            <a:r>
              <a:rPr lang="en-US" sz="2800" dirty="0" err="1"/>
              <a:t>Console.WriteLine</a:t>
            </a:r>
            <a:r>
              <a:rPr lang="en-US" sz="2800" dirty="0"/>
              <a:t>("Information was inserted.");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    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7301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параметров: класс </a:t>
            </a:r>
            <a:r>
              <a:rPr lang="en-US" dirty="0" err="1"/>
              <a:t>DbParameter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Autofit/>
          </a:bodyPr>
          <a:lstStyle/>
          <a:p>
            <a:pPr marL="0" indent="0">
              <a:buNone/>
            </a:pPr>
            <a:r>
              <a:rPr lang="ru-RU" sz="1800" dirty="0"/>
              <a:t>Вы понимаете, что передача данных для записи в таблицу в запросе </a:t>
            </a:r>
            <a:r>
              <a:rPr lang="ru-RU" sz="1800" dirty="0" err="1"/>
              <a:t>insert</a:t>
            </a:r>
            <a:r>
              <a:rPr lang="ru-RU" sz="1800" dirty="0"/>
              <a:t> в виде литералов — это плохое решение. Надо реализовать какой-нибудь механизм, позволяющий пользователю передавать данные для ввода в БД динамически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r>
              <a:rPr lang="ru-RU" sz="1800" dirty="0"/>
              <a:t>Пожалуйста, никогда не делайте чего-нибудь подобного этому: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err="1" smtClean="0"/>
              <a:t>string</a:t>
            </a:r>
            <a:r>
              <a:rPr lang="ru-RU" sz="1800" dirty="0" smtClean="0"/>
              <a:t> </a:t>
            </a:r>
            <a:r>
              <a:rPr lang="ru-RU" sz="1800" dirty="0" err="1"/>
              <a:t>userName</a:t>
            </a:r>
            <a:r>
              <a:rPr lang="ru-RU" sz="1800" dirty="0"/>
              <a:t> = // прочитать из консоли //или из </a:t>
            </a:r>
            <a:r>
              <a:rPr lang="ru-RU" sz="1800" dirty="0" err="1"/>
              <a:t>TextBox</a:t>
            </a:r>
            <a:r>
              <a:rPr lang="ru-RU" sz="1800" dirty="0"/>
              <a:t>;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err="1" smtClean="0"/>
              <a:t>string</a:t>
            </a:r>
            <a:r>
              <a:rPr lang="ru-RU" sz="1800" dirty="0" smtClean="0"/>
              <a:t> </a:t>
            </a:r>
            <a:r>
              <a:rPr lang="ru-RU" sz="1800" dirty="0" err="1"/>
              <a:t>sql</a:t>
            </a:r>
            <a:r>
              <a:rPr lang="ru-RU" sz="1800" dirty="0"/>
              <a:t> = @"</a:t>
            </a:r>
            <a:r>
              <a:rPr lang="ru-RU" sz="1800" dirty="0" err="1"/>
              <a:t>select</a:t>
            </a:r>
            <a:r>
              <a:rPr lang="ru-RU" sz="1800" dirty="0"/>
              <a:t> * </a:t>
            </a:r>
            <a:r>
              <a:rPr lang="ru-RU" sz="1800" dirty="0" err="1"/>
              <a:t>from</a:t>
            </a:r>
            <a:r>
              <a:rPr lang="ru-RU" sz="1800" dirty="0"/>
              <a:t> </a:t>
            </a:r>
            <a:r>
              <a:rPr lang="ru-RU" sz="1800" dirty="0" err="1"/>
              <a:t>users</a:t>
            </a:r>
            <a:r>
              <a:rPr lang="ru-RU" sz="1800" dirty="0"/>
              <a:t> </a:t>
            </a:r>
            <a:r>
              <a:rPr lang="ru-RU" sz="1800" dirty="0" err="1"/>
              <a:t>where</a:t>
            </a:r>
            <a:r>
              <a:rPr lang="ru-RU" sz="1800" dirty="0"/>
              <a:t> </a:t>
            </a:r>
            <a:r>
              <a:rPr lang="ru-RU" sz="1800" dirty="0" err="1"/>
              <a:t>name</a:t>
            </a:r>
            <a:r>
              <a:rPr lang="ru-RU" sz="1800" dirty="0"/>
              <a:t> = '"+ </a:t>
            </a:r>
            <a:r>
              <a:rPr lang="ru-RU" sz="1800" dirty="0" err="1"/>
              <a:t>userName</a:t>
            </a:r>
            <a:r>
              <a:rPr lang="ru-RU" sz="1800" dirty="0"/>
              <a:t> +"'";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Такой </a:t>
            </a:r>
            <a:r>
              <a:rPr lang="ru-RU" sz="1800" dirty="0"/>
              <a:t>стиль программирования — это огромная дыра в безопасности вашего приложения. Проверить данные, которые пользователь будет заносить в консоль или в элемент </a:t>
            </a:r>
            <a:r>
              <a:rPr lang="ru-RU" sz="1800" dirty="0" err="1"/>
              <a:t>TextBox</a:t>
            </a:r>
            <a:r>
              <a:rPr lang="ru-RU" sz="1800" dirty="0"/>
              <a:t> для записи в БД таким образом невозможно. Что произойдет, если пользователь занесет в </a:t>
            </a:r>
            <a:r>
              <a:rPr lang="ru-RU" sz="1800" dirty="0" err="1"/>
              <a:t>TextBox</a:t>
            </a:r>
            <a:r>
              <a:rPr lang="ru-RU" sz="1800" dirty="0"/>
              <a:t> вместо ожидаемого имени для </a:t>
            </a:r>
            <a:r>
              <a:rPr lang="ru-RU" sz="1800" dirty="0" err="1"/>
              <a:t>userName</a:t>
            </a:r>
            <a:r>
              <a:rPr lang="ru-RU" sz="1800" dirty="0"/>
              <a:t> такую строку: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"</a:t>
            </a:r>
            <a:r>
              <a:rPr lang="ru-RU" sz="1800" dirty="0"/>
              <a:t>user5'; </a:t>
            </a:r>
            <a:r>
              <a:rPr lang="ru-RU" sz="1800" dirty="0" err="1"/>
              <a:t>drop</a:t>
            </a:r>
            <a:r>
              <a:rPr lang="ru-RU" sz="1800" dirty="0"/>
              <a:t> </a:t>
            </a:r>
            <a:r>
              <a:rPr lang="ru-RU" sz="1800" dirty="0" err="1"/>
              <a:t>table</a:t>
            </a:r>
            <a:r>
              <a:rPr lang="ru-RU" sz="1800" dirty="0"/>
              <a:t> </a:t>
            </a:r>
            <a:r>
              <a:rPr lang="ru-RU" sz="1800" dirty="0" err="1"/>
              <a:t>users</a:t>
            </a:r>
            <a:r>
              <a:rPr lang="ru-RU" sz="1800" dirty="0"/>
              <a:t>;'"?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Подставьте </a:t>
            </a:r>
            <a:r>
              <a:rPr lang="ru-RU" sz="1800" dirty="0"/>
              <a:t>эту строку путем конкатенации в указанный запрос </a:t>
            </a:r>
            <a:r>
              <a:rPr lang="ru-RU" sz="1800" dirty="0" err="1"/>
              <a:t>select</a:t>
            </a:r>
            <a:r>
              <a:rPr lang="ru-RU" sz="1800" dirty="0"/>
              <a:t>. Вы получите такой запрос: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err="1" smtClean="0"/>
              <a:t>select</a:t>
            </a:r>
            <a:r>
              <a:rPr lang="ru-RU" sz="1800" dirty="0" smtClean="0"/>
              <a:t> </a:t>
            </a:r>
            <a:r>
              <a:rPr lang="ru-RU" sz="1800" dirty="0"/>
              <a:t>* </a:t>
            </a:r>
            <a:r>
              <a:rPr lang="ru-RU" sz="1800" dirty="0" err="1"/>
              <a:t>from</a:t>
            </a:r>
            <a:r>
              <a:rPr lang="ru-RU" sz="1800" dirty="0"/>
              <a:t> </a:t>
            </a:r>
            <a:r>
              <a:rPr lang="ru-RU" sz="1800" dirty="0" err="1"/>
              <a:t>users</a:t>
            </a:r>
            <a:r>
              <a:rPr lang="ru-RU" sz="1800" dirty="0"/>
              <a:t> </a:t>
            </a:r>
            <a:r>
              <a:rPr lang="ru-RU" sz="1800" dirty="0" err="1"/>
              <a:t>where</a:t>
            </a:r>
            <a:r>
              <a:rPr lang="ru-RU" sz="1800" dirty="0"/>
              <a:t> </a:t>
            </a:r>
            <a:r>
              <a:rPr lang="ru-RU" sz="1800" dirty="0" err="1"/>
              <a:t>name</a:t>
            </a:r>
            <a:r>
              <a:rPr lang="ru-RU" sz="1800" dirty="0"/>
              <a:t> = 'user5'; </a:t>
            </a:r>
            <a:r>
              <a:rPr lang="ru-RU" sz="1800" dirty="0" err="1"/>
              <a:t>drop</a:t>
            </a:r>
            <a:r>
              <a:rPr lang="ru-RU" sz="1800" dirty="0"/>
              <a:t> </a:t>
            </a:r>
            <a:r>
              <a:rPr lang="ru-RU" sz="1800" dirty="0" err="1"/>
              <a:t>table</a:t>
            </a:r>
            <a:r>
              <a:rPr lang="ru-RU" sz="1800" dirty="0"/>
              <a:t> </a:t>
            </a:r>
            <a:r>
              <a:rPr lang="ru-RU" sz="1800" dirty="0" err="1"/>
              <a:t>users</a:t>
            </a:r>
            <a:r>
              <a:rPr lang="ru-RU" sz="1800" dirty="0"/>
              <a:t>;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Как </a:t>
            </a:r>
            <a:r>
              <a:rPr lang="ru-RU" sz="1800" dirty="0"/>
              <a:t>вы понимаете, этот запрос, точнее уже эти два запроса удалят из вашей БД таблицу </a:t>
            </a:r>
            <a:r>
              <a:rPr lang="ru-RU" sz="1800" dirty="0" err="1"/>
              <a:t>users</a:t>
            </a:r>
            <a:r>
              <a:rPr lang="ru-RU" sz="1800" dirty="0"/>
              <a:t>. И таких хитрых запросов можно придумать много.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1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параметров: класс </a:t>
            </a:r>
            <a:r>
              <a:rPr lang="en-US" dirty="0" err="1"/>
              <a:t>DbParameter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Нужно использовать другой механизм передачи данных в запрос, чтобы избежать таких неприятностей. И такой механизм есть. Этот механизм предоставлен нам классом </a:t>
            </a:r>
            <a:r>
              <a:rPr lang="ru-RU" sz="2800" dirty="0" err="1"/>
              <a:t>DbCommand</a:t>
            </a:r>
            <a:r>
              <a:rPr lang="ru-RU" sz="2800" dirty="0"/>
              <a:t>. В этом классе есть свойство с именем </a:t>
            </a:r>
            <a:r>
              <a:rPr lang="ru-RU" sz="2800" dirty="0" err="1"/>
              <a:t>Parameters</a:t>
            </a:r>
            <a:r>
              <a:rPr lang="ru-RU" sz="2800" dirty="0"/>
              <a:t>. По имени свойства во множественном числе понятно, что это свойство является коллекцией. Элементы этой коллекции являются объектами типа </a:t>
            </a:r>
            <a:r>
              <a:rPr lang="ru-RU" sz="2800" dirty="0" err="1"/>
              <a:t>DbParameter</a:t>
            </a:r>
            <a:r>
              <a:rPr lang="ru-RU" sz="2800" dirty="0"/>
              <a:t>, точнее — типа производного от него, например, </a:t>
            </a:r>
            <a:r>
              <a:rPr lang="ru-RU" sz="2800" dirty="0" err="1"/>
              <a:t>SqlParameter</a:t>
            </a:r>
            <a:r>
              <a:rPr lang="ru-RU" sz="2800" dirty="0"/>
              <a:t>. </a:t>
            </a:r>
            <a:endParaRPr lang="ru-RU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b="1" dirty="0" smtClean="0"/>
              <a:t>Класс </a:t>
            </a:r>
            <a:r>
              <a:rPr lang="ru-RU" sz="2800" b="1" dirty="0" err="1"/>
              <a:t>DbParameter</a:t>
            </a:r>
            <a:r>
              <a:rPr lang="ru-RU" sz="2800" b="1" dirty="0"/>
              <a:t> позволяет нам создавать параметризированные запросы к БД, обеспечивая безопасность таких запросов.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5119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параметров: класс </a:t>
            </a:r>
            <a:r>
              <a:rPr lang="en-US" dirty="0" err="1"/>
              <a:t>DbParameter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П</a:t>
            </a:r>
            <a:r>
              <a:rPr lang="ru-RU" sz="2800" dirty="0" smtClean="0"/>
              <a:t>ерепишем </a:t>
            </a:r>
            <a:r>
              <a:rPr lang="ru-RU" sz="2800" dirty="0"/>
              <a:t>наш запрос </a:t>
            </a:r>
            <a:r>
              <a:rPr lang="ru-RU" sz="2800" dirty="0" err="1"/>
              <a:t>select</a:t>
            </a:r>
            <a:r>
              <a:rPr lang="ru-RU" sz="2800" dirty="0"/>
              <a:t> в виде параметризированного запроса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 err="1"/>
              <a:t>SqlCommand</a:t>
            </a:r>
            <a:r>
              <a:rPr lang="en-US" sz="2800" i="1" dirty="0"/>
              <a:t> </a:t>
            </a:r>
            <a:r>
              <a:rPr lang="en-US" sz="2800" i="1" dirty="0" err="1"/>
              <a:t>cmd</a:t>
            </a:r>
            <a:r>
              <a:rPr lang="en-US" sz="2800" i="1" dirty="0"/>
              <a:t> = new </a:t>
            </a:r>
            <a:r>
              <a:rPr lang="en-US" sz="2800" i="1" dirty="0" err="1"/>
              <a:t>SqlCommand</a:t>
            </a:r>
            <a:r>
              <a:rPr lang="en-US" sz="2800" i="1" dirty="0"/>
              <a:t>("select * from Students where </a:t>
            </a:r>
            <a:r>
              <a:rPr lang="en-US" sz="2800" i="1" dirty="0" err="1"/>
              <a:t>FirstName</a:t>
            </a:r>
            <a:r>
              <a:rPr lang="en-US" sz="2800" i="1" dirty="0"/>
              <a:t> = @p1;", conn</a:t>
            </a:r>
            <a:r>
              <a:rPr lang="en-US" sz="2800" i="1" dirty="0" smtClean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В этом коде @p1 представляет собой параметр нашего запроса. Признаком параметра является символ “@”. Имена параметров и их количество есть произвольными. Теперь мы должны для каждого указанного в запросе параметра создать объект типа </a:t>
            </a:r>
            <a:r>
              <a:rPr lang="ru-RU" sz="2800" dirty="0" err="1"/>
              <a:t>SqlParameter</a:t>
            </a:r>
            <a:r>
              <a:rPr lang="ru-RU" sz="2800" dirty="0"/>
              <a:t> и занести этот объект в свойство </a:t>
            </a:r>
            <a:r>
              <a:rPr lang="ru-RU" sz="2800" dirty="0" err="1"/>
              <a:t>Parameters</a:t>
            </a:r>
            <a:r>
              <a:rPr lang="ru-RU" sz="2800" dirty="0"/>
              <a:t> объекта </a:t>
            </a:r>
            <a:r>
              <a:rPr lang="ru-RU" sz="2800" dirty="0" err="1"/>
              <a:t>SqlCommand</a:t>
            </a:r>
            <a:r>
              <a:rPr lang="ru-RU" sz="2800" dirty="0"/>
              <a:t>. Есть несколько способов создания объекта </a:t>
            </a:r>
            <a:r>
              <a:rPr lang="ru-RU" sz="2800" dirty="0" err="1"/>
              <a:t>SqlParameter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8191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параметров: класс </a:t>
            </a:r>
            <a:r>
              <a:rPr lang="en-US" dirty="0" err="1"/>
              <a:t>DbParameter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	</a:t>
            </a:r>
            <a:r>
              <a:rPr lang="en-US" i="1" dirty="0" err="1" smtClean="0"/>
              <a:t>SqlCommand</a:t>
            </a:r>
            <a:r>
              <a:rPr lang="en-US" i="1" dirty="0" smtClean="0"/>
              <a:t> </a:t>
            </a:r>
            <a:r>
              <a:rPr lang="en-US" i="1" dirty="0" err="1"/>
              <a:t>cmd</a:t>
            </a:r>
            <a:r>
              <a:rPr lang="en-US" i="1" dirty="0"/>
              <a:t> = new </a:t>
            </a:r>
            <a:r>
              <a:rPr lang="en-US" i="1" dirty="0" err="1"/>
              <a:t>SqlCommand</a:t>
            </a:r>
            <a:r>
              <a:rPr lang="en-US" i="1" dirty="0"/>
              <a:t>("select * from Students where </a:t>
            </a:r>
            <a:r>
              <a:rPr lang="en-US" i="1" dirty="0" err="1"/>
              <a:t>FirstName</a:t>
            </a:r>
            <a:r>
              <a:rPr lang="en-US" i="1" dirty="0"/>
              <a:t> = @p1;", conn);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                </a:t>
            </a:r>
            <a:r>
              <a:rPr lang="en-US" i="1" dirty="0" err="1"/>
              <a:t>SqlParameter</a:t>
            </a:r>
            <a:r>
              <a:rPr lang="en-US" i="1" dirty="0"/>
              <a:t> param1 = new </a:t>
            </a:r>
            <a:r>
              <a:rPr lang="en-US" i="1" dirty="0" err="1"/>
              <a:t>SqlParameter</a:t>
            </a:r>
            <a:r>
              <a:rPr lang="en-US" i="1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                param1.ParameterName = "@p1";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                param1.SqlDbType = </a:t>
            </a:r>
            <a:r>
              <a:rPr lang="en-US" i="1" dirty="0" err="1"/>
              <a:t>System.Data.SqlDbType.NVarChar</a:t>
            </a:r>
            <a:r>
              <a:rPr lang="en-US" i="1" dirty="0"/>
              <a:t>;                //</a:t>
            </a:r>
            <a:r>
              <a:rPr lang="ru-RU" i="1" dirty="0"/>
              <a:t>тип параметра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i="1" dirty="0"/>
              <a:t>                </a:t>
            </a:r>
            <a:r>
              <a:rPr lang="en-US" i="1" dirty="0"/>
              <a:t>param1.Value = </a:t>
            </a:r>
            <a:r>
              <a:rPr lang="en-US" i="1" dirty="0" err="1"/>
              <a:t>firstName</a:t>
            </a:r>
            <a:r>
              <a:rPr lang="en-US" i="1" dirty="0"/>
              <a:t>; //</a:t>
            </a:r>
            <a:r>
              <a:rPr lang="ru-RU" i="1" dirty="0"/>
              <a:t>значение параметра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/>
              <a:t>Созданный </a:t>
            </a:r>
            <a:r>
              <a:rPr lang="ru-RU" dirty="0"/>
              <a:t>таким образом объект param1 теперь можно добавить в коллекцию </a:t>
            </a:r>
            <a:r>
              <a:rPr lang="ru-RU" dirty="0" err="1"/>
              <a:t>Parameters</a:t>
            </a:r>
            <a:r>
              <a:rPr lang="ru-RU" dirty="0"/>
              <a:t> объекта </a:t>
            </a:r>
            <a:r>
              <a:rPr lang="ru-RU" dirty="0" err="1" smtClean="0"/>
              <a:t>SqlCommand</a:t>
            </a:r>
            <a:r>
              <a:rPr lang="en-US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	</a:t>
            </a:r>
            <a:r>
              <a:rPr lang="ru-RU" dirty="0" smtClean="0"/>
              <a:t> </a:t>
            </a:r>
            <a:r>
              <a:rPr lang="en-US" i="1" dirty="0" err="1"/>
              <a:t>cmd.Parameters.Add</a:t>
            </a:r>
            <a:r>
              <a:rPr lang="en-US" i="1" dirty="0"/>
              <a:t>(param1);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25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параметров: класс </a:t>
            </a:r>
            <a:r>
              <a:rPr lang="en-US" dirty="0" err="1"/>
              <a:t>DbParameter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Аналогично надо создавать и заносить в коллекцию </a:t>
            </a:r>
            <a:r>
              <a:rPr lang="ru-RU" sz="2000" dirty="0" err="1"/>
              <a:t>Parameters</a:t>
            </a:r>
            <a:r>
              <a:rPr lang="ru-RU" sz="2000" dirty="0"/>
              <a:t> объект для каждого параметра, указанного в запросе. Обратите внимание на большой выбор типов данных в перечислении </a:t>
            </a:r>
            <a:r>
              <a:rPr lang="ru-RU" sz="2000" dirty="0" err="1"/>
              <a:t>SqlDbType</a:t>
            </a:r>
            <a:r>
              <a:rPr lang="ru-RU" sz="2000" dirty="0"/>
              <a:t>, это необходимо для максимально точного соответствия между типами данных .NET </a:t>
            </a:r>
            <a:r>
              <a:rPr lang="ru-RU" sz="2000" dirty="0" err="1"/>
              <a:t>Framework</a:t>
            </a:r>
            <a:r>
              <a:rPr lang="ru-RU" sz="2000" dirty="0"/>
              <a:t> и типами данных MS SQL </a:t>
            </a:r>
            <a:r>
              <a:rPr lang="ru-RU" sz="2000" dirty="0" err="1"/>
              <a:t>Server</a:t>
            </a:r>
            <a:r>
              <a:rPr lang="ru-RU" sz="2000" dirty="0"/>
              <a:t>. Некоторые другие свойства объекта </a:t>
            </a:r>
            <a:r>
              <a:rPr lang="ru-RU" sz="2000" dirty="0" err="1"/>
              <a:t>SqlParameter</a:t>
            </a:r>
            <a:r>
              <a:rPr lang="ru-RU" sz="2000" dirty="0"/>
              <a:t> мы рассмотрим в следующем разделе урока, где будем рассматривать работу с хранимыми процедурами. 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 smtClean="0"/>
              <a:t>Приведенный ранее </a:t>
            </a:r>
            <a:r>
              <a:rPr lang="ru-RU" sz="2000" dirty="0"/>
              <a:t>пример определения параметров для запросов может показаться громоздким. Это действительно так. Если кто-то предпочитает более краткие формы кодирования, в данном случае я могу вас порадовать. Дело в том, что метод </a:t>
            </a:r>
            <a:r>
              <a:rPr lang="ru-RU" sz="2000" dirty="0" err="1"/>
              <a:t>Add</a:t>
            </a:r>
            <a:r>
              <a:rPr lang="ru-RU" sz="2000" dirty="0"/>
              <a:t>(), определенный в коллекции </a:t>
            </a:r>
            <a:r>
              <a:rPr lang="ru-RU" sz="2000" dirty="0" err="1"/>
              <a:t>Parameters</a:t>
            </a:r>
            <a:r>
              <a:rPr lang="ru-RU" sz="2000" dirty="0"/>
              <a:t>, обладает одной интересной особенностью. Он возвращает добавленный в коллекцию элемент. Если воспользоваться этой особенностью метода </a:t>
            </a:r>
            <a:r>
              <a:rPr lang="ru-RU" sz="2000" dirty="0" err="1"/>
              <a:t>Add</a:t>
            </a:r>
            <a:r>
              <a:rPr lang="ru-RU" sz="2000" dirty="0"/>
              <a:t>() и использовать его перегруженные варианты, то можно написать более короткий вариант кода</a:t>
            </a:r>
            <a:r>
              <a:rPr lang="ru-RU" sz="2000" dirty="0" smtClean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i="1" dirty="0" err="1"/>
              <a:t>cmd.Parameters.Add</a:t>
            </a:r>
            <a:r>
              <a:rPr lang="en-US" sz="2000" b="1" i="1" dirty="0"/>
              <a:t>("@p1", </a:t>
            </a:r>
            <a:r>
              <a:rPr lang="en-US" sz="2000" b="1" i="1" dirty="0" err="1"/>
              <a:t>SqlDbType.NVarChar</a:t>
            </a:r>
            <a:r>
              <a:rPr lang="en-US" sz="2000" b="1" i="1" dirty="0"/>
              <a:t>).Value = </a:t>
            </a:r>
            <a:r>
              <a:rPr lang="en-US" sz="2000" b="1" i="1" dirty="0" err="1"/>
              <a:t>firstName</a:t>
            </a:r>
            <a:r>
              <a:rPr lang="en-US" sz="2000" b="1" i="1" dirty="0"/>
              <a:t>;</a:t>
            </a:r>
            <a:endParaRPr lang="ru-RU" sz="2000" b="1" i="1" dirty="0"/>
          </a:p>
        </p:txBody>
      </p:sp>
    </p:spTree>
    <p:extLst>
      <p:ext uri="{BB962C8B-B14F-4D97-AF65-F5344CB8AC3E}">
        <p14:creationId xmlns:p14="http://schemas.microsoft.com/office/powerpoint/2010/main" val="5677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параметров: класс </a:t>
            </a:r>
            <a:r>
              <a:rPr lang="en-US" dirty="0" err="1"/>
              <a:t>DbParameter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Существуют еще другие виды методов </a:t>
            </a:r>
            <a:r>
              <a:rPr lang="ru-RU" sz="2800" dirty="0" err="1"/>
              <a:t>Add</a:t>
            </a:r>
            <a:r>
              <a:rPr lang="ru-RU" sz="2800" dirty="0"/>
              <a:t>(), например </a:t>
            </a:r>
            <a:r>
              <a:rPr lang="ru-RU" sz="2800" dirty="0" err="1"/>
              <a:t>AddWithValue</a:t>
            </a:r>
            <a:r>
              <a:rPr lang="ru-RU" sz="2800" dirty="0"/>
              <a:t>(), который сразу инициализирует свойство </a:t>
            </a:r>
            <a:r>
              <a:rPr lang="ru-RU" sz="2800" dirty="0" err="1"/>
              <a:t>Value</a:t>
            </a:r>
            <a:r>
              <a:rPr lang="ru-RU" sz="2800" dirty="0"/>
              <a:t>: </a:t>
            </a:r>
            <a:endParaRPr lang="ru-RU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i="1" dirty="0" err="1" smtClean="0"/>
              <a:t>cmd.Parameters.AddWithValue</a:t>
            </a:r>
            <a:r>
              <a:rPr lang="ru-RU" sz="2800" i="1" dirty="0"/>
              <a:t>("@p1", </a:t>
            </a:r>
            <a:r>
              <a:rPr lang="ru-RU" sz="2800" i="1" dirty="0" err="1"/>
              <a:t>firstName</a:t>
            </a:r>
            <a:r>
              <a:rPr lang="ru-RU" sz="2800" i="1" dirty="0"/>
              <a:t>); </a:t>
            </a:r>
            <a:endParaRPr lang="ru-RU" sz="2800" i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Помните</a:t>
            </a:r>
            <a:r>
              <a:rPr lang="ru-RU" sz="2800" dirty="0"/>
              <a:t>, мы говорили о том, что динамически создавать запрос, конкатенируя строку с параметрами — это плохая идея? Так вот, при использовании </a:t>
            </a:r>
            <a:r>
              <a:rPr lang="ru-RU" sz="2800" dirty="0" err="1"/>
              <a:t>SqlParameter</a:t>
            </a:r>
            <a:r>
              <a:rPr lang="ru-RU" sz="2800" dirty="0"/>
              <a:t> в значениях параметров выполняется автоматическая проверка на наличие опасного содержимого. Если какой-либо хакер решит передать в ваше приложение вредный скрипт, этот скрипт не активируется. И хакер будет разочарован. </a:t>
            </a:r>
          </a:p>
        </p:txBody>
      </p:sp>
    </p:spTree>
    <p:extLst>
      <p:ext uri="{BB962C8B-B14F-4D97-AF65-F5344CB8AC3E}">
        <p14:creationId xmlns:p14="http://schemas.microsoft.com/office/powerpoint/2010/main" val="132293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 smtClean="0"/>
              <a:t>Классы </a:t>
            </a:r>
            <a:r>
              <a:rPr lang="en-US" dirty="0" err="1" smtClean="0"/>
              <a:t>DbConnection</a:t>
            </a:r>
            <a:r>
              <a:rPr lang="ru-RU" dirty="0" smtClean="0"/>
              <a:t> и </a:t>
            </a:r>
            <a:r>
              <a:rPr lang="en-US" dirty="0" err="1"/>
              <a:t>DbCommand</a:t>
            </a:r>
            <a:endParaRPr lang="ru-RU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0385" y="836613"/>
            <a:ext cx="8716617" cy="576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Хранимые процедуры в </a:t>
            </a:r>
            <a:r>
              <a:rPr lang="en-US" dirty="0" err="1"/>
              <a:t>DbCommand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8208912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Мы можем использовать в наших приложениях не только запросы, а и хранимые процедуры. Рассмотрим применение хранимых процедур в технологии ADO.NET. Прежде всего, нам надо создать какую-либо хранимую </a:t>
            </a:r>
            <a:r>
              <a:rPr lang="ru-RU" sz="2800" dirty="0" smtClean="0"/>
              <a:t>процедуру.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Для </a:t>
            </a:r>
            <a:r>
              <a:rPr lang="ru-RU" sz="2800" dirty="0"/>
              <a:t>создания хранимой процедуры в нашей БД перейдите снова в окно </a:t>
            </a:r>
            <a:r>
              <a:rPr lang="en-US" sz="2800" dirty="0"/>
              <a:t>SQL Server Object Explorer, </a:t>
            </a:r>
            <a:r>
              <a:rPr lang="ru-RU" sz="2800" dirty="0"/>
              <a:t>разверните узел нашей БД, дальше разверните узел </a:t>
            </a:r>
            <a:r>
              <a:rPr lang="en-US" sz="2800" dirty="0"/>
              <a:t>Programmability, </a:t>
            </a:r>
            <a:r>
              <a:rPr lang="ru-RU" sz="2800" dirty="0"/>
              <a:t>дальше выделите узел </a:t>
            </a:r>
            <a:r>
              <a:rPr lang="en-US" sz="2800" dirty="0"/>
              <a:t>Stored Procedures. </a:t>
            </a:r>
            <a:r>
              <a:rPr lang="ru-RU" sz="2800" dirty="0"/>
              <a:t>Из контекстного меню активируйте опцию </a:t>
            </a:r>
            <a:r>
              <a:rPr lang="en-US" sz="2800" dirty="0"/>
              <a:t>Add New Stored Procedure…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692" y="1556792"/>
            <a:ext cx="342273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6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Хранимые процедуры в </a:t>
            </a:r>
            <a:r>
              <a:rPr lang="en-US" dirty="0" err="1"/>
              <a:t>DbCommand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Создадим хранимую процедуру с двумя параметрами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809625">
              <a:lnSpc>
                <a:spcPct val="100000"/>
              </a:lnSpc>
              <a:buNone/>
            </a:pPr>
            <a:r>
              <a:rPr lang="en-US" sz="2800" dirty="0"/>
              <a:t>CREATE PROCEDURE </a:t>
            </a:r>
            <a:r>
              <a:rPr lang="en-US" sz="2800" dirty="0" err="1"/>
              <a:t>getStudentsNumber</a:t>
            </a:r>
            <a:endParaRPr lang="en-US" sz="2800" dirty="0"/>
          </a:p>
          <a:p>
            <a:pPr marL="0" indent="809625">
              <a:lnSpc>
                <a:spcPct val="100000"/>
              </a:lnSpc>
              <a:buNone/>
            </a:pPr>
            <a:r>
              <a:rPr lang="en-US" sz="2800" dirty="0"/>
              <a:t>@</a:t>
            </a:r>
            <a:r>
              <a:rPr lang="en-US" sz="2800" dirty="0" err="1"/>
              <a:t>GroupId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,</a:t>
            </a:r>
          </a:p>
          <a:p>
            <a:pPr marL="0" indent="809625">
              <a:lnSpc>
                <a:spcPct val="100000"/>
              </a:lnSpc>
              <a:buNone/>
            </a:pPr>
            <a:r>
              <a:rPr lang="en-US" sz="2800" dirty="0"/>
              <a:t>@</a:t>
            </a:r>
            <a:r>
              <a:rPr lang="en-US" sz="2800" dirty="0" err="1"/>
              <a:t>StudentsCount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 OUTPUT</a:t>
            </a:r>
          </a:p>
          <a:p>
            <a:pPr marL="0" indent="809625">
              <a:lnSpc>
                <a:spcPct val="100000"/>
              </a:lnSpc>
              <a:buNone/>
            </a:pPr>
            <a:r>
              <a:rPr lang="en-US" sz="2800" dirty="0"/>
              <a:t>AS</a:t>
            </a:r>
          </a:p>
          <a:p>
            <a:pPr marL="0" indent="809625">
              <a:lnSpc>
                <a:spcPct val="100000"/>
              </a:lnSpc>
              <a:buNone/>
            </a:pPr>
            <a:r>
              <a:rPr lang="en-US" sz="2800" dirty="0"/>
              <a:t>BEGIN</a:t>
            </a:r>
          </a:p>
          <a:p>
            <a:pPr marL="0" indent="809625">
              <a:lnSpc>
                <a:spcPct val="100000"/>
              </a:lnSpc>
              <a:buNone/>
            </a:pPr>
            <a:r>
              <a:rPr lang="en-US" sz="2800" dirty="0"/>
              <a:t> SET NOCOUNT ON;</a:t>
            </a:r>
          </a:p>
          <a:p>
            <a:pPr marL="0" indent="809625">
              <a:lnSpc>
                <a:spcPct val="100000"/>
              </a:lnSpc>
              <a:buNone/>
            </a:pPr>
            <a:r>
              <a:rPr lang="en-US" sz="2800" dirty="0"/>
              <a:t> SELECT @</a:t>
            </a:r>
            <a:r>
              <a:rPr lang="en-US" sz="2800" dirty="0" err="1"/>
              <a:t>StudentsCount</a:t>
            </a:r>
            <a:r>
              <a:rPr lang="en-US" sz="2800" dirty="0"/>
              <a:t> = count(</a:t>
            </a:r>
            <a:r>
              <a:rPr lang="en-US" sz="2800" dirty="0" err="1"/>
              <a:t>s.Id</a:t>
            </a:r>
            <a:r>
              <a:rPr lang="en-US" sz="2800" dirty="0"/>
              <a:t>)</a:t>
            </a:r>
          </a:p>
          <a:p>
            <a:pPr marL="0" indent="809625">
              <a:lnSpc>
                <a:spcPct val="100000"/>
              </a:lnSpc>
              <a:buNone/>
            </a:pPr>
            <a:r>
              <a:rPr lang="en-US" sz="2800" dirty="0"/>
              <a:t> FROM Students s, Groups g</a:t>
            </a:r>
          </a:p>
          <a:p>
            <a:pPr marL="0" indent="809625">
              <a:lnSpc>
                <a:spcPct val="100000"/>
              </a:lnSpc>
              <a:buNone/>
            </a:pPr>
            <a:r>
              <a:rPr lang="en-US" sz="2800" dirty="0"/>
              <a:t> WHERE </a:t>
            </a:r>
            <a:r>
              <a:rPr lang="en-US" sz="2800" dirty="0" err="1"/>
              <a:t>s.GroupId</a:t>
            </a:r>
            <a:r>
              <a:rPr lang="en-US" sz="2800" dirty="0"/>
              <a:t> = </a:t>
            </a:r>
            <a:r>
              <a:rPr lang="en-US" sz="2800" dirty="0" err="1"/>
              <a:t>g.Id</a:t>
            </a:r>
            <a:r>
              <a:rPr lang="en-US" sz="2800" dirty="0"/>
              <a:t> AND</a:t>
            </a:r>
          </a:p>
          <a:p>
            <a:pPr marL="0" indent="809625">
              <a:lnSpc>
                <a:spcPct val="100000"/>
              </a:lnSpc>
              <a:buNone/>
            </a:pPr>
            <a:r>
              <a:rPr lang="en-US" sz="2800" dirty="0"/>
              <a:t> </a:t>
            </a:r>
            <a:r>
              <a:rPr lang="en-US" sz="2800" dirty="0" err="1"/>
              <a:t>g.Id</a:t>
            </a:r>
            <a:r>
              <a:rPr lang="en-US" sz="2800" dirty="0"/>
              <a:t> = @</a:t>
            </a:r>
            <a:r>
              <a:rPr lang="en-US" sz="2800" dirty="0" err="1"/>
              <a:t>GroupId</a:t>
            </a:r>
            <a:r>
              <a:rPr lang="en-US" sz="2800" dirty="0"/>
              <a:t>;</a:t>
            </a:r>
          </a:p>
          <a:p>
            <a:pPr marL="0" indent="809625">
              <a:lnSpc>
                <a:spcPct val="100000"/>
              </a:lnSpc>
              <a:buNone/>
            </a:pPr>
            <a:r>
              <a:rPr lang="en-US" sz="2800" dirty="0"/>
              <a:t>END;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564" y="5019344"/>
            <a:ext cx="3737031" cy="115212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100971" y="2839869"/>
            <a:ext cx="60928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После вставки кода создаваемой хранимой процедуры нажмите кнопку </a:t>
            </a:r>
            <a:r>
              <a:rPr lang="ru-RU" dirty="0" err="1"/>
              <a:t>Update</a:t>
            </a:r>
            <a:r>
              <a:rPr lang="ru-RU" dirty="0"/>
              <a:t>, расположенную на верхней панели. В появившемся после этого окне нажмите кнопку </a:t>
            </a:r>
            <a:r>
              <a:rPr lang="ru-RU" dirty="0" err="1"/>
              <a:t>Update</a:t>
            </a:r>
            <a:r>
              <a:rPr lang="ru-RU" dirty="0"/>
              <a:t> </a:t>
            </a:r>
            <a:r>
              <a:rPr lang="ru-RU" dirty="0" err="1"/>
              <a:t>Database</a:t>
            </a:r>
            <a:r>
              <a:rPr lang="ru-RU" dirty="0"/>
              <a:t>. Теперь новая хранимая процедура добавлена в нашу БД. Давайте посмотрим, как мы можем вызывать хранимые процедуры из кода C#.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9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Хранимые процедуры в </a:t>
            </a:r>
            <a:r>
              <a:rPr lang="en-US" dirty="0" err="1"/>
              <a:t>DbCommand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Если раньше в  свойство </a:t>
            </a:r>
            <a:r>
              <a:rPr lang="en-US" sz="2800" dirty="0" err="1"/>
              <a:t>CommandText</a:t>
            </a:r>
            <a:r>
              <a:rPr lang="en-US" sz="2800" dirty="0"/>
              <a:t> </a:t>
            </a:r>
            <a:r>
              <a:rPr lang="ru-RU" sz="2800" dirty="0"/>
              <a:t>объекта </a:t>
            </a:r>
            <a:r>
              <a:rPr lang="en-US" sz="2800" dirty="0" err="1"/>
              <a:t>SqlCommand</a:t>
            </a:r>
            <a:r>
              <a:rPr lang="en-US" sz="2800" dirty="0"/>
              <a:t> </a:t>
            </a:r>
            <a:r>
              <a:rPr lang="ru-RU" sz="2800" dirty="0"/>
              <a:t>мы заносили текст запроса, то в случае, когда мы хотим выполнить хранимую процедуру, в свойство </a:t>
            </a:r>
            <a:r>
              <a:rPr lang="en-US" sz="2800" dirty="0" err="1"/>
              <a:t>CommandText</a:t>
            </a:r>
            <a:r>
              <a:rPr lang="en-US" sz="2800" dirty="0"/>
              <a:t> </a:t>
            </a:r>
            <a:r>
              <a:rPr lang="ru-RU" sz="2800" dirty="0"/>
              <a:t>надо занести только имя хранимой процедуры: 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 err="1" smtClean="0"/>
              <a:t>SqlCommand</a:t>
            </a:r>
            <a:r>
              <a:rPr lang="en-US" sz="2800" i="1" dirty="0" smtClean="0"/>
              <a:t> </a:t>
            </a:r>
            <a:r>
              <a:rPr lang="en-US" sz="2800" i="1" dirty="0" err="1"/>
              <a:t>cmd</a:t>
            </a:r>
            <a:r>
              <a:rPr lang="en-US" sz="2800" i="1" dirty="0"/>
              <a:t> = new </a:t>
            </a:r>
            <a:r>
              <a:rPr lang="en-US" sz="2800" i="1" dirty="0" err="1"/>
              <a:t>SqlCommand</a:t>
            </a:r>
            <a:r>
              <a:rPr lang="en-US" sz="2800" i="1" dirty="0" smtClean="0"/>
              <a:t>("</a:t>
            </a:r>
            <a:r>
              <a:rPr lang="en-US" sz="2800" i="1" dirty="0" err="1" smtClean="0"/>
              <a:t>getStudentsNumber</a:t>
            </a:r>
            <a:r>
              <a:rPr lang="en-US" sz="2800" i="1" dirty="0" smtClean="0"/>
              <a:t>", </a:t>
            </a:r>
            <a:r>
              <a:rPr lang="en-US" sz="2800" i="1" dirty="0"/>
              <a:t>conn</a:t>
            </a:r>
            <a:r>
              <a:rPr lang="en-US" sz="2800" i="1" dirty="0" smtClean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Однако, в этом случае нам надо задействовать еще одно свойство, которое мы не использовали раньше. Мы должны указать, что вызываем именно хранимую процедуру. Для этого надо инициализировать свойство </a:t>
            </a:r>
            <a:r>
              <a:rPr lang="ru-RU" sz="2800" dirty="0" err="1"/>
              <a:t>CommandType</a:t>
            </a:r>
            <a:r>
              <a:rPr lang="ru-RU" sz="2800" dirty="0"/>
              <a:t> объекта </a:t>
            </a:r>
            <a:r>
              <a:rPr lang="ru-RU" sz="2800" dirty="0" err="1"/>
              <a:t>SqlCommand</a:t>
            </a:r>
            <a:r>
              <a:rPr lang="ru-RU" sz="2800" dirty="0"/>
              <a:t>. По умолчанию это свойство содержит ссылку на запрос, а нам надо занести в него значение </a:t>
            </a:r>
            <a:r>
              <a:rPr lang="ru-RU" sz="2800" dirty="0" err="1"/>
              <a:t>StoredProcedure</a:t>
            </a:r>
            <a:r>
              <a:rPr lang="ru-RU" sz="2800" dirty="0"/>
              <a:t>: 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i="1" dirty="0" err="1" smtClean="0"/>
              <a:t>cmd.CommandType</a:t>
            </a:r>
            <a:r>
              <a:rPr lang="ru-RU" sz="2800" i="1" dirty="0" smtClean="0"/>
              <a:t> </a:t>
            </a:r>
            <a:r>
              <a:rPr lang="ru-RU" sz="2800" i="1" dirty="0"/>
              <a:t>= </a:t>
            </a:r>
            <a:r>
              <a:rPr lang="ru-RU" sz="2800" i="1" dirty="0" err="1"/>
              <a:t>CommandType.StoredProcedure</a:t>
            </a:r>
            <a:r>
              <a:rPr lang="ru-RU" sz="2800" i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0821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Хранимые процедуры в </a:t>
            </a:r>
            <a:r>
              <a:rPr lang="en-US" dirty="0" err="1"/>
              <a:t>DbCommand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Поскольку у нашей хранимой процедуры есть параметры, их надо правильно описать и передать в объект </a:t>
            </a:r>
            <a:r>
              <a:rPr lang="ru-RU" sz="2800" dirty="0" err="1"/>
              <a:t>SqlCommand</a:t>
            </a:r>
            <a:r>
              <a:rPr lang="ru-RU" sz="2800" dirty="0"/>
              <a:t>. С первым параметром все традиционно. Указываем имя, тип, значение и заносим в коллекцию </a:t>
            </a:r>
            <a:r>
              <a:rPr lang="ru-RU" sz="2800" dirty="0" err="1"/>
              <a:t>Parameters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err="1"/>
              <a:t>cmd.Parameters.Add</a:t>
            </a:r>
            <a:r>
              <a:rPr lang="en-US" sz="2800" dirty="0" smtClean="0"/>
              <a:t>("@</a:t>
            </a:r>
            <a:r>
              <a:rPr lang="en-US" sz="2800" dirty="0" err="1" smtClean="0"/>
              <a:t>GroupId</a:t>
            </a:r>
            <a:r>
              <a:rPr lang="en-US" sz="2800" dirty="0" smtClean="0"/>
              <a:t>", </a:t>
            </a:r>
            <a:r>
              <a:rPr lang="en-US" sz="2800" dirty="0" err="1"/>
              <a:t>System.Data</a:t>
            </a:r>
            <a:r>
              <a:rPr lang="en-US" sz="2800" dirty="0"/>
              <a:t>. </a:t>
            </a:r>
            <a:r>
              <a:rPr lang="en-US" sz="2800" dirty="0" err="1"/>
              <a:t>SqlDbType.Int</a:t>
            </a:r>
            <a:r>
              <a:rPr lang="en-US" sz="2800" dirty="0"/>
              <a:t>).Value = 1;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2978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Хранимые процедуры в </a:t>
            </a:r>
            <a:r>
              <a:rPr lang="en-US" dirty="0" err="1"/>
              <a:t>DbCommand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Со вторым параметром, который у нас выходной ситуация обстоит иначе. Его надо создать в отдельной переменной типа </a:t>
            </a:r>
            <a:r>
              <a:rPr lang="ru-RU" sz="2800" dirty="0" err="1"/>
              <a:t>SqlParameter</a:t>
            </a:r>
            <a:r>
              <a:rPr lang="ru-RU" sz="2800" dirty="0"/>
              <a:t>. Указать для него имя и тип. Значение (свойство </a:t>
            </a:r>
            <a:r>
              <a:rPr lang="ru-RU" sz="2800" dirty="0" err="1"/>
              <a:t>Value</a:t>
            </a:r>
            <a:r>
              <a:rPr lang="ru-RU" sz="2800" dirty="0"/>
              <a:t>) указывать не надо. Но для этого параметра необходимо заполнить свойство </a:t>
            </a:r>
            <a:r>
              <a:rPr lang="ru-RU" sz="2800" dirty="0" err="1"/>
              <a:t>Direction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/>
              <a:t>в котором надо указать, что этот параметр выходной. Затем созданный параметр надо занести в коллекцию </a:t>
            </a:r>
            <a:r>
              <a:rPr lang="ru-RU" sz="2800" dirty="0" err="1"/>
              <a:t>Parameters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 err="1"/>
              <a:t>SqlParameter</a:t>
            </a:r>
            <a:r>
              <a:rPr lang="en-US" sz="2800" i="1" dirty="0"/>
              <a:t> </a:t>
            </a:r>
            <a:r>
              <a:rPr lang="en-US" sz="2800" i="1" dirty="0" err="1"/>
              <a:t>outputParam</a:t>
            </a:r>
            <a:r>
              <a:rPr lang="en-US" sz="2800" i="1" dirty="0"/>
              <a:t> = new </a:t>
            </a:r>
            <a:r>
              <a:rPr lang="en-US" sz="2800" i="1" dirty="0" err="1"/>
              <a:t>SqlParameter</a:t>
            </a:r>
            <a:r>
              <a:rPr lang="en-US" sz="2800" i="1" dirty="0" smtClean="0"/>
              <a:t>("@</a:t>
            </a:r>
            <a:r>
              <a:rPr lang="en-US" sz="2800" i="1" dirty="0" err="1" smtClean="0"/>
              <a:t>StudentsCount</a:t>
            </a:r>
            <a:r>
              <a:rPr lang="en-US" sz="2800" i="1" dirty="0" smtClean="0"/>
              <a:t>", </a:t>
            </a:r>
            <a:r>
              <a:rPr lang="en-US" sz="2800" i="1" dirty="0" err="1"/>
              <a:t>System.Data.SqlDbType.Int</a:t>
            </a:r>
            <a:r>
              <a:rPr lang="en-US" sz="2800" i="1" dirty="0"/>
              <a:t>); </a:t>
            </a:r>
            <a:endParaRPr lang="en-US" sz="2800" i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 err="1" smtClean="0"/>
              <a:t>outputParam.Direction</a:t>
            </a:r>
            <a:r>
              <a:rPr lang="en-US" sz="2800" i="1" dirty="0" smtClean="0"/>
              <a:t> </a:t>
            </a:r>
            <a:r>
              <a:rPr lang="en-US" sz="2800" i="1" dirty="0"/>
              <a:t>= </a:t>
            </a:r>
            <a:r>
              <a:rPr lang="en-US" sz="2800" i="1" dirty="0" err="1"/>
              <a:t>ParameterDirection.Output</a:t>
            </a:r>
            <a:r>
              <a:rPr lang="en-US" sz="2800" i="1" dirty="0"/>
              <a:t>; </a:t>
            </a:r>
            <a:endParaRPr lang="en-US" sz="2800" i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 smtClean="0"/>
              <a:t>//</a:t>
            </a:r>
            <a:r>
              <a:rPr lang="en-US" sz="2800" i="1" dirty="0" err="1" smtClean="0"/>
              <a:t>outputParam.Value</a:t>
            </a:r>
            <a:r>
              <a:rPr lang="en-US" sz="2800" i="1" dirty="0" smtClean="0"/>
              <a:t> </a:t>
            </a:r>
            <a:r>
              <a:rPr lang="en-US" sz="2800" i="1" dirty="0"/>
              <a:t>= 0; //</a:t>
            </a:r>
            <a:r>
              <a:rPr lang="ru-RU" sz="2800" i="1" dirty="0"/>
              <a:t>заполнять </a:t>
            </a:r>
            <a:r>
              <a:rPr lang="en-US" sz="2800" i="1" dirty="0"/>
              <a:t>Value </a:t>
            </a:r>
            <a:r>
              <a:rPr lang="ru-RU" sz="2800" i="1" dirty="0"/>
              <a:t>не надо! </a:t>
            </a:r>
            <a:r>
              <a:rPr lang="en-US" sz="2800" i="1" dirty="0" err="1"/>
              <a:t>cmd.Parameters.Add</a:t>
            </a:r>
            <a:r>
              <a:rPr lang="en-US" sz="2800" i="1" dirty="0"/>
              <a:t>(</a:t>
            </a:r>
            <a:r>
              <a:rPr lang="en-US" sz="2800" i="1" dirty="0" err="1"/>
              <a:t>outputParam</a:t>
            </a:r>
            <a:r>
              <a:rPr lang="en-US" sz="2800" i="1" dirty="0"/>
              <a:t>);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319153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Хранимые процедуры в </a:t>
            </a:r>
            <a:r>
              <a:rPr lang="en-US" dirty="0" err="1"/>
              <a:t>DbCommand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8784976" cy="1069141"/>
          </a:xfrm>
        </p:spPr>
        <p:txBody>
          <a:bodyPr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Соберем все это вместе и  получим код метода </a:t>
            </a:r>
            <a:r>
              <a:rPr lang="ru-RU" sz="1800" dirty="0" err="1"/>
              <a:t>ExecStoredProcedure</a:t>
            </a:r>
            <a:r>
              <a:rPr lang="ru-RU" sz="1800" dirty="0"/>
              <a:t>(), предназначенного для вызова нашей хранимой процедуры. Обратите внимание, как в этом коде извлекается значение из выходного параметра после выполнения процедуры.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525" y="4653136"/>
            <a:ext cx="3752645" cy="136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2097968" y="2060848"/>
            <a:ext cx="792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ExecStoredProcedure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conn.Open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SqlCommand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 = new </a:t>
            </a:r>
            <a:r>
              <a:rPr lang="en-US" dirty="0" err="1"/>
              <a:t>SqlCommand</a:t>
            </a:r>
            <a:r>
              <a:rPr lang="en-US" dirty="0"/>
              <a:t>("</a:t>
            </a:r>
            <a:r>
              <a:rPr lang="en-US" dirty="0" err="1"/>
              <a:t>getStudentsNumber</a:t>
            </a:r>
            <a:r>
              <a:rPr lang="en-US" dirty="0"/>
              <a:t>", conn);</a:t>
            </a:r>
          </a:p>
          <a:p>
            <a:r>
              <a:rPr lang="en-US" dirty="0"/>
              <a:t>            </a:t>
            </a:r>
            <a:r>
              <a:rPr lang="en-US" dirty="0" err="1"/>
              <a:t>cmd.CommandType</a:t>
            </a:r>
            <a:r>
              <a:rPr lang="en-US" dirty="0"/>
              <a:t> = </a:t>
            </a:r>
            <a:r>
              <a:rPr lang="en-US" dirty="0" err="1"/>
              <a:t>CommandType.StoredProcedure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 err="1"/>
              <a:t>cmd.Parameters.Add</a:t>
            </a:r>
            <a:r>
              <a:rPr lang="en-US" dirty="0"/>
              <a:t>("@</a:t>
            </a:r>
            <a:r>
              <a:rPr lang="en-US" dirty="0" err="1"/>
              <a:t>GroupId</a:t>
            </a:r>
            <a:r>
              <a:rPr lang="en-US" dirty="0"/>
              <a:t>", </a:t>
            </a:r>
            <a:r>
              <a:rPr lang="en-US" dirty="0" err="1"/>
              <a:t>System.Data.SqlDbType.Int</a:t>
            </a:r>
            <a:r>
              <a:rPr lang="en-US" dirty="0"/>
              <a:t>).Value = 1;</a:t>
            </a:r>
          </a:p>
          <a:p>
            <a:r>
              <a:rPr lang="en-US" dirty="0"/>
              <a:t>            </a:t>
            </a:r>
            <a:r>
              <a:rPr lang="en-US" dirty="0" err="1"/>
              <a:t>SqlParameter</a:t>
            </a:r>
            <a:r>
              <a:rPr lang="en-US" dirty="0"/>
              <a:t> </a:t>
            </a:r>
            <a:r>
              <a:rPr lang="en-US" dirty="0" err="1"/>
              <a:t>outputParam</a:t>
            </a:r>
            <a:r>
              <a:rPr lang="en-US" dirty="0"/>
              <a:t> = new </a:t>
            </a:r>
            <a:r>
              <a:rPr lang="en-US" dirty="0" err="1"/>
              <a:t>SqlParameter</a:t>
            </a:r>
            <a:r>
              <a:rPr lang="en-US" dirty="0"/>
              <a:t>("@</a:t>
            </a:r>
            <a:r>
              <a:rPr lang="en-US" dirty="0" err="1"/>
              <a:t>StudentsCount</a:t>
            </a:r>
            <a:r>
              <a:rPr lang="en-US" dirty="0"/>
              <a:t>", </a:t>
            </a:r>
            <a:r>
              <a:rPr lang="en-US" dirty="0" err="1"/>
              <a:t>System.Data.SqlDbType.Int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outputParam.Direction</a:t>
            </a:r>
            <a:r>
              <a:rPr lang="en-US" dirty="0"/>
              <a:t> = </a:t>
            </a:r>
            <a:r>
              <a:rPr lang="en-US" dirty="0" err="1"/>
              <a:t>ParameterDirection.Output</a:t>
            </a:r>
            <a:r>
              <a:rPr lang="en-US" dirty="0"/>
              <a:t>;</a:t>
            </a:r>
          </a:p>
          <a:p>
            <a:r>
              <a:rPr lang="en-US" dirty="0"/>
              <a:t>            //</a:t>
            </a:r>
            <a:r>
              <a:rPr lang="en-US" dirty="0" err="1"/>
              <a:t>outputParam.Value</a:t>
            </a:r>
            <a:r>
              <a:rPr lang="en-US" dirty="0"/>
              <a:t> = 0; //</a:t>
            </a:r>
            <a:r>
              <a:rPr lang="en-US" dirty="0" err="1"/>
              <a:t>заполнять</a:t>
            </a:r>
            <a:r>
              <a:rPr lang="en-US" dirty="0"/>
              <a:t> Value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надо</a:t>
            </a:r>
            <a:r>
              <a:rPr lang="en-US" dirty="0"/>
              <a:t>!</a:t>
            </a:r>
          </a:p>
          <a:p>
            <a:r>
              <a:rPr lang="en-US" dirty="0"/>
              <a:t>            </a:t>
            </a:r>
            <a:r>
              <a:rPr lang="en-US" dirty="0" err="1"/>
              <a:t>cmd.Parameters.Add</a:t>
            </a:r>
            <a:r>
              <a:rPr lang="en-US" dirty="0"/>
              <a:t>(</a:t>
            </a:r>
            <a:r>
              <a:rPr lang="en-US" dirty="0" err="1"/>
              <a:t>outputParam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cmd.ExecuteNonQuery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StudentsCount</a:t>
            </a:r>
            <a:r>
              <a:rPr lang="en-US" dirty="0"/>
              <a:t>: "+</a:t>
            </a:r>
            <a:r>
              <a:rPr lang="en-US" dirty="0" err="1"/>
              <a:t>cmd.Parameters</a:t>
            </a:r>
            <a:r>
              <a:rPr lang="en-US" dirty="0"/>
              <a:t>["@</a:t>
            </a:r>
            <a:r>
              <a:rPr lang="en-US" dirty="0" err="1"/>
              <a:t>StudentsCount</a:t>
            </a:r>
            <a:r>
              <a:rPr lang="en-US" dirty="0"/>
              <a:t>"].</a:t>
            </a:r>
            <a:r>
              <a:rPr lang="en-US" dirty="0" err="1"/>
              <a:t>Value.ToString</a:t>
            </a:r>
            <a:r>
              <a:rPr lang="en-US" dirty="0"/>
              <a:t>());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21830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транзакций: класс </a:t>
            </a:r>
            <a:r>
              <a:rPr lang="en-US" dirty="0" err="1"/>
              <a:t>DbTransaction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b="1" i="1" dirty="0"/>
              <a:t>Транзакция</a:t>
            </a:r>
            <a:r>
              <a:rPr lang="ru-RU" dirty="0"/>
              <a:t> — это набор операций в базе данных, которые должны быть либо все выполнены, либо все не выполнены. Транзакции применяются для обеспечения безопасности, верности и непротиворечивости данных в таблице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Транзакции очень важны тогда, когда при работе с базой данных требуется взаимодействие с несколькими таблицами или несколькими хранимыми процедурами (или с сочетанием неделимых объектов базы данных). Классический пример транзакции — процесс перевода денежных средств с одного банковского счета на другой. Например, если вам понадобилось перевести $500 с депозитного счета на текущий счет, то нужно выполнить в режиме транзакции следующие шаги: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банк должен снять $500 с вашего депозитного счета;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затем банк должен добавить $500 на ваш текущий счет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017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транзакций: класс </a:t>
            </a:r>
            <a:r>
              <a:rPr lang="en-US" dirty="0" err="1"/>
              <a:t>DbTransaction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lnSpcReduction="10000"/>
          </a:bodyPr>
          <a:lstStyle/>
          <a:p>
            <a:pPr marL="0" indent="0">
              <a:buNone/>
            </a:pPr>
            <a:r>
              <a:rPr lang="ru-RU" sz="2800" dirty="0"/>
              <a:t>Вряд ли вам бы понравилось, если бы деньги были сняты с депозитного счета, но не переведены (из-за какой-то банковской ошибки) на текущий счет. Но если эти шаги упаковать в транзакцию базы данных, то СУБД гарантирует, что все взаимосвязанные шаги будут выполнены как единое целое. Если любая часть транзакции выполнится неудачно, то будет произведен </a:t>
            </a:r>
            <a:r>
              <a:rPr lang="ru-RU" sz="2800" i="1" dirty="0"/>
              <a:t>откат (</a:t>
            </a:r>
            <a:r>
              <a:rPr lang="ru-RU" sz="2800" i="1" dirty="0" err="1"/>
              <a:t>rollback</a:t>
            </a:r>
            <a:r>
              <a:rPr lang="ru-RU" sz="2800" i="1" dirty="0"/>
              <a:t>)</a:t>
            </a:r>
            <a:r>
              <a:rPr lang="ru-RU" sz="2800" dirty="0"/>
              <a:t> всей транзакции в исходное состояние. А если все шаги будут выполнены успешно, то транзакция будет </a:t>
            </a:r>
            <a:r>
              <a:rPr lang="ru-RU" sz="2800" i="1" dirty="0"/>
              <a:t>зафиксирована (</a:t>
            </a:r>
            <a:r>
              <a:rPr lang="ru-RU" sz="2800" i="1" dirty="0" err="1"/>
              <a:t>committed</a:t>
            </a:r>
            <a:r>
              <a:rPr lang="ru-RU" sz="2800" i="1" dirty="0"/>
              <a:t>)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r>
              <a:rPr lang="ru-RU" sz="2800" dirty="0"/>
              <a:t>Если вы уже читали о транзакциях, то, возможно, вам встречалось сокращение ACID. Оно означает четыре ключевых свойства классической транзакции: атомарность (</a:t>
            </a:r>
            <a:r>
              <a:rPr lang="ru-RU" sz="2800" dirty="0" err="1"/>
              <a:t>Atomic</a:t>
            </a:r>
            <a:r>
              <a:rPr lang="ru-RU" sz="2800" dirty="0"/>
              <a:t> — все или ничего), целостность (</a:t>
            </a:r>
            <a:r>
              <a:rPr lang="ru-RU" sz="2800" dirty="0" err="1"/>
              <a:t>Consistent</a:t>
            </a:r>
            <a:r>
              <a:rPr lang="ru-RU" sz="2800" dirty="0"/>
              <a:t> — на протяжении транзакции данные остаются в непротиворечивом состоянии), изолированность (</a:t>
            </a:r>
            <a:r>
              <a:rPr lang="ru-RU" sz="2800" dirty="0" err="1"/>
              <a:t>Isolated</a:t>
            </a:r>
            <a:r>
              <a:rPr lang="ru-RU" sz="2800" dirty="0"/>
              <a:t> — транзакции не мешают одна другой) и устойчивость (</a:t>
            </a:r>
            <a:r>
              <a:rPr lang="ru-RU" sz="2800" dirty="0" err="1"/>
              <a:t>Durable</a:t>
            </a:r>
            <a:r>
              <a:rPr lang="ru-RU" sz="2800" dirty="0"/>
              <a:t> — транзакции сохраняются и протоколируются).</a:t>
            </a:r>
          </a:p>
        </p:txBody>
      </p:sp>
    </p:spTree>
    <p:extLst>
      <p:ext uri="{BB962C8B-B14F-4D97-AF65-F5344CB8AC3E}">
        <p14:creationId xmlns:p14="http://schemas.microsoft.com/office/powerpoint/2010/main" val="75646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транзакций: класс </a:t>
            </a:r>
            <a:r>
              <a:rPr lang="en-US" dirty="0" err="1"/>
              <a:t>DbTransaction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lvl="0" indent="127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Оказывается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, в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платформе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.NET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есть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несколько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способов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поддержки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транзакций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.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Здесь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мы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рассмотрим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объект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транзакции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для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поставщика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данных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ADO.NET (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SqlTransaction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в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случае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System.Data.SqlClient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).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Библиотеки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базовых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классов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ADO.NET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также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обеспечивают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поддержку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транзакций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в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многочисленных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API-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интерфейсах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,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которые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перечислены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ниже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:</a:t>
            </a:r>
            <a:endParaRPr lang="en-US" altLang="en-US" sz="1800" dirty="0"/>
          </a:p>
          <a:p>
            <a:pPr marL="0" lvl="0" indent="127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i="1" dirty="0" err="1">
                <a:solidFill>
                  <a:srgbClr val="FFFFFF"/>
                </a:solidFill>
                <a:latin typeface="OpenSansRegular"/>
              </a:rPr>
              <a:t>System.EnterpriseServices</a:t>
            </a:r>
            <a:endParaRPr lang="en-US" altLang="en-US" sz="1800" b="1" dirty="0">
              <a:solidFill>
                <a:srgbClr val="FFFFFF"/>
              </a:solidFill>
              <a:latin typeface="OpenSansRegular"/>
            </a:endParaRPr>
          </a:p>
          <a:p>
            <a:pPr marL="457200" lvl="1" indent="-330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Это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пространство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имен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(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из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сборки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System.EnterpriseServices.dll)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содержит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типы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,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позволяющие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выполнить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интеграцию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с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уровнем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времени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выполнения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СОМ+, в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том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числе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и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поддержку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распределенных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транзакций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.</a:t>
            </a:r>
            <a:endParaRPr lang="en-US" altLang="en-US" sz="1800" dirty="0">
              <a:solidFill>
                <a:srgbClr val="FFFFFF"/>
              </a:solidFill>
              <a:latin typeface="OpenSansRegular"/>
            </a:endParaRPr>
          </a:p>
          <a:p>
            <a:pPr marL="0" lvl="0" indent="127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i="1" dirty="0" err="1">
                <a:solidFill>
                  <a:srgbClr val="FFFFFF"/>
                </a:solidFill>
                <a:latin typeface="OpenSansRegular"/>
              </a:rPr>
              <a:t>System.Transactions</a:t>
            </a:r>
            <a:endParaRPr lang="en-US" altLang="en-US" sz="1800" b="1" dirty="0">
              <a:solidFill>
                <a:srgbClr val="FFFFFF"/>
              </a:solidFill>
              <a:latin typeface="OpenSansRegular"/>
            </a:endParaRPr>
          </a:p>
          <a:p>
            <a:pPr marL="457200" lvl="1" indent="-330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Это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пространство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имен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(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из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сборки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System.Transactions.dll)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содержит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классы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,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позволяющие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писать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собственные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транзакционные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приложения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и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диспетчеры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ресурсов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для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различных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служб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(MSMQ, ADO.NET, СОМ+ и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т.д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.).</a:t>
            </a:r>
            <a:endParaRPr lang="en-US" altLang="en-US" sz="1800" dirty="0">
              <a:solidFill>
                <a:srgbClr val="FFFFFF"/>
              </a:solidFill>
              <a:latin typeface="OpenSansRegular"/>
            </a:endParaRPr>
          </a:p>
          <a:p>
            <a:pPr marL="0" lvl="0" indent="127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i="1" dirty="0">
                <a:solidFill>
                  <a:srgbClr val="FFFFFF"/>
                </a:solidFill>
                <a:latin typeface="OpenSansRegular"/>
              </a:rPr>
              <a:t>Windows Communication Foundation</a:t>
            </a:r>
            <a:endParaRPr lang="en-US" altLang="en-US" sz="1800" b="1" dirty="0">
              <a:solidFill>
                <a:srgbClr val="FFFFFF"/>
              </a:solidFill>
              <a:latin typeface="OpenSansRegular"/>
            </a:endParaRPr>
          </a:p>
          <a:p>
            <a:pPr marL="457200" lvl="1" indent="-330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WCF API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предоставляет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службы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для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работы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с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транзакциями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с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различными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классами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распределенного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связывания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.</a:t>
            </a:r>
            <a:endParaRPr lang="en-US" altLang="en-US" sz="1800" dirty="0">
              <a:solidFill>
                <a:srgbClr val="FFFFFF"/>
              </a:solidFill>
              <a:latin typeface="OpenSansRegular"/>
            </a:endParaRPr>
          </a:p>
          <a:p>
            <a:pPr marL="0" lvl="0" indent="127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i="1" dirty="0">
                <a:solidFill>
                  <a:srgbClr val="FFFFFF"/>
                </a:solidFill>
                <a:latin typeface="OpenSansRegular"/>
              </a:rPr>
              <a:t>Windows Workflow Foundations</a:t>
            </a:r>
            <a:endParaRPr lang="en-US" altLang="en-US" sz="1800" b="1" dirty="0">
              <a:solidFill>
                <a:srgbClr val="FFFFFF"/>
              </a:solidFill>
              <a:latin typeface="OpenSansRegular"/>
            </a:endParaRPr>
          </a:p>
          <a:p>
            <a:pPr marL="457200" lvl="1" indent="-330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WF API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предоставляет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транзакционную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поддержку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для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рабочих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потоков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.</a:t>
            </a:r>
            <a:endParaRPr lang="en-US" altLang="en-US" sz="1800" dirty="0">
              <a:solidFill>
                <a:srgbClr val="FFFFFF"/>
              </a:solidFill>
              <a:latin typeface="OpenSansRegular"/>
            </a:endParaRPr>
          </a:p>
          <a:p>
            <a:pPr marL="0" lvl="0" indent="127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Кроме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встроенной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поддержки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транзакций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в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библиотеках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базовых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классов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.NET,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можно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пользоваться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и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возможностями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языка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SQL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используемой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СУБД.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Например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,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можно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написать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хранимую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процедуру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, в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которой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задействованы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  <a:latin typeface="OpenSansRegular"/>
              </a:rPr>
              <a:t>операторы</a:t>
            </a:r>
            <a:r>
              <a:rPr lang="en-US" altLang="en-US" sz="1800" dirty="0">
                <a:solidFill>
                  <a:srgbClr val="E4E4E4"/>
                </a:solidFill>
                <a:latin typeface="OpenSansRegular"/>
              </a:rPr>
              <a:t> BEGIN TRANSACTION, ROLLBACK и COMMIT.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11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транзакций: класс </a:t>
            </a:r>
            <a:r>
              <a:rPr lang="en-US" dirty="0" err="1"/>
              <a:t>DbTransaction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lvl="0" indent="127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/>
              <a:t>Типы</a:t>
            </a:r>
            <a:r>
              <a:rPr lang="en-US" altLang="en-US" dirty="0"/>
              <a:t> </a:t>
            </a:r>
            <a:r>
              <a:rPr lang="en-US" altLang="en-US" dirty="0" err="1"/>
              <a:t>для</a:t>
            </a:r>
            <a:r>
              <a:rPr lang="en-US" altLang="en-US" dirty="0"/>
              <a:t> </a:t>
            </a:r>
            <a:r>
              <a:rPr lang="en-US" altLang="en-US" dirty="0" err="1"/>
              <a:t>работы</a:t>
            </a:r>
            <a:r>
              <a:rPr lang="en-US" altLang="en-US" dirty="0"/>
              <a:t> с </a:t>
            </a:r>
            <a:r>
              <a:rPr lang="en-US" altLang="en-US" dirty="0" err="1"/>
              <a:t>транзакциями</a:t>
            </a:r>
            <a:r>
              <a:rPr lang="en-US" altLang="en-US" dirty="0"/>
              <a:t> </a:t>
            </a:r>
            <a:r>
              <a:rPr lang="en-US" altLang="en-US" dirty="0" err="1"/>
              <a:t>существуют</a:t>
            </a:r>
            <a:r>
              <a:rPr lang="en-US" altLang="en-US" dirty="0"/>
              <a:t> </a:t>
            </a:r>
            <a:r>
              <a:rPr lang="en-US" altLang="en-US" dirty="0" err="1"/>
              <a:t>во</a:t>
            </a:r>
            <a:r>
              <a:rPr lang="en-US" altLang="en-US" dirty="0"/>
              <a:t> </a:t>
            </a:r>
            <a:r>
              <a:rPr lang="en-US" altLang="en-US" dirty="0" err="1"/>
              <a:t>всех</a:t>
            </a:r>
            <a:r>
              <a:rPr lang="en-US" altLang="en-US" dirty="0"/>
              <a:t> </a:t>
            </a:r>
            <a:r>
              <a:rPr lang="en-US" altLang="en-US" dirty="0" err="1"/>
              <a:t>библиотеках</a:t>
            </a:r>
            <a:r>
              <a:rPr lang="en-US" altLang="en-US" dirty="0"/>
              <a:t> </a:t>
            </a:r>
            <a:r>
              <a:rPr lang="en-US" altLang="en-US" dirty="0" err="1"/>
              <a:t>базовых</a:t>
            </a:r>
            <a:r>
              <a:rPr lang="en-US" altLang="en-US" dirty="0"/>
              <a:t> </a:t>
            </a:r>
            <a:r>
              <a:rPr lang="en-US" altLang="en-US" dirty="0" err="1"/>
              <a:t>классов</a:t>
            </a:r>
            <a:r>
              <a:rPr lang="en-US" altLang="en-US" dirty="0"/>
              <a:t>, </a:t>
            </a:r>
            <a:r>
              <a:rPr lang="en-US" altLang="en-US" dirty="0" err="1"/>
              <a:t>но</a:t>
            </a:r>
            <a:r>
              <a:rPr lang="en-US" altLang="en-US" dirty="0"/>
              <a:t> </a:t>
            </a:r>
            <a:r>
              <a:rPr lang="en-US" altLang="en-US" dirty="0" err="1"/>
              <a:t>мы</a:t>
            </a:r>
            <a:r>
              <a:rPr lang="en-US" altLang="en-US" dirty="0"/>
              <a:t> </a:t>
            </a:r>
            <a:r>
              <a:rPr lang="en-US" altLang="en-US" dirty="0" err="1"/>
              <a:t>будем</a:t>
            </a:r>
            <a:r>
              <a:rPr lang="en-US" altLang="en-US" dirty="0"/>
              <a:t> </a:t>
            </a:r>
            <a:r>
              <a:rPr lang="en-US" altLang="en-US" dirty="0" err="1"/>
              <a:t>рассматривать</a:t>
            </a:r>
            <a:r>
              <a:rPr lang="en-US" altLang="en-US" dirty="0"/>
              <a:t> </a:t>
            </a:r>
            <a:r>
              <a:rPr lang="en-US" altLang="en-US" dirty="0" err="1"/>
              <a:t>объекты</a:t>
            </a:r>
            <a:r>
              <a:rPr lang="en-US" altLang="en-US" dirty="0"/>
              <a:t> </a:t>
            </a:r>
            <a:r>
              <a:rPr lang="en-US" altLang="en-US" dirty="0" err="1"/>
              <a:t>транзакции</a:t>
            </a:r>
            <a:r>
              <a:rPr lang="en-US" altLang="en-US" dirty="0"/>
              <a:t>, </a:t>
            </a:r>
            <a:r>
              <a:rPr lang="en-US" altLang="en-US" dirty="0" err="1"/>
              <a:t>которые</a:t>
            </a:r>
            <a:r>
              <a:rPr lang="en-US" altLang="en-US" dirty="0"/>
              <a:t> </a:t>
            </a:r>
            <a:r>
              <a:rPr lang="en-US" altLang="en-US" dirty="0" err="1"/>
              <a:t>имеются</a:t>
            </a:r>
            <a:r>
              <a:rPr lang="en-US" altLang="en-US" dirty="0"/>
              <a:t> в </a:t>
            </a:r>
            <a:r>
              <a:rPr lang="en-US" altLang="en-US" dirty="0" err="1"/>
              <a:t>поставщиках</a:t>
            </a:r>
            <a:r>
              <a:rPr lang="en-US" altLang="en-US" dirty="0"/>
              <a:t> </a:t>
            </a:r>
            <a:r>
              <a:rPr lang="en-US" altLang="en-US" dirty="0" err="1"/>
              <a:t>данных</a:t>
            </a:r>
            <a:r>
              <a:rPr lang="en-US" altLang="en-US" dirty="0"/>
              <a:t> ADO.NET — </a:t>
            </a:r>
            <a:r>
              <a:rPr lang="en-US" altLang="en-US" dirty="0" err="1"/>
              <a:t>все</a:t>
            </a:r>
            <a:r>
              <a:rPr lang="en-US" altLang="en-US" dirty="0"/>
              <a:t> </a:t>
            </a:r>
            <a:r>
              <a:rPr lang="en-US" altLang="en-US" dirty="0" err="1"/>
              <a:t>они</a:t>
            </a:r>
            <a:r>
              <a:rPr lang="en-US" altLang="en-US" dirty="0"/>
              <a:t> </a:t>
            </a:r>
            <a:r>
              <a:rPr lang="en-US" altLang="en-US" dirty="0" err="1"/>
              <a:t>порождены</a:t>
            </a:r>
            <a:r>
              <a:rPr lang="en-US" altLang="en-US" dirty="0"/>
              <a:t> </a:t>
            </a:r>
            <a:r>
              <a:rPr lang="en-US" altLang="en-US" dirty="0" err="1"/>
              <a:t>от</a:t>
            </a:r>
            <a:r>
              <a:rPr lang="en-US" altLang="en-US" dirty="0"/>
              <a:t> </a:t>
            </a:r>
            <a:r>
              <a:rPr lang="en-US" altLang="en-US" dirty="0" err="1"/>
              <a:t>DBTransaction</a:t>
            </a:r>
            <a:r>
              <a:rPr lang="en-US" altLang="en-US" dirty="0"/>
              <a:t> и </a:t>
            </a:r>
            <a:r>
              <a:rPr lang="en-US" altLang="en-US" dirty="0" err="1"/>
              <a:t>реализуют</a:t>
            </a:r>
            <a:r>
              <a:rPr lang="en-US" altLang="en-US" dirty="0"/>
              <a:t> </a:t>
            </a:r>
            <a:r>
              <a:rPr lang="en-US" altLang="en-US" dirty="0" err="1"/>
              <a:t>интерфейс</a:t>
            </a:r>
            <a:r>
              <a:rPr lang="en-US" altLang="en-US" dirty="0"/>
              <a:t> </a:t>
            </a:r>
            <a:r>
              <a:rPr lang="en-US" altLang="en-US" dirty="0" err="1"/>
              <a:t>IDbTransaction</a:t>
            </a:r>
            <a:r>
              <a:rPr lang="en-US" altLang="en-US" dirty="0"/>
              <a:t>. </a:t>
            </a:r>
            <a:r>
              <a:rPr lang="en-US" altLang="en-US" dirty="0" err="1"/>
              <a:t>Вспомните</a:t>
            </a:r>
            <a:r>
              <a:rPr lang="en-US" altLang="en-US" dirty="0"/>
              <a:t>, </a:t>
            </a:r>
            <a:r>
              <a:rPr lang="en-US" altLang="en-US" dirty="0" err="1"/>
              <a:t>что</a:t>
            </a:r>
            <a:r>
              <a:rPr lang="en-US" altLang="en-US" dirty="0"/>
              <a:t> </a:t>
            </a:r>
            <a:r>
              <a:rPr lang="en-US" altLang="en-US" dirty="0" err="1"/>
              <a:t>IDbTransaction</a:t>
            </a:r>
            <a:r>
              <a:rPr lang="en-US" altLang="en-US" dirty="0"/>
              <a:t> </a:t>
            </a:r>
            <a:r>
              <a:rPr lang="en-US" altLang="en-US" dirty="0" err="1"/>
              <a:t>определяет</a:t>
            </a:r>
            <a:r>
              <a:rPr lang="en-US" altLang="en-US" dirty="0"/>
              <a:t> </a:t>
            </a:r>
            <a:r>
              <a:rPr lang="en-US" altLang="en-US" dirty="0" err="1"/>
              <a:t>ряд</a:t>
            </a:r>
            <a:r>
              <a:rPr lang="en-US" altLang="en-US" dirty="0"/>
              <a:t> </a:t>
            </a:r>
            <a:r>
              <a:rPr lang="en-US" altLang="en-US" dirty="0" err="1"/>
              <a:t>членов</a:t>
            </a:r>
            <a:r>
              <a:rPr lang="en-US" altLang="en-US" dirty="0"/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/>
              <a:t>public </a:t>
            </a:r>
            <a:r>
              <a:rPr lang="en-US" altLang="en-US" dirty="0"/>
              <a:t>interface </a:t>
            </a:r>
            <a:r>
              <a:rPr lang="en-US" altLang="en-US" dirty="0" err="1"/>
              <a:t>IDbTransaction</a:t>
            </a:r>
            <a:r>
              <a:rPr lang="en-US" altLang="en-US" dirty="0"/>
              <a:t> : </a:t>
            </a:r>
            <a:r>
              <a:rPr lang="en-US" altLang="en-US" dirty="0" err="1"/>
              <a:t>IDisposable</a:t>
            </a:r>
            <a:r>
              <a:rPr lang="en-US" altLang="en-US" dirty="0"/>
              <a:t> </a:t>
            </a:r>
            <a:endParaRPr lang="ru-RU" alt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/>
              <a:t>{ </a:t>
            </a:r>
            <a:endParaRPr lang="ru-RU" altLang="en-US" dirty="0" smtClean="0"/>
          </a:p>
          <a:p>
            <a:pPr marL="0" lvl="0" indent="71913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 smtClean="0"/>
              <a:t>IDbConnection</a:t>
            </a:r>
            <a:r>
              <a:rPr lang="en-US" altLang="en-US" dirty="0" smtClean="0"/>
              <a:t> </a:t>
            </a:r>
            <a:r>
              <a:rPr lang="en-US" altLang="en-US" dirty="0"/>
              <a:t>Connection { get; } </a:t>
            </a:r>
            <a:endParaRPr lang="ru-RU" altLang="en-US" dirty="0" smtClean="0"/>
          </a:p>
          <a:p>
            <a:pPr marL="0" lvl="0" indent="71913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 smtClean="0"/>
              <a:t>IsolationLevel</a:t>
            </a:r>
            <a:r>
              <a:rPr lang="en-US" altLang="en-US" dirty="0" smtClean="0"/>
              <a:t> </a:t>
            </a:r>
            <a:r>
              <a:rPr lang="en-US" altLang="en-US" dirty="0" err="1"/>
              <a:t>IsolationLevel</a:t>
            </a:r>
            <a:r>
              <a:rPr lang="en-US" altLang="en-US" dirty="0"/>
              <a:t> { get; } </a:t>
            </a:r>
            <a:endParaRPr lang="ru-RU" altLang="en-US" dirty="0" smtClean="0"/>
          </a:p>
          <a:p>
            <a:pPr marL="0" lvl="0" indent="71913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/>
              <a:t>void </a:t>
            </a:r>
            <a:r>
              <a:rPr lang="en-US" altLang="en-US" dirty="0"/>
              <a:t>Commit(); </a:t>
            </a:r>
            <a:endParaRPr lang="ru-RU" altLang="en-US" dirty="0" smtClean="0"/>
          </a:p>
          <a:p>
            <a:pPr marL="0" lvl="0" indent="71913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/>
              <a:t>void </a:t>
            </a:r>
            <a:r>
              <a:rPr lang="en-US" altLang="en-US" dirty="0"/>
              <a:t>Rollback(); </a:t>
            </a:r>
            <a:endParaRPr lang="ru-RU" alt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/>
              <a:t>}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894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DbCommand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После установки подключения мы можем выполнить к базе данных какие-либо команды, например, добавить в базу данных объект, удалить, изменить его или просто извлечь. Команды представлены объектом интерфейса </a:t>
            </a:r>
            <a:r>
              <a:rPr lang="ru-RU" dirty="0" err="1"/>
              <a:t>System.Data.IDbCommand</a:t>
            </a:r>
            <a:r>
              <a:rPr lang="ru-RU" dirty="0"/>
              <a:t>. Провайдер для MS SQL предоставляет его реализацию в виде класса </a:t>
            </a:r>
            <a:r>
              <a:rPr lang="ru-RU" b="1" dirty="0" err="1"/>
              <a:t>SqlCommand</a:t>
            </a:r>
            <a:r>
              <a:rPr lang="ru-RU" dirty="0"/>
              <a:t>. Этот класс инкапсулирует </a:t>
            </a:r>
            <a:r>
              <a:rPr lang="ru-RU" dirty="0" err="1"/>
              <a:t>sql</a:t>
            </a:r>
            <a:r>
              <a:rPr lang="ru-RU" dirty="0"/>
              <a:t>-выражение, которое должно быть выполнено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i="1" dirty="0"/>
              <a:t>Чтобы выполнить команду, необходимо применить один из методов </a:t>
            </a:r>
            <a:r>
              <a:rPr lang="ru-RU" i="1" dirty="0" err="1"/>
              <a:t>SqlCommand</a:t>
            </a:r>
            <a:r>
              <a:rPr lang="ru-RU" i="1" dirty="0"/>
              <a:t>:</a:t>
            </a:r>
          </a:p>
          <a:p>
            <a:r>
              <a:rPr lang="ru-RU" b="1" i="1" dirty="0" err="1"/>
              <a:t>ExecuteNonQuery</a:t>
            </a:r>
            <a:r>
              <a:rPr lang="ru-RU" i="1" dirty="0"/>
              <a:t>: просто выполняет </a:t>
            </a:r>
            <a:r>
              <a:rPr lang="ru-RU" i="1" dirty="0" err="1"/>
              <a:t>sql</a:t>
            </a:r>
            <a:r>
              <a:rPr lang="ru-RU" i="1" dirty="0"/>
              <a:t>-выражение и возвращает количество измененных записей. Подходит для </a:t>
            </a:r>
            <a:r>
              <a:rPr lang="ru-RU" i="1" dirty="0" err="1"/>
              <a:t>sql</a:t>
            </a:r>
            <a:r>
              <a:rPr lang="ru-RU" i="1" dirty="0"/>
              <a:t>-выражений INSERT, UPDATE, DELETE.</a:t>
            </a:r>
          </a:p>
          <a:p>
            <a:r>
              <a:rPr lang="ru-RU" b="1" i="1" dirty="0" err="1"/>
              <a:t>ExecuteReader</a:t>
            </a:r>
            <a:r>
              <a:rPr lang="ru-RU" i="1" dirty="0"/>
              <a:t>: выполняет </a:t>
            </a:r>
            <a:r>
              <a:rPr lang="ru-RU" i="1" dirty="0" err="1"/>
              <a:t>sql</a:t>
            </a:r>
            <a:r>
              <a:rPr lang="ru-RU" i="1" dirty="0"/>
              <a:t>-выражение и возвращает строки из таблицы. Подходит для </a:t>
            </a:r>
            <a:r>
              <a:rPr lang="ru-RU" i="1" dirty="0" err="1"/>
              <a:t>sql</a:t>
            </a:r>
            <a:r>
              <a:rPr lang="ru-RU" i="1" dirty="0"/>
              <a:t>-выражения SELECT.</a:t>
            </a:r>
          </a:p>
          <a:p>
            <a:r>
              <a:rPr lang="ru-RU" b="1" i="1" dirty="0" err="1"/>
              <a:t>ExecuteScalar</a:t>
            </a:r>
            <a:r>
              <a:rPr lang="ru-RU" i="1" dirty="0"/>
              <a:t>: выполняет </a:t>
            </a:r>
            <a:r>
              <a:rPr lang="ru-RU" i="1" dirty="0" err="1"/>
              <a:t>sql</a:t>
            </a:r>
            <a:r>
              <a:rPr lang="ru-RU" i="1" dirty="0"/>
              <a:t>-выражение и возвращает одно скалярное значение, например, число. Подходит для </a:t>
            </a:r>
            <a:r>
              <a:rPr lang="ru-RU" i="1" dirty="0" err="1"/>
              <a:t>sql</a:t>
            </a:r>
            <a:r>
              <a:rPr lang="ru-RU" i="1" dirty="0"/>
              <a:t>-выражения SELECT в паре с одной из встроенных функций SQL, как например, </a:t>
            </a:r>
            <a:r>
              <a:rPr lang="ru-RU" i="1" dirty="0" err="1"/>
              <a:t>Min</a:t>
            </a:r>
            <a:r>
              <a:rPr lang="ru-RU" i="1" dirty="0"/>
              <a:t>, </a:t>
            </a:r>
            <a:r>
              <a:rPr lang="ru-RU" i="1" dirty="0" err="1"/>
              <a:t>Max</a:t>
            </a:r>
            <a:r>
              <a:rPr lang="ru-RU" i="1" dirty="0"/>
              <a:t>, </a:t>
            </a:r>
            <a:r>
              <a:rPr lang="ru-RU" i="1" dirty="0" err="1"/>
              <a:t>Sum</a:t>
            </a:r>
            <a:r>
              <a:rPr lang="ru-RU" i="1" dirty="0"/>
              <a:t>, </a:t>
            </a:r>
            <a:r>
              <a:rPr lang="ru-RU" i="1" dirty="0" err="1"/>
              <a:t>Count</a:t>
            </a:r>
            <a:r>
              <a:rPr lang="ru-RU" i="1" dirty="0" smtClean="0"/>
              <a:t>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2523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транзакций: класс </a:t>
            </a:r>
            <a:r>
              <a:rPr lang="en-US" dirty="0" err="1"/>
              <a:t>DbTransaction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Обратите внимание на </a:t>
            </a:r>
            <a:r>
              <a:rPr lang="ru-RU" b="1" dirty="0"/>
              <a:t>свойство </a:t>
            </a:r>
            <a:r>
              <a:rPr lang="ru-RU" b="1" dirty="0" err="1"/>
              <a:t>Connection</a:t>
            </a:r>
            <a:r>
              <a:rPr lang="ru-RU" dirty="0"/>
              <a:t>, которое возвращает ссылку на объект подключения, инициировавший данную транзакцию (как мы увидим, объект транзакции можно получить от данного объекта подключения). Метод </a:t>
            </a:r>
            <a:r>
              <a:rPr lang="ru-RU" b="1" dirty="0" err="1"/>
              <a:t>Commit</a:t>
            </a:r>
            <a:r>
              <a:rPr lang="ru-RU" b="1" dirty="0"/>
              <a:t>()</a:t>
            </a:r>
            <a:r>
              <a:rPr lang="ru-RU" dirty="0"/>
              <a:t> вызывается, если все операции в базе данных завершились успешно. При этом все ожидающие изменения фиксируются в хранилище данных. А метод </a:t>
            </a:r>
            <a:r>
              <a:rPr lang="ru-RU" dirty="0" err="1"/>
              <a:t>Rollback</a:t>
            </a:r>
            <a:r>
              <a:rPr lang="ru-RU" dirty="0"/>
              <a:t>() можно вызвать при возникновении исключения времени выполнения, чтобы сообщить СУБД, что все ожидающие изменения следует отменить и оставить первоначальные данные без изменений.</a:t>
            </a:r>
          </a:p>
          <a:p>
            <a:pPr marL="0" indent="0">
              <a:buNone/>
            </a:pPr>
            <a:r>
              <a:rPr lang="ru-RU" dirty="0"/>
              <a:t>Свойство </a:t>
            </a:r>
            <a:r>
              <a:rPr lang="ru-RU" dirty="0" err="1"/>
              <a:t>IsolationLevel</a:t>
            </a:r>
            <a:r>
              <a:rPr lang="ru-RU" dirty="0"/>
              <a:t> объекта транзакции позволяет указать степень защиты транзакции от действий параллельных транзакций. По умолчанию транзакции полностью изолируются до их фиксации. Полную информацию о значениях перечисления </a:t>
            </a:r>
            <a:r>
              <a:rPr lang="ru-RU" dirty="0" err="1"/>
              <a:t>IsolationLevel</a:t>
            </a:r>
            <a:r>
              <a:rPr lang="ru-RU" dirty="0"/>
              <a:t> можно найти в документации по .NET </a:t>
            </a:r>
            <a:r>
              <a:rPr lang="ru-RU" dirty="0" err="1"/>
              <a:t>Framework</a:t>
            </a:r>
            <a:r>
              <a:rPr lang="ru-RU" dirty="0"/>
              <a:t> 4.0 SDK.</a:t>
            </a:r>
          </a:p>
          <a:p>
            <a:pPr marL="0" indent="0">
              <a:buNone/>
            </a:pPr>
            <a:r>
              <a:rPr lang="ru-RU" dirty="0"/>
              <a:t>Кроме членов, определенных интерфейсом </a:t>
            </a:r>
            <a:r>
              <a:rPr lang="ru-RU" dirty="0" err="1"/>
              <a:t>IDbTransaction</a:t>
            </a:r>
            <a:r>
              <a:rPr lang="ru-RU" dirty="0"/>
              <a:t>, в типе </a:t>
            </a:r>
            <a:r>
              <a:rPr lang="ru-RU" dirty="0" err="1"/>
              <a:t>SqlTransaction</a:t>
            </a:r>
            <a:r>
              <a:rPr lang="ru-RU" dirty="0"/>
              <a:t> определен дополнительный член </a:t>
            </a:r>
            <a:r>
              <a:rPr lang="ru-RU" b="1" dirty="0" err="1"/>
              <a:t>Save</a:t>
            </a:r>
            <a:r>
              <a:rPr lang="ru-RU" b="1" dirty="0"/>
              <a:t>()</a:t>
            </a:r>
            <a:r>
              <a:rPr lang="ru-RU" dirty="0"/>
              <a:t>, который предназначен для определения </a:t>
            </a:r>
            <a:r>
              <a:rPr lang="ru-RU" i="1" dirty="0"/>
              <a:t>точек сохранения (</a:t>
            </a:r>
            <a:r>
              <a:rPr lang="ru-RU" i="1" dirty="0" err="1"/>
              <a:t>save</a:t>
            </a:r>
            <a:r>
              <a:rPr lang="ru-RU" i="1" dirty="0"/>
              <a:t> </a:t>
            </a:r>
            <a:r>
              <a:rPr lang="ru-RU" i="1" dirty="0" err="1"/>
              <a:t>point</a:t>
            </a:r>
            <a:r>
              <a:rPr lang="ru-RU" i="1" dirty="0"/>
              <a:t>)</a:t>
            </a:r>
            <a:r>
              <a:rPr lang="ru-RU" dirty="0"/>
              <a:t>. Эта концепция позволяет откатить неудачную транзакцию до указанной точки, не выполняя откат всей транзакции. При вызове метода </a:t>
            </a:r>
            <a:r>
              <a:rPr lang="ru-RU" dirty="0" err="1"/>
              <a:t>Save</a:t>
            </a:r>
            <a:r>
              <a:rPr lang="ru-RU" dirty="0"/>
              <a:t>() с помощью объекта </a:t>
            </a:r>
            <a:r>
              <a:rPr lang="ru-RU" dirty="0" err="1"/>
              <a:t>SqlTransaction</a:t>
            </a:r>
            <a:r>
              <a:rPr lang="ru-RU" dirty="0"/>
              <a:t> можно задать произвольный строковый псевдоним.</a:t>
            </a:r>
          </a:p>
          <a:p>
            <a:pPr marL="0" indent="0">
              <a:buNone/>
            </a:pPr>
            <a:r>
              <a:rPr lang="ru-RU" dirty="0"/>
              <a:t>А при вызове </a:t>
            </a:r>
            <a:r>
              <a:rPr lang="ru-RU" b="1" dirty="0" err="1"/>
              <a:t>Rollback</a:t>
            </a:r>
            <a:r>
              <a:rPr lang="ru-RU" b="1" dirty="0"/>
              <a:t>()</a:t>
            </a:r>
            <a:r>
              <a:rPr lang="ru-RU" dirty="0"/>
              <a:t> можно указать этот псевдоним в качестве аргумента, чтобы выполнить </a:t>
            </a:r>
            <a:r>
              <a:rPr lang="ru-RU" i="1" dirty="0"/>
              <a:t>частичный откат (</a:t>
            </a:r>
            <a:r>
              <a:rPr lang="ru-RU" i="1" dirty="0" err="1"/>
              <a:t>partial</a:t>
            </a:r>
            <a:r>
              <a:rPr lang="ru-RU" i="1" dirty="0"/>
              <a:t> </a:t>
            </a:r>
            <a:r>
              <a:rPr lang="ru-RU" i="1" dirty="0" err="1"/>
              <a:t>rollback</a:t>
            </a:r>
            <a:r>
              <a:rPr lang="ru-RU" i="1" dirty="0"/>
              <a:t>)</a:t>
            </a:r>
            <a:r>
              <a:rPr lang="ru-RU" dirty="0"/>
              <a:t>. При вызове </a:t>
            </a:r>
            <a:r>
              <a:rPr lang="ru-RU" dirty="0" err="1"/>
              <a:t>Rollback</a:t>
            </a:r>
            <a:r>
              <a:rPr lang="ru-RU" dirty="0"/>
              <a:t>() без аргументов будут отменены все ожидающие изменения.</a:t>
            </a:r>
          </a:p>
        </p:txBody>
      </p:sp>
    </p:spTree>
    <p:extLst>
      <p:ext uri="{BB962C8B-B14F-4D97-AF65-F5344CB8AC3E}">
        <p14:creationId xmlns:p14="http://schemas.microsoft.com/office/powerpoint/2010/main" val="4303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транзакций: класс </a:t>
            </a:r>
            <a:r>
              <a:rPr lang="en-US" dirty="0" err="1"/>
              <a:t>DbTransaction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/>
              <a:t>Транзакции</a:t>
            </a:r>
            <a:r>
              <a:rPr lang="en-US" altLang="en-US" dirty="0"/>
              <a:t> </a:t>
            </a:r>
            <a:r>
              <a:rPr lang="en-US" altLang="en-US" dirty="0" err="1"/>
              <a:t>позволяют</a:t>
            </a:r>
            <a:r>
              <a:rPr lang="en-US" altLang="en-US" dirty="0"/>
              <a:t> </a:t>
            </a:r>
            <a:r>
              <a:rPr lang="en-US" altLang="en-US" dirty="0" err="1"/>
              <a:t>выполнять</a:t>
            </a:r>
            <a:r>
              <a:rPr lang="en-US" altLang="en-US" dirty="0"/>
              <a:t> </a:t>
            </a:r>
            <a:r>
              <a:rPr lang="en-US" altLang="en-US" dirty="0" err="1"/>
              <a:t>ряд</a:t>
            </a:r>
            <a:r>
              <a:rPr lang="en-US" altLang="en-US" dirty="0"/>
              <a:t> </a:t>
            </a:r>
            <a:r>
              <a:rPr lang="en-US" altLang="en-US" dirty="0" err="1"/>
              <a:t>операций</a:t>
            </a:r>
            <a:r>
              <a:rPr lang="en-US" altLang="en-US" dirty="0"/>
              <a:t> в </a:t>
            </a:r>
            <a:r>
              <a:rPr lang="en-US" altLang="en-US" dirty="0" err="1"/>
              <a:t>виде</a:t>
            </a:r>
            <a:r>
              <a:rPr lang="en-US" altLang="en-US" dirty="0"/>
              <a:t> </a:t>
            </a:r>
            <a:r>
              <a:rPr lang="en-US" altLang="en-US" dirty="0" err="1"/>
              <a:t>одного</a:t>
            </a:r>
            <a:r>
              <a:rPr lang="en-US" altLang="en-US" dirty="0"/>
              <a:t> </a:t>
            </a:r>
            <a:r>
              <a:rPr lang="en-US" altLang="en-US" dirty="0" err="1"/>
              <a:t>целостного</a:t>
            </a:r>
            <a:r>
              <a:rPr lang="en-US" altLang="en-US" dirty="0"/>
              <a:t> </a:t>
            </a:r>
            <a:r>
              <a:rPr lang="en-US" altLang="en-US" dirty="0" err="1"/>
              <a:t>пакета</a:t>
            </a:r>
            <a:r>
              <a:rPr lang="en-US" altLang="en-US" dirty="0"/>
              <a:t>. И </a:t>
            </a:r>
            <a:r>
              <a:rPr lang="en-US" altLang="en-US" dirty="0" err="1"/>
              <a:t>если</a:t>
            </a:r>
            <a:r>
              <a:rPr lang="en-US" altLang="en-US" dirty="0"/>
              <a:t> </a:t>
            </a:r>
            <a:r>
              <a:rPr lang="en-US" altLang="en-US" dirty="0" err="1"/>
              <a:t>хотя</a:t>
            </a:r>
            <a:r>
              <a:rPr lang="en-US" altLang="en-US" dirty="0"/>
              <a:t> </a:t>
            </a:r>
            <a:r>
              <a:rPr lang="en-US" altLang="en-US" dirty="0" err="1"/>
              <a:t>бы</a:t>
            </a:r>
            <a:r>
              <a:rPr lang="en-US" altLang="en-US" dirty="0"/>
              <a:t> </a:t>
            </a:r>
            <a:r>
              <a:rPr lang="en-US" altLang="en-US" dirty="0" err="1"/>
              <a:t>одна</a:t>
            </a:r>
            <a:r>
              <a:rPr lang="en-US" altLang="en-US" dirty="0"/>
              <a:t> </a:t>
            </a:r>
            <a:r>
              <a:rPr lang="en-US" altLang="en-US" dirty="0" err="1"/>
              <a:t>из</a:t>
            </a:r>
            <a:r>
              <a:rPr lang="en-US" altLang="en-US" dirty="0"/>
              <a:t> </a:t>
            </a:r>
            <a:r>
              <a:rPr lang="en-US" altLang="en-US" dirty="0" err="1"/>
              <a:t>этих</a:t>
            </a:r>
            <a:r>
              <a:rPr lang="en-US" altLang="en-US" dirty="0"/>
              <a:t> </a:t>
            </a:r>
            <a:r>
              <a:rPr lang="en-US" altLang="en-US" dirty="0" err="1"/>
              <a:t>операций</a:t>
            </a:r>
            <a:r>
              <a:rPr lang="en-US" altLang="en-US" dirty="0"/>
              <a:t> </a:t>
            </a:r>
            <a:r>
              <a:rPr lang="en-US" altLang="en-US" dirty="0" err="1"/>
              <a:t>завершится</a:t>
            </a:r>
            <a:r>
              <a:rPr lang="en-US" altLang="en-US" dirty="0"/>
              <a:t> </a:t>
            </a:r>
            <a:r>
              <a:rPr lang="en-US" altLang="en-US" dirty="0" err="1"/>
              <a:t>неудачно</a:t>
            </a:r>
            <a:r>
              <a:rPr lang="en-US" altLang="en-US" dirty="0"/>
              <a:t>, </a:t>
            </a:r>
            <a:r>
              <a:rPr lang="en-US" altLang="en-US" dirty="0" err="1"/>
              <a:t>то</a:t>
            </a:r>
            <a:r>
              <a:rPr lang="en-US" altLang="en-US" dirty="0"/>
              <a:t> </a:t>
            </a:r>
            <a:r>
              <a:rPr lang="en-US" altLang="en-US" dirty="0" err="1"/>
              <a:t>произойдет</a:t>
            </a:r>
            <a:r>
              <a:rPr lang="en-US" altLang="en-US" dirty="0"/>
              <a:t> </a:t>
            </a:r>
            <a:r>
              <a:rPr lang="en-US" altLang="en-US" dirty="0" err="1"/>
              <a:t>откат</a:t>
            </a:r>
            <a:r>
              <a:rPr lang="en-US" altLang="en-US" dirty="0"/>
              <a:t> </a:t>
            </a:r>
            <a:r>
              <a:rPr lang="en-US" altLang="en-US" dirty="0" err="1"/>
              <a:t>выполнения</a:t>
            </a:r>
            <a:r>
              <a:rPr lang="en-US" altLang="en-US" dirty="0"/>
              <a:t> </a:t>
            </a:r>
            <a:r>
              <a:rPr lang="en-US" altLang="en-US" dirty="0" err="1"/>
              <a:t>остальных</a:t>
            </a:r>
            <a:r>
              <a:rPr lang="en-US" altLang="en-US" dirty="0"/>
              <a:t> </a:t>
            </a:r>
            <a:r>
              <a:rPr lang="en-US" altLang="en-US" dirty="0" err="1"/>
              <a:t>операций</a:t>
            </a:r>
            <a:r>
              <a:rPr lang="en-US" altLang="en-US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/>
              <a:t>Для</a:t>
            </a:r>
            <a:r>
              <a:rPr lang="en-US" altLang="en-US" dirty="0"/>
              <a:t> </a:t>
            </a:r>
            <a:r>
              <a:rPr lang="en-US" altLang="en-US" dirty="0" err="1"/>
              <a:t>начала</a:t>
            </a:r>
            <a:r>
              <a:rPr lang="en-US" altLang="en-US" dirty="0"/>
              <a:t> </a:t>
            </a:r>
            <a:r>
              <a:rPr lang="en-US" altLang="en-US" dirty="0" err="1"/>
              <a:t>транзакции</a:t>
            </a:r>
            <a:r>
              <a:rPr lang="en-US" altLang="en-US" dirty="0"/>
              <a:t> </a:t>
            </a:r>
            <a:r>
              <a:rPr lang="en-US" altLang="en-US" dirty="0" err="1"/>
              <a:t>надо</a:t>
            </a:r>
            <a:r>
              <a:rPr lang="en-US" altLang="en-US" dirty="0"/>
              <a:t> </a:t>
            </a:r>
            <a:r>
              <a:rPr lang="en-US" altLang="en-US" dirty="0" err="1"/>
              <a:t>вызвать</a:t>
            </a:r>
            <a:r>
              <a:rPr lang="en-US" altLang="en-US" dirty="0"/>
              <a:t> </a:t>
            </a:r>
            <a:r>
              <a:rPr lang="en-US" altLang="en-US" dirty="0" err="1"/>
              <a:t>метод</a:t>
            </a:r>
            <a:r>
              <a:rPr lang="en-US" altLang="en-US" dirty="0"/>
              <a:t> </a:t>
            </a:r>
            <a:r>
              <a:rPr lang="en-US" altLang="en-US" dirty="0" err="1"/>
              <a:t>BeginTransaction</a:t>
            </a:r>
            <a:r>
              <a:rPr lang="en-US" altLang="en-US" dirty="0"/>
              <a:t>() </a:t>
            </a:r>
            <a:r>
              <a:rPr lang="en-US" altLang="en-US" dirty="0" err="1" smtClean="0"/>
              <a:t>объекта</a:t>
            </a:r>
            <a:r>
              <a:rPr lang="en-US" altLang="en-US" dirty="0"/>
              <a:t> </a:t>
            </a:r>
            <a:r>
              <a:rPr lang="en-US" altLang="en-US" dirty="0" err="1"/>
              <a:t>SqlConnection</a:t>
            </a:r>
            <a:r>
              <a:rPr lang="en-US" altLang="en-US" dirty="0" smtClean="0"/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public void </a:t>
            </a:r>
            <a:r>
              <a:rPr lang="en-US" altLang="en-US" dirty="0" err="1"/>
              <a:t>InsertQuery</a:t>
            </a:r>
            <a:r>
              <a:rPr lang="en-US" altLang="en-US" dirty="0"/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</a:t>
            </a:r>
            <a:r>
              <a:rPr lang="en-US" altLang="en-US" dirty="0" err="1"/>
              <a:t>conn.Open</a:t>
            </a:r>
            <a:r>
              <a:rPr lang="en-US" altLang="en-US" dirty="0"/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</a:t>
            </a:r>
            <a:r>
              <a:rPr lang="en-US" altLang="en-US" dirty="0" err="1"/>
              <a:t>SqlTransaction</a:t>
            </a:r>
            <a:r>
              <a:rPr lang="en-US" altLang="en-US" dirty="0"/>
              <a:t> transaction = </a:t>
            </a:r>
            <a:r>
              <a:rPr lang="en-US" altLang="en-US" dirty="0" err="1"/>
              <a:t>conn.BeginTransaction</a:t>
            </a:r>
            <a:r>
              <a:rPr lang="en-US" altLang="en-US" dirty="0"/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</a:t>
            </a:r>
            <a:r>
              <a:rPr lang="en-US" altLang="en-US" dirty="0" err="1"/>
              <a:t>SqlCommand</a:t>
            </a:r>
            <a:r>
              <a:rPr lang="en-US" altLang="en-US" dirty="0"/>
              <a:t> command = </a:t>
            </a:r>
            <a:r>
              <a:rPr lang="en-US" altLang="en-US" dirty="0" err="1"/>
              <a:t>conn.CreateCommand</a:t>
            </a:r>
            <a:r>
              <a:rPr lang="en-US" altLang="en-US" dirty="0"/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</a:t>
            </a:r>
            <a:r>
              <a:rPr lang="en-US" altLang="en-US" dirty="0" err="1"/>
              <a:t>command.Transaction</a:t>
            </a:r>
            <a:r>
              <a:rPr lang="en-US" altLang="en-US" dirty="0"/>
              <a:t> = transaction;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try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    </a:t>
            </a:r>
            <a:r>
              <a:rPr lang="en-US" altLang="en-US" dirty="0" err="1"/>
              <a:t>command.CommandText</a:t>
            </a:r>
            <a:r>
              <a:rPr lang="en-US" altLang="en-US" dirty="0"/>
              <a:t> = "INSERT INTO [</a:t>
            </a:r>
            <a:r>
              <a:rPr lang="en-US" altLang="en-US" dirty="0" err="1"/>
              <a:t>dbo</a:t>
            </a:r>
            <a:r>
              <a:rPr lang="en-US" altLang="en-US" dirty="0"/>
              <a:t>].[Students] (</a:t>
            </a:r>
            <a:r>
              <a:rPr lang="en-US" altLang="en-US" dirty="0" err="1"/>
              <a:t>FirstName</a:t>
            </a:r>
            <a:r>
              <a:rPr lang="en-US" altLang="en-US" dirty="0"/>
              <a:t>, </a:t>
            </a:r>
            <a:r>
              <a:rPr lang="en-US" altLang="en-US" dirty="0" err="1"/>
              <a:t>LastName</a:t>
            </a:r>
            <a:r>
              <a:rPr lang="en-US" altLang="en-US" dirty="0"/>
              <a:t>, </a:t>
            </a:r>
            <a:r>
              <a:rPr lang="en-US" altLang="en-US" dirty="0" err="1"/>
              <a:t>GroupId</a:t>
            </a:r>
            <a:r>
              <a:rPr lang="en-US" altLang="en-US" dirty="0"/>
              <a:t>) VALUES('Tim', 'Timow',1)";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    </a:t>
            </a:r>
            <a:r>
              <a:rPr lang="en-US" altLang="en-US" dirty="0" err="1"/>
              <a:t>command.ExecuteNonQuery</a:t>
            </a:r>
            <a:r>
              <a:rPr lang="en-US" altLang="en-US" dirty="0"/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    </a:t>
            </a:r>
            <a:r>
              <a:rPr lang="en-US" altLang="en-US" dirty="0" err="1"/>
              <a:t>transaction.Commit</a:t>
            </a:r>
            <a:r>
              <a:rPr lang="en-US" altLang="en-US" dirty="0"/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    </a:t>
            </a:r>
            <a:r>
              <a:rPr lang="en-US" altLang="en-US" dirty="0" err="1"/>
              <a:t>Console.WriteLine</a:t>
            </a:r>
            <a:r>
              <a:rPr lang="en-US" altLang="en-US" dirty="0"/>
              <a:t>("</a:t>
            </a:r>
            <a:r>
              <a:rPr lang="ru-RU" altLang="en-US" dirty="0"/>
              <a:t>Данные добавлены в базу данных");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dirty="0"/>
              <a:t>          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dirty="0"/>
              <a:t>            </a:t>
            </a:r>
            <a:r>
              <a:rPr lang="en-US" altLang="en-US" dirty="0"/>
              <a:t>catch (Exception ex)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    </a:t>
            </a:r>
            <a:r>
              <a:rPr lang="en-US" altLang="en-US" dirty="0" err="1"/>
              <a:t>Console.WriteLine</a:t>
            </a:r>
            <a:r>
              <a:rPr lang="en-US" altLang="en-US" dirty="0"/>
              <a:t>(</a:t>
            </a:r>
            <a:r>
              <a:rPr lang="en-US" altLang="en-US" dirty="0" err="1"/>
              <a:t>ex.Message</a:t>
            </a:r>
            <a:r>
              <a:rPr lang="en-US" altLang="en-US" dirty="0"/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    </a:t>
            </a:r>
            <a:r>
              <a:rPr lang="en-US" altLang="en-US" dirty="0" err="1"/>
              <a:t>transaction.Rollback</a:t>
            </a:r>
            <a:r>
              <a:rPr lang="en-US" altLang="en-US" dirty="0"/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65608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 err="1"/>
              <a:t>SqlConnectionStringBuilder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 </a:t>
            </a:r>
            <a:r>
              <a:rPr lang="en-US" altLang="en-US" dirty="0" err="1" smtClean="0"/>
              <a:t>SqlConnectionStringBuilder</a:t>
            </a:r>
            <a:r>
              <a:rPr lang="en-US" altLang="en-US" dirty="0" smtClean="0"/>
              <a:t> </a:t>
            </a:r>
            <a:r>
              <a:rPr lang="en-US" altLang="en-US" dirty="0" err="1"/>
              <a:t>sqlconnectstring</a:t>
            </a:r>
            <a:r>
              <a:rPr lang="en-US" altLang="en-US" dirty="0"/>
              <a:t> = new </a:t>
            </a:r>
            <a:r>
              <a:rPr lang="en-US" altLang="en-US" dirty="0" err="1"/>
              <a:t>SqlConnectionStringBuilder</a:t>
            </a:r>
            <a:r>
              <a:rPr lang="en-US" altLang="en-US" dirty="0"/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</a:t>
            </a:r>
            <a:r>
              <a:rPr lang="en-US" altLang="en-US" dirty="0" err="1"/>
              <a:t>sqlconnectstring.IntegratedSecurity</a:t>
            </a:r>
            <a:r>
              <a:rPr lang="en-US" altLang="en-US" dirty="0"/>
              <a:t> = true;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</a:t>
            </a:r>
            <a:r>
              <a:rPr lang="en-US" altLang="en-US" dirty="0" err="1"/>
              <a:t>sqlconnectstring.InitialCatalog</a:t>
            </a:r>
            <a:r>
              <a:rPr lang="en-US" altLang="en-US" dirty="0"/>
              <a:t> = @"</a:t>
            </a:r>
            <a:r>
              <a:rPr lang="en-US" altLang="en-US" dirty="0" err="1"/>
              <a:t>MyDBKovn</a:t>
            </a:r>
            <a:r>
              <a:rPr lang="en-US" altLang="en-US" dirty="0"/>
              <a:t>";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</a:t>
            </a:r>
            <a:r>
              <a:rPr lang="en-US" altLang="en-US" dirty="0" err="1"/>
              <a:t>sqlconnectstring.DataSource</a:t>
            </a:r>
            <a:r>
              <a:rPr lang="en-US" altLang="en-US" dirty="0"/>
              <a:t> = @"(</a:t>
            </a:r>
            <a:r>
              <a:rPr lang="en-US" altLang="en-US" dirty="0" err="1"/>
              <a:t>localdb</a:t>
            </a:r>
            <a:r>
              <a:rPr lang="en-US" altLang="en-US" dirty="0"/>
              <a:t>)\</a:t>
            </a:r>
            <a:r>
              <a:rPr lang="en-US" altLang="en-US" dirty="0" err="1"/>
              <a:t>MSSQLLocalDB</a:t>
            </a:r>
            <a:r>
              <a:rPr lang="en-US" altLang="en-US" dirty="0"/>
              <a:t>";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            string </a:t>
            </a:r>
            <a:r>
              <a:rPr lang="en-US" altLang="en-US" dirty="0" err="1"/>
              <a:t>connectionString</a:t>
            </a:r>
            <a:r>
              <a:rPr lang="en-US" altLang="en-US" dirty="0"/>
              <a:t> = </a:t>
            </a:r>
            <a:r>
              <a:rPr lang="en-US" altLang="en-US" dirty="0" err="1"/>
              <a:t>sqlconnectstring.ToString</a:t>
            </a:r>
            <a:r>
              <a:rPr lang="en-US" alt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1724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637710" cy="28956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br>
              <a:rPr lang="ru-RU" dirty="0" smtClean="0"/>
            </a:br>
            <a:r>
              <a:rPr lang="ru-RU" dirty="0" smtClean="0"/>
              <a:t>Вопросы.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DbDataReader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i="1" dirty="0" err="1"/>
              <a:t>Е</a:t>
            </a:r>
            <a:r>
              <a:rPr lang="en-US" altLang="en-US" i="1" dirty="0" err="1" smtClean="0"/>
              <a:t>сли</a:t>
            </a:r>
            <a:r>
              <a:rPr lang="en-US" altLang="en-US" i="1" dirty="0" smtClean="0"/>
              <a:t> </a:t>
            </a:r>
            <a:r>
              <a:rPr lang="en-US" altLang="en-US" i="1" dirty="0" err="1"/>
              <a:t>мы</a:t>
            </a:r>
            <a:r>
              <a:rPr lang="en-US" altLang="en-US" i="1" dirty="0"/>
              <a:t> </a:t>
            </a:r>
            <a:r>
              <a:rPr lang="en-US" altLang="en-US" i="1" dirty="0" err="1"/>
              <a:t>хотим</a:t>
            </a:r>
            <a:r>
              <a:rPr lang="en-US" altLang="en-US" i="1" dirty="0"/>
              <a:t> </a:t>
            </a:r>
            <a:r>
              <a:rPr lang="en-US" altLang="en-US" i="1" dirty="0" err="1"/>
              <a:t>считывать</a:t>
            </a:r>
            <a:r>
              <a:rPr lang="en-US" altLang="en-US" i="1" dirty="0"/>
              <a:t> </a:t>
            </a:r>
            <a:r>
              <a:rPr lang="en-US" altLang="en-US" i="1" dirty="0" err="1"/>
              <a:t>данные</a:t>
            </a:r>
            <a:r>
              <a:rPr lang="en-US" altLang="en-US" i="1" dirty="0"/>
              <a:t>, </a:t>
            </a:r>
            <a:r>
              <a:rPr lang="en-US" altLang="en-US" i="1" dirty="0" err="1"/>
              <a:t>которые</a:t>
            </a:r>
            <a:r>
              <a:rPr lang="en-US" altLang="en-US" i="1" dirty="0"/>
              <a:t> </a:t>
            </a:r>
            <a:r>
              <a:rPr lang="en-US" altLang="en-US" i="1" dirty="0" err="1"/>
              <a:t>хранятся</a:t>
            </a:r>
            <a:r>
              <a:rPr lang="en-US" altLang="en-US" i="1" dirty="0"/>
              <a:t> в </a:t>
            </a:r>
            <a:r>
              <a:rPr lang="en-US" altLang="en-US" i="1" dirty="0" err="1"/>
              <a:t>таблице</a:t>
            </a:r>
            <a:r>
              <a:rPr lang="en-US" altLang="en-US" i="1" dirty="0"/>
              <a:t>, </a:t>
            </a:r>
            <a:r>
              <a:rPr lang="en-US" altLang="en-US" i="1" dirty="0" err="1"/>
              <a:t>то</a:t>
            </a:r>
            <a:r>
              <a:rPr lang="en-US" altLang="en-US" i="1" dirty="0"/>
              <a:t> </a:t>
            </a:r>
            <a:r>
              <a:rPr lang="en-US" altLang="en-US" i="1" dirty="0" err="1"/>
              <a:t>нам</a:t>
            </a:r>
            <a:r>
              <a:rPr lang="en-US" altLang="en-US" i="1" dirty="0"/>
              <a:t> </a:t>
            </a:r>
            <a:r>
              <a:rPr lang="en-US" altLang="en-US" i="1" dirty="0" err="1"/>
              <a:t>потребуется</a:t>
            </a:r>
            <a:r>
              <a:rPr lang="en-US" altLang="en-US" i="1" dirty="0"/>
              <a:t> </a:t>
            </a:r>
            <a:r>
              <a:rPr lang="en-US" altLang="en-US" i="1" dirty="0" err="1" smtClean="0"/>
              <a:t>метод</a:t>
            </a:r>
            <a:r>
              <a:rPr lang="en-US" altLang="en-US" i="1" dirty="0" smtClean="0"/>
              <a:t> </a:t>
            </a:r>
            <a:r>
              <a:rPr lang="en-US" altLang="en-US" i="1" dirty="0"/>
              <a:t>- </a:t>
            </a:r>
            <a:r>
              <a:rPr lang="en-US" altLang="en-US" i="1" dirty="0" err="1"/>
              <a:t>ExecuteReader</a:t>
            </a:r>
            <a:r>
              <a:rPr lang="en-US" altLang="en-US" i="1" dirty="0"/>
              <a:t>(). </a:t>
            </a:r>
            <a:r>
              <a:rPr lang="en-US" altLang="en-US" i="1" dirty="0" err="1"/>
              <a:t>Этот</a:t>
            </a:r>
            <a:r>
              <a:rPr lang="en-US" altLang="en-US" i="1" dirty="0"/>
              <a:t> </a:t>
            </a:r>
            <a:r>
              <a:rPr lang="en-US" altLang="en-US" i="1" dirty="0" err="1"/>
              <a:t>метод</a:t>
            </a:r>
            <a:r>
              <a:rPr lang="en-US" altLang="en-US" i="1" dirty="0"/>
              <a:t> </a:t>
            </a:r>
            <a:r>
              <a:rPr lang="en-US" altLang="en-US" i="1" dirty="0" err="1"/>
              <a:t>возвращает</a:t>
            </a:r>
            <a:r>
              <a:rPr lang="en-US" altLang="en-US" i="1" dirty="0"/>
              <a:t> </a:t>
            </a:r>
            <a:r>
              <a:rPr lang="en-US" altLang="en-US" i="1" dirty="0" err="1"/>
              <a:t>объект</a:t>
            </a:r>
            <a:r>
              <a:rPr lang="en-US" altLang="en-US" i="1" dirty="0"/>
              <a:t> </a:t>
            </a:r>
            <a:r>
              <a:rPr lang="ru-RU" i="1" dirty="0"/>
              <a:t> </a:t>
            </a:r>
            <a:r>
              <a:rPr lang="ru-RU" i="1" dirty="0" err="1"/>
              <a:t>SqlDataReader</a:t>
            </a:r>
            <a:r>
              <a:rPr lang="en-US" altLang="en-US" i="1" dirty="0" smtClean="0"/>
              <a:t>, </a:t>
            </a:r>
            <a:r>
              <a:rPr lang="en-US" altLang="en-US" i="1" dirty="0" err="1"/>
              <a:t>который</a:t>
            </a:r>
            <a:r>
              <a:rPr lang="en-US" altLang="en-US" i="1" dirty="0"/>
              <a:t> </a:t>
            </a:r>
            <a:r>
              <a:rPr lang="en-US" altLang="en-US" i="1" dirty="0" err="1"/>
              <a:t>используется</a:t>
            </a:r>
            <a:r>
              <a:rPr lang="en-US" altLang="en-US" i="1" dirty="0"/>
              <a:t> </a:t>
            </a:r>
            <a:r>
              <a:rPr lang="en-US" altLang="en-US" i="1" dirty="0" err="1"/>
              <a:t>для</a:t>
            </a:r>
            <a:r>
              <a:rPr lang="en-US" altLang="en-US" i="1" dirty="0"/>
              <a:t> </a:t>
            </a:r>
            <a:r>
              <a:rPr lang="en-US" altLang="en-US" i="1" dirty="0" err="1"/>
              <a:t>чтения</a:t>
            </a:r>
            <a:r>
              <a:rPr lang="en-US" altLang="en-US" i="1" dirty="0"/>
              <a:t> </a:t>
            </a:r>
            <a:r>
              <a:rPr lang="en-US" altLang="en-US" i="1" dirty="0" err="1"/>
              <a:t>данных</a:t>
            </a:r>
            <a:r>
              <a:rPr lang="en-US" altLang="en-US" i="1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Нам надо научится принимать и обрабатывать результат выполнения запроса </a:t>
            </a:r>
            <a:r>
              <a:rPr lang="ru-RU" dirty="0" err="1"/>
              <a:t>select</a:t>
            </a:r>
            <a:r>
              <a:rPr lang="ru-RU" dirty="0"/>
              <a:t>. Для этого мы будем использовать класс </a:t>
            </a:r>
            <a:r>
              <a:rPr lang="ru-RU" dirty="0" err="1"/>
              <a:t>DbDataReader</a:t>
            </a:r>
            <a:r>
              <a:rPr lang="ru-RU" dirty="0"/>
              <a:t>. Точнее — производный от него </a:t>
            </a:r>
            <a:r>
              <a:rPr lang="ru-RU" dirty="0" err="1"/>
              <a:t>SqlDataReader</a:t>
            </a:r>
            <a:r>
              <a:rPr lang="ru-RU" dirty="0"/>
              <a:t>. В этот раз мы создадим объект </a:t>
            </a:r>
            <a:r>
              <a:rPr lang="ru-RU" dirty="0" err="1"/>
              <a:t>SqlCommand</a:t>
            </a:r>
            <a:r>
              <a:rPr lang="ru-RU" dirty="0"/>
              <a:t>, передав в него запрос “</a:t>
            </a:r>
            <a:r>
              <a:rPr lang="ru-RU" dirty="0" err="1"/>
              <a:t>select</a:t>
            </a:r>
            <a:r>
              <a:rPr lang="ru-RU" dirty="0"/>
              <a:t> * </a:t>
            </a:r>
            <a:r>
              <a:rPr lang="ru-RU" dirty="0" err="1"/>
              <a:t>from</a:t>
            </a:r>
            <a:r>
              <a:rPr lang="ru-RU" dirty="0"/>
              <a:t>  </a:t>
            </a:r>
            <a:r>
              <a:rPr lang="en-US" dirty="0"/>
              <a:t>Students</a:t>
            </a:r>
            <a:r>
              <a:rPr lang="ru-RU" dirty="0"/>
              <a:t>”. А для выполнения этого запроса вызовем метод </a:t>
            </a:r>
            <a:r>
              <a:rPr lang="ru-RU" dirty="0" err="1"/>
              <a:t>ExecuteReader</a:t>
            </a:r>
            <a:r>
              <a:rPr lang="ru-RU" dirty="0"/>
              <a:t>(), принимая </a:t>
            </a:r>
            <a:r>
              <a:rPr lang="ru-RU" dirty="0" smtClean="0"/>
              <a:t>возвращаемое </a:t>
            </a:r>
            <a:r>
              <a:rPr lang="ru-RU" dirty="0"/>
              <a:t>им значение в объект </a:t>
            </a:r>
            <a:r>
              <a:rPr lang="ru-RU" dirty="0" err="1"/>
              <a:t>SqlDataReader</a:t>
            </a:r>
            <a:r>
              <a:rPr lang="ru-RU" dirty="0"/>
              <a:t>. 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 </a:t>
            </a:r>
            <a:r>
              <a:rPr lang="en-US" i="1" dirty="0" smtClean="0"/>
              <a:t>           </a:t>
            </a:r>
            <a:r>
              <a:rPr lang="en-US" i="1" dirty="0" err="1" smtClean="0"/>
              <a:t>SqlDataReader</a:t>
            </a:r>
            <a:r>
              <a:rPr lang="en-US" i="1" dirty="0" smtClean="0"/>
              <a:t> </a:t>
            </a:r>
            <a:r>
              <a:rPr lang="en-US" i="1" dirty="0" err="1"/>
              <a:t>rdr</a:t>
            </a:r>
            <a:r>
              <a:rPr lang="en-US" i="1" dirty="0"/>
              <a:t> = 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            </a:t>
            </a:r>
            <a:r>
              <a:rPr lang="en-US" i="1" dirty="0" err="1"/>
              <a:t>SqlCommand</a:t>
            </a:r>
            <a:r>
              <a:rPr lang="en-US" i="1" dirty="0"/>
              <a:t> </a:t>
            </a:r>
            <a:r>
              <a:rPr lang="en-US" i="1" dirty="0" err="1"/>
              <a:t>cmd</a:t>
            </a:r>
            <a:r>
              <a:rPr lang="en-US" i="1" dirty="0"/>
              <a:t> = new </a:t>
            </a:r>
            <a:r>
              <a:rPr lang="en-US" i="1" dirty="0" err="1"/>
              <a:t>SqlCommand</a:t>
            </a:r>
            <a:r>
              <a:rPr lang="en-US" i="1" dirty="0"/>
              <a:t>("select * from Students", conn);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            </a:t>
            </a:r>
            <a:r>
              <a:rPr lang="en-US" i="1" dirty="0" err="1"/>
              <a:t>rdr</a:t>
            </a:r>
            <a:r>
              <a:rPr lang="en-US" i="1" dirty="0"/>
              <a:t> = </a:t>
            </a:r>
            <a:r>
              <a:rPr lang="en-US" i="1" dirty="0" err="1"/>
              <a:t>cmd.ExecuteReader</a:t>
            </a:r>
            <a:r>
              <a:rPr lang="en-US" i="1" dirty="0"/>
              <a:t>();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07009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DbDataReader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Объект класса </a:t>
            </a:r>
            <a:r>
              <a:rPr lang="ru-RU" sz="2800" dirty="0" err="1"/>
              <a:t>SqlDataReader</a:t>
            </a:r>
            <a:r>
              <a:rPr lang="ru-RU" sz="2800" dirty="0"/>
              <a:t> представляет собой курсор, содержащий строки, полученные в результате выполнения запроса </a:t>
            </a:r>
            <a:r>
              <a:rPr lang="ru-RU" sz="2800" dirty="0" err="1"/>
              <a:t>select</a:t>
            </a:r>
            <a:r>
              <a:rPr lang="ru-RU" sz="2800" dirty="0"/>
              <a:t>. Работа с этим объектом выглядит таким образом. Чаще всего мы не знаем, сколько строк вернул выполненный запрос </a:t>
            </a:r>
            <a:r>
              <a:rPr lang="ru-RU" sz="2800" dirty="0" err="1"/>
              <a:t>select</a:t>
            </a:r>
            <a:r>
              <a:rPr lang="ru-RU" sz="2800" dirty="0"/>
              <a:t>. Но мы должны знать, что в объекте </a:t>
            </a:r>
            <a:r>
              <a:rPr lang="ru-RU" sz="2800" dirty="0" err="1"/>
              <a:t>SqlDataReader</a:t>
            </a:r>
            <a:r>
              <a:rPr lang="ru-RU" sz="2800" dirty="0"/>
              <a:t> есть внутренний указатель. Изначально он указывает на первую строку в этом объекте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Главную роль в обработке полученных данных выполняет метод </a:t>
            </a:r>
            <a:r>
              <a:rPr lang="ru-RU" sz="2800" dirty="0" err="1"/>
              <a:t>Read</a:t>
            </a:r>
            <a:r>
              <a:rPr lang="ru-RU" sz="2800" dirty="0"/>
              <a:t>(). Он извлекает строку, на которую указывает указатель и превращает объект </a:t>
            </a:r>
            <a:r>
              <a:rPr lang="ru-RU" sz="2800" dirty="0" err="1"/>
              <a:t>SqlDataReader</a:t>
            </a:r>
            <a:r>
              <a:rPr lang="ru-RU" sz="2800" dirty="0"/>
              <a:t> в массив, содержащий извлеченную строку. После этого метод </a:t>
            </a:r>
            <a:r>
              <a:rPr lang="ru-RU" sz="2800" dirty="0" err="1"/>
              <a:t>Read</a:t>
            </a:r>
            <a:r>
              <a:rPr lang="ru-RU" sz="2800" dirty="0"/>
              <a:t>() перемещает указатель на следующую строку. Таким образом мы можем вызывать метод </a:t>
            </a:r>
            <a:r>
              <a:rPr lang="ru-RU" sz="2800" dirty="0" err="1"/>
              <a:t>Read</a:t>
            </a:r>
            <a:r>
              <a:rPr lang="ru-RU" sz="2800" dirty="0"/>
              <a:t>() в цикле и на каждой итерации объект будет </a:t>
            </a:r>
            <a:r>
              <a:rPr lang="ru-RU" sz="2800" dirty="0" err="1"/>
              <a:t>SqlDataReader</a:t>
            </a:r>
            <a:r>
              <a:rPr lang="ru-RU" sz="2800" dirty="0"/>
              <a:t> представлять собой массив, элементами которого будут поля текущей строки нашей таблицы.</a:t>
            </a:r>
          </a:p>
        </p:txBody>
      </p:sp>
    </p:spTree>
    <p:extLst>
      <p:ext uri="{BB962C8B-B14F-4D97-AF65-F5344CB8AC3E}">
        <p14:creationId xmlns:p14="http://schemas.microsoft.com/office/powerpoint/2010/main" val="7979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DbDataReader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Метод </a:t>
            </a:r>
            <a:r>
              <a:rPr lang="ru-RU" sz="2800" dirty="0" err="1" smtClean="0"/>
              <a:t>Read</a:t>
            </a:r>
            <a:r>
              <a:rPr lang="en-US" sz="2800" dirty="0" smtClean="0"/>
              <a:t>()</a:t>
            </a:r>
            <a:r>
              <a:rPr lang="ru-RU" sz="2800" dirty="0" smtClean="0"/>
              <a:t> </a:t>
            </a:r>
            <a:r>
              <a:rPr lang="ru-RU" sz="2800" dirty="0"/>
              <a:t>извлекает строку, на которую указывает указатель и превращает объект </a:t>
            </a:r>
            <a:r>
              <a:rPr lang="ru-RU" sz="2800" dirty="0" err="1"/>
              <a:t>SqlDataReader</a:t>
            </a:r>
            <a:r>
              <a:rPr lang="ru-RU" sz="2800" dirty="0"/>
              <a:t> в массив, содержащий извлеченную </a:t>
            </a:r>
            <a:r>
              <a:rPr lang="ru-RU" sz="2800" dirty="0" smtClean="0"/>
              <a:t>строку</a:t>
            </a:r>
            <a:r>
              <a:rPr lang="en-US" sz="2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Когда строки в курсоре закончатся, метод </a:t>
            </a:r>
            <a:r>
              <a:rPr lang="ru-RU" sz="2800" dirty="0" err="1"/>
              <a:t>Read</a:t>
            </a:r>
            <a:r>
              <a:rPr lang="ru-RU" sz="2800" dirty="0"/>
              <a:t>() вернет </a:t>
            </a:r>
            <a:r>
              <a:rPr lang="ru-RU" sz="2800" dirty="0" err="1"/>
              <a:t>false</a:t>
            </a:r>
            <a:r>
              <a:rPr lang="ru-RU" sz="2800" dirty="0"/>
              <a:t>. Обработка информации, занесенной в объект </a:t>
            </a:r>
            <a:r>
              <a:rPr lang="ru-RU" sz="2800" dirty="0" err="1"/>
              <a:t>SqlDataReader</a:t>
            </a:r>
            <a:r>
              <a:rPr lang="ru-RU" sz="2800" dirty="0"/>
              <a:t> может выполняться в таком цикле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 smtClean="0"/>
              <a:t>      while </a:t>
            </a:r>
            <a:r>
              <a:rPr lang="en-US" sz="2800" i="1" dirty="0"/>
              <a:t>(</a:t>
            </a:r>
            <a:r>
              <a:rPr lang="en-US" sz="2800" i="1" dirty="0" err="1"/>
              <a:t>rdr.Read</a:t>
            </a:r>
            <a:r>
              <a:rPr lang="en-US" sz="2800" i="1" dirty="0"/>
              <a:t>())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/>
              <a:t>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/>
              <a:t>                </a:t>
            </a:r>
            <a:r>
              <a:rPr lang="en-US" sz="2800" i="1" dirty="0" err="1"/>
              <a:t>Console.WriteLine</a:t>
            </a:r>
            <a:r>
              <a:rPr lang="en-US" sz="2800" i="1" dirty="0"/>
              <a:t>(</a:t>
            </a:r>
            <a:r>
              <a:rPr lang="en-US" sz="2800" i="1" dirty="0" err="1"/>
              <a:t>rdr</a:t>
            </a:r>
            <a:r>
              <a:rPr lang="en-US" sz="2800" i="1" dirty="0"/>
              <a:t>[1] + " " + </a:t>
            </a:r>
            <a:r>
              <a:rPr lang="en-US" sz="2800" i="1" dirty="0" err="1"/>
              <a:t>rdr</a:t>
            </a:r>
            <a:r>
              <a:rPr lang="en-US" sz="2800" i="1" dirty="0"/>
              <a:t>[2]);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/>
              <a:t>            }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42555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DbDataReader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1296144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В классе </a:t>
            </a:r>
            <a:r>
              <a:rPr lang="ru-RU" sz="2000" dirty="0" err="1"/>
              <a:t>SqlDataReader</a:t>
            </a:r>
            <a:r>
              <a:rPr lang="ru-RU" sz="2000" dirty="0"/>
              <a:t> есть ряд других методов, позволяющих более тонко с учетом типа </a:t>
            </a:r>
            <a:r>
              <a:rPr lang="ru-RU" sz="2000" dirty="0" err="1"/>
              <a:t>обрабатвать</a:t>
            </a:r>
            <a:r>
              <a:rPr lang="ru-RU" sz="2000" dirty="0"/>
              <a:t> полученные данные. После обработки полученных результатов объект </a:t>
            </a:r>
            <a:r>
              <a:rPr lang="ru-RU" sz="2000" dirty="0" err="1"/>
              <a:t>SqlDataReader</a:t>
            </a:r>
            <a:r>
              <a:rPr lang="ru-RU" sz="2000" dirty="0"/>
              <a:t> надо закрыть, для освобождения занимаемых им ресурсов. Полный код метода </a:t>
            </a:r>
            <a:r>
              <a:rPr lang="ru-RU" sz="2000" dirty="0" err="1"/>
              <a:t>ReadData</a:t>
            </a:r>
            <a:r>
              <a:rPr lang="ru-RU" sz="2000" dirty="0"/>
              <a:t>() может выглядеть так:</a:t>
            </a:r>
            <a:endParaRPr lang="en-US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33225" y="2155249"/>
            <a:ext cx="11449819" cy="446449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000" dirty="0"/>
              <a:t>public void </a:t>
            </a:r>
            <a:r>
              <a:rPr lang="en-US" sz="2000" dirty="0" err="1"/>
              <a:t>ReadData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SqlDataReader</a:t>
            </a:r>
            <a:r>
              <a:rPr lang="en-US" sz="2000" dirty="0"/>
              <a:t> </a:t>
            </a:r>
            <a:r>
              <a:rPr lang="en-US" sz="2000" dirty="0" err="1"/>
              <a:t>rdr</a:t>
            </a:r>
            <a:r>
              <a:rPr lang="en-US" sz="2000" dirty="0"/>
              <a:t> = null;</a:t>
            </a:r>
          </a:p>
          <a:p>
            <a:r>
              <a:rPr lang="en-US" sz="2000" dirty="0"/>
              <a:t>            try</a:t>
            </a:r>
          </a:p>
          <a:p>
            <a:r>
              <a:rPr lang="en-US" sz="2000" dirty="0"/>
              <a:t>            {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conn.Open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SqlCommand</a:t>
            </a:r>
            <a:r>
              <a:rPr lang="en-US" sz="2000" dirty="0"/>
              <a:t> </a:t>
            </a:r>
            <a:r>
              <a:rPr lang="en-US" sz="2000" dirty="0" err="1"/>
              <a:t>cmd</a:t>
            </a:r>
            <a:r>
              <a:rPr lang="en-US" sz="2000" dirty="0"/>
              <a:t> = new </a:t>
            </a:r>
            <a:r>
              <a:rPr lang="en-US" sz="2000" dirty="0" err="1"/>
              <a:t>SqlCommand</a:t>
            </a:r>
            <a:r>
              <a:rPr lang="en-US" sz="2000" dirty="0"/>
              <a:t>("select * from Students", conn);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rdr</a:t>
            </a:r>
            <a:r>
              <a:rPr lang="en-US" sz="2000" dirty="0"/>
              <a:t> = </a:t>
            </a:r>
            <a:r>
              <a:rPr lang="en-US" sz="2000" dirty="0" err="1"/>
              <a:t>cmd.ExecuteReader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        while (</a:t>
            </a:r>
            <a:r>
              <a:rPr lang="en-US" sz="2000" dirty="0" err="1"/>
              <a:t>rdr.Read</a:t>
            </a:r>
            <a:r>
              <a:rPr lang="en-US" sz="2000" dirty="0"/>
              <a:t>())</a:t>
            </a:r>
          </a:p>
          <a:p>
            <a:r>
              <a:rPr lang="en-US" sz="2000" dirty="0"/>
              <a:t>                {</a:t>
            </a:r>
          </a:p>
          <a:p>
            <a:r>
              <a:rPr lang="en-US" sz="2000" dirty="0"/>
              <a:t>                    </a:t>
            </a:r>
            <a:r>
              <a:rPr lang="en-US" sz="2000" dirty="0" err="1"/>
              <a:t>Console.WriteLine</a:t>
            </a:r>
            <a:r>
              <a:rPr lang="en-US" sz="2000" dirty="0"/>
              <a:t>(</a:t>
            </a:r>
            <a:r>
              <a:rPr lang="en-US" sz="2000" dirty="0" err="1"/>
              <a:t>rdr</a:t>
            </a:r>
            <a:r>
              <a:rPr lang="en-US" sz="2000" dirty="0"/>
              <a:t>[1] + " " + </a:t>
            </a:r>
            <a:r>
              <a:rPr lang="en-US" sz="2000" dirty="0" err="1"/>
              <a:t>rdr</a:t>
            </a:r>
            <a:r>
              <a:rPr lang="en-US" sz="2000" dirty="0"/>
              <a:t>[2]);</a:t>
            </a:r>
          </a:p>
          <a:p>
            <a:r>
              <a:rPr lang="en-US" sz="2000" dirty="0"/>
              <a:t>                }</a:t>
            </a:r>
          </a:p>
          <a:p>
            <a:r>
              <a:rPr lang="en-US" sz="2000" dirty="0"/>
              <a:t>            }</a:t>
            </a:r>
          </a:p>
          <a:p>
            <a:r>
              <a:rPr lang="en-US" sz="2000" dirty="0"/>
              <a:t>            finally</a:t>
            </a:r>
          </a:p>
          <a:p>
            <a:r>
              <a:rPr lang="en-US" sz="2000" dirty="0"/>
              <a:t>            {</a:t>
            </a:r>
          </a:p>
          <a:p>
            <a:r>
              <a:rPr lang="en-US" sz="2000" dirty="0"/>
              <a:t>                if (</a:t>
            </a:r>
            <a:r>
              <a:rPr lang="en-US" sz="2000" dirty="0" err="1"/>
              <a:t>rdr</a:t>
            </a:r>
            <a:r>
              <a:rPr lang="en-US" sz="2000" dirty="0"/>
              <a:t> != null)</a:t>
            </a:r>
          </a:p>
          <a:p>
            <a:r>
              <a:rPr lang="en-US" sz="2000" dirty="0"/>
              <a:t>                {</a:t>
            </a:r>
          </a:p>
          <a:p>
            <a:r>
              <a:rPr lang="en-US" sz="2000" dirty="0"/>
              <a:t>                    </a:t>
            </a:r>
            <a:r>
              <a:rPr lang="en-US" sz="2000" dirty="0" err="1"/>
              <a:t>rdr.Close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        }</a:t>
            </a:r>
          </a:p>
          <a:p>
            <a:r>
              <a:rPr lang="en-US" sz="2000" dirty="0"/>
              <a:t>                if (conn != null)</a:t>
            </a:r>
          </a:p>
          <a:p>
            <a:r>
              <a:rPr lang="en-US" sz="2000" dirty="0"/>
              <a:t>                {</a:t>
            </a:r>
          </a:p>
          <a:p>
            <a:r>
              <a:rPr lang="en-US" sz="2000" dirty="0"/>
              <a:t>                    </a:t>
            </a:r>
            <a:r>
              <a:rPr lang="en-US" sz="2000" dirty="0" err="1"/>
              <a:t>conn.Close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        }</a:t>
            </a:r>
          </a:p>
          <a:p>
            <a:r>
              <a:rPr lang="en-US" sz="2000" dirty="0"/>
              <a:t>            }</a:t>
            </a:r>
          </a:p>
          <a:p>
            <a:r>
              <a:rPr lang="en-US" sz="20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8593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DbDataReader</a:t>
            </a:r>
            <a:endParaRPr lang="ru-RU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88" y="1556792"/>
            <a:ext cx="5126970" cy="172819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208957" y="1444821"/>
            <a:ext cx="53548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При успешном выполнении в консольном окне отображается </a:t>
            </a:r>
            <a:r>
              <a:rPr lang="ru-RU" sz="2400" dirty="0" smtClean="0"/>
              <a:t>информация </a:t>
            </a:r>
            <a:r>
              <a:rPr lang="ru-RU" sz="2400" dirty="0"/>
              <a:t>из таблицы </a:t>
            </a:r>
            <a:r>
              <a:rPr lang="en-US" sz="2400" dirty="0" smtClean="0"/>
              <a:t>Students.</a:t>
            </a:r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493" y="2913324"/>
            <a:ext cx="6331045" cy="161177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6471" y="5013176"/>
            <a:ext cx="11593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Необходимо помнить, что в объекте </a:t>
            </a:r>
            <a:r>
              <a:rPr lang="ru-RU" sz="2400" dirty="0" err="1"/>
              <a:t>SqlDataReader</a:t>
            </a:r>
            <a:r>
              <a:rPr lang="ru-RU" sz="2400" dirty="0"/>
              <a:t> мы в каждый момент времени имеем информацию только об одной строке из таблицы. Поэтому мы должны обработать каждую прочитанную строку в текущей </a:t>
            </a:r>
            <a:r>
              <a:rPr lang="ru-RU" sz="2400" dirty="0" smtClean="0"/>
              <a:t>итерации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18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_TF02895261.potx" id="{B6CEA06A-6068-4B4A-BA2F-705122E61509}" vid="{D5DC9138-7F6C-4334-982D-29E09F89611B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8b9ac51-6bcc-4177-bab6-9e67c28608d8" xsi:nil="true"/>
    <lcf76f155ced4ddcb4097134ff3c332f xmlns="55447148-8326-43bd-aafe-d4e5c9b0bf0d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DB278D14BD84940959797AA26CBBC79" ma:contentTypeVersion="13" ma:contentTypeDescription="Створення нового документа." ma:contentTypeScope="" ma:versionID="faaf16bd9af288cb4de46d60dc6f0d38">
  <xsd:schema xmlns:xsd="http://www.w3.org/2001/XMLSchema" xmlns:xs="http://www.w3.org/2001/XMLSchema" xmlns:p="http://schemas.microsoft.com/office/2006/metadata/properties" xmlns:ns2="55447148-8326-43bd-aafe-d4e5c9b0bf0d" xmlns:ns3="c8b9ac51-6bcc-4177-bab6-9e67c28608d8" targetNamespace="http://schemas.microsoft.com/office/2006/metadata/properties" ma:root="true" ma:fieldsID="45a335156aa9dc4347a31102f99abbbf" ns2:_="" ns3:_="">
    <xsd:import namespace="55447148-8326-43bd-aafe-d4e5c9b0bf0d"/>
    <xsd:import namespace="c8b9ac51-6bcc-4177-bab6-9e67c28608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447148-8326-43bd-aafe-d4e5c9b0bf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Теги зображень" ma:readOnly="false" ma:fieldId="{5cf76f15-5ced-4ddc-b409-7134ff3c332f}" ma:taxonomyMulti="true" ma:sspId="168b2bcd-3960-4df8-afb5-1b38f07337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9ac51-6bcc-4177-bab6-9e67c28608d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b1367af3-fab7-49ed-9983-001cd0b0e090}" ma:internalName="TaxCatchAll" ma:showField="CatchAllData" ma:web="c8b9ac51-6bcc-4177-bab6-9e67c28608d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Спільний доступ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Відомості про тих, хто має доступ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360E6C-9A00-465A-AF5D-863B7A8BFB66}"/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593E5D2F-F435-4F97-AD44-839C4E13D943}"/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тоннелем (широкоэкранный формат)</Template>
  <TotalTime>0</TotalTime>
  <Words>7539</Words>
  <Application>Microsoft Office PowerPoint</Application>
  <PresentationFormat>Произвольный</PresentationFormat>
  <Paragraphs>1081</Paragraphs>
  <Slides>43</Slides>
  <Notes>42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7" baseType="lpstr">
      <vt:lpstr>Arial</vt:lpstr>
      <vt:lpstr>Corbel</vt:lpstr>
      <vt:lpstr>OpenSansRegular</vt:lpstr>
      <vt:lpstr>Синий цифровой тоннель (16 x 9)</vt:lpstr>
      <vt:lpstr>Модуль 2.  Присоединенный режим.</vt:lpstr>
      <vt:lpstr>Модели работы ADO.NET.</vt:lpstr>
      <vt:lpstr>Классы DbConnection и DbCommand</vt:lpstr>
      <vt:lpstr>Класс DbCommand</vt:lpstr>
      <vt:lpstr>Класс DbDataReader</vt:lpstr>
      <vt:lpstr>Класс DbDataReader</vt:lpstr>
      <vt:lpstr>Класс DbDataReader</vt:lpstr>
      <vt:lpstr>Класс DbDataReader</vt:lpstr>
      <vt:lpstr>Класс DbDataReader</vt:lpstr>
      <vt:lpstr>Класс DbDataReader</vt:lpstr>
      <vt:lpstr>Класс DbDataReader</vt:lpstr>
      <vt:lpstr>Класс DbDataReader</vt:lpstr>
      <vt:lpstr>Класс DbDataReader</vt:lpstr>
      <vt:lpstr>Пакетная обработка запросов</vt:lpstr>
      <vt:lpstr>Пакетная обработка запросов</vt:lpstr>
      <vt:lpstr>Пакетная обработка запросов</vt:lpstr>
      <vt:lpstr>Конфигурационный файл</vt:lpstr>
      <vt:lpstr>Конфигурационный файл</vt:lpstr>
      <vt:lpstr>Конфигурационный файл</vt:lpstr>
      <vt:lpstr>Конфигурационный файл</vt:lpstr>
      <vt:lpstr>Конфигурационный файл</vt:lpstr>
      <vt:lpstr>Конфигурационный файл</vt:lpstr>
      <vt:lpstr>Использование параметров: класс DbParameter.</vt:lpstr>
      <vt:lpstr>Использование параметров: класс DbParameter.</vt:lpstr>
      <vt:lpstr>Использование параметров: класс DbParameter.</vt:lpstr>
      <vt:lpstr>Использование параметров: класс DbParameter.</vt:lpstr>
      <vt:lpstr>Использование параметров: класс DbParameter.</vt:lpstr>
      <vt:lpstr>Использование параметров: класс DbParameter.</vt:lpstr>
      <vt:lpstr>Использование параметров: класс DbParameter.</vt:lpstr>
      <vt:lpstr>Хранимые процедуры в DbCommand</vt:lpstr>
      <vt:lpstr>Хранимые процедуры в DbCommand</vt:lpstr>
      <vt:lpstr>Хранимые процедуры в DbCommand</vt:lpstr>
      <vt:lpstr>Хранимые процедуры в DbCommand</vt:lpstr>
      <vt:lpstr>Хранимые процедуры в DbCommand</vt:lpstr>
      <vt:lpstr>Хранимые процедуры в DbCommand</vt:lpstr>
      <vt:lpstr>Использование транзакций: класс DbTransaction.</vt:lpstr>
      <vt:lpstr>Использование транзакций: класс DbTransaction.</vt:lpstr>
      <vt:lpstr>Использование транзакций: класс DbTransaction.</vt:lpstr>
      <vt:lpstr>Использование транзакций: класс DbTransaction.</vt:lpstr>
      <vt:lpstr>Использование транзакций: класс DbTransaction.</vt:lpstr>
      <vt:lpstr>Использование транзакций: класс DbTransaction.</vt:lpstr>
      <vt:lpstr>SqlConnectionStringBuilder</vt:lpstr>
      <vt:lpstr>Спасибо за внимание! Вопросы.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2020-07-07T09:36:03Z</dcterms:created>
  <dcterms:modified xsi:type="dcterms:W3CDTF">2021-01-22T17:32:35Z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