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65" r:id="rId5"/>
    <p:sldId id="377" r:id="rId6"/>
    <p:sldId id="392" r:id="rId7"/>
    <p:sldId id="390" r:id="rId8"/>
    <p:sldId id="355" r:id="rId9"/>
    <p:sldId id="354" r:id="rId10"/>
    <p:sldId id="356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359" r:id="rId20"/>
    <p:sldId id="387" r:id="rId21"/>
    <p:sldId id="388" r:id="rId22"/>
    <p:sldId id="386" r:id="rId23"/>
    <p:sldId id="372" r:id="rId24"/>
    <p:sldId id="371" r:id="rId25"/>
    <p:sldId id="367" r:id="rId26"/>
    <p:sldId id="369" r:id="rId27"/>
    <p:sldId id="374" r:id="rId28"/>
    <p:sldId id="376" r:id="rId29"/>
    <p:sldId id="375" r:id="rId30"/>
    <p:sldId id="370" r:id="rId31"/>
    <p:sldId id="378" r:id="rId32"/>
    <p:sldId id="379" r:id="rId33"/>
    <p:sldId id="381" r:id="rId34"/>
    <p:sldId id="373" r:id="rId35"/>
    <p:sldId id="383" r:id="rId36"/>
    <p:sldId id="382" r:id="rId37"/>
    <p:sldId id="380" r:id="rId38"/>
    <p:sldId id="384" r:id="rId39"/>
    <p:sldId id="391" r:id="rId40"/>
    <p:sldId id="389" r:id="rId41"/>
    <p:sldId id="393" r:id="rId42"/>
    <p:sldId id="396" r:id="rId43"/>
    <p:sldId id="394" r:id="rId44"/>
    <p:sldId id="399" r:id="rId45"/>
    <p:sldId id="400" r:id="rId46"/>
    <p:sldId id="402" r:id="rId47"/>
    <p:sldId id="401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2" r:id="rId67"/>
    <p:sldId id="421" r:id="rId68"/>
    <p:sldId id="423" r:id="rId69"/>
    <p:sldId id="424" r:id="rId70"/>
    <p:sldId id="398" r:id="rId71"/>
    <p:sldId id="425" r:id="rId72"/>
    <p:sldId id="426" r:id="rId73"/>
    <p:sldId id="427" r:id="rId74"/>
    <p:sldId id="428" r:id="rId75"/>
    <p:sldId id="429" r:id="rId76"/>
    <p:sldId id="350" r:id="rId77"/>
  </p:sldIdLst>
  <p:sldSz cx="12188825" cy="6858000"/>
  <p:notesSz cx="6858000" cy="9144000"/>
  <p:custDataLst>
    <p:tags r:id="rId8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74884" autoAdjust="0"/>
  </p:normalViewPr>
  <p:slideViewPr>
    <p:cSldViewPr showGuides="1">
      <p:cViewPr varScale="1">
        <p:scale>
          <a:sx n="82" d="100"/>
          <a:sy n="82" d="100"/>
        </p:scale>
        <p:origin x="166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23.01.2021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fessorweb.ru/my/ADO_NET/base/level2/2_6.php" TargetMode="External"/><Relationship Id="rId3" Type="http://schemas.openxmlformats.org/officeDocument/2006/relationships/hyperlink" Target="https://professorweb.ru/my/ADO_NET/base/level1/ado_net_index.php" TargetMode="External"/><Relationship Id="rId7" Type="http://schemas.openxmlformats.org/officeDocument/2006/relationships/hyperlink" Target="https://professorweb.ru/my/ADO_NET/base/level2/2_5.php" TargetMode="External"/><Relationship Id="rId12" Type="http://schemas.openxmlformats.org/officeDocument/2006/relationships/hyperlink" Target="https://metanit.com/sharp/adonet/3.6.ph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rofessorweb.ru/my/ADO_NET/base/level2/2_4.php" TargetMode="External"/><Relationship Id="rId11" Type="http://schemas.openxmlformats.org/officeDocument/2006/relationships/hyperlink" Target="https://metanit.com/sharp/adonet/3.3.php" TargetMode="External"/><Relationship Id="rId5" Type="http://schemas.openxmlformats.org/officeDocument/2006/relationships/hyperlink" Target="https://professorweb.ru/my/ADO_NET/base/level2/2_2.php" TargetMode="External"/><Relationship Id="rId10" Type="http://schemas.openxmlformats.org/officeDocument/2006/relationships/hyperlink" Target="https://metanit.com/sharp/adonet/3.2.php" TargetMode="External"/><Relationship Id="rId4" Type="http://schemas.openxmlformats.org/officeDocument/2006/relationships/hyperlink" Target="https://professorweb.ru/my/ADO_NET/base/level2/2_1.php" TargetMode="External"/><Relationship Id="rId9" Type="http://schemas.openxmlformats.org/officeDocument/2006/relationships/hyperlink" Target="https://metanit.com/sharp/adonet/3.1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https://professorweb.ru/my/ADO_NET/base/level1/ado_net_index.php</a:t>
            </a:r>
            <a:endParaRPr lang="en-US" b="1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https://professorweb.ru/my/ADO_NET/base/level2/2_1.php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https://professorweb.ru/my/ADO_NET/base/level2/2_2.php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https://professorweb.ru/my/ADO_NET/base/level2/2_</a:t>
            </a:r>
            <a:r>
              <a:rPr lang="ru-RU" dirty="0" smtClean="0">
                <a:hlinkClick r:id="rId6"/>
              </a:rPr>
              <a:t>3</a:t>
            </a:r>
            <a:r>
              <a:rPr lang="en-US" dirty="0" smtClean="0">
                <a:hlinkClick r:id="rId6"/>
              </a:rPr>
              <a:t>.</a:t>
            </a:r>
            <a:r>
              <a:rPr lang="en-US" dirty="0" err="1" smtClean="0">
                <a:hlinkClick r:id="rId6"/>
              </a:rPr>
              <a:t>php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https://professorweb.ru/my/ADO_NET/base/level2/2_4.php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https://professorweb.ru/my/ADO_NET/base/level2/2_</a:t>
            </a:r>
            <a:r>
              <a:rPr lang="ru-RU" dirty="0" smtClean="0">
                <a:hlinkClick r:id="rId7"/>
              </a:rPr>
              <a:t>5</a:t>
            </a:r>
            <a:r>
              <a:rPr lang="en-US" dirty="0" smtClean="0">
                <a:hlinkClick r:id="rId7"/>
              </a:rPr>
              <a:t>.</a:t>
            </a:r>
            <a:r>
              <a:rPr lang="en-US" dirty="0" err="1" smtClean="0">
                <a:hlinkClick r:id="rId7"/>
              </a:rPr>
              <a:t>php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https://professorweb.ru/my/ADO_NET/base/level2/2_6.php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b="1" dirty="0" smtClean="0"/>
              <a:t>metanit.com</a:t>
            </a:r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>
                <a:hlinkClick r:id="rId9"/>
              </a:rPr>
              <a:t>https://metanit.com/sharp/adonet/3.1.php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https://metanit.com/sharp/adonet/3.2.php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https://metanit.com/sharp/adonet/3.3.php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https://metanit.com/sharp/adonet/3.6.php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18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18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6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6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71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51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19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string </a:t>
            </a:r>
            <a:r>
              <a:rPr lang="en-US" dirty="0" err="1" smtClean="0"/>
              <a:t>connectionString</a:t>
            </a:r>
            <a:r>
              <a:rPr lang="en-US" dirty="0" smtClean="0"/>
              <a:t> = @"Data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Catalog=Lesson20122020;Integrated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sql</a:t>
            </a:r>
            <a:r>
              <a:rPr lang="en-US" dirty="0" smtClean="0"/>
              <a:t> = "SELECT * FROM Customers";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SqlConnection</a:t>
            </a:r>
            <a:r>
              <a:rPr lang="en-US" dirty="0" smtClean="0"/>
              <a:t> connection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SqlDataAdapter</a:t>
            </a:r>
            <a:r>
              <a:rPr lang="en-US" dirty="0" smtClean="0"/>
              <a:t> adapter = new 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connection);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DataSet</a:t>
            </a:r>
            <a:r>
              <a:rPr lang="en-US" dirty="0" smtClean="0"/>
              <a:t>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adapter.Fill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перебор всех таблиц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in </a:t>
            </a:r>
            <a:r>
              <a:rPr lang="en-US" dirty="0" err="1" smtClean="0"/>
              <a:t>ds.Tables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dt.TableName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DataColumn</a:t>
            </a:r>
            <a:r>
              <a:rPr lang="en-US" dirty="0" smtClean="0"/>
              <a:t> column in </a:t>
            </a:r>
            <a:r>
              <a:rPr lang="en-US" dirty="0" err="1" smtClean="0"/>
              <a:t>dt.Columns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($"\t{</a:t>
            </a:r>
            <a:r>
              <a:rPr lang="en-US" dirty="0" err="1" smtClean="0"/>
              <a:t>column.ColumnName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// </a:t>
            </a:r>
            <a:r>
              <a:rPr lang="ru-RU" dirty="0" smtClean="0"/>
              <a:t>перебор всех строк таблицы</a:t>
            </a:r>
          </a:p>
          <a:p>
            <a:pPr marL="0" indent="0">
              <a:buNone/>
            </a:pPr>
            <a:r>
              <a:rPr lang="ru-RU" dirty="0" smtClean="0"/>
              <a:t>    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DataRow</a:t>
            </a:r>
            <a:r>
              <a:rPr lang="en-US" dirty="0" smtClean="0"/>
              <a:t> row in </a:t>
            </a:r>
            <a:r>
              <a:rPr lang="en-US" dirty="0" err="1" smtClean="0"/>
              <a:t>dt.Rows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// </a:t>
            </a:r>
            <a:r>
              <a:rPr lang="ru-RU" dirty="0" smtClean="0"/>
              <a:t>получаем все ячейки строки</a:t>
            </a:r>
          </a:p>
          <a:p>
            <a:pPr marL="0" indent="0">
              <a:buNone/>
            </a:pPr>
            <a:r>
              <a:rPr lang="ru-RU" dirty="0" smtClean="0"/>
              <a:t>                        </a:t>
            </a:r>
            <a:r>
              <a:rPr lang="en-US" dirty="0" err="1" smtClean="0"/>
              <a:t>var</a:t>
            </a:r>
            <a:r>
              <a:rPr lang="en-US" dirty="0" smtClean="0"/>
              <a:t> cells = </a:t>
            </a:r>
            <a:r>
              <a:rPr lang="en-US" dirty="0" err="1" smtClean="0"/>
              <a:t>row.ItemArray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foreach</a:t>
            </a:r>
            <a:r>
              <a:rPr lang="en-US" dirty="0" smtClean="0"/>
              <a:t> (object cell in cells)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($"\t{cell}");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244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 err="1" smtClean="0"/>
              <a:t>bookStore</a:t>
            </a:r>
            <a:r>
              <a:rPr lang="en-US" dirty="0" smtClean="0"/>
              <a:t> = new </a:t>
            </a:r>
            <a:r>
              <a:rPr lang="en-US" dirty="0" err="1" smtClean="0"/>
              <a:t>DataSet</a:t>
            </a:r>
            <a:r>
              <a:rPr lang="en-US" dirty="0" smtClean="0"/>
              <a:t>("</a:t>
            </a:r>
            <a:r>
              <a:rPr lang="en-US" dirty="0" err="1" smtClean="0"/>
              <a:t>BookStore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booksTable</a:t>
            </a:r>
            <a:r>
              <a:rPr lang="en-US" dirty="0" smtClean="0"/>
              <a:t> = new </a:t>
            </a:r>
            <a:r>
              <a:rPr lang="en-US" dirty="0" err="1" smtClean="0"/>
              <a:t>DataTable</a:t>
            </a:r>
            <a:r>
              <a:rPr lang="en-US" dirty="0" smtClean="0"/>
              <a:t>("Books");</a:t>
            </a:r>
          </a:p>
          <a:p>
            <a:pPr marL="0" indent="0">
              <a:buNone/>
            </a:pPr>
            <a:r>
              <a:rPr lang="en-US" dirty="0" smtClean="0"/>
              <a:t>            // </a:t>
            </a:r>
            <a:r>
              <a:rPr lang="ru-RU" dirty="0" smtClean="0"/>
              <a:t>добавляем таблицу в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bookStore.Tables.Add</a:t>
            </a:r>
            <a:r>
              <a:rPr lang="en-US" dirty="0" smtClean="0"/>
              <a:t>(</a:t>
            </a:r>
            <a:r>
              <a:rPr lang="en-US" dirty="0" err="1" smtClean="0"/>
              <a:t>booksTable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// </a:t>
            </a:r>
            <a:r>
              <a:rPr lang="ru-RU" dirty="0" smtClean="0"/>
              <a:t>создаем столбцы для таблицы </a:t>
            </a:r>
            <a:r>
              <a:rPr lang="en-US" dirty="0" smtClean="0"/>
              <a:t>Books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DataColumn</a:t>
            </a:r>
            <a:r>
              <a:rPr lang="en-US" dirty="0" smtClean="0"/>
              <a:t> </a:t>
            </a:r>
            <a:r>
              <a:rPr lang="en-US" dirty="0" err="1" smtClean="0"/>
              <a:t>idColumn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("Id", </a:t>
            </a:r>
            <a:r>
              <a:rPr lang="en-US" dirty="0" err="1" smtClean="0"/>
              <a:t>Type.GetType</a:t>
            </a:r>
            <a:r>
              <a:rPr lang="en-US" dirty="0" smtClean="0"/>
              <a:t>("System.Int32"));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idColumn.Unique</a:t>
            </a:r>
            <a:r>
              <a:rPr lang="en-US" dirty="0" smtClean="0"/>
              <a:t> = true; // </a:t>
            </a:r>
            <a:r>
              <a:rPr lang="ru-RU" dirty="0" smtClean="0"/>
              <a:t>столбец будет иметь уникальное значение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idColumn.AllowDBNull</a:t>
            </a:r>
            <a:r>
              <a:rPr lang="en-US" dirty="0" smtClean="0"/>
              <a:t> = false; // </a:t>
            </a:r>
            <a:r>
              <a:rPr lang="ru-RU" dirty="0" smtClean="0"/>
              <a:t>не может принимать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idColumn.AutoIncrement</a:t>
            </a:r>
            <a:r>
              <a:rPr lang="en-US" dirty="0" smtClean="0"/>
              <a:t> = true; // </a:t>
            </a:r>
            <a:r>
              <a:rPr lang="ru-RU" dirty="0" smtClean="0"/>
              <a:t>будет </a:t>
            </a:r>
            <a:r>
              <a:rPr lang="ru-RU" dirty="0" err="1" smtClean="0"/>
              <a:t>автоинкрементироваться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idColumn.AutoIncrementSeed</a:t>
            </a:r>
            <a:r>
              <a:rPr lang="en-US" dirty="0" smtClean="0"/>
              <a:t> = 1; // </a:t>
            </a:r>
            <a:r>
              <a:rPr lang="ru-RU" dirty="0" smtClean="0"/>
              <a:t>начальное значение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idColumn.AutoIncrementStep</a:t>
            </a:r>
            <a:r>
              <a:rPr lang="en-US" dirty="0" smtClean="0"/>
              <a:t> = 1; // </a:t>
            </a:r>
            <a:r>
              <a:rPr lang="ru-RU" dirty="0" smtClean="0"/>
              <a:t>приращении при добавлении новой строки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DataColumn</a:t>
            </a:r>
            <a:r>
              <a:rPr lang="en-US" dirty="0" smtClean="0"/>
              <a:t> </a:t>
            </a:r>
            <a:r>
              <a:rPr lang="en-US" dirty="0" err="1" smtClean="0"/>
              <a:t>nameColumn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("Name", </a:t>
            </a:r>
            <a:r>
              <a:rPr lang="en-US" dirty="0" err="1" smtClean="0"/>
              <a:t>Type.GetType</a:t>
            </a:r>
            <a:r>
              <a:rPr lang="en-US" dirty="0" smtClean="0"/>
              <a:t>("</a:t>
            </a:r>
            <a:r>
              <a:rPr lang="en-US" dirty="0" err="1" smtClean="0"/>
              <a:t>System.String</a:t>
            </a:r>
            <a:r>
              <a:rPr lang="en-US" dirty="0" smtClean="0"/>
              <a:t>"));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DataColumn</a:t>
            </a:r>
            <a:r>
              <a:rPr lang="en-US" dirty="0" smtClean="0"/>
              <a:t> </a:t>
            </a:r>
            <a:r>
              <a:rPr lang="en-US" dirty="0" err="1" smtClean="0"/>
              <a:t>priceColumn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("Price", </a:t>
            </a:r>
            <a:r>
              <a:rPr lang="en-US" dirty="0" err="1" smtClean="0"/>
              <a:t>Type.GetType</a:t>
            </a:r>
            <a:r>
              <a:rPr lang="en-US" dirty="0" smtClean="0"/>
              <a:t>("</a:t>
            </a:r>
            <a:r>
              <a:rPr lang="en-US" dirty="0" err="1" smtClean="0"/>
              <a:t>System.Decimal</a:t>
            </a:r>
            <a:r>
              <a:rPr lang="en-US" dirty="0" smtClean="0"/>
              <a:t>"));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priceColumn.DefaultValue</a:t>
            </a:r>
            <a:r>
              <a:rPr lang="en-US" dirty="0" smtClean="0"/>
              <a:t> = 100; // </a:t>
            </a:r>
            <a:r>
              <a:rPr lang="ru-RU" dirty="0" smtClean="0"/>
              <a:t>значение по умолчанию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DataColumn</a:t>
            </a:r>
            <a:r>
              <a:rPr lang="en-US" dirty="0" smtClean="0"/>
              <a:t> </a:t>
            </a:r>
            <a:r>
              <a:rPr lang="en-US" dirty="0" err="1" smtClean="0"/>
              <a:t>discountColumn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("Discount", </a:t>
            </a:r>
            <a:r>
              <a:rPr lang="en-US" dirty="0" err="1" smtClean="0"/>
              <a:t>Type.GetType</a:t>
            </a:r>
            <a:r>
              <a:rPr lang="en-US" dirty="0" smtClean="0"/>
              <a:t>("</a:t>
            </a:r>
            <a:r>
              <a:rPr lang="en-US" dirty="0" err="1" smtClean="0"/>
              <a:t>System.Decimal</a:t>
            </a:r>
            <a:r>
              <a:rPr lang="en-US" dirty="0" smtClean="0"/>
              <a:t>"));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discountColumn.Expression</a:t>
            </a:r>
            <a:r>
              <a:rPr lang="en-US" dirty="0" smtClean="0"/>
              <a:t> = "Price * 0.2";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booksTable.Columns.Add</a:t>
            </a:r>
            <a:r>
              <a:rPr lang="en-US" dirty="0" smtClean="0"/>
              <a:t>(</a:t>
            </a:r>
            <a:r>
              <a:rPr lang="en-US" dirty="0" err="1" smtClean="0"/>
              <a:t>idColumn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booksTable.Columns.Add</a:t>
            </a:r>
            <a:r>
              <a:rPr lang="en-US" dirty="0" smtClean="0"/>
              <a:t>(</a:t>
            </a:r>
            <a:r>
              <a:rPr lang="en-US" dirty="0" err="1" smtClean="0"/>
              <a:t>nameColumn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booksTable.Columns.Add</a:t>
            </a:r>
            <a:r>
              <a:rPr lang="en-US" dirty="0" smtClean="0"/>
              <a:t>(</a:t>
            </a:r>
            <a:r>
              <a:rPr lang="en-US" dirty="0" err="1" smtClean="0"/>
              <a:t>priceColumn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booksTable.Columns.Add</a:t>
            </a:r>
            <a:r>
              <a:rPr lang="en-US" dirty="0" smtClean="0"/>
              <a:t>(</a:t>
            </a:r>
            <a:r>
              <a:rPr lang="en-US" dirty="0" err="1" smtClean="0"/>
              <a:t>discountColumn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// </a:t>
            </a:r>
            <a:r>
              <a:rPr lang="ru-RU" dirty="0" smtClean="0"/>
              <a:t>определяем первичный ключ таблицы </a:t>
            </a:r>
            <a:r>
              <a:rPr lang="en-US" dirty="0" smtClean="0"/>
              <a:t>books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booksTable.PrimaryKey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[] { </a:t>
            </a:r>
            <a:r>
              <a:rPr lang="en-US" dirty="0" err="1" smtClean="0"/>
              <a:t>booksTable.Columns</a:t>
            </a:r>
            <a:r>
              <a:rPr lang="en-US" dirty="0" smtClean="0"/>
              <a:t>["Id"]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booksTable.NewRow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row.ItemArray</a:t>
            </a:r>
            <a:r>
              <a:rPr lang="en-US" dirty="0" smtClean="0"/>
              <a:t> = new object[] { null, "</a:t>
            </a:r>
            <a:r>
              <a:rPr lang="ru-RU" dirty="0" smtClean="0"/>
              <a:t>Война и мир", 200 };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booksTable.Rows.Add</a:t>
            </a:r>
            <a:r>
              <a:rPr lang="en-US" dirty="0" smtClean="0"/>
              <a:t>(row); // </a:t>
            </a:r>
            <a:r>
              <a:rPr lang="ru-RU" dirty="0" smtClean="0"/>
              <a:t>добавляем первую строку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booksTable.Rows.Add</a:t>
            </a:r>
            <a:r>
              <a:rPr lang="en-US" dirty="0" smtClean="0"/>
              <a:t>(new object[] { null, "</a:t>
            </a:r>
            <a:r>
              <a:rPr lang="ru-RU" dirty="0" smtClean="0"/>
              <a:t>Отцы и дети", 170 }); // добавляем вторую строку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Console.Write</a:t>
            </a:r>
            <a:r>
              <a:rPr lang="en-US" dirty="0" smtClean="0"/>
              <a:t>("\t</a:t>
            </a:r>
            <a:r>
              <a:rPr lang="ru-RU" dirty="0" smtClean="0"/>
              <a:t>Ид \</a:t>
            </a:r>
            <a:r>
              <a:rPr lang="en-US" dirty="0" smtClean="0"/>
              <a:t>t</a:t>
            </a:r>
            <a:r>
              <a:rPr lang="ru-RU" dirty="0" smtClean="0"/>
              <a:t>Название \</a:t>
            </a:r>
            <a:r>
              <a:rPr lang="en-US" dirty="0" smtClean="0"/>
              <a:t>t</a:t>
            </a:r>
            <a:r>
              <a:rPr lang="ru-RU" dirty="0" smtClean="0"/>
              <a:t>Цена \</a:t>
            </a:r>
            <a:r>
              <a:rPr lang="en-US" dirty="0" smtClean="0"/>
              <a:t>t</a:t>
            </a:r>
            <a:r>
              <a:rPr lang="ru-RU" dirty="0" smtClean="0"/>
              <a:t>Скидка");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DataRow</a:t>
            </a:r>
            <a:r>
              <a:rPr lang="en-US" dirty="0" smtClean="0"/>
              <a:t> r in </a:t>
            </a:r>
            <a:r>
              <a:rPr lang="en-US" dirty="0" err="1" smtClean="0"/>
              <a:t>booksTable.Rows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cell in </a:t>
            </a:r>
            <a:r>
              <a:rPr lang="en-US" dirty="0" err="1" smtClean="0"/>
              <a:t>r.ItemArray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("\t{0}", cell);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789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64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21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8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9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256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программной работе со строками объекта </a:t>
            </a:r>
            <a:r>
              <a:rPr lang="ru-RU" dirty="0" err="1" smtClean="0"/>
              <a:t>DataTable</a:t>
            </a:r>
            <a:r>
              <a:rPr lang="ru-RU" dirty="0" smtClean="0"/>
              <a:t> значения в свойство </a:t>
            </a:r>
            <a:r>
              <a:rPr lang="ru-RU" dirty="0" err="1" smtClean="0"/>
              <a:t>RowState</a:t>
            </a:r>
            <a:r>
              <a:rPr lang="ru-RU" dirty="0" smtClean="0"/>
              <a:t> заносятся автоматически. Объект ADO.NET </a:t>
            </a:r>
            <a:r>
              <a:rPr lang="ru-RU" dirty="0" err="1" smtClean="0"/>
              <a:t>DataRow</a:t>
            </a:r>
            <a:r>
              <a:rPr lang="ru-RU" dirty="0" smtClean="0"/>
              <a:t> вполне разумно отслеживает свое состояние. Поэтому владеющий этим объектом объект </a:t>
            </a:r>
            <a:r>
              <a:rPr lang="ru-RU" dirty="0" err="1" smtClean="0"/>
              <a:t>DataTable</a:t>
            </a:r>
            <a:r>
              <a:rPr lang="ru-RU" dirty="0" smtClean="0"/>
              <a:t> может определить добавленные, измененные или удаленные строки. Это очень важная возможность </a:t>
            </a:r>
            <a:r>
              <a:rPr lang="ru-RU" dirty="0" err="1" smtClean="0"/>
              <a:t>DataSet</a:t>
            </a:r>
            <a:r>
              <a:rPr lang="ru-RU" dirty="0" smtClean="0"/>
              <a:t>, потому что когда наступит время послать информацию в хранилище данных, будут отправлены только измененные данные.</a:t>
            </a:r>
          </a:p>
          <a:p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977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772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46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03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193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85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64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331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System.ComponentModel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WindowsFormsApp5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connectionString</a:t>
            </a:r>
            <a:r>
              <a:rPr lang="en-US" dirty="0" smtClean="0"/>
              <a:t> = @"Data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Catalog=Lesson20122020;Integrated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sql</a:t>
            </a:r>
            <a:r>
              <a:rPr lang="en-US" dirty="0" smtClean="0"/>
              <a:t> = "SELECT * FROM Products";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SqlConnection</a:t>
            </a:r>
            <a:r>
              <a:rPr lang="en-US" dirty="0" smtClean="0"/>
              <a:t> connection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Создаем объект </a:t>
            </a:r>
            <a:r>
              <a:rPr lang="en-US" dirty="0" err="1" smtClean="0"/>
              <a:t>DataAdapter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SqlDataAdapter</a:t>
            </a:r>
            <a:r>
              <a:rPr lang="en-US" dirty="0" smtClean="0"/>
              <a:t> adapter = new 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connection);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Создаем объект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DataSet</a:t>
            </a:r>
            <a:r>
              <a:rPr lang="en-US" dirty="0" smtClean="0"/>
              <a:t>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Заполняем </a:t>
            </a:r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adapter.Fill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Отображаем данные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dataGridView1.DataSource = </a:t>
            </a:r>
            <a:r>
              <a:rPr lang="en-US" dirty="0" err="1" smtClean="0"/>
              <a:t>ds.Tables</a:t>
            </a:r>
            <a:r>
              <a:rPr lang="en-US" dirty="0" smtClean="0"/>
              <a:t>[0];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5828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System.Data.SqlClient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System.Windows.Forms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WindowsFormsApp5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partial class Form1 : Form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5; //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страницы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//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текущая страница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@"Data Source=DESKTOP-9OELABF\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SQLEXPRESS;Initial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Catalog=Lesson20122020;Integrated Security=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True;Connect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Timeout=30;Encrypt=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False;TrustServerCertificate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False;ApplicationIntent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ReadWrite;MultiSubnetFailover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=False";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SqlDataAdapter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adapter;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ds;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Form1()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InitializeComponent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nextButton.Click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nextButton_Click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backButton.Click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backButton_Click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dataGridView1.SelectionMode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DataGridViewSelectionMode.FullRowSelect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dataGridView1.AllowUserToAddRows = false;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using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adapter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SqlDataAdapter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connection);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ds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adapter.Fill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(ds, "Users");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dataGridView1.DataSource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ds.Tables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dataGridView1.Columns["Id"].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private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nextButton_Click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 sender,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ds.Tables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["Users"].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Rows.Count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return;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using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adapter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SqlDataAdapter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connection);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ds.Tables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["Users"].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Rows.Clear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adapter.Fill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(ds, "Users");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private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backButton_Click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 sender,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if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0) return;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using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adapter = new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SqlDataAdapter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connection);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ds.Tables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["Users"].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Rows.Clear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adapter.Fill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(ds, "Users");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private string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GetSql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return "SELECT * FROM Customers ORDER BY Id OFFSET (("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") * "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") " +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"ROWS FETCH NEXT " +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"ROWS ONLY";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590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64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string </a:t>
            </a:r>
            <a:r>
              <a:rPr lang="en-US" dirty="0" err="1" smtClean="0"/>
              <a:t>connectionString</a:t>
            </a:r>
            <a:r>
              <a:rPr lang="en-US" dirty="0" smtClean="0"/>
              <a:t> = @"Data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Catalog=Lesson20122020;Integrated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sql</a:t>
            </a:r>
            <a:r>
              <a:rPr lang="en-US" dirty="0" smtClean="0"/>
              <a:t> = "SELECT * FROM Customers";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SqlConnection</a:t>
            </a:r>
            <a:r>
              <a:rPr lang="en-US" dirty="0" smtClean="0"/>
              <a:t> connection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SqlDataAdapter</a:t>
            </a:r>
            <a:r>
              <a:rPr lang="en-US" dirty="0" smtClean="0"/>
              <a:t> adapter = new 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connection);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DataSet</a:t>
            </a:r>
            <a:r>
              <a:rPr lang="en-US" dirty="0" smtClean="0"/>
              <a:t> ds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adapter.Fill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ds.Tables</a:t>
            </a:r>
            <a:r>
              <a:rPr lang="en-US" dirty="0" smtClean="0"/>
              <a:t>[0];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DataRow</a:t>
            </a:r>
            <a:r>
              <a:rPr lang="en-US" dirty="0" smtClean="0"/>
              <a:t> </a:t>
            </a:r>
            <a:r>
              <a:rPr lang="en-US" dirty="0" err="1" smtClean="0"/>
              <a:t>newRow</a:t>
            </a:r>
            <a:r>
              <a:rPr lang="en-US" dirty="0" smtClean="0"/>
              <a:t> = </a:t>
            </a:r>
            <a:r>
              <a:rPr lang="en-US" dirty="0" err="1" smtClean="0"/>
              <a:t>dt.NewRow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newRow</a:t>
            </a:r>
            <a:r>
              <a:rPr lang="en-US" dirty="0" smtClean="0"/>
              <a:t>["</a:t>
            </a:r>
            <a:r>
              <a:rPr lang="en-US" dirty="0" err="1" smtClean="0"/>
              <a:t>FirstName</a:t>
            </a:r>
            <a:r>
              <a:rPr lang="en-US" dirty="0" smtClean="0"/>
              <a:t>"] = "Alina";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newRow</a:t>
            </a:r>
            <a:r>
              <a:rPr lang="en-US" dirty="0" smtClean="0"/>
              <a:t>["</a:t>
            </a:r>
            <a:r>
              <a:rPr lang="en-US" dirty="0" err="1" smtClean="0"/>
              <a:t>LastName</a:t>
            </a:r>
            <a:r>
              <a:rPr lang="en-US" dirty="0" smtClean="0"/>
              <a:t>"] = "King";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newRow</a:t>
            </a:r>
            <a:r>
              <a:rPr lang="en-US" dirty="0" smtClean="0"/>
              <a:t>["</a:t>
            </a:r>
            <a:r>
              <a:rPr lang="en-US" dirty="0" err="1" smtClean="0"/>
              <a:t>AccountSum</a:t>
            </a:r>
            <a:r>
              <a:rPr lang="en-US" dirty="0" smtClean="0"/>
              <a:t>"] = 24000;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dt.Rows.Add</a:t>
            </a:r>
            <a:r>
              <a:rPr lang="en-US" dirty="0" smtClean="0"/>
              <a:t>(</a:t>
            </a:r>
            <a:r>
              <a:rPr lang="en-US" dirty="0" err="1" smtClean="0"/>
              <a:t>newRow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commandBuilder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(adapter);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adapter.Update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альтернативный способ - обновление только одной таблицы</a:t>
            </a:r>
          </a:p>
          <a:p>
            <a:pPr marL="0" indent="0">
              <a:buNone/>
            </a:pPr>
            <a:r>
              <a:rPr lang="ru-RU" dirty="0" smtClean="0"/>
              <a:t>                //</a:t>
            </a:r>
            <a:r>
              <a:rPr lang="en-US" dirty="0" err="1" smtClean="0"/>
              <a:t>adapter.Update</a:t>
            </a:r>
            <a:r>
              <a:rPr lang="en-US" dirty="0" smtClean="0"/>
              <a:t>(</a:t>
            </a:r>
            <a:r>
              <a:rPr lang="en-US" dirty="0" err="1" smtClean="0"/>
              <a:t>dt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ds.Clear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 </a:t>
            </a:r>
            <a:r>
              <a:rPr lang="ru-RU" dirty="0" smtClean="0"/>
              <a:t>перезагружаем данные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adapter.Fill</a:t>
            </a:r>
            <a:r>
              <a:rPr lang="en-US" dirty="0" smtClean="0"/>
              <a:t>(ds);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DataColumn</a:t>
            </a:r>
            <a:r>
              <a:rPr lang="en-US" dirty="0" smtClean="0"/>
              <a:t> column in </a:t>
            </a:r>
            <a:r>
              <a:rPr lang="en-US" dirty="0" err="1" smtClean="0"/>
              <a:t>dt.Columns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($"\t{</a:t>
            </a:r>
            <a:r>
              <a:rPr lang="en-US" dirty="0" err="1" smtClean="0"/>
              <a:t>column.ColumnName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DataRow</a:t>
            </a:r>
            <a:r>
              <a:rPr lang="en-US" dirty="0" smtClean="0"/>
              <a:t> row in </a:t>
            </a:r>
            <a:r>
              <a:rPr lang="en-US" dirty="0" err="1" smtClean="0"/>
              <a:t>dt.Rows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var</a:t>
            </a:r>
            <a:r>
              <a:rPr lang="en-US" dirty="0" smtClean="0"/>
              <a:t> cells = </a:t>
            </a:r>
            <a:r>
              <a:rPr lang="en-US" dirty="0" err="1" smtClean="0"/>
              <a:t>row.ItemArray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foreach</a:t>
            </a:r>
            <a:r>
              <a:rPr lang="en-US" dirty="0" smtClean="0"/>
              <a:t> (object cell in cells)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($"\t{cell}");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864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23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563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72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806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WindowsFormsApp5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SqlDataReader</a:t>
            </a:r>
            <a:r>
              <a:rPr lang="en-US" dirty="0" smtClean="0"/>
              <a:t> reader;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DataTable</a:t>
            </a:r>
            <a:r>
              <a:rPr lang="en-US" dirty="0" smtClean="0"/>
              <a:t> table;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SqlConnection</a:t>
            </a:r>
            <a:r>
              <a:rPr lang="en-US" dirty="0" smtClean="0"/>
              <a:t> conn;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cs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textBox1.Text= "select * from Customers";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MyConnString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</a:t>
            </a:r>
            <a:r>
              <a:rPr lang="en-US" dirty="0" err="1" smtClean="0"/>
              <a:t>cs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comm.CommandText</a:t>
            </a:r>
            <a:r>
              <a:rPr lang="en-US" dirty="0" smtClean="0"/>
              <a:t> = textBox1.Text;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comm.Connection</a:t>
            </a:r>
            <a:r>
              <a:rPr lang="en-US" dirty="0" smtClean="0"/>
              <a:t> = conn;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reader = </a:t>
            </a:r>
            <a:r>
              <a:rPr lang="en-US" dirty="0" err="1" smtClean="0"/>
              <a:t>comm.ExecuteReader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reader.Read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table.Columns.Add</a:t>
            </a:r>
            <a:r>
              <a:rPr lang="en-US" dirty="0" smtClean="0"/>
              <a:t>(reader.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row[</a:t>
            </a:r>
            <a:r>
              <a:rPr lang="en-US" dirty="0" err="1" smtClean="0"/>
              <a:t>i</a:t>
            </a:r>
            <a:r>
              <a:rPr lang="en-US" dirty="0" smtClean="0"/>
              <a:t>] = reader[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table.Rows.Add</a:t>
            </a:r>
            <a:r>
              <a:rPr lang="en-US" dirty="0" smtClean="0"/>
              <a:t>(row);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reader.NextResult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("Probably wrong request syntax");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// Close the connection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(reader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reader.Close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37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161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098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6109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656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669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572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789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2251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5771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WindowsFormsApp5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SqlDataAdapter</a:t>
            </a:r>
            <a:r>
              <a:rPr lang="en-US" dirty="0" smtClean="0"/>
              <a:t> da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DataSet</a:t>
            </a:r>
            <a:r>
              <a:rPr lang="en-US" dirty="0" smtClean="0"/>
              <a:t> set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cs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MyConnString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</a:t>
            </a:r>
            <a:r>
              <a:rPr lang="en-US" dirty="0" err="1" smtClean="0"/>
              <a:t>cs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textBox1.Text = "select * from Customers";</a:t>
            </a:r>
          </a:p>
          <a:p>
            <a:pPr marL="0" indent="0">
              <a:buNone/>
            </a:pPr>
            <a:r>
              <a:rPr lang="en-US" dirty="0" smtClean="0"/>
              <a:t>            button1.Click += button1_Click;</a:t>
            </a:r>
          </a:p>
          <a:p>
            <a:pPr marL="0" indent="0">
              <a:buNone/>
            </a:pPr>
            <a:r>
              <a:rPr lang="en-US" dirty="0" smtClean="0"/>
              <a:t>            button2.Click += button2_Click;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</a:t>
            </a:r>
          </a:p>
          <a:p>
            <a:pPr marL="0" indent="0">
              <a:buNone/>
            </a:pPr>
            <a:r>
              <a:rPr lang="en-US" dirty="0" smtClean="0"/>
              <a:t>               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set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sql</a:t>
            </a:r>
            <a:r>
              <a:rPr lang="en-US" dirty="0" smtClean="0"/>
              <a:t> = textBox1.Text;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set.Tables</a:t>
            </a:r>
            <a:r>
              <a:rPr lang="en-US" dirty="0" smtClean="0"/>
              <a:t>["</a:t>
            </a:r>
            <a:r>
              <a:rPr lang="en-US" dirty="0" err="1" smtClean="0"/>
              <a:t>mytable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button2_Click(object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da.Update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</a:t>
            </a:r>
          </a:p>
          <a:p>
            <a:pPr marL="0" indent="0">
              <a:buNone/>
            </a:pPr>
            <a:r>
              <a:rPr lang="en-US" dirty="0" smtClean="0"/>
              <a:t>&lt;?xml version="1.0" encoding="utf-8" ?&gt;</a:t>
            </a:r>
          </a:p>
          <a:p>
            <a:pPr marL="0" indent="0">
              <a:buNone/>
            </a:pPr>
            <a:r>
              <a:rPr lang="en-US" dirty="0" smtClean="0"/>
              <a:t>&lt;configuration&gt;</a:t>
            </a:r>
          </a:p>
          <a:p>
            <a:pPr marL="0" indent="0">
              <a:buNone/>
            </a:pPr>
            <a:r>
              <a:rPr lang="en-US" dirty="0" smtClean="0"/>
              <a:t>    &lt;startup&gt;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supportedRuntime</a:t>
            </a:r>
            <a:r>
              <a:rPr lang="en-US" dirty="0" smtClean="0"/>
              <a:t> version="v4.0" </a:t>
            </a:r>
            <a:r>
              <a:rPr lang="en-US" dirty="0" err="1" smtClean="0"/>
              <a:t>sku</a:t>
            </a:r>
            <a:r>
              <a:rPr lang="en-US" dirty="0" smtClean="0"/>
              <a:t>=".</a:t>
            </a:r>
            <a:r>
              <a:rPr lang="en-US" dirty="0" err="1" smtClean="0"/>
              <a:t>NETFramework,Version</a:t>
            </a:r>
            <a:r>
              <a:rPr lang="en-US" dirty="0" smtClean="0"/>
              <a:t>=v4.7.2" /&gt;</a:t>
            </a:r>
          </a:p>
          <a:p>
            <a:pPr marL="0" indent="0">
              <a:buNone/>
            </a:pPr>
            <a:r>
              <a:rPr lang="en-US" dirty="0" smtClean="0"/>
              <a:t>    &lt;/startup&gt;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&lt;add name="</a:t>
            </a:r>
            <a:r>
              <a:rPr lang="en-US" dirty="0" err="1" smtClean="0"/>
              <a:t>MyConnString</a:t>
            </a:r>
            <a:r>
              <a:rPr lang="en-US" dirty="0" smtClean="0"/>
              <a:t>" </a:t>
            </a:r>
            <a:r>
              <a:rPr lang="en-US" dirty="0" err="1" smtClean="0"/>
              <a:t>connectionString</a:t>
            </a:r>
            <a:r>
              <a:rPr lang="en-US" dirty="0" smtClean="0"/>
              <a:t>="Data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Catalog=Lesson20122020;Integrated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=False"/&gt;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&lt;/configuration&gt;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5922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1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первом уроке вы рассмотрели использование присоединенного режима работы с БД. При этом способе работы мы создавали объект </a:t>
            </a:r>
            <a:r>
              <a:rPr lang="ru-RU" dirty="0" err="1" smtClean="0"/>
              <a:t>DbConnection</a:t>
            </a:r>
            <a:r>
              <a:rPr lang="ru-RU" dirty="0" smtClean="0"/>
              <a:t>, передавая ему строку подключения. Затем от имени этого объекта вызывали метод </a:t>
            </a:r>
            <a:r>
              <a:rPr lang="ru-RU" dirty="0" err="1" smtClean="0"/>
              <a:t>Open</a:t>
            </a:r>
            <a:r>
              <a:rPr lang="ru-RU" dirty="0" smtClean="0"/>
              <a:t>(), открывая подключение к БД. Дальше мы выполняли какие-либо действия, понимая, что подключение остается открытым до вызова метода </a:t>
            </a:r>
            <a:r>
              <a:rPr lang="ru-RU" dirty="0" err="1" smtClean="0"/>
              <a:t>Close</a:t>
            </a:r>
            <a:r>
              <a:rPr lang="ru-RU" dirty="0" smtClean="0"/>
              <a:t>(). Такой способ работы является оптимальным с точки зрения быстродействия, но не оптимальным, с точки зрения нагрузки на сервер. Так как серверу приходится держать открытыми подключения, по которым большую часть времени не выполняется никакого взаимодействия с БД. В этом уроке вы изучите альтернативный способ работы с БД — отсоединенный режим. Этот режим базируется на использовании двух классов: </a:t>
            </a:r>
            <a:r>
              <a:rPr lang="ru-RU" dirty="0" err="1" smtClean="0"/>
              <a:t>DataSet</a:t>
            </a:r>
            <a:r>
              <a:rPr lang="ru-RU" dirty="0" smtClean="0"/>
              <a:t> и </a:t>
            </a:r>
            <a:r>
              <a:rPr lang="ru-RU" dirty="0" err="1" smtClean="0"/>
              <a:t>DbDataAdapter</a:t>
            </a:r>
            <a:r>
              <a:rPr lang="ru-RU" dirty="0" smtClean="0"/>
              <a:t>. Для понимания этих двух классов сначала надо рассмотреть класс </a:t>
            </a:r>
            <a:r>
              <a:rPr lang="ru-RU" dirty="0" err="1" smtClean="0"/>
              <a:t>DataTable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487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052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185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4639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33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9096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190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3813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8832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0845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547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640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4594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427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Таким же способом можно создать хранимые процедуры для остальных командных свойств адаптера. Теперь, при вызове метода </a:t>
            </a:r>
            <a:r>
              <a:rPr lang="ru-RU" dirty="0" err="1" smtClean="0"/>
              <a:t>Update</a:t>
            </a:r>
            <a:r>
              <a:rPr lang="ru-RU" dirty="0" smtClean="0"/>
              <a:t>() будут выполняться не SQL запросы, а хранимые процедуры, что является более оптимальным с точки зрения быстродействия и безопасности.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&lt;?xml version="1.0" encoding="utf-8" ?&gt;</a:t>
            </a:r>
          </a:p>
          <a:p>
            <a:pPr marL="0" indent="0">
              <a:buNone/>
            </a:pPr>
            <a:r>
              <a:rPr lang="en-US" dirty="0" smtClean="0"/>
              <a:t>&lt;configuration&gt;</a:t>
            </a:r>
          </a:p>
          <a:p>
            <a:pPr marL="0" indent="0">
              <a:buNone/>
            </a:pPr>
            <a:r>
              <a:rPr lang="en-US" dirty="0" smtClean="0"/>
              <a:t>    &lt;startup&gt; 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supportedRuntime</a:t>
            </a:r>
            <a:r>
              <a:rPr lang="en-US" dirty="0" smtClean="0"/>
              <a:t> version="v4.0" </a:t>
            </a:r>
            <a:r>
              <a:rPr lang="en-US" dirty="0" err="1" smtClean="0"/>
              <a:t>sku</a:t>
            </a:r>
            <a:r>
              <a:rPr lang="en-US" dirty="0" smtClean="0"/>
              <a:t>=".</a:t>
            </a:r>
            <a:r>
              <a:rPr lang="en-US" dirty="0" err="1" smtClean="0"/>
              <a:t>NETFramework,Version</a:t>
            </a:r>
            <a:r>
              <a:rPr lang="en-US" dirty="0" smtClean="0"/>
              <a:t>=v4.7.2" /&gt;</a:t>
            </a:r>
          </a:p>
          <a:p>
            <a:pPr marL="0" indent="0">
              <a:buNone/>
            </a:pPr>
            <a:r>
              <a:rPr lang="en-US" dirty="0" smtClean="0"/>
              <a:t>    &lt;/startup&gt;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&lt;add name="</a:t>
            </a:r>
            <a:r>
              <a:rPr lang="en-US" dirty="0" err="1" smtClean="0"/>
              <a:t>MyConnString</a:t>
            </a:r>
            <a:r>
              <a:rPr lang="en-US" dirty="0" smtClean="0"/>
              <a:t>" </a:t>
            </a:r>
            <a:r>
              <a:rPr lang="en-US" dirty="0" err="1" smtClean="0"/>
              <a:t>connectionString</a:t>
            </a:r>
            <a:r>
              <a:rPr lang="en-US" dirty="0" smtClean="0"/>
              <a:t>="Data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</a:t>
            </a:r>
            <a:r>
              <a:rPr lang="en-US" dirty="0" err="1" smtClean="0"/>
              <a:t>Store;Integrated</a:t>
            </a:r>
            <a:r>
              <a:rPr lang="en-US" dirty="0" smtClean="0"/>
              <a:t>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=False"/&gt;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&lt;/configuration&gt;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9124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6063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6645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Отметьте для себя, что сразу после вызова метода </a:t>
            </a:r>
            <a:r>
              <a:rPr lang="en-US" dirty="0" smtClean="0"/>
              <a:t>Fill(), </a:t>
            </a:r>
            <a:r>
              <a:rPr lang="ru-RU" dirty="0" smtClean="0"/>
              <a:t>все строки, занесенные в </a:t>
            </a:r>
            <a:r>
              <a:rPr lang="en-US" dirty="0" err="1" smtClean="0"/>
              <a:t>DataSet</a:t>
            </a:r>
            <a:r>
              <a:rPr lang="en-US" dirty="0" smtClean="0"/>
              <a:t>, </a:t>
            </a:r>
            <a:r>
              <a:rPr lang="ru-RU" dirty="0" smtClean="0"/>
              <a:t>имеют значение свойства 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равное </a:t>
            </a:r>
            <a:r>
              <a:rPr lang="en-US" dirty="0" err="1" smtClean="0"/>
              <a:t>DataViewRowState.Unchanged</a:t>
            </a:r>
            <a:r>
              <a:rPr lang="en-US" dirty="0" smtClean="0"/>
              <a:t>. </a:t>
            </a:r>
            <a:r>
              <a:rPr lang="ru-RU" dirty="0" smtClean="0"/>
              <a:t>За это отвечает булевское свойство </a:t>
            </a:r>
            <a:r>
              <a:rPr lang="en-US" dirty="0" err="1" smtClean="0"/>
              <a:t>AcceptChangesDuringFill</a:t>
            </a:r>
            <a:r>
              <a:rPr lang="en-US" dirty="0" smtClean="0"/>
              <a:t> </a:t>
            </a:r>
            <a:r>
              <a:rPr lang="ru-RU" dirty="0" smtClean="0"/>
              <a:t>объекта </a:t>
            </a:r>
            <a:r>
              <a:rPr lang="en-US" dirty="0" err="1" smtClean="0"/>
              <a:t>SqlDataAdapter</a:t>
            </a:r>
            <a:r>
              <a:rPr lang="en-US" dirty="0" smtClean="0"/>
              <a:t>. </a:t>
            </a:r>
            <a:r>
              <a:rPr lang="ru-RU" dirty="0" smtClean="0"/>
              <a:t>По умолчанию значение этого свойства равно </a:t>
            </a:r>
            <a:r>
              <a:rPr lang="en-US" dirty="0" smtClean="0"/>
              <a:t>True </a:t>
            </a:r>
            <a:r>
              <a:rPr lang="ru-RU" dirty="0" smtClean="0"/>
              <a:t>и все прочитанные из БД строки получают 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равное </a:t>
            </a:r>
            <a:r>
              <a:rPr lang="en-US" dirty="0" err="1" smtClean="0"/>
              <a:t>DataViewRowState.Unchanged</a:t>
            </a:r>
            <a:r>
              <a:rPr lang="en-US" dirty="0" smtClean="0"/>
              <a:t>. </a:t>
            </a:r>
            <a:r>
              <a:rPr lang="ru-RU" dirty="0" smtClean="0"/>
              <a:t>Если выставить свойство </a:t>
            </a:r>
            <a:r>
              <a:rPr lang="en-US" dirty="0" err="1" smtClean="0"/>
              <a:t>AcceptChangesDuringFill</a:t>
            </a:r>
            <a:r>
              <a:rPr lang="en-US" dirty="0" smtClean="0"/>
              <a:t> </a:t>
            </a:r>
            <a:r>
              <a:rPr lang="ru-RU" dirty="0" smtClean="0"/>
              <a:t>равным </a:t>
            </a:r>
            <a:r>
              <a:rPr lang="en-US" dirty="0" smtClean="0"/>
              <a:t>False, </a:t>
            </a:r>
            <a:r>
              <a:rPr lang="ru-RU" dirty="0" smtClean="0"/>
              <a:t>то сразу после вызова метода </a:t>
            </a:r>
            <a:r>
              <a:rPr lang="en-US" dirty="0" smtClean="0"/>
              <a:t>Fill() </a:t>
            </a:r>
            <a:r>
              <a:rPr lang="ru-RU" dirty="0" smtClean="0"/>
              <a:t>будут иметь свойство 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равное </a:t>
            </a:r>
            <a:r>
              <a:rPr lang="en-US" dirty="0" err="1" smtClean="0"/>
              <a:t>DataViewRowState.Inseretd</a:t>
            </a:r>
            <a:r>
              <a:rPr lang="en-US" dirty="0" smtClean="0"/>
              <a:t>. </a:t>
            </a:r>
            <a:r>
              <a:rPr lang="ru-RU" dirty="0" smtClean="0"/>
              <a:t>Если вам надо применить все проделанные изменения, вы можете вызвать метод </a:t>
            </a:r>
            <a:r>
              <a:rPr lang="en-US" dirty="0" err="1" smtClean="0"/>
              <a:t>AcceptChanges</a:t>
            </a:r>
            <a:r>
              <a:rPr lang="en-US" dirty="0" smtClean="0"/>
              <a:t>() </a:t>
            </a:r>
            <a:r>
              <a:rPr lang="ru-RU" dirty="0" smtClean="0"/>
              <a:t>объекта </a:t>
            </a:r>
            <a:r>
              <a:rPr lang="en-US" dirty="0" err="1" smtClean="0"/>
              <a:t>DataSet</a:t>
            </a:r>
            <a:r>
              <a:rPr lang="en-US" dirty="0" smtClean="0"/>
              <a:t>, </a:t>
            </a:r>
            <a:r>
              <a:rPr lang="ru-RU" dirty="0" smtClean="0"/>
              <a:t>который переведет свойство 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к значению </a:t>
            </a:r>
            <a:r>
              <a:rPr lang="en-US" dirty="0" err="1" smtClean="0"/>
              <a:t>DataViewRowState.Unchanged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set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da.Fill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по </a:t>
            </a:r>
            <a:r>
              <a:rPr lang="ru-RU" dirty="0" err="1" smtClean="0"/>
              <a:t>умочлчанию</a:t>
            </a:r>
            <a:r>
              <a:rPr lang="ru-RU" dirty="0" smtClean="0"/>
              <a:t> после </a:t>
            </a:r>
            <a:r>
              <a:rPr lang="en-US" dirty="0" smtClean="0"/>
              <a:t>Fill() </a:t>
            </a:r>
            <a:r>
              <a:rPr lang="ru-RU" dirty="0" smtClean="0"/>
              <a:t>каждая строка</a:t>
            </a:r>
          </a:p>
          <a:p>
            <a:pPr marL="0" indent="0">
              <a:buNone/>
            </a:pPr>
            <a:r>
              <a:rPr lang="ru-RU" dirty="0" smtClean="0"/>
              <a:t>            //в "</a:t>
            </a:r>
            <a:r>
              <a:rPr lang="en-US" dirty="0" err="1" smtClean="0"/>
              <a:t>mybooks</a:t>
            </a:r>
            <a:r>
              <a:rPr lang="en-US" dirty="0" smtClean="0"/>
              <a:t>" </a:t>
            </a:r>
            <a:r>
              <a:rPr lang="ru-RU" dirty="0" smtClean="0"/>
              <a:t>имеет </a:t>
            </a:r>
            <a:r>
              <a:rPr lang="en-US" dirty="0" err="1" smtClean="0"/>
              <a:t>RowState</a:t>
            </a:r>
            <a:r>
              <a:rPr lang="en-US" dirty="0" smtClean="0"/>
              <a:t> = Unchanged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удалим все из таблицы "</a:t>
            </a:r>
            <a:r>
              <a:rPr lang="en-US" dirty="0" err="1" smtClean="0"/>
              <a:t>mybooks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set.Tables</a:t>
            </a:r>
            <a:r>
              <a:rPr lang="en-US" dirty="0" smtClean="0"/>
              <a:t>["</a:t>
            </a:r>
            <a:r>
              <a:rPr lang="en-US" dirty="0" err="1" smtClean="0"/>
              <a:t>mytable</a:t>
            </a:r>
            <a:r>
              <a:rPr lang="en-US" dirty="0" smtClean="0"/>
              <a:t>"].Clear();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изменим свойство адаптера</a:t>
            </a:r>
          </a:p>
          <a:p>
            <a:pPr marL="0" indent="0">
              <a:buNone/>
            </a:pPr>
            <a:r>
              <a:rPr lang="ru-RU" dirty="0" smtClean="0"/>
              <a:t>            //</a:t>
            </a:r>
            <a:r>
              <a:rPr lang="en-US" dirty="0" err="1" smtClean="0"/>
              <a:t>AcceptChangesDuringFill</a:t>
            </a:r>
            <a:r>
              <a:rPr lang="en-US" dirty="0" smtClean="0"/>
              <a:t> = false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da.AcceptChangesDuringFill</a:t>
            </a:r>
            <a:r>
              <a:rPr lang="en-US" dirty="0" smtClean="0"/>
              <a:t> = false;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снова вызовем </a:t>
            </a:r>
            <a:r>
              <a:rPr lang="en-US" dirty="0" smtClean="0"/>
              <a:t>Fill(), </a:t>
            </a:r>
            <a:r>
              <a:rPr lang="ru-RU" dirty="0" smtClean="0"/>
              <a:t>чтобы заполнить таблицу "</a:t>
            </a:r>
            <a:r>
              <a:rPr lang="en-US" dirty="0" err="1" smtClean="0"/>
              <a:t>mybooks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da.Fill</a:t>
            </a:r>
            <a:r>
              <a:rPr lang="en-US" dirty="0" smtClean="0"/>
              <a:t>(set, "Orders");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сейчас после </a:t>
            </a:r>
            <a:r>
              <a:rPr lang="en-US" dirty="0" smtClean="0"/>
              <a:t>Fill() </a:t>
            </a:r>
            <a:r>
              <a:rPr lang="ru-RU" dirty="0" smtClean="0"/>
              <a:t>каждая строка в "</a:t>
            </a:r>
            <a:r>
              <a:rPr lang="en-US" dirty="0" err="1" smtClean="0"/>
              <a:t>mybooks</a:t>
            </a:r>
            <a:r>
              <a:rPr lang="en-US" dirty="0" smtClean="0"/>
              <a:t>" </a:t>
            </a:r>
            <a:r>
              <a:rPr lang="ru-RU" dirty="0" smtClean="0"/>
              <a:t>имеет</a:t>
            </a:r>
          </a:p>
          <a:p>
            <a:pPr marL="0" indent="0">
              <a:buNone/>
            </a:pPr>
            <a:r>
              <a:rPr lang="ru-RU" dirty="0" smtClean="0"/>
              <a:t>            //</a:t>
            </a:r>
            <a:r>
              <a:rPr lang="en-US" dirty="0" err="1" smtClean="0"/>
              <a:t>RowState</a:t>
            </a:r>
            <a:r>
              <a:rPr lang="en-US" dirty="0" smtClean="0"/>
              <a:t> = Inserted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вызов </a:t>
            </a:r>
            <a:r>
              <a:rPr lang="en-US" dirty="0" err="1" smtClean="0"/>
              <a:t>AcceptChanges</a:t>
            </a:r>
            <a:r>
              <a:rPr lang="en-US" dirty="0" smtClean="0"/>
              <a:t> </a:t>
            </a:r>
            <a:r>
              <a:rPr lang="ru-RU" dirty="0" smtClean="0"/>
              <a:t>изменяет значение свойства</a:t>
            </a:r>
          </a:p>
          <a:p>
            <a:pPr marL="0" indent="0">
              <a:buNone/>
            </a:pPr>
            <a:r>
              <a:rPr lang="ru-RU" dirty="0" smtClean="0"/>
              <a:t>            //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для всех строк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set.AcceptChanges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теперь каждая строка в "</a:t>
            </a:r>
            <a:r>
              <a:rPr lang="en-US" dirty="0" err="1" smtClean="0"/>
              <a:t>mybooks</a:t>
            </a:r>
            <a:r>
              <a:rPr lang="en-US" dirty="0" smtClean="0"/>
              <a:t>" </a:t>
            </a:r>
            <a:r>
              <a:rPr lang="ru-RU" dirty="0" smtClean="0"/>
              <a:t>имеет</a:t>
            </a:r>
          </a:p>
          <a:p>
            <a:pPr marL="0" indent="0">
              <a:buNone/>
            </a:pPr>
            <a:r>
              <a:rPr lang="ru-RU" dirty="0" smtClean="0"/>
              <a:t>            //</a:t>
            </a:r>
            <a:r>
              <a:rPr lang="en-US" dirty="0" err="1" smtClean="0"/>
              <a:t>RowState</a:t>
            </a:r>
            <a:r>
              <a:rPr lang="en-US" dirty="0" smtClean="0"/>
              <a:t> = Unchanged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0623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8445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2746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989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0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0678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544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5291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03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8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12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23.01.2021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23.01.2021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8229600" cy="2895600"/>
          </a:xfrm>
        </p:spPr>
        <p:txBody>
          <a:bodyPr rtlCol="0">
            <a:normAutofit/>
          </a:bodyPr>
          <a:lstStyle/>
          <a:p>
            <a:r>
              <a:rPr lang="ru-RU"/>
              <a:t>Модуль </a:t>
            </a:r>
            <a:r>
              <a:rPr lang="ru-RU" smtClean="0"/>
              <a:t>3. </a:t>
            </a:r>
            <a:r>
              <a:rPr lang="ru-RU" dirty="0"/>
              <a:t>Отсоединенный режим.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Свойство </a:t>
            </a:r>
            <a:r>
              <a:rPr lang="ru-RU" i="1" dirty="0" err="1"/>
              <a:t>ExtendedProperties</a:t>
            </a:r>
            <a:r>
              <a:rPr lang="ru-RU" dirty="0"/>
              <a:t> предоставляет доступ к объекту </a:t>
            </a:r>
            <a:r>
              <a:rPr lang="ru-RU" b="1" dirty="0" err="1"/>
              <a:t>PropertyCollection</a:t>
            </a:r>
            <a:r>
              <a:rPr lang="ru-RU" dirty="0"/>
              <a:t>, который позволяет связать с </a:t>
            </a:r>
            <a:r>
              <a:rPr lang="ru-RU" dirty="0" err="1"/>
              <a:t>DataSet</a:t>
            </a:r>
            <a:r>
              <a:rPr lang="ru-RU" dirty="0"/>
              <a:t> любую дополнительную информацию в виде пар имя/значение. Эта информация может быть совершенно произвольной, даже не имеющей отношения к самим данным. К примеру, с каким-либо объектом </a:t>
            </a:r>
            <a:r>
              <a:rPr lang="ru-RU" dirty="0" err="1"/>
              <a:t>DataSet</a:t>
            </a:r>
            <a:r>
              <a:rPr lang="ru-RU" dirty="0"/>
              <a:t> можно связать название компании, которое будет играть роль находящихся в памяти метаданных. Другими примерами расширенных свойств могут служить временные метки, зашифрованный пароль, который необходим для доступа к содержимому </a:t>
            </a:r>
            <a:r>
              <a:rPr lang="ru-RU" dirty="0" err="1"/>
              <a:t>DataSet</a:t>
            </a:r>
            <a:r>
              <a:rPr lang="ru-RU" dirty="0"/>
              <a:t>, число, означающее частоту обновления данных, и многое другое.</a:t>
            </a:r>
          </a:p>
          <a:p>
            <a:r>
              <a:rPr lang="ru-RU" dirty="0"/>
              <a:t>Классы </a:t>
            </a:r>
            <a:r>
              <a:rPr lang="ru-RU" dirty="0" err="1"/>
              <a:t>DataTable</a:t>
            </a:r>
            <a:r>
              <a:rPr lang="ru-RU" dirty="0"/>
              <a:t> и </a:t>
            </a:r>
            <a:r>
              <a:rPr lang="ru-RU" dirty="0" err="1"/>
              <a:t>DataColumn</a:t>
            </a:r>
            <a:r>
              <a:rPr lang="ru-RU" dirty="0"/>
              <a:t> поддерживают также свойство </a:t>
            </a:r>
            <a:r>
              <a:rPr lang="ru-RU" i="1" dirty="0" err="1"/>
              <a:t>ExtendedProperties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8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b="1" dirty="0"/>
              <a:t>О</a:t>
            </a:r>
            <a:r>
              <a:rPr lang="ru-RU" b="1" dirty="0" smtClean="0"/>
              <a:t>сновные </a:t>
            </a:r>
            <a:r>
              <a:rPr lang="ru-RU" b="1" dirty="0"/>
              <a:t>члены класса </a:t>
            </a:r>
            <a:r>
              <a:rPr lang="en-US" b="1" dirty="0" err="1" smtClean="0"/>
              <a:t>DataSet</a:t>
            </a:r>
            <a:r>
              <a:rPr lang="ru-RU" b="1" dirty="0" smtClean="0"/>
              <a:t>:</a:t>
            </a:r>
            <a:endParaRPr lang="en-US" altLang="en-US" dirty="0"/>
          </a:p>
          <a:p>
            <a:pPr marL="627063" indent="-4460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CaseSensitive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Указывает</a:t>
            </a:r>
            <a:r>
              <a:rPr lang="en-US" altLang="en-US" dirty="0"/>
              <a:t>, </a:t>
            </a:r>
            <a:r>
              <a:rPr lang="en-US" altLang="en-US" dirty="0" err="1"/>
              <a:t>чувствительны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к </a:t>
            </a:r>
            <a:r>
              <a:rPr lang="en-US" altLang="en-US" dirty="0" err="1"/>
              <a:t>регистру</a:t>
            </a:r>
            <a:r>
              <a:rPr lang="en-US" altLang="en-US" dirty="0"/>
              <a:t> </a:t>
            </a:r>
            <a:r>
              <a:rPr lang="en-US" altLang="en-US" dirty="0" err="1"/>
              <a:t>букв</a:t>
            </a:r>
            <a:r>
              <a:rPr lang="en-US" altLang="en-US" dirty="0"/>
              <a:t> </a:t>
            </a:r>
            <a:r>
              <a:rPr lang="en-US" altLang="en-US" dirty="0" err="1"/>
              <a:t>сравнения</a:t>
            </a:r>
            <a:r>
              <a:rPr lang="en-US" altLang="en-US" dirty="0"/>
              <a:t> </a:t>
            </a:r>
            <a:r>
              <a:rPr lang="en-US" altLang="en-US" dirty="0" err="1"/>
              <a:t>строк</a:t>
            </a:r>
            <a:r>
              <a:rPr lang="en-US" altLang="en-US" dirty="0"/>
              <a:t> в </a:t>
            </a:r>
            <a:r>
              <a:rPr lang="en-US" altLang="en-US" dirty="0" err="1"/>
              <a:t>объектах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.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 </a:t>
            </a:r>
            <a:r>
              <a:rPr lang="en-US" altLang="en-US" dirty="0" err="1"/>
              <a:t>равно</a:t>
            </a:r>
            <a:r>
              <a:rPr lang="en-US" altLang="en-US" dirty="0"/>
              <a:t> false (</a:t>
            </a:r>
            <a:r>
              <a:rPr lang="en-US" altLang="en-US" dirty="0" err="1"/>
              <a:t>сравнения</a:t>
            </a:r>
            <a:r>
              <a:rPr lang="en-US" altLang="en-US" dirty="0"/>
              <a:t> </a:t>
            </a:r>
            <a:r>
              <a:rPr lang="en-US" altLang="en-US" dirty="0" err="1"/>
              <a:t>строк</a:t>
            </a:r>
            <a:r>
              <a:rPr lang="en-US" altLang="en-US" dirty="0"/>
              <a:t> </a:t>
            </a:r>
            <a:r>
              <a:rPr lang="en-US" altLang="en-US" dirty="0" err="1"/>
              <a:t>выполняются</a:t>
            </a:r>
            <a:r>
              <a:rPr lang="en-US" altLang="en-US" dirty="0"/>
              <a:t> </a:t>
            </a:r>
            <a:r>
              <a:rPr lang="en-US" altLang="en-US" dirty="0" err="1"/>
              <a:t>без</a:t>
            </a:r>
            <a:r>
              <a:rPr lang="en-US" altLang="en-US" dirty="0"/>
              <a:t> </a:t>
            </a:r>
            <a:r>
              <a:rPr lang="en-US" altLang="en-US" dirty="0" err="1"/>
              <a:t>учета</a:t>
            </a:r>
            <a:r>
              <a:rPr lang="en-US" altLang="en-US" dirty="0"/>
              <a:t> </a:t>
            </a:r>
            <a:r>
              <a:rPr lang="en-US" altLang="en-US" dirty="0" err="1"/>
              <a:t>регистра</a:t>
            </a:r>
            <a:r>
              <a:rPr lang="en-US" altLang="en-US" dirty="0"/>
              <a:t> </a:t>
            </a:r>
            <a:r>
              <a:rPr lang="en-US" altLang="en-US" dirty="0" err="1"/>
              <a:t>букв</a:t>
            </a:r>
            <a:r>
              <a:rPr lang="en-US" altLang="en-US" dirty="0" smtClean="0"/>
              <a:t>)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627063" indent="-4460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DataSetName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Задает</a:t>
            </a:r>
            <a:r>
              <a:rPr lang="en-US" altLang="en-US" dirty="0" smtClean="0"/>
              <a:t> </a:t>
            </a:r>
            <a:r>
              <a:rPr lang="en-US" altLang="en-US" dirty="0" err="1"/>
              <a:t>понятное</a:t>
            </a:r>
            <a:r>
              <a:rPr lang="en-US" altLang="en-US" dirty="0"/>
              <a:t> </a:t>
            </a:r>
            <a:r>
              <a:rPr lang="en-US" altLang="en-US" dirty="0" err="1"/>
              <a:t>имя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. </a:t>
            </a:r>
            <a:r>
              <a:rPr lang="en-US" altLang="en-US" dirty="0" err="1"/>
              <a:t>Обычно</a:t>
            </a:r>
            <a:r>
              <a:rPr lang="en-US" altLang="en-US" dirty="0"/>
              <a:t> </a:t>
            </a:r>
            <a:r>
              <a:rPr lang="en-US" altLang="en-US" dirty="0" err="1"/>
              <a:t>это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 </a:t>
            </a:r>
            <a:r>
              <a:rPr lang="en-US" altLang="en-US" dirty="0" err="1"/>
              <a:t>передается</a:t>
            </a:r>
            <a:r>
              <a:rPr lang="en-US" altLang="en-US" dirty="0"/>
              <a:t> </a:t>
            </a:r>
            <a:r>
              <a:rPr lang="en-US" altLang="en-US" dirty="0" err="1"/>
              <a:t>через</a:t>
            </a:r>
            <a:r>
              <a:rPr lang="en-US" altLang="en-US" dirty="0"/>
              <a:t> </a:t>
            </a:r>
            <a:r>
              <a:rPr lang="en-US" altLang="en-US" dirty="0" err="1"/>
              <a:t>параметр</a:t>
            </a:r>
            <a:r>
              <a:rPr lang="en-US" altLang="en-US" dirty="0"/>
              <a:t> </a:t>
            </a:r>
            <a:r>
              <a:rPr lang="en-US" altLang="en-US" dirty="0" err="1" smtClean="0"/>
              <a:t>конструктора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627063" indent="-4460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EnforceConstraints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Задает</a:t>
            </a:r>
            <a:r>
              <a:rPr lang="en-US" altLang="en-US" dirty="0" smtClean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, </a:t>
            </a:r>
            <a:r>
              <a:rPr lang="en-US" altLang="en-US" dirty="0" err="1"/>
              <a:t>определяющее</a:t>
            </a:r>
            <a:r>
              <a:rPr lang="en-US" altLang="en-US" dirty="0"/>
              <a:t>, </a:t>
            </a:r>
            <a:r>
              <a:rPr lang="en-US" altLang="en-US" dirty="0" err="1"/>
              <a:t>применяются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</a:t>
            </a:r>
            <a:r>
              <a:rPr lang="en-US" altLang="en-US" dirty="0" err="1"/>
              <a:t>правила</a:t>
            </a:r>
            <a:r>
              <a:rPr lang="en-US" altLang="en-US" dirty="0"/>
              <a:t> </a:t>
            </a:r>
            <a:r>
              <a:rPr lang="en-US" altLang="en-US" dirty="0" err="1"/>
              <a:t>ограничений</a:t>
            </a:r>
            <a:r>
              <a:rPr lang="en-US" altLang="en-US" dirty="0"/>
              <a:t> </a:t>
            </a:r>
            <a:r>
              <a:rPr lang="en-US" altLang="en-US" dirty="0" err="1"/>
              <a:t>при</a:t>
            </a:r>
            <a:r>
              <a:rPr lang="en-US" altLang="en-US" dirty="0"/>
              <a:t> </a:t>
            </a:r>
            <a:r>
              <a:rPr lang="en-US" altLang="en-US" dirty="0" err="1"/>
              <a:t>выполнении</a:t>
            </a:r>
            <a:r>
              <a:rPr lang="en-US" altLang="en-US" dirty="0"/>
              <a:t> </a:t>
            </a:r>
            <a:r>
              <a:rPr lang="en-US" altLang="en-US" dirty="0" err="1"/>
              <a:t>любых</a:t>
            </a:r>
            <a:r>
              <a:rPr lang="en-US" altLang="en-US" dirty="0"/>
              <a:t> </a:t>
            </a:r>
            <a:r>
              <a:rPr lang="en-US" altLang="en-US" dirty="0" err="1"/>
              <a:t>обновлений</a:t>
            </a:r>
            <a:r>
              <a:rPr lang="en-US" altLang="en-US" dirty="0"/>
              <a:t> (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 </a:t>
            </a:r>
            <a:r>
              <a:rPr lang="en-US" altLang="en-US" dirty="0" err="1"/>
              <a:t>равно</a:t>
            </a:r>
            <a:r>
              <a:rPr lang="en-US" altLang="en-US" dirty="0"/>
              <a:t> true</a:t>
            </a:r>
            <a:r>
              <a:rPr lang="en-US" altLang="en-US" dirty="0" smtClean="0"/>
              <a:t>)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627063" indent="-4460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HasErrors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Получает</a:t>
            </a:r>
            <a:r>
              <a:rPr lang="en-US" altLang="en-US" dirty="0" smtClean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, </a:t>
            </a:r>
            <a:r>
              <a:rPr lang="en-US" altLang="en-US" dirty="0" err="1"/>
              <a:t>определяющее</a:t>
            </a:r>
            <a:r>
              <a:rPr lang="en-US" altLang="en-US" dirty="0"/>
              <a:t>, </a:t>
            </a:r>
            <a:r>
              <a:rPr lang="en-US" altLang="en-US" dirty="0" err="1"/>
              <a:t>имеются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</a:t>
            </a:r>
            <a:r>
              <a:rPr lang="en-US" altLang="en-US" dirty="0" err="1"/>
              <a:t>ошибки</a:t>
            </a:r>
            <a:r>
              <a:rPr lang="en-US" altLang="en-US" dirty="0"/>
              <a:t> в </a:t>
            </a:r>
            <a:r>
              <a:rPr lang="en-US" altLang="en-US" dirty="0" err="1"/>
              <a:t>любой</a:t>
            </a:r>
            <a:r>
              <a:rPr lang="en-US" altLang="en-US" dirty="0"/>
              <a:t> </a:t>
            </a:r>
            <a:r>
              <a:rPr lang="en-US" altLang="en-US" dirty="0" err="1"/>
              <a:t>строке</a:t>
            </a:r>
            <a:r>
              <a:rPr lang="en-US" altLang="en-US" dirty="0"/>
              <a:t> </a:t>
            </a:r>
            <a:r>
              <a:rPr lang="en-US" altLang="en-US" dirty="0" err="1"/>
              <a:t>любого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объектов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 smtClean="0"/>
              <a:t>DataSet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627063" indent="-4460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RemotingFormat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Позволяет</a:t>
            </a:r>
            <a:r>
              <a:rPr lang="en-US" altLang="en-US" dirty="0" smtClean="0"/>
              <a:t> </a:t>
            </a:r>
            <a:r>
              <a:rPr lang="en-US" altLang="en-US" dirty="0" err="1"/>
              <a:t>определить</a:t>
            </a:r>
            <a:r>
              <a:rPr lang="en-US" altLang="en-US" dirty="0"/>
              <a:t>, </a:t>
            </a:r>
            <a:r>
              <a:rPr lang="en-US" altLang="en-US" dirty="0" err="1"/>
              <a:t>как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должен</a:t>
            </a:r>
            <a:r>
              <a:rPr lang="en-US" altLang="en-US" dirty="0"/>
              <a:t> </a:t>
            </a:r>
            <a:r>
              <a:rPr lang="en-US" altLang="en-US" dirty="0" err="1"/>
              <a:t>сериализовать</a:t>
            </a:r>
            <a:r>
              <a:rPr lang="en-US" altLang="en-US" dirty="0"/>
              <a:t> </a:t>
            </a:r>
            <a:r>
              <a:rPr lang="en-US" altLang="en-US" dirty="0" err="1"/>
              <a:t>свое</a:t>
            </a:r>
            <a:r>
              <a:rPr lang="en-US" altLang="en-US" dirty="0"/>
              <a:t> </a:t>
            </a:r>
            <a:r>
              <a:rPr lang="en-US" altLang="en-US" dirty="0" err="1"/>
              <a:t>содержимое</a:t>
            </a:r>
            <a:r>
              <a:rPr lang="en-US" altLang="en-US" dirty="0"/>
              <a:t> (в </a:t>
            </a:r>
            <a:r>
              <a:rPr lang="en-US" altLang="en-US" dirty="0" err="1"/>
              <a:t>виде</a:t>
            </a:r>
            <a:r>
              <a:rPr lang="en-US" altLang="en-US" dirty="0"/>
              <a:t> </a:t>
            </a:r>
            <a:r>
              <a:rPr lang="en-US" altLang="en-US" dirty="0" err="1"/>
              <a:t>двоичного</a:t>
            </a:r>
            <a:r>
              <a:rPr lang="en-US" altLang="en-US" dirty="0"/>
              <a:t> </a:t>
            </a:r>
            <a:r>
              <a:rPr lang="en-US" altLang="en-US" dirty="0" err="1"/>
              <a:t>файла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,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, XML</a:t>
            </a:r>
            <a:r>
              <a:rPr lang="en-US" altLang="en-US" dirty="0" smtClean="0"/>
              <a:t>)</a:t>
            </a:r>
            <a:r>
              <a:rPr lang="ru-RU" alt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7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850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Методы</a:t>
            </a:r>
            <a:r>
              <a:rPr lang="en-US" altLang="en-US" dirty="0"/>
              <a:t> </a:t>
            </a:r>
            <a:r>
              <a:rPr lang="en-US" altLang="en-US" dirty="0" err="1"/>
              <a:t>класса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работают</a:t>
            </a:r>
            <a:r>
              <a:rPr lang="en-US" altLang="en-US" dirty="0"/>
              <a:t> в </a:t>
            </a:r>
            <a:r>
              <a:rPr lang="en-US" altLang="en-US" dirty="0" err="1"/>
              <a:t>сочетании</a:t>
            </a:r>
            <a:r>
              <a:rPr lang="en-US" altLang="en-US" dirty="0"/>
              <a:t> с </a:t>
            </a:r>
            <a:r>
              <a:rPr lang="en-US" altLang="en-US" dirty="0" err="1"/>
              <a:t>некоторыми</a:t>
            </a:r>
            <a:r>
              <a:rPr lang="en-US" altLang="en-US" dirty="0"/>
              <a:t> </a:t>
            </a:r>
            <a:r>
              <a:rPr lang="en-US" altLang="en-US" dirty="0" err="1"/>
              <a:t>функциями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обеспечивают</a:t>
            </a:r>
            <a:r>
              <a:rPr lang="en-US" altLang="en-US" dirty="0"/>
              <a:t> </a:t>
            </a:r>
            <a:r>
              <a:rPr lang="en-US" altLang="en-US" dirty="0" err="1"/>
              <a:t>описанные</a:t>
            </a:r>
            <a:r>
              <a:rPr lang="en-US" altLang="en-US" dirty="0"/>
              <a:t> </a:t>
            </a:r>
            <a:r>
              <a:rPr lang="en-US" altLang="en-US" dirty="0" err="1"/>
              <a:t>выше</a:t>
            </a:r>
            <a:r>
              <a:rPr lang="en-US" altLang="en-US" dirty="0"/>
              <a:t> </a:t>
            </a:r>
            <a:r>
              <a:rPr lang="en-US" altLang="en-US" dirty="0" err="1"/>
              <a:t>свойства</a:t>
            </a:r>
            <a:r>
              <a:rPr lang="en-US" altLang="en-US" dirty="0"/>
              <a:t>. </a:t>
            </a:r>
            <a:r>
              <a:rPr lang="en-US" altLang="en-US" dirty="0" err="1"/>
              <a:t>Кроме</a:t>
            </a:r>
            <a:r>
              <a:rPr lang="en-US" altLang="en-US" dirty="0"/>
              <a:t> </a:t>
            </a:r>
            <a:r>
              <a:rPr lang="en-US" altLang="en-US" dirty="0" err="1"/>
              <a:t>взаимодействия</a:t>
            </a:r>
            <a:r>
              <a:rPr lang="en-US" altLang="en-US" dirty="0"/>
              <a:t> с </a:t>
            </a:r>
            <a:r>
              <a:rPr lang="en-US" altLang="en-US" dirty="0" err="1"/>
              <a:t>потоками</a:t>
            </a:r>
            <a:r>
              <a:rPr lang="en-US" altLang="en-US" dirty="0"/>
              <a:t> XML,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содержит</a:t>
            </a:r>
            <a:r>
              <a:rPr lang="en-US" altLang="en-US" dirty="0"/>
              <a:t> </a:t>
            </a:r>
            <a:r>
              <a:rPr lang="en-US" altLang="en-US" dirty="0" err="1"/>
              <a:t>методы</a:t>
            </a:r>
            <a:r>
              <a:rPr lang="en-US" altLang="en-US" dirty="0"/>
              <a:t>, </a:t>
            </a:r>
            <a:r>
              <a:rPr lang="en-US" altLang="en-US" dirty="0" err="1"/>
              <a:t>позволяющие</a:t>
            </a:r>
            <a:r>
              <a:rPr lang="en-US" altLang="en-US" dirty="0"/>
              <a:t> </a:t>
            </a:r>
            <a:r>
              <a:rPr lang="en-US" altLang="en-US" dirty="0" err="1"/>
              <a:t>копировать</a:t>
            </a:r>
            <a:r>
              <a:rPr lang="en-US" altLang="en-US" dirty="0"/>
              <a:t> </a:t>
            </a:r>
            <a:r>
              <a:rPr lang="en-US" altLang="en-US" dirty="0" err="1"/>
              <a:t>содержимое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, </a:t>
            </a:r>
            <a:r>
              <a:rPr lang="en-US" altLang="en-US" dirty="0" err="1"/>
              <a:t>перемещаться</a:t>
            </a:r>
            <a:r>
              <a:rPr lang="en-US" altLang="en-US" dirty="0"/>
              <a:t> </a:t>
            </a:r>
            <a:r>
              <a:rPr lang="en-US" altLang="en-US" dirty="0" err="1"/>
              <a:t>между</a:t>
            </a:r>
            <a:r>
              <a:rPr lang="en-US" altLang="en-US" dirty="0"/>
              <a:t> </a:t>
            </a:r>
            <a:r>
              <a:rPr lang="en-US" altLang="en-US" dirty="0" err="1"/>
              <a:t>внутренними</a:t>
            </a:r>
            <a:r>
              <a:rPr lang="en-US" altLang="en-US" dirty="0"/>
              <a:t> </a:t>
            </a:r>
            <a:r>
              <a:rPr lang="en-US" altLang="en-US" dirty="0" err="1"/>
              <a:t>таблицами</a:t>
            </a:r>
            <a:r>
              <a:rPr lang="en-US" altLang="en-US" dirty="0"/>
              <a:t> и </a:t>
            </a:r>
            <a:r>
              <a:rPr lang="en-US" altLang="en-US" dirty="0" err="1"/>
              <a:t>устанавливать</a:t>
            </a:r>
            <a:r>
              <a:rPr lang="en-US" altLang="en-US" dirty="0"/>
              <a:t> </a:t>
            </a:r>
            <a:r>
              <a:rPr lang="en-US" altLang="en-US" dirty="0" err="1"/>
              <a:t>начальные</a:t>
            </a:r>
            <a:r>
              <a:rPr lang="en-US" altLang="en-US" dirty="0"/>
              <a:t> и </a:t>
            </a:r>
            <a:r>
              <a:rPr lang="en-US" altLang="en-US" dirty="0" err="1"/>
              <a:t>конечные</a:t>
            </a:r>
            <a:r>
              <a:rPr lang="en-US" altLang="en-US" dirty="0"/>
              <a:t> </a:t>
            </a:r>
            <a:r>
              <a:rPr lang="en-US" altLang="en-US" dirty="0" err="1"/>
              <a:t>точки</a:t>
            </a:r>
            <a:r>
              <a:rPr lang="en-US" altLang="en-US" dirty="0"/>
              <a:t> </a:t>
            </a:r>
            <a:r>
              <a:rPr lang="en-US" altLang="en-US" dirty="0" err="1"/>
              <a:t>пакетных</a:t>
            </a:r>
            <a:r>
              <a:rPr lang="en-US" altLang="en-US" dirty="0"/>
              <a:t> </a:t>
            </a:r>
            <a:r>
              <a:rPr lang="en-US" altLang="en-US" dirty="0" err="1"/>
              <a:t>обновлений</a:t>
            </a:r>
            <a:r>
              <a:rPr lang="en-US" altLang="en-US" dirty="0"/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AcceptChanges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Отправляет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изменения</a:t>
            </a:r>
            <a:r>
              <a:rPr lang="en-US" altLang="en-US" dirty="0"/>
              <a:t>, </a:t>
            </a:r>
            <a:r>
              <a:rPr lang="en-US" altLang="en-US" dirty="0" err="1"/>
              <a:t>выполненные</a:t>
            </a:r>
            <a:r>
              <a:rPr lang="en-US" altLang="en-US" dirty="0"/>
              <a:t> в </a:t>
            </a:r>
            <a:r>
              <a:rPr lang="en-US" altLang="en-US" dirty="0" err="1"/>
              <a:t>данном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загрузки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последнего</a:t>
            </a:r>
            <a:r>
              <a:rPr lang="en-US" altLang="en-US" dirty="0"/>
              <a:t> </a:t>
            </a:r>
            <a:r>
              <a:rPr lang="en-US" altLang="en-US" dirty="0" err="1"/>
              <a:t>вызова</a:t>
            </a:r>
            <a:r>
              <a:rPr lang="en-US" altLang="en-US" dirty="0"/>
              <a:t> </a:t>
            </a:r>
            <a:r>
              <a:rPr lang="en-US" altLang="en-US" dirty="0" err="1"/>
              <a:t>AcceptChanges</a:t>
            </a:r>
            <a:r>
              <a:rPr lang="en-US" altLang="en-US" dirty="0"/>
              <a:t>()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/>
              <a:t>Clear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Полностью</a:t>
            </a:r>
            <a:r>
              <a:rPr lang="en-US" altLang="en-US" dirty="0"/>
              <a:t> </a:t>
            </a:r>
            <a:r>
              <a:rPr lang="en-US" altLang="en-US" dirty="0" err="1"/>
              <a:t>очищает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, </a:t>
            </a:r>
            <a:r>
              <a:rPr lang="en-US" altLang="en-US" dirty="0" err="1"/>
              <a:t>удаляя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en-US" altLang="en-US" dirty="0"/>
              <a:t> в </a:t>
            </a:r>
            <a:r>
              <a:rPr lang="en-US" altLang="en-US" dirty="0" err="1"/>
              <a:t>каждом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ru-RU" altLang="en-US" dirty="0"/>
              <a:t>. 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/>
              <a:t>Clone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Клонирует</a:t>
            </a:r>
            <a:r>
              <a:rPr lang="en-US" altLang="en-US" dirty="0"/>
              <a:t> </a:t>
            </a:r>
            <a:r>
              <a:rPr lang="en-US" altLang="en-US" dirty="0" err="1"/>
              <a:t>структуру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, в </a:t>
            </a:r>
            <a:r>
              <a:rPr lang="en-US" altLang="en-US" dirty="0" err="1"/>
              <a:t>том</a:t>
            </a:r>
            <a:r>
              <a:rPr lang="en-US" altLang="en-US" dirty="0"/>
              <a:t> </a:t>
            </a:r>
            <a:r>
              <a:rPr lang="en-US" altLang="en-US" dirty="0" err="1"/>
              <a:t>числе</a:t>
            </a:r>
            <a:r>
              <a:rPr lang="en-US" altLang="en-US" dirty="0"/>
              <a:t> и </a:t>
            </a:r>
            <a:r>
              <a:rPr lang="en-US" altLang="en-US" dirty="0" err="1"/>
              <a:t>всех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, а </a:t>
            </a:r>
            <a:r>
              <a:rPr lang="en-US" altLang="en-US" dirty="0" err="1"/>
              <a:t>также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отношения</a:t>
            </a:r>
            <a:r>
              <a:rPr lang="en-US" altLang="en-US" dirty="0"/>
              <a:t> и </a:t>
            </a:r>
            <a:r>
              <a:rPr lang="en-US" altLang="en-US" dirty="0" err="1"/>
              <a:t>ограничения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/>
              <a:t>Copy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Копирует</a:t>
            </a:r>
            <a:r>
              <a:rPr lang="en-US" altLang="en-US" dirty="0"/>
              <a:t> </a:t>
            </a:r>
            <a:r>
              <a:rPr lang="en-US" altLang="en-US" dirty="0" err="1"/>
              <a:t>структуру</a:t>
            </a:r>
            <a:r>
              <a:rPr lang="en-US" altLang="en-US" dirty="0"/>
              <a:t> и </a:t>
            </a:r>
            <a:r>
              <a:rPr lang="en-US" altLang="en-US" dirty="0" err="1"/>
              <a:t>данные</a:t>
            </a:r>
            <a:r>
              <a:rPr lang="en-US" altLang="en-US" dirty="0"/>
              <a:t> </a:t>
            </a:r>
            <a:r>
              <a:rPr lang="en-US" altLang="en-US" dirty="0" err="1"/>
              <a:t>текущего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GetChanges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Возвращает</a:t>
            </a:r>
            <a:r>
              <a:rPr lang="en-US" altLang="en-US" dirty="0"/>
              <a:t> </a:t>
            </a:r>
            <a:r>
              <a:rPr lang="en-US" altLang="en-US" dirty="0" err="1"/>
              <a:t>копию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, </a:t>
            </a:r>
            <a:r>
              <a:rPr lang="en-US" altLang="en-US" dirty="0" err="1"/>
              <a:t>содержащую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изменения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были</a:t>
            </a:r>
            <a:r>
              <a:rPr lang="en-US" altLang="en-US" dirty="0"/>
              <a:t> </a:t>
            </a:r>
            <a:r>
              <a:rPr lang="en-US" altLang="en-US" dirty="0" err="1"/>
              <a:t>выполнены</a:t>
            </a:r>
            <a:r>
              <a:rPr lang="en-US" altLang="en-US" dirty="0"/>
              <a:t> в </a:t>
            </a:r>
            <a:r>
              <a:rPr lang="en-US" altLang="en-US" dirty="0" err="1"/>
              <a:t>данном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загрузки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последнего</a:t>
            </a:r>
            <a:r>
              <a:rPr lang="en-US" altLang="en-US" dirty="0"/>
              <a:t> </a:t>
            </a:r>
            <a:r>
              <a:rPr lang="en-US" altLang="en-US" dirty="0" err="1"/>
              <a:t>вызова</a:t>
            </a:r>
            <a:r>
              <a:rPr lang="en-US" altLang="en-US" dirty="0"/>
              <a:t> </a:t>
            </a:r>
            <a:r>
              <a:rPr lang="en-US" altLang="en-US" dirty="0" err="1"/>
              <a:t>AcceptChanges</a:t>
            </a:r>
            <a:r>
              <a:rPr lang="en-US" altLang="en-US" dirty="0"/>
              <a:t>(). У </a:t>
            </a:r>
            <a:r>
              <a:rPr lang="en-US" altLang="en-US" dirty="0" err="1"/>
              <a:t>этого</a:t>
            </a:r>
            <a:r>
              <a:rPr lang="en-US" altLang="en-US" dirty="0"/>
              <a:t> </a:t>
            </a:r>
            <a:r>
              <a:rPr lang="en-US" altLang="en-US" dirty="0" err="1"/>
              <a:t>метода</a:t>
            </a:r>
            <a:r>
              <a:rPr lang="en-US" altLang="en-US" dirty="0"/>
              <a:t> </a:t>
            </a:r>
            <a:r>
              <a:rPr lang="en-US" altLang="en-US" dirty="0" err="1"/>
              <a:t>есть</a:t>
            </a:r>
            <a:r>
              <a:rPr lang="en-US" altLang="en-US" dirty="0"/>
              <a:t> </a:t>
            </a:r>
            <a:r>
              <a:rPr lang="en-US" altLang="en-US" dirty="0" err="1"/>
              <a:t>перегруженные</a:t>
            </a:r>
            <a:r>
              <a:rPr lang="en-US" altLang="en-US" dirty="0"/>
              <a:t> </a:t>
            </a:r>
            <a:r>
              <a:rPr lang="en-US" altLang="en-US" dirty="0" err="1"/>
              <a:t>варианты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позволяют</a:t>
            </a:r>
            <a:r>
              <a:rPr lang="en-US" altLang="en-US" dirty="0"/>
              <a:t> </a:t>
            </a:r>
            <a:r>
              <a:rPr lang="en-US" altLang="en-US" dirty="0" err="1"/>
              <a:t>получить</a:t>
            </a:r>
            <a:r>
              <a:rPr lang="en-US" altLang="en-US" dirty="0"/>
              <a:t> </a:t>
            </a:r>
            <a:r>
              <a:rPr lang="en-US" altLang="en-US" dirty="0" err="1"/>
              <a:t>только</a:t>
            </a:r>
            <a:r>
              <a:rPr lang="en-US" altLang="en-US" dirty="0"/>
              <a:t> </a:t>
            </a:r>
            <a:r>
              <a:rPr lang="en-US" altLang="en-US" dirty="0" err="1"/>
              <a:t>новые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en-US" altLang="en-US" dirty="0"/>
              <a:t>, </a:t>
            </a:r>
            <a:r>
              <a:rPr lang="en-US" altLang="en-US" dirty="0" err="1"/>
              <a:t>только</a:t>
            </a:r>
            <a:r>
              <a:rPr lang="en-US" altLang="en-US" dirty="0"/>
              <a:t> </a:t>
            </a:r>
            <a:r>
              <a:rPr lang="en-US" altLang="en-US" dirty="0" err="1"/>
              <a:t>измененные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только</a:t>
            </a:r>
            <a:r>
              <a:rPr lang="en-US" altLang="en-US" dirty="0"/>
              <a:t> </a:t>
            </a:r>
            <a:r>
              <a:rPr lang="en-US" altLang="en-US" dirty="0" err="1"/>
              <a:t>удаленные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HasChanges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Выдает</a:t>
            </a:r>
            <a:r>
              <a:rPr lang="en-US" altLang="en-US" dirty="0"/>
              <a:t>, </a:t>
            </a:r>
            <a:r>
              <a:rPr lang="en-US" altLang="en-US" dirty="0" err="1"/>
              <a:t>содержит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изменения</a:t>
            </a:r>
            <a:r>
              <a:rPr lang="en-US" altLang="en-US" dirty="0"/>
              <a:t>, </a:t>
            </a:r>
            <a:r>
              <a:rPr lang="en-US" altLang="en-US" dirty="0" err="1"/>
              <a:t>т.е</a:t>
            </a:r>
            <a:r>
              <a:rPr lang="en-US" altLang="en-US" dirty="0"/>
              <a:t>. </a:t>
            </a:r>
            <a:r>
              <a:rPr lang="en-US" altLang="en-US" dirty="0" err="1"/>
              <a:t>новые</a:t>
            </a:r>
            <a:r>
              <a:rPr lang="en-US" altLang="en-US" dirty="0"/>
              <a:t>, </a:t>
            </a:r>
            <a:r>
              <a:rPr lang="en-US" altLang="en-US" dirty="0" err="1"/>
              <a:t>удаленные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измененные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/>
              <a:t>Merge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Объединяет</a:t>
            </a:r>
            <a:r>
              <a:rPr lang="en-US" altLang="en-US" dirty="0"/>
              <a:t> </a:t>
            </a:r>
            <a:r>
              <a:rPr lang="en-US" altLang="en-US" dirty="0" err="1"/>
              <a:t>данный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с </a:t>
            </a:r>
            <a:r>
              <a:rPr lang="en-US" altLang="en-US" dirty="0" err="1"/>
              <a:t>указанным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ReadXml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Позволяет</a:t>
            </a:r>
            <a:r>
              <a:rPr lang="en-US" altLang="en-US" dirty="0"/>
              <a:t> </a:t>
            </a:r>
            <a:r>
              <a:rPr lang="en-US" altLang="en-US" dirty="0" err="1"/>
              <a:t>определить</a:t>
            </a:r>
            <a:r>
              <a:rPr lang="en-US" altLang="en-US" dirty="0"/>
              <a:t> </a:t>
            </a:r>
            <a:r>
              <a:rPr lang="en-US" altLang="en-US" dirty="0" err="1"/>
              <a:t>структуру</a:t>
            </a:r>
            <a:r>
              <a:rPr lang="en-US" altLang="en-US" dirty="0"/>
              <a:t> </a:t>
            </a:r>
            <a:r>
              <a:rPr lang="en-US" altLang="en-US" dirty="0" err="1"/>
              <a:t>объекта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и </a:t>
            </a:r>
            <a:r>
              <a:rPr lang="en-US" altLang="en-US" dirty="0" err="1"/>
              <a:t>заполнить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данными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основе</a:t>
            </a:r>
            <a:r>
              <a:rPr lang="en-US" altLang="en-US" dirty="0"/>
              <a:t> XML-</a:t>
            </a:r>
            <a:r>
              <a:rPr lang="en-US" altLang="en-US" dirty="0" err="1"/>
              <a:t>схемы</a:t>
            </a:r>
            <a:r>
              <a:rPr lang="en-US" altLang="en-US" dirty="0"/>
              <a:t> и </a:t>
            </a:r>
            <a:r>
              <a:rPr lang="en-US" altLang="en-US" dirty="0" err="1"/>
              <a:t>данных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потока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RejectChanges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Отменяет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изменения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были</a:t>
            </a:r>
            <a:r>
              <a:rPr lang="en-US" altLang="en-US" dirty="0"/>
              <a:t> </a:t>
            </a:r>
            <a:r>
              <a:rPr lang="en-US" altLang="en-US" dirty="0" err="1"/>
              <a:t>выполнены</a:t>
            </a:r>
            <a:r>
              <a:rPr lang="en-US" altLang="en-US" dirty="0"/>
              <a:t> в </a:t>
            </a:r>
            <a:r>
              <a:rPr lang="en-US" altLang="en-US" dirty="0" err="1"/>
              <a:t>данном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загрузки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последнего</a:t>
            </a:r>
            <a:r>
              <a:rPr lang="en-US" altLang="en-US" dirty="0"/>
              <a:t> </a:t>
            </a:r>
            <a:r>
              <a:rPr lang="en-US" altLang="en-US" dirty="0" err="1"/>
              <a:t>вызова</a:t>
            </a:r>
            <a:r>
              <a:rPr lang="en-US" altLang="en-US" dirty="0"/>
              <a:t> </a:t>
            </a:r>
            <a:r>
              <a:rPr lang="en-US" altLang="en-US" dirty="0" err="1"/>
              <a:t>AcceptChanges</a:t>
            </a:r>
            <a:r>
              <a:rPr lang="en-US" altLang="en-US" dirty="0"/>
              <a:t>()</a:t>
            </a:r>
            <a:r>
              <a:rPr lang="ru-RU" altLang="en-US" dirty="0"/>
              <a:t>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WriteXml</a:t>
            </a:r>
            <a:r>
              <a:rPr lang="en-US" altLang="en-US" dirty="0"/>
              <a:t>()</a:t>
            </a:r>
            <a:r>
              <a:rPr lang="ru-RU" altLang="en-US" dirty="0"/>
              <a:t>. </a:t>
            </a:r>
            <a:r>
              <a:rPr lang="en-US" altLang="en-US" dirty="0" err="1"/>
              <a:t>Позволяет</a:t>
            </a:r>
            <a:r>
              <a:rPr lang="en-US" altLang="en-US" dirty="0"/>
              <a:t> </a:t>
            </a:r>
            <a:r>
              <a:rPr lang="en-US" altLang="en-US" dirty="0" err="1"/>
              <a:t>записать</a:t>
            </a:r>
            <a:r>
              <a:rPr lang="en-US" altLang="en-US" dirty="0"/>
              <a:t> </a:t>
            </a:r>
            <a:r>
              <a:rPr lang="en-US" altLang="en-US" dirty="0" err="1"/>
              <a:t>содержимое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в </a:t>
            </a:r>
            <a:r>
              <a:rPr lang="en-US" altLang="en-US" dirty="0" err="1"/>
              <a:t>поток</a:t>
            </a:r>
            <a:r>
              <a:rPr lang="ru-RU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43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endParaRPr lang="ru-RU" altLang="en-US" i="1" dirty="0" smtClean="0"/>
          </a:p>
          <a:p>
            <a:pPr marL="0" indent="0">
              <a:buNone/>
            </a:pPr>
            <a:r>
              <a:rPr lang="en-US" altLang="en-US" i="1" dirty="0" err="1" smtClean="0">
                <a:solidFill>
                  <a:srgbClr val="00B050"/>
                </a:solidFill>
              </a:rPr>
              <a:t>DataSet</a:t>
            </a:r>
            <a:r>
              <a:rPr lang="en-US" altLang="en-US" i="1" dirty="0" smtClean="0">
                <a:solidFill>
                  <a:srgbClr val="00B050"/>
                </a:solidFill>
              </a:rPr>
              <a:t> </a:t>
            </a:r>
            <a:r>
              <a:rPr lang="en-US" altLang="en-US" i="1" dirty="0" err="1">
                <a:solidFill>
                  <a:srgbClr val="00B050"/>
                </a:solidFill>
              </a:rPr>
              <a:t>carsInventoryDS</a:t>
            </a:r>
            <a:r>
              <a:rPr lang="en-US" altLang="en-US" i="1" dirty="0">
                <a:solidFill>
                  <a:srgbClr val="00B050"/>
                </a:solidFill>
              </a:rPr>
              <a:t> = new </a:t>
            </a:r>
            <a:r>
              <a:rPr lang="en-US" altLang="en-US" i="1" dirty="0" err="1">
                <a:solidFill>
                  <a:srgbClr val="00B050"/>
                </a:solidFill>
              </a:rPr>
              <a:t>DataSet</a:t>
            </a:r>
            <a:r>
              <a:rPr lang="en-US" altLang="en-US" i="1" dirty="0">
                <a:solidFill>
                  <a:srgbClr val="00B050"/>
                </a:solidFill>
              </a:rPr>
              <a:t>("Car Inventory"); </a:t>
            </a:r>
            <a:endParaRPr lang="ru-RU" alt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i="1" dirty="0" err="1" smtClean="0">
                <a:solidFill>
                  <a:srgbClr val="00B050"/>
                </a:solidFill>
              </a:rPr>
              <a:t>carsInventoryDS.ExtendedProperties</a:t>
            </a:r>
            <a:r>
              <a:rPr lang="en-US" altLang="en-US" i="1" dirty="0">
                <a:solidFill>
                  <a:srgbClr val="00B050"/>
                </a:solidFill>
              </a:rPr>
              <a:t>["</a:t>
            </a:r>
            <a:r>
              <a:rPr lang="en-US" altLang="en-US" i="1" dirty="0" err="1">
                <a:solidFill>
                  <a:srgbClr val="00B050"/>
                </a:solidFill>
              </a:rPr>
              <a:t>TimeStamp</a:t>
            </a:r>
            <a:r>
              <a:rPr lang="en-US" altLang="en-US" i="1" dirty="0">
                <a:solidFill>
                  <a:srgbClr val="00B050"/>
                </a:solidFill>
              </a:rPr>
              <a:t>"] = </a:t>
            </a:r>
            <a:r>
              <a:rPr lang="en-US" altLang="en-US" i="1" dirty="0" err="1">
                <a:solidFill>
                  <a:srgbClr val="00B050"/>
                </a:solidFill>
              </a:rPr>
              <a:t>DateTime.Now</a:t>
            </a:r>
            <a:r>
              <a:rPr lang="en-US" altLang="en-US" i="1" dirty="0">
                <a:solidFill>
                  <a:srgbClr val="00B050"/>
                </a:solidFill>
              </a:rPr>
              <a:t>; </a:t>
            </a:r>
            <a:endParaRPr lang="ru-RU" alt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i="1" dirty="0" err="1" smtClean="0">
                <a:solidFill>
                  <a:srgbClr val="00B050"/>
                </a:solidFill>
              </a:rPr>
              <a:t>carsInventoryDS.ExtendedProperties</a:t>
            </a:r>
            <a:r>
              <a:rPr lang="en-US" altLang="en-US" i="1" dirty="0">
                <a:solidFill>
                  <a:srgbClr val="00B050"/>
                </a:solidFill>
              </a:rPr>
              <a:t>["</a:t>
            </a:r>
            <a:r>
              <a:rPr lang="en-US" altLang="en-US" i="1" dirty="0" err="1">
                <a:solidFill>
                  <a:srgbClr val="00B050"/>
                </a:solidFill>
              </a:rPr>
              <a:t>DataSetID</a:t>
            </a:r>
            <a:r>
              <a:rPr lang="en-US" altLang="en-US" i="1" dirty="0">
                <a:solidFill>
                  <a:srgbClr val="00B050"/>
                </a:solidFill>
              </a:rPr>
              <a:t>"] = </a:t>
            </a:r>
            <a:r>
              <a:rPr lang="en-US" altLang="en-US" i="1" dirty="0" err="1">
                <a:solidFill>
                  <a:srgbClr val="00B050"/>
                </a:solidFill>
              </a:rPr>
              <a:t>Guid.NewGuid</a:t>
            </a:r>
            <a:r>
              <a:rPr lang="en-US" altLang="en-US" i="1" dirty="0">
                <a:solidFill>
                  <a:srgbClr val="00B050"/>
                </a:solidFill>
              </a:rPr>
              <a:t>(); </a:t>
            </a:r>
            <a:endParaRPr lang="ru-RU" altLang="en-US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i="1" dirty="0" err="1" smtClean="0">
                <a:solidFill>
                  <a:srgbClr val="00B050"/>
                </a:solidFill>
              </a:rPr>
              <a:t>carsInventoryDS.ExtendedProperties</a:t>
            </a:r>
            <a:r>
              <a:rPr lang="en-US" altLang="en-US" i="1" dirty="0">
                <a:solidFill>
                  <a:srgbClr val="00B050"/>
                </a:solidFill>
              </a:rPr>
              <a:t>["Company"] = "</a:t>
            </a:r>
            <a:r>
              <a:rPr lang="en-US" altLang="en-US" i="1" dirty="0" err="1">
                <a:solidFill>
                  <a:srgbClr val="00B050"/>
                </a:solidFill>
              </a:rPr>
              <a:t>Мой</a:t>
            </a:r>
            <a:r>
              <a:rPr lang="en-US" altLang="en-US" i="1" dirty="0">
                <a:solidFill>
                  <a:srgbClr val="00B050"/>
                </a:solidFill>
              </a:rPr>
              <a:t> </a:t>
            </a:r>
            <a:r>
              <a:rPr lang="en-US" altLang="en-US" i="1" dirty="0" err="1">
                <a:solidFill>
                  <a:srgbClr val="00B050"/>
                </a:solidFill>
              </a:rPr>
              <a:t>магазин</a:t>
            </a:r>
            <a:r>
              <a:rPr lang="en-US" altLang="en-US" i="1" dirty="0">
                <a:solidFill>
                  <a:srgbClr val="00B050"/>
                </a:solidFill>
              </a:rPr>
              <a:t>"; </a:t>
            </a:r>
            <a:r>
              <a:rPr lang="en-US" altLang="en-US" i="1" dirty="0" err="1">
                <a:solidFill>
                  <a:srgbClr val="00B050"/>
                </a:solidFill>
              </a:rPr>
              <a:t>Console.ReadLine</a:t>
            </a:r>
            <a:r>
              <a:rPr lang="en-US" altLang="en-US" i="1" dirty="0">
                <a:solidFill>
                  <a:srgbClr val="00B050"/>
                </a:solidFill>
              </a:rPr>
              <a:t>();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любом случае объект </a:t>
            </a:r>
            <a:r>
              <a:rPr lang="ru-RU" dirty="0" err="1"/>
              <a:t>DataSet</a:t>
            </a:r>
            <a:r>
              <a:rPr lang="ru-RU" dirty="0"/>
              <a:t> не очень-то интересен, если он не содержит хоть немного объектов </a:t>
            </a:r>
            <a:r>
              <a:rPr lang="ru-RU" dirty="0" err="1"/>
              <a:t>DataTable</a:t>
            </a:r>
            <a:r>
              <a:rPr lang="ru-RU" dirty="0"/>
              <a:t>. Значит, теперь нужно изучить внутреннее устройство класса </a:t>
            </a:r>
            <a:r>
              <a:rPr lang="ru-RU" dirty="0" err="1"/>
              <a:t>DataTable</a:t>
            </a:r>
            <a:r>
              <a:rPr lang="ru-RU" dirty="0"/>
              <a:t>, начиная с типа </a:t>
            </a:r>
            <a:r>
              <a:rPr lang="ru-RU" dirty="0" err="1"/>
              <a:t>DataColumn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8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92500" lnSpcReduction="10000"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Тип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 </a:t>
            </a:r>
            <a:r>
              <a:rPr lang="en-US" altLang="en-US" dirty="0" err="1"/>
              <a:t>определяет</a:t>
            </a:r>
            <a:r>
              <a:rPr lang="en-US" altLang="en-US" dirty="0"/>
              <a:t> </a:t>
            </a:r>
            <a:r>
              <a:rPr lang="en-US" altLang="en-US" dirty="0" err="1"/>
              <a:t>значительное</a:t>
            </a:r>
            <a:r>
              <a:rPr lang="en-US" altLang="en-US" dirty="0"/>
              <a:t> </a:t>
            </a:r>
            <a:r>
              <a:rPr lang="en-US" altLang="en-US" dirty="0" err="1"/>
              <a:t>количество</a:t>
            </a:r>
            <a:r>
              <a:rPr lang="en-US" altLang="en-US" dirty="0"/>
              <a:t> </a:t>
            </a:r>
            <a:r>
              <a:rPr lang="en-US" altLang="en-US" dirty="0" err="1"/>
              <a:t>членов</a:t>
            </a:r>
            <a:r>
              <a:rPr lang="en-US" altLang="en-US" dirty="0"/>
              <a:t>, </a:t>
            </a:r>
            <a:r>
              <a:rPr lang="en-US" altLang="en-US" dirty="0" err="1"/>
              <a:t>многие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которых</a:t>
            </a:r>
            <a:r>
              <a:rPr lang="en-US" altLang="en-US" dirty="0"/>
              <a:t> </a:t>
            </a:r>
            <a:r>
              <a:rPr lang="en-US" altLang="en-US" dirty="0" err="1"/>
              <a:t>совпадают</a:t>
            </a:r>
            <a:r>
              <a:rPr lang="en-US" altLang="en-US" dirty="0"/>
              <a:t>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именам</a:t>
            </a:r>
            <a:r>
              <a:rPr lang="en-US" altLang="en-US" dirty="0"/>
              <a:t> и </a:t>
            </a:r>
            <a:r>
              <a:rPr lang="en-US" altLang="en-US" dirty="0" err="1"/>
              <a:t>функциям</a:t>
            </a:r>
            <a:r>
              <a:rPr lang="en-US" altLang="en-US" dirty="0"/>
              <a:t> с </a:t>
            </a:r>
            <a:r>
              <a:rPr lang="en-US" altLang="en-US" dirty="0" err="1"/>
              <a:t>аналогичными</a:t>
            </a:r>
            <a:r>
              <a:rPr lang="en-US" altLang="en-US" dirty="0"/>
              <a:t> </a:t>
            </a:r>
            <a:r>
              <a:rPr lang="en-US" altLang="en-US" dirty="0" err="1"/>
              <a:t>членами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. </a:t>
            </a:r>
            <a:endParaRPr lang="ru-RU" altLang="en-US" dirty="0" smtClean="0"/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 smtClean="0"/>
              <a:t>Н</a:t>
            </a:r>
            <a:r>
              <a:rPr lang="en-US" altLang="en-US" dirty="0" err="1" smtClean="0"/>
              <a:t>екоторые</a:t>
            </a:r>
            <a:r>
              <a:rPr lang="en-US" altLang="en-US" dirty="0" smtClean="0"/>
              <a:t> </a:t>
            </a:r>
            <a:r>
              <a:rPr lang="en-US" altLang="en-US" dirty="0" err="1"/>
              <a:t>основные</a:t>
            </a:r>
            <a:r>
              <a:rPr lang="en-US" altLang="en-US" dirty="0"/>
              <a:t> </a:t>
            </a:r>
            <a:r>
              <a:rPr lang="en-US" altLang="en-US" dirty="0" err="1"/>
              <a:t>члены</a:t>
            </a:r>
            <a:r>
              <a:rPr lang="en-US" altLang="en-US" dirty="0"/>
              <a:t> </a:t>
            </a:r>
            <a:r>
              <a:rPr lang="en-US" altLang="en-US" dirty="0" err="1"/>
              <a:t>типа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, </a:t>
            </a:r>
            <a:r>
              <a:rPr lang="en-US" altLang="en-US" dirty="0" err="1"/>
              <a:t>кроме</a:t>
            </a:r>
            <a:r>
              <a:rPr lang="en-US" altLang="en-US" dirty="0"/>
              <a:t> Rows и Columns:</a:t>
            </a:r>
          </a:p>
          <a:p>
            <a:pPr marL="358775" lvl="0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CaseSensitive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Указывает</a:t>
            </a:r>
            <a:r>
              <a:rPr lang="en-US" altLang="en-US" dirty="0"/>
              <a:t>, </a:t>
            </a:r>
            <a:r>
              <a:rPr lang="en-US" altLang="en-US" dirty="0" err="1"/>
              <a:t>чувствительны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к </a:t>
            </a:r>
            <a:r>
              <a:rPr lang="en-US" altLang="en-US" dirty="0" err="1"/>
              <a:t>регистру</a:t>
            </a:r>
            <a:r>
              <a:rPr lang="en-US" altLang="en-US" dirty="0"/>
              <a:t> </a:t>
            </a:r>
            <a:r>
              <a:rPr lang="en-US" altLang="en-US" dirty="0" err="1"/>
              <a:t>символов</a:t>
            </a:r>
            <a:r>
              <a:rPr lang="en-US" altLang="en-US" dirty="0"/>
              <a:t> </a:t>
            </a:r>
            <a:r>
              <a:rPr lang="en-US" altLang="en-US" dirty="0" err="1"/>
              <a:t>строковые</a:t>
            </a:r>
            <a:r>
              <a:rPr lang="en-US" altLang="en-US" dirty="0"/>
              <a:t> </a:t>
            </a:r>
            <a:r>
              <a:rPr lang="en-US" altLang="en-US" dirty="0" err="1"/>
              <a:t>сравнения</a:t>
            </a:r>
            <a:r>
              <a:rPr lang="en-US" altLang="en-US" dirty="0"/>
              <a:t> в </a:t>
            </a:r>
            <a:r>
              <a:rPr lang="en-US" altLang="en-US" dirty="0" err="1"/>
              <a:t>таблице</a:t>
            </a:r>
            <a:r>
              <a:rPr lang="en-US" altLang="en-US" dirty="0"/>
              <a:t>.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 </a:t>
            </a:r>
            <a:r>
              <a:rPr lang="en-US" altLang="en-US" dirty="0" err="1"/>
              <a:t>равно</a:t>
            </a:r>
            <a:r>
              <a:rPr lang="en-US" altLang="en-US" dirty="0"/>
              <a:t> </a:t>
            </a:r>
            <a:r>
              <a:rPr lang="en-US" altLang="en-US" dirty="0" smtClean="0"/>
              <a:t>false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358775" lvl="0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 smtClean="0"/>
              <a:t>ChildRelations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Возвращает</a:t>
            </a:r>
            <a:r>
              <a:rPr lang="en-US" altLang="en-US" dirty="0" smtClean="0"/>
              <a:t> </a:t>
            </a:r>
            <a:r>
              <a:rPr lang="en-US" altLang="en-US" dirty="0" err="1"/>
              <a:t>коллекцию</a:t>
            </a:r>
            <a:r>
              <a:rPr lang="en-US" altLang="en-US" dirty="0"/>
              <a:t> </a:t>
            </a:r>
            <a:r>
              <a:rPr lang="en-US" altLang="en-US" dirty="0" err="1"/>
              <a:t>дочерних</a:t>
            </a:r>
            <a:r>
              <a:rPr lang="en-US" altLang="en-US" dirty="0"/>
              <a:t> </a:t>
            </a:r>
            <a:r>
              <a:rPr lang="en-US" altLang="en-US" dirty="0" err="1"/>
              <a:t>отношений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 (</a:t>
            </a: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они</a:t>
            </a:r>
            <a:r>
              <a:rPr lang="en-US" altLang="en-US" dirty="0"/>
              <a:t> </a:t>
            </a:r>
            <a:r>
              <a:rPr lang="en-US" altLang="en-US" dirty="0" err="1"/>
              <a:t>есть</a:t>
            </a:r>
            <a:r>
              <a:rPr lang="en-US" altLang="en-US" dirty="0" smtClean="0"/>
              <a:t>)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358775" lvl="0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smtClean="0"/>
              <a:t>Constraints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Получает</a:t>
            </a:r>
            <a:r>
              <a:rPr lang="en-US" altLang="en-US" dirty="0" smtClean="0"/>
              <a:t> </a:t>
            </a:r>
            <a:r>
              <a:rPr lang="en-US" altLang="en-US" dirty="0" err="1"/>
              <a:t>коллекцию</a:t>
            </a:r>
            <a:r>
              <a:rPr lang="en-US" altLang="en-US" dirty="0"/>
              <a:t> </a:t>
            </a:r>
            <a:r>
              <a:rPr lang="en-US" altLang="en-US" dirty="0" err="1"/>
              <a:t>ограничений</a:t>
            </a:r>
            <a:r>
              <a:rPr lang="en-US" altLang="en-US" dirty="0"/>
              <a:t>, </a:t>
            </a:r>
            <a:r>
              <a:rPr lang="en-US" altLang="en-US" dirty="0" err="1"/>
              <a:t>поддерживаемых</a:t>
            </a:r>
            <a:r>
              <a:rPr lang="en-US" altLang="en-US" dirty="0"/>
              <a:t> </a:t>
            </a:r>
            <a:r>
              <a:rPr lang="en-US" altLang="en-US" dirty="0" err="1"/>
              <a:t>данной</a:t>
            </a:r>
            <a:r>
              <a:rPr lang="en-US" altLang="en-US" dirty="0"/>
              <a:t> </a:t>
            </a:r>
            <a:r>
              <a:rPr lang="en-US" altLang="en-US" dirty="0" err="1" smtClean="0"/>
              <a:t>таблицей</a:t>
            </a:r>
            <a:r>
              <a:rPr lang="ru-RU" altLang="en-US" dirty="0" smtClean="0"/>
              <a:t>.</a:t>
            </a:r>
            <a:endParaRPr lang="en-US" altLang="en-US" dirty="0"/>
          </a:p>
          <a:p>
            <a:pPr marL="358775" lvl="0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/>
              <a:t>Copy</a:t>
            </a:r>
            <a:r>
              <a:rPr lang="en-US" altLang="en-US" dirty="0" smtClean="0"/>
              <a:t>()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Метод</a:t>
            </a:r>
            <a:r>
              <a:rPr lang="en-US" altLang="en-US" dirty="0"/>
              <a:t>, </a:t>
            </a:r>
            <a:r>
              <a:rPr lang="en-US" altLang="en-US" dirty="0" err="1"/>
              <a:t>копирующий</a:t>
            </a:r>
            <a:r>
              <a:rPr lang="en-US" altLang="en-US" dirty="0"/>
              <a:t> </a:t>
            </a:r>
            <a:r>
              <a:rPr lang="en-US" altLang="en-US" dirty="0" err="1"/>
              <a:t>схему</a:t>
            </a:r>
            <a:r>
              <a:rPr lang="en-US" altLang="en-US" dirty="0"/>
              <a:t> и </a:t>
            </a:r>
            <a:r>
              <a:rPr lang="en-US" altLang="en-US" dirty="0" err="1"/>
              <a:t>данные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 в </a:t>
            </a:r>
            <a:r>
              <a:rPr lang="en-US" altLang="en-US" dirty="0" err="1"/>
              <a:t>новый</a:t>
            </a:r>
            <a:r>
              <a:rPr lang="en-US" altLang="en-US" dirty="0"/>
              <a:t> </a:t>
            </a:r>
            <a:r>
              <a:rPr lang="en-US" altLang="en-US" dirty="0" err="1" smtClean="0"/>
              <a:t>экземпляр</a:t>
            </a:r>
            <a:r>
              <a:rPr lang="ru-RU" altLang="en-US" dirty="0" smtClean="0"/>
              <a:t>.</a:t>
            </a:r>
          </a:p>
          <a:p>
            <a:pPr marL="358775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DataSet</a:t>
            </a:r>
            <a:r>
              <a:rPr lang="ru-RU" altLang="en-US" dirty="0"/>
              <a:t>.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, </a:t>
            </a:r>
            <a:r>
              <a:rPr lang="en-US" altLang="en-US" dirty="0" err="1"/>
              <a:t>содержащий</a:t>
            </a:r>
            <a:r>
              <a:rPr lang="en-US" altLang="en-US" dirty="0"/>
              <a:t> </a:t>
            </a:r>
            <a:r>
              <a:rPr lang="en-US" altLang="en-US" dirty="0" err="1"/>
              <a:t>данную</a:t>
            </a:r>
            <a:r>
              <a:rPr lang="en-US" altLang="en-US" dirty="0"/>
              <a:t> </a:t>
            </a:r>
            <a:r>
              <a:rPr lang="en-US" altLang="en-US" dirty="0" err="1"/>
              <a:t>таблицу</a:t>
            </a:r>
            <a:r>
              <a:rPr lang="en-US" altLang="en-US" dirty="0"/>
              <a:t> (</a:t>
            </a: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он</a:t>
            </a:r>
            <a:r>
              <a:rPr lang="en-US" altLang="en-US" dirty="0"/>
              <a:t> </a:t>
            </a:r>
            <a:r>
              <a:rPr lang="en-US" altLang="en-US" dirty="0" err="1"/>
              <a:t>есть</a:t>
            </a:r>
            <a:r>
              <a:rPr lang="en-US" altLang="en-US" dirty="0"/>
              <a:t>)</a:t>
            </a:r>
            <a:r>
              <a:rPr lang="ru-RU" altLang="en-US" dirty="0"/>
              <a:t>.</a:t>
            </a:r>
            <a:endParaRPr lang="en-US" altLang="en-US" dirty="0"/>
          </a:p>
          <a:p>
            <a:pPr marL="358775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DefaultView</a:t>
            </a:r>
            <a:r>
              <a:rPr lang="ru-RU" altLang="en-US" dirty="0"/>
              <a:t>.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специализированное</a:t>
            </a:r>
            <a:r>
              <a:rPr lang="en-US" altLang="en-US" dirty="0"/>
              <a:t> </a:t>
            </a:r>
            <a:r>
              <a:rPr lang="en-US" altLang="en-US" dirty="0" err="1"/>
              <a:t>представление</a:t>
            </a:r>
            <a:r>
              <a:rPr lang="en-US" altLang="en-US" dirty="0"/>
              <a:t> </a:t>
            </a:r>
            <a:r>
              <a:rPr lang="en-US" altLang="en-US" dirty="0" err="1"/>
              <a:t>таблицы</a:t>
            </a:r>
            <a:r>
              <a:rPr lang="en-US" altLang="en-US" dirty="0"/>
              <a:t>, </a:t>
            </a:r>
            <a:r>
              <a:rPr lang="en-US" altLang="en-US" dirty="0" err="1"/>
              <a:t>которое</a:t>
            </a:r>
            <a:r>
              <a:rPr lang="en-US" altLang="en-US" dirty="0"/>
              <a:t> </a:t>
            </a:r>
            <a:r>
              <a:rPr lang="en-US" altLang="en-US" dirty="0" err="1"/>
              <a:t>может</a:t>
            </a:r>
            <a:r>
              <a:rPr lang="en-US" altLang="en-US" dirty="0"/>
              <a:t> </a:t>
            </a:r>
            <a:r>
              <a:rPr lang="en-US" altLang="en-US" dirty="0" err="1"/>
              <a:t>содержать</a:t>
            </a:r>
            <a:r>
              <a:rPr lang="en-US" altLang="en-US" dirty="0"/>
              <a:t> </a:t>
            </a:r>
            <a:r>
              <a:rPr lang="en-US" altLang="en-US" dirty="0" err="1"/>
              <a:t>отфильтрованное</a:t>
            </a:r>
            <a:r>
              <a:rPr lang="en-US" altLang="en-US" dirty="0"/>
              <a:t> </a:t>
            </a:r>
            <a:r>
              <a:rPr lang="en-US" altLang="en-US" dirty="0" err="1"/>
              <a:t>представление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позицию</a:t>
            </a:r>
            <a:r>
              <a:rPr lang="en-US" altLang="en-US" dirty="0"/>
              <a:t> </a:t>
            </a:r>
            <a:r>
              <a:rPr lang="en-US" altLang="en-US" dirty="0" err="1"/>
              <a:t>курсора</a:t>
            </a:r>
            <a:r>
              <a:rPr lang="ru-RU" altLang="en-US" dirty="0"/>
              <a:t>.</a:t>
            </a:r>
            <a:endParaRPr lang="en-US" altLang="en-US" dirty="0"/>
          </a:p>
          <a:p>
            <a:pPr marL="358775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ParentRelations</a:t>
            </a:r>
            <a:r>
              <a:rPr lang="ru-RU" altLang="en-US" dirty="0"/>
              <a:t>.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коллекцию</a:t>
            </a:r>
            <a:r>
              <a:rPr lang="en-US" altLang="en-US" dirty="0"/>
              <a:t> </a:t>
            </a:r>
            <a:r>
              <a:rPr lang="en-US" altLang="en-US" dirty="0" err="1"/>
              <a:t>родительских</a:t>
            </a:r>
            <a:r>
              <a:rPr lang="en-US" altLang="en-US" dirty="0"/>
              <a:t> </a:t>
            </a:r>
            <a:r>
              <a:rPr lang="en-US" altLang="en-US" dirty="0" err="1"/>
              <a:t>отношений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ru-RU" altLang="en-US" dirty="0"/>
              <a:t>.</a:t>
            </a:r>
            <a:endParaRPr lang="en-US" altLang="en-US" dirty="0"/>
          </a:p>
          <a:p>
            <a:pPr marL="358775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PrimaryKey</a:t>
            </a:r>
            <a:r>
              <a:rPr lang="ru-RU" altLang="en-US" dirty="0"/>
              <a:t>.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массив</a:t>
            </a:r>
            <a:r>
              <a:rPr lang="en-US" altLang="en-US" dirty="0"/>
              <a:t> </a:t>
            </a:r>
            <a:r>
              <a:rPr lang="en-US" altLang="en-US" dirty="0" err="1"/>
              <a:t>столбцов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выступают</a:t>
            </a:r>
            <a:r>
              <a:rPr lang="en-US" altLang="en-US" dirty="0"/>
              <a:t> в </a:t>
            </a:r>
            <a:r>
              <a:rPr lang="en-US" altLang="en-US" dirty="0" err="1"/>
              <a:t>качестве</a:t>
            </a:r>
            <a:r>
              <a:rPr lang="en-US" altLang="en-US" dirty="0"/>
              <a:t> </a:t>
            </a:r>
            <a:r>
              <a:rPr lang="en-US" altLang="en-US" dirty="0" err="1"/>
              <a:t>первичных</a:t>
            </a:r>
            <a:r>
              <a:rPr lang="en-US" altLang="en-US" dirty="0"/>
              <a:t> </a:t>
            </a:r>
            <a:r>
              <a:rPr lang="en-US" altLang="en-US" dirty="0" err="1"/>
              <a:t>ключей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таблицы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ru-RU" altLang="en-US" dirty="0"/>
              <a:t>.</a:t>
            </a:r>
            <a:endParaRPr lang="en-US" altLang="en-US" dirty="0"/>
          </a:p>
          <a:p>
            <a:pPr marL="358775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RemotingFormat</a:t>
            </a:r>
            <a:r>
              <a:rPr lang="ru-RU" altLang="en-US" dirty="0"/>
              <a:t>. </a:t>
            </a:r>
            <a:r>
              <a:rPr lang="en-US" altLang="en-US" dirty="0" err="1"/>
              <a:t>Позволяет</a:t>
            </a:r>
            <a:r>
              <a:rPr lang="en-US" altLang="en-US" dirty="0"/>
              <a:t> </a:t>
            </a:r>
            <a:r>
              <a:rPr lang="en-US" altLang="en-US" dirty="0" err="1"/>
              <a:t>определить</a:t>
            </a:r>
            <a:r>
              <a:rPr lang="en-US" altLang="en-US" dirty="0"/>
              <a:t> </a:t>
            </a:r>
            <a:r>
              <a:rPr lang="en-US" altLang="en-US" dirty="0" err="1"/>
              <a:t>формат</a:t>
            </a:r>
            <a:r>
              <a:rPr lang="en-US" altLang="en-US" dirty="0"/>
              <a:t> </a:t>
            </a:r>
            <a:r>
              <a:rPr lang="en-US" altLang="en-US" dirty="0" err="1"/>
              <a:t>сериализации</a:t>
            </a:r>
            <a:r>
              <a:rPr lang="en-US" altLang="en-US" dirty="0"/>
              <a:t> </a:t>
            </a:r>
            <a:r>
              <a:rPr lang="en-US" altLang="en-US" dirty="0" err="1"/>
              <a:t>объектом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содержимого</a:t>
            </a:r>
            <a:r>
              <a:rPr lang="en-US" altLang="en-US" dirty="0"/>
              <a:t> (</a:t>
            </a:r>
            <a:r>
              <a:rPr lang="en-US" altLang="en-US" dirty="0" err="1"/>
              <a:t>двоичный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XML)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уровня</a:t>
            </a:r>
            <a:r>
              <a:rPr lang="en-US" altLang="en-US" dirty="0"/>
              <a:t> .NET Remoting</a:t>
            </a:r>
            <a:r>
              <a:rPr lang="ru-RU" altLang="en-US" dirty="0"/>
              <a:t>.</a:t>
            </a:r>
            <a:endParaRPr lang="en-US" altLang="en-US" dirty="0"/>
          </a:p>
          <a:p>
            <a:pPr marL="358775" indent="-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 err="1"/>
              <a:t>TableName</a:t>
            </a:r>
            <a:r>
              <a:rPr lang="ru-RU" altLang="en-US" dirty="0"/>
              <a:t>.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имя</a:t>
            </a:r>
            <a:r>
              <a:rPr lang="en-US" altLang="en-US" dirty="0"/>
              <a:t> </a:t>
            </a:r>
            <a:r>
              <a:rPr lang="en-US" altLang="en-US" dirty="0" err="1"/>
              <a:t>таблицы</a:t>
            </a:r>
            <a:r>
              <a:rPr lang="en-US" altLang="en-US" dirty="0"/>
              <a:t>. </a:t>
            </a:r>
            <a:r>
              <a:rPr lang="en-US" altLang="en-US" dirty="0" err="1"/>
              <a:t>Значение</a:t>
            </a:r>
            <a:r>
              <a:rPr lang="en-US" altLang="en-US" dirty="0"/>
              <a:t> </a:t>
            </a:r>
            <a:r>
              <a:rPr lang="en-US" altLang="en-US" dirty="0" err="1"/>
              <a:t>этого</a:t>
            </a:r>
            <a:r>
              <a:rPr lang="en-US" altLang="en-US" dirty="0"/>
              <a:t> </a:t>
            </a:r>
            <a:r>
              <a:rPr lang="en-US" altLang="en-US" dirty="0" err="1"/>
              <a:t>свойства</a:t>
            </a:r>
            <a:r>
              <a:rPr lang="en-US" altLang="en-US" dirty="0"/>
              <a:t> </a:t>
            </a:r>
            <a:r>
              <a:rPr lang="en-US" altLang="en-US" dirty="0" err="1"/>
              <a:t>можно</a:t>
            </a:r>
            <a:r>
              <a:rPr lang="en-US" altLang="en-US" dirty="0"/>
              <a:t> </a:t>
            </a:r>
            <a:r>
              <a:rPr lang="en-US" altLang="en-US" dirty="0" err="1"/>
              <a:t>также</a:t>
            </a:r>
            <a:r>
              <a:rPr lang="en-US" altLang="en-US" dirty="0"/>
              <a:t> </a:t>
            </a:r>
            <a:r>
              <a:rPr lang="en-US" altLang="en-US" dirty="0" err="1"/>
              <a:t>задать</a:t>
            </a:r>
            <a:r>
              <a:rPr lang="en-US" altLang="en-US" dirty="0"/>
              <a:t> </a:t>
            </a:r>
            <a:r>
              <a:rPr lang="en-US" altLang="en-US" dirty="0" err="1"/>
              <a:t>через</a:t>
            </a:r>
            <a:r>
              <a:rPr lang="en-US" altLang="en-US" dirty="0"/>
              <a:t> </a:t>
            </a:r>
            <a:r>
              <a:rPr lang="en-US" altLang="en-US" dirty="0" err="1"/>
              <a:t>параметр</a:t>
            </a:r>
            <a:r>
              <a:rPr lang="en-US" altLang="en-US" dirty="0"/>
              <a:t> </a:t>
            </a:r>
            <a:r>
              <a:rPr lang="en-US" altLang="en-US" dirty="0" err="1"/>
              <a:t>конструктора</a:t>
            </a:r>
            <a:r>
              <a:rPr lang="ru-RU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9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Объекты </a:t>
            </a:r>
            <a:r>
              <a:rPr lang="ru-RU" dirty="0" err="1"/>
              <a:t>DataTable</a:t>
            </a:r>
            <a:r>
              <a:rPr lang="ru-RU" dirty="0"/>
              <a:t> поддерживают метод </a:t>
            </a:r>
            <a:r>
              <a:rPr lang="ru-RU" b="1" dirty="0" err="1"/>
              <a:t>CreateDataReader</a:t>
            </a:r>
            <a:r>
              <a:rPr lang="ru-RU" dirty="0"/>
              <a:t>(). Этот метод позволяет получать данные из </a:t>
            </a:r>
            <a:r>
              <a:rPr lang="ru-RU" dirty="0" err="1"/>
              <a:t>DataTable</a:t>
            </a:r>
            <a:r>
              <a:rPr lang="ru-RU" dirty="0"/>
              <a:t> с помощью схемы навигации, похожей на тип чтения данных (объект чтения данных читает данные из находящейся в памяти таблицы </a:t>
            </a:r>
            <a:r>
              <a:rPr lang="ru-RU" dirty="0" err="1"/>
              <a:t>DataTable</a:t>
            </a:r>
            <a:r>
              <a:rPr lang="ru-RU" dirty="0"/>
              <a:t>, а не из реальной базы данных, поэтому здесь подключение к базе данных не требуется). Основное преимущество такого подхода состоит в том, что теперь при обработке данных используется единая модель, независимо от уровня ADO.NET, применяемого для получения этих данных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Тип </a:t>
            </a:r>
            <a:r>
              <a:rPr lang="ru-RU" dirty="0" err="1"/>
              <a:t>DataTableReader</a:t>
            </a:r>
            <a:r>
              <a:rPr lang="ru-RU" dirty="0"/>
              <a:t> работает точно так же, как и объект чтения данных конкретного поставщика данных. Он очень удобен, если нужно быстро загрузить данными объект </a:t>
            </a:r>
            <a:r>
              <a:rPr lang="ru-RU" dirty="0" err="1"/>
              <a:t>DataTable</a:t>
            </a:r>
            <a:r>
              <a:rPr lang="ru-RU" dirty="0"/>
              <a:t>, не путаясь во внутренних коллекциях строк и столбцов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static void </a:t>
            </a:r>
            <a:r>
              <a:rPr lang="en-US" altLang="en-US" i="1" dirty="0" err="1"/>
              <a:t>PrintTable</a:t>
            </a:r>
            <a:r>
              <a:rPr lang="en-US" altLang="en-US" i="1" dirty="0"/>
              <a:t>(</a:t>
            </a:r>
            <a:r>
              <a:rPr lang="en-US" altLang="en-US" i="1" dirty="0" err="1"/>
              <a:t>DataTable</a:t>
            </a:r>
            <a:r>
              <a:rPr lang="en-US" altLang="en-US" i="1" dirty="0"/>
              <a:t> </a:t>
            </a:r>
            <a:r>
              <a:rPr lang="en-US" altLang="en-US" i="1" dirty="0" err="1"/>
              <a:t>dt</a:t>
            </a:r>
            <a:r>
              <a:rPr lang="en-US" altLang="en-US" i="1" dirty="0"/>
              <a:t>)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{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/>
              <a:t>DataTableReader</a:t>
            </a:r>
            <a:r>
              <a:rPr lang="en-US" altLang="en-US" i="1" dirty="0"/>
              <a:t> </a:t>
            </a:r>
            <a:r>
              <a:rPr lang="en-US" altLang="en-US" i="1" dirty="0" err="1"/>
              <a:t>dtReader</a:t>
            </a:r>
            <a:r>
              <a:rPr lang="en-US" altLang="en-US" i="1" dirty="0"/>
              <a:t> = </a:t>
            </a:r>
            <a:r>
              <a:rPr lang="en-US" altLang="en-US" i="1" dirty="0" err="1"/>
              <a:t>dt.CreateDataReader</a:t>
            </a:r>
            <a:r>
              <a:rPr lang="en-US" altLang="en-US" i="1" dirty="0"/>
              <a:t>();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while (</a:t>
            </a:r>
            <a:r>
              <a:rPr lang="en-US" altLang="en-US" i="1" dirty="0" err="1"/>
              <a:t>dtReader.Read</a:t>
            </a:r>
            <a:r>
              <a:rPr lang="en-US" altLang="en-US" i="1" dirty="0"/>
              <a:t>())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{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for (</a:t>
            </a:r>
            <a:r>
              <a:rPr lang="en-US" altLang="en-US" i="1" dirty="0" err="1"/>
              <a:t>int</a:t>
            </a:r>
            <a:r>
              <a:rPr lang="en-US" altLang="en-US" i="1" dirty="0"/>
              <a:t> </a:t>
            </a:r>
            <a:r>
              <a:rPr lang="en-US" altLang="en-US" i="1" dirty="0" err="1"/>
              <a:t>i</a:t>
            </a:r>
            <a:r>
              <a:rPr lang="en-US" altLang="en-US" i="1" dirty="0"/>
              <a:t> = 0; </a:t>
            </a:r>
            <a:r>
              <a:rPr lang="en-US" altLang="en-US" i="1" dirty="0" err="1"/>
              <a:t>i</a:t>
            </a:r>
            <a:r>
              <a:rPr lang="en-US" altLang="en-US" i="1" dirty="0"/>
              <a:t> &lt; </a:t>
            </a:r>
            <a:r>
              <a:rPr lang="en-US" altLang="en-US" i="1" dirty="0" err="1"/>
              <a:t>dtReader.FieldCount</a:t>
            </a:r>
            <a:r>
              <a:rPr lang="en-US" altLang="en-US" i="1" dirty="0"/>
              <a:t>; </a:t>
            </a:r>
            <a:r>
              <a:rPr lang="en-US" altLang="en-US" i="1" dirty="0" err="1"/>
              <a:t>i</a:t>
            </a:r>
            <a:r>
              <a:rPr lang="en-US" altLang="en-US" i="1" dirty="0"/>
              <a:t>++)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/>
              <a:t>Console.Write</a:t>
            </a:r>
            <a:r>
              <a:rPr lang="en-US" altLang="en-US" i="1" dirty="0"/>
              <a:t>("{0}\t",</a:t>
            </a:r>
            <a:r>
              <a:rPr lang="en-US" altLang="en-US" i="1" dirty="0" err="1"/>
              <a:t>dtReader.GetValue</a:t>
            </a:r>
            <a:r>
              <a:rPr lang="en-US" altLang="en-US" i="1" dirty="0"/>
              <a:t>(</a:t>
            </a:r>
            <a:r>
              <a:rPr lang="en-US" altLang="en-US" i="1" dirty="0" err="1"/>
              <a:t>i</a:t>
            </a:r>
            <a:r>
              <a:rPr lang="en-US" altLang="en-US" i="1" dirty="0"/>
              <a:t>).</a:t>
            </a:r>
            <a:r>
              <a:rPr lang="en-US" altLang="en-US" i="1" dirty="0" err="1"/>
              <a:t>ToString</a:t>
            </a:r>
            <a:r>
              <a:rPr lang="en-US" altLang="en-US" i="1" dirty="0"/>
              <a:t>().Trim());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/>
              <a:t>Console.WriteLine</a:t>
            </a:r>
            <a:r>
              <a:rPr lang="en-US" altLang="en-US" i="1" dirty="0"/>
              <a:t>(); 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} </a:t>
            </a:r>
            <a:r>
              <a:rPr lang="en-US" altLang="en-US" i="1" dirty="0" err="1"/>
              <a:t>dtReader.Close</a:t>
            </a:r>
            <a:r>
              <a:rPr lang="en-US" altLang="en-US" i="1" dirty="0"/>
              <a:t>();</a:t>
            </a:r>
            <a:endParaRPr lang="ru-RU" altLang="en-US" i="1" dirty="0"/>
          </a:p>
          <a:p>
            <a:pPr marL="358775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/>
              <a:t>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i="1" dirty="0"/>
              <a:t>После получения данных из базы данных через </a:t>
            </a:r>
            <a:r>
              <a:rPr lang="ru-RU" i="1" dirty="0" err="1"/>
              <a:t>SqlDataAdapter</a:t>
            </a:r>
            <a:r>
              <a:rPr lang="ru-RU" i="1" dirty="0"/>
              <a:t> в </a:t>
            </a:r>
            <a:r>
              <a:rPr lang="ru-RU" i="1" dirty="0" err="1"/>
              <a:t>DataSet</a:t>
            </a:r>
            <a:r>
              <a:rPr lang="ru-RU" i="1" dirty="0"/>
              <a:t> мы можем локально работать с этими данными вне зависимости от наличия подключения. Более того если нам даже и не надо использовать никакую базу данных, но при этом мы хотим иметь удобный функционал для работы с данными в виде наборов таблиц, то мы также можем воспользоваться классом </a:t>
            </a:r>
            <a:r>
              <a:rPr lang="ru-RU" i="1" dirty="0" err="1"/>
              <a:t>DataSet</a:t>
            </a:r>
            <a:r>
              <a:rPr lang="ru-RU" i="1" dirty="0"/>
              <a:t>.</a:t>
            </a:r>
          </a:p>
          <a:p>
            <a:pPr marL="0" indent="0">
              <a:buNone/>
            </a:pPr>
            <a:r>
              <a:rPr lang="ru-RU" i="1" dirty="0"/>
              <a:t>Объект </a:t>
            </a:r>
            <a:r>
              <a:rPr lang="ru-RU" i="1" dirty="0" err="1"/>
              <a:t>DataSet</a:t>
            </a:r>
            <a:r>
              <a:rPr lang="ru-RU" i="1" dirty="0"/>
              <a:t> содержит таблицы, которые представлены типом </a:t>
            </a:r>
            <a:r>
              <a:rPr lang="ru-RU" b="1" i="1" dirty="0" err="1"/>
              <a:t>DataTable</a:t>
            </a:r>
            <a:r>
              <a:rPr lang="ru-RU" i="1" dirty="0"/>
              <a:t>. Таблица, в свою очередь, состоит из столбцов и строк. Каждый столбец представляет объект </a:t>
            </a:r>
            <a:r>
              <a:rPr lang="ru-RU" b="1" i="1" dirty="0" err="1"/>
              <a:t>DataColumn</a:t>
            </a:r>
            <a:r>
              <a:rPr lang="ru-RU" i="1" dirty="0"/>
              <a:t>, а строка - объект </a:t>
            </a:r>
            <a:r>
              <a:rPr lang="ru-RU" b="1" i="1" dirty="0" err="1"/>
              <a:t>DataRow</a:t>
            </a:r>
            <a:r>
              <a:rPr lang="ru-RU" i="1" dirty="0"/>
              <a:t>. Все данные строки хранятся в свойстве </a:t>
            </a:r>
            <a:r>
              <a:rPr lang="ru-RU" b="1" i="1" dirty="0" err="1"/>
              <a:t>ItemArray</a:t>
            </a:r>
            <a:r>
              <a:rPr lang="ru-RU" i="1" dirty="0"/>
              <a:t>, который представляет массив объектов - значений отдельных ячеек строки. </a:t>
            </a:r>
          </a:p>
        </p:txBody>
      </p:sp>
    </p:spTree>
    <p:extLst>
      <p:ext uri="{BB962C8B-B14F-4D97-AF65-F5344CB8AC3E}">
        <p14:creationId xmlns:p14="http://schemas.microsoft.com/office/powerpoint/2010/main" val="355592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DataTable</a:t>
            </a:r>
            <a:r>
              <a:rPr lang="en-US" dirty="0" smtClean="0"/>
              <a:t>. </a:t>
            </a:r>
            <a:r>
              <a:rPr lang="ru-RU" dirty="0" smtClean="0"/>
              <a:t>Пример 1.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Например, получим все таблицы и выведем их </a:t>
            </a:r>
            <a:r>
              <a:rPr lang="ru-RU" dirty="0" smtClean="0"/>
              <a:t>содержимое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System.Data.SqlClient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ConsoleApp1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class Program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string </a:t>
            </a:r>
            <a:r>
              <a:rPr lang="en-US" dirty="0" err="1"/>
              <a:t>connectionString</a:t>
            </a:r>
            <a:r>
              <a:rPr lang="en-US" dirty="0"/>
              <a:t> = @"Data Source=DESKTOP-9OELABF\</a:t>
            </a:r>
            <a:r>
              <a:rPr lang="en-US" dirty="0" err="1"/>
              <a:t>SQLEXPRESS;Initial</a:t>
            </a:r>
            <a:r>
              <a:rPr lang="en-US" dirty="0"/>
              <a:t> Catalog=Lesson20122020;Integrated Security=</a:t>
            </a:r>
            <a:r>
              <a:rPr lang="en-US" dirty="0" err="1"/>
              <a:t>True;Connect</a:t>
            </a:r>
            <a:r>
              <a:rPr lang="en-US" dirty="0"/>
              <a:t> Timeout=30;Encrypt=</a:t>
            </a:r>
            <a:r>
              <a:rPr lang="en-US" dirty="0" err="1"/>
              <a:t>False;TrustServerCertificate</a:t>
            </a:r>
            <a:r>
              <a:rPr lang="en-US" dirty="0"/>
              <a:t>=</a:t>
            </a:r>
            <a:r>
              <a:rPr lang="en-US" dirty="0" err="1"/>
              <a:t>False;ApplicationIntent</a:t>
            </a:r>
            <a:r>
              <a:rPr lang="en-US" dirty="0"/>
              <a:t>=</a:t>
            </a:r>
            <a:r>
              <a:rPr lang="en-US" dirty="0" err="1"/>
              <a:t>ReadWrite;MultiSubnetFailover</a:t>
            </a:r>
            <a:r>
              <a:rPr lang="en-US" dirty="0"/>
              <a:t>=False";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sql</a:t>
            </a:r>
            <a:r>
              <a:rPr lang="en-US" dirty="0"/>
              <a:t> = "SELECT * FROM Customers";</a:t>
            </a:r>
          </a:p>
          <a:p>
            <a:pPr marL="0" indent="0">
              <a:buNone/>
            </a:pPr>
            <a:r>
              <a:rPr lang="en-US" dirty="0"/>
              <a:t>            using (</a:t>
            </a:r>
            <a:r>
              <a:rPr lang="en-US" dirty="0" err="1"/>
              <a:t>SqlConnection</a:t>
            </a:r>
            <a:r>
              <a:rPr lang="en-US" dirty="0"/>
              <a:t> connection = new </a:t>
            </a:r>
            <a:r>
              <a:rPr lang="en-US" dirty="0" err="1"/>
              <a:t>SqlConnection</a:t>
            </a:r>
            <a:r>
              <a:rPr lang="en-US" dirty="0"/>
              <a:t>(</a:t>
            </a:r>
            <a:r>
              <a:rPr lang="en-US" dirty="0" err="1"/>
              <a:t>connectionString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connection.Open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SqlDataAdapter</a:t>
            </a:r>
            <a:r>
              <a:rPr lang="en-US" dirty="0"/>
              <a:t> adapter = 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connection);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adapter.Fill</a:t>
            </a:r>
            <a:r>
              <a:rPr lang="en-US" dirty="0"/>
              <a:t>(ds);</a:t>
            </a:r>
          </a:p>
          <a:p>
            <a:pPr marL="0" indent="0">
              <a:buNone/>
            </a:pPr>
            <a:r>
              <a:rPr lang="en-US" dirty="0"/>
              <a:t>                // </a:t>
            </a:r>
            <a:r>
              <a:rPr lang="ru-RU" dirty="0"/>
              <a:t>перебор всех таблиц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in </a:t>
            </a:r>
            <a:r>
              <a:rPr lang="en-US" dirty="0" err="1"/>
              <a:t>ds.Tables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dt.TableName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DataColumn</a:t>
            </a:r>
            <a:r>
              <a:rPr lang="en-US" dirty="0"/>
              <a:t> column in </a:t>
            </a:r>
            <a:r>
              <a:rPr lang="en-US" dirty="0" err="1"/>
              <a:t>dt.Columns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</a:t>
            </a:r>
            <a:r>
              <a:rPr lang="en-US" dirty="0"/>
              <a:t>($"\t{</a:t>
            </a:r>
            <a:r>
              <a:rPr lang="en-US" dirty="0" err="1"/>
              <a:t>column.ColumnName</a:t>
            </a:r>
            <a:r>
              <a:rPr lang="en-US" dirty="0"/>
              <a:t>}");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// </a:t>
            </a:r>
            <a:r>
              <a:rPr lang="ru-RU" dirty="0"/>
              <a:t>перебор всех строк таблицы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DataRow</a:t>
            </a:r>
            <a:r>
              <a:rPr lang="en-US" dirty="0"/>
              <a:t> row in </a:t>
            </a:r>
            <a:r>
              <a:rPr lang="en-US" dirty="0" err="1"/>
              <a:t>dt.Rows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// </a:t>
            </a:r>
            <a:r>
              <a:rPr lang="ru-RU" dirty="0"/>
              <a:t>получаем все ячейки строки</a:t>
            </a:r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 err="1"/>
              <a:t>var</a:t>
            </a:r>
            <a:r>
              <a:rPr lang="en-US" dirty="0"/>
              <a:t> cells = </a:t>
            </a:r>
            <a:r>
              <a:rPr lang="en-US" dirty="0" err="1"/>
              <a:t>row.ItemArray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foreach</a:t>
            </a:r>
            <a:r>
              <a:rPr lang="en-US" dirty="0"/>
              <a:t> (object cell in cells)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Console.Write</a:t>
            </a:r>
            <a:r>
              <a:rPr lang="en-US" dirty="0"/>
              <a:t>($"\t{cell}");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}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4794748"/>
            <a:ext cx="3798590" cy="18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DataTable</a:t>
            </a:r>
            <a:r>
              <a:rPr lang="ru-RU" dirty="0" smtClean="0"/>
              <a:t>. Пример 2. Без БД.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b">
            <a:normAutofit/>
          </a:bodyPr>
          <a:lstStyle/>
          <a:p>
            <a:pPr marL="0" indent="531813">
              <a:buNone/>
            </a:pPr>
            <a:r>
              <a:rPr lang="ru-RU" dirty="0"/>
              <a:t>Теперь рассмотрим, как мы можем работать с объектами </a:t>
            </a:r>
            <a:r>
              <a:rPr lang="ru-RU" dirty="0" err="1"/>
              <a:t>DataSet</a:t>
            </a:r>
            <a:r>
              <a:rPr lang="ru-RU" dirty="0"/>
              <a:t> и </a:t>
            </a:r>
            <a:r>
              <a:rPr lang="ru-RU" dirty="0" err="1"/>
              <a:t>DataTable</a:t>
            </a:r>
            <a:r>
              <a:rPr lang="ru-RU" dirty="0"/>
              <a:t> без какой-либо базы данных. Например, создадим вручную в </a:t>
            </a:r>
            <a:r>
              <a:rPr lang="ru-RU" dirty="0" err="1"/>
              <a:t>DataSet</a:t>
            </a:r>
            <a:r>
              <a:rPr lang="ru-RU" dirty="0"/>
              <a:t> несколько таблиц и определим их </a:t>
            </a:r>
            <a:r>
              <a:rPr lang="ru-RU" dirty="0" smtClean="0"/>
              <a:t>структуру.</a:t>
            </a:r>
          </a:p>
          <a:p>
            <a:pPr marL="0" indent="531813">
              <a:buNone/>
            </a:pPr>
            <a:endParaRPr lang="ru-RU" altLang="en-US" dirty="0"/>
          </a:p>
          <a:p>
            <a:pPr marL="0" indent="531813">
              <a:buNone/>
            </a:pPr>
            <a:endParaRPr lang="ru-RU" altLang="en-US" dirty="0" smtClean="0"/>
          </a:p>
          <a:p>
            <a:pPr marL="0" indent="531813">
              <a:buNone/>
            </a:pPr>
            <a:endParaRPr lang="ru-RU" altLang="en-US" dirty="0"/>
          </a:p>
          <a:p>
            <a:pPr marL="0" indent="531813">
              <a:buNone/>
            </a:pPr>
            <a:endParaRPr lang="ru-RU" altLang="en-US" dirty="0" smtClean="0"/>
          </a:p>
          <a:p>
            <a:pPr marL="0" indent="531813" algn="r">
              <a:buNone/>
            </a:pPr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  <a:p>
            <a:pPr marL="0" indent="531813">
              <a:buNone/>
            </a:pPr>
            <a:endParaRPr lang="ru-RU" alt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3501008"/>
            <a:ext cx="654667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DataColumn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Тип </a:t>
            </a:r>
            <a:r>
              <a:rPr lang="ru-RU" dirty="0" err="1"/>
              <a:t>DataColumn</a:t>
            </a:r>
            <a:r>
              <a:rPr lang="ru-RU" dirty="0"/>
              <a:t> представляет один столбец в объекте </a:t>
            </a:r>
            <a:r>
              <a:rPr lang="ru-RU" dirty="0" err="1"/>
              <a:t>DataTable</a:t>
            </a:r>
            <a:r>
              <a:rPr lang="ru-RU" dirty="0"/>
              <a:t>. Вообще-то множество всех объектов </a:t>
            </a:r>
            <a:r>
              <a:rPr lang="ru-RU" dirty="0" err="1"/>
              <a:t>DataColumn</a:t>
            </a:r>
            <a:r>
              <a:rPr lang="ru-RU" dirty="0"/>
              <a:t>, содержащихся в данном объекте </a:t>
            </a:r>
            <a:r>
              <a:rPr lang="ru-RU" dirty="0" err="1"/>
              <a:t>DataTable</a:t>
            </a:r>
            <a:r>
              <a:rPr lang="ru-RU" dirty="0"/>
              <a:t>, содержит всю информацию схемы таблицы. После создания объектов </a:t>
            </a:r>
            <a:r>
              <a:rPr lang="ru-RU" dirty="0" err="1"/>
              <a:t>DataColumn</a:t>
            </a:r>
            <a:r>
              <a:rPr lang="ru-RU" dirty="0"/>
              <a:t> они обычно добавляются в коллекцию столбцов типа </a:t>
            </a:r>
            <a:r>
              <a:rPr lang="ru-RU" dirty="0" err="1"/>
              <a:t>DataTable</a:t>
            </a:r>
            <a:r>
              <a:rPr lang="ru-RU" dirty="0"/>
              <a:t> (с помощью свойства </a:t>
            </a:r>
            <a:r>
              <a:rPr lang="ru-RU" dirty="0" err="1"/>
              <a:t>Columns</a:t>
            </a:r>
            <a:r>
              <a:rPr lang="ru-RU" dirty="0"/>
              <a:t>).</a:t>
            </a: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Возможно</a:t>
            </a:r>
            <a:r>
              <a:rPr lang="en-US" altLang="en-US" dirty="0"/>
              <a:t>, </a:t>
            </a:r>
            <a:r>
              <a:rPr lang="en-US" altLang="en-US" dirty="0" err="1"/>
              <a:t>вы</a:t>
            </a:r>
            <a:r>
              <a:rPr lang="en-US" altLang="en-US" dirty="0"/>
              <a:t> </a:t>
            </a:r>
            <a:r>
              <a:rPr lang="en-US" altLang="en-US" dirty="0" err="1"/>
              <a:t>уже</a:t>
            </a:r>
            <a:r>
              <a:rPr lang="en-US" altLang="en-US" dirty="0"/>
              <a:t> </a:t>
            </a:r>
            <a:r>
              <a:rPr lang="en-US" altLang="en-US" dirty="0" err="1"/>
              <a:t>знаете</a:t>
            </a:r>
            <a:r>
              <a:rPr lang="en-US" altLang="en-US" dirty="0"/>
              <a:t>, </a:t>
            </a:r>
            <a:r>
              <a:rPr lang="en-US" altLang="en-US" dirty="0" err="1"/>
              <a:t>что</a:t>
            </a:r>
            <a:r>
              <a:rPr lang="en-US" altLang="en-US" dirty="0"/>
              <a:t> </a:t>
            </a:r>
            <a:r>
              <a:rPr lang="en-US" altLang="en-US" dirty="0" err="1"/>
              <a:t>любому</a:t>
            </a:r>
            <a:r>
              <a:rPr lang="en-US" altLang="en-US" dirty="0"/>
              <a:t> </a:t>
            </a:r>
            <a:r>
              <a:rPr lang="en-US" altLang="en-US" dirty="0" err="1"/>
              <a:t>столбцу</a:t>
            </a:r>
            <a:r>
              <a:rPr lang="en-US" altLang="en-US" dirty="0"/>
              <a:t> в </a:t>
            </a:r>
            <a:r>
              <a:rPr lang="en-US" altLang="en-US" dirty="0" err="1"/>
              <a:t>таблице</a:t>
            </a:r>
            <a:r>
              <a:rPr lang="en-US" altLang="en-US" dirty="0"/>
              <a:t> </a:t>
            </a:r>
            <a:r>
              <a:rPr lang="en-US" altLang="en-US" dirty="0" err="1"/>
              <a:t>базы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</a:t>
            </a:r>
            <a:r>
              <a:rPr lang="en-US" altLang="en-US" dirty="0" err="1"/>
              <a:t>можно</a:t>
            </a:r>
            <a:r>
              <a:rPr lang="en-US" altLang="en-US" dirty="0"/>
              <a:t> </a:t>
            </a:r>
            <a:r>
              <a:rPr lang="en-US" altLang="en-US" dirty="0" err="1"/>
              <a:t>назначить</a:t>
            </a:r>
            <a:r>
              <a:rPr lang="en-US" altLang="en-US" dirty="0"/>
              <a:t> </a:t>
            </a:r>
            <a:r>
              <a:rPr lang="en-US" altLang="en-US" dirty="0" err="1"/>
              <a:t>набор</a:t>
            </a:r>
            <a:r>
              <a:rPr lang="en-US" altLang="en-US" dirty="0"/>
              <a:t> </a:t>
            </a:r>
            <a:r>
              <a:rPr lang="en-US" altLang="en-US" dirty="0" err="1"/>
              <a:t>ограничений</a:t>
            </a:r>
            <a:r>
              <a:rPr lang="en-US" altLang="en-US" dirty="0"/>
              <a:t> (в </a:t>
            </a:r>
            <a:r>
              <a:rPr lang="en-US" altLang="en-US" dirty="0" err="1"/>
              <a:t>виде</a:t>
            </a:r>
            <a:r>
              <a:rPr lang="en-US" altLang="en-US" dirty="0"/>
              <a:t> </a:t>
            </a:r>
            <a:r>
              <a:rPr lang="en-US" altLang="en-US" dirty="0" err="1"/>
              <a:t>первичного</a:t>
            </a:r>
            <a:r>
              <a:rPr lang="en-US" altLang="en-US" dirty="0"/>
              <a:t> </a:t>
            </a:r>
            <a:r>
              <a:rPr lang="en-US" altLang="en-US" dirty="0" err="1"/>
              <a:t>ключа</a:t>
            </a:r>
            <a:r>
              <a:rPr lang="en-US" altLang="en-US" dirty="0"/>
              <a:t>, </a:t>
            </a:r>
            <a:r>
              <a:rPr lang="en-US" altLang="en-US" dirty="0" err="1"/>
              <a:t>значения</a:t>
            </a:r>
            <a:r>
              <a:rPr lang="en-US" altLang="en-US" dirty="0"/>
              <a:t>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, </a:t>
            </a:r>
            <a:r>
              <a:rPr lang="en-US" altLang="en-US" dirty="0" err="1"/>
              <a:t>разрешения</a:t>
            </a:r>
            <a:r>
              <a:rPr lang="en-US" altLang="en-US" dirty="0"/>
              <a:t> </a:t>
            </a:r>
            <a:r>
              <a:rPr lang="en-US" altLang="en-US" dirty="0" err="1"/>
              <a:t>только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чтение</a:t>
            </a:r>
            <a:r>
              <a:rPr lang="en-US" altLang="en-US" dirty="0"/>
              <a:t> </a:t>
            </a:r>
            <a:r>
              <a:rPr lang="en-US" altLang="en-US" dirty="0" err="1"/>
              <a:t>информации</a:t>
            </a:r>
            <a:r>
              <a:rPr lang="en-US" altLang="en-US" dirty="0"/>
              <a:t> и </a:t>
            </a:r>
            <a:r>
              <a:rPr lang="en-US" altLang="en-US" dirty="0" err="1"/>
              <a:t>т.д</a:t>
            </a:r>
            <a:r>
              <a:rPr lang="en-US" altLang="en-US" dirty="0"/>
              <a:t>.). </a:t>
            </a:r>
            <a:r>
              <a:rPr lang="en-US" altLang="en-US" dirty="0" err="1"/>
              <a:t>Кроме</a:t>
            </a:r>
            <a:r>
              <a:rPr lang="en-US" altLang="en-US" dirty="0"/>
              <a:t> </a:t>
            </a:r>
            <a:r>
              <a:rPr lang="en-US" altLang="en-US" dirty="0" err="1"/>
              <a:t>того</a:t>
            </a:r>
            <a:r>
              <a:rPr lang="en-US" altLang="en-US" dirty="0"/>
              <a:t>, </a:t>
            </a:r>
            <a:r>
              <a:rPr lang="en-US" altLang="en-US" dirty="0" err="1"/>
              <a:t>каждый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en-US" altLang="en-US" dirty="0" err="1"/>
              <a:t>таблицы</a:t>
            </a:r>
            <a:r>
              <a:rPr lang="en-US" altLang="en-US" dirty="0"/>
              <a:t> </a:t>
            </a:r>
            <a:r>
              <a:rPr lang="en-US" altLang="en-US" dirty="0" err="1"/>
              <a:t>должен</a:t>
            </a:r>
            <a:r>
              <a:rPr lang="en-US" altLang="en-US" dirty="0"/>
              <a:t> </a:t>
            </a:r>
            <a:r>
              <a:rPr lang="en-US" altLang="en-US" dirty="0" err="1"/>
              <a:t>относиться</a:t>
            </a:r>
            <a:r>
              <a:rPr lang="en-US" altLang="en-US" dirty="0"/>
              <a:t> к </a:t>
            </a:r>
            <a:r>
              <a:rPr lang="en-US" altLang="en-US" dirty="0" err="1"/>
              <a:t>одному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разрешенных</a:t>
            </a:r>
            <a:r>
              <a:rPr lang="en-US" altLang="en-US" dirty="0"/>
              <a:t> в СУБД </a:t>
            </a:r>
            <a:r>
              <a:rPr lang="en-US" altLang="en-US" dirty="0" err="1"/>
              <a:t>типов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 smtClean="0"/>
              <a:t>. </a:t>
            </a: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9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Модели работы </a:t>
            </a:r>
            <a:r>
              <a:rPr lang="ru-RU" dirty="0" smtClean="0"/>
              <a:t>ADO.NET</a:t>
            </a:r>
            <a:r>
              <a:rPr lang="ru-RU" dirty="0"/>
              <a:t>.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531813">
              <a:buNone/>
            </a:pPr>
            <a:r>
              <a:rPr lang="ru-RU" dirty="0"/>
              <a:t>С самого начала нашего курса вы должны запомнить, что существует два принципиально разных способа работы приложения с БД: </a:t>
            </a:r>
            <a:r>
              <a:rPr lang="ru-RU" b="1" dirty="0"/>
              <a:t>присоединенный режим и отсоединенный </a:t>
            </a:r>
            <a:r>
              <a:rPr lang="ru-RU" b="1" dirty="0" smtClean="0"/>
              <a:t>режим.</a:t>
            </a:r>
          </a:p>
          <a:p>
            <a:pPr marL="0" indent="531813">
              <a:buNone/>
            </a:pPr>
            <a:r>
              <a:rPr lang="ru-RU" u="sng" dirty="0"/>
              <a:t>При присоединенном режиме </a:t>
            </a:r>
            <a:r>
              <a:rPr lang="ru-RU" dirty="0"/>
              <a:t>приложение подключается к БД и остается в подключенном состоянии продолжительное время. На протяжении этого времени приложение может обращаться к БД и выполнять </a:t>
            </a:r>
            <a:r>
              <a:rPr lang="ru-RU" dirty="0" smtClean="0"/>
              <a:t>какие</a:t>
            </a:r>
            <a:r>
              <a:rPr lang="en-US" dirty="0" smtClean="0"/>
              <a:t>-</a:t>
            </a:r>
            <a:r>
              <a:rPr lang="ru-RU" dirty="0" smtClean="0"/>
              <a:t>либо </a:t>
            </a:r>
            <a:r>
              <a:rPr lang="ru-RU" dirty="0"/>
              <a:t>запросы. В то же самое время приложение может заниматься и другими своими делами, не обращаясь к БД, но удерживая при этом открытое соединение с БД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u="sng" dirty="0"/>
              <a:t>При отсоединенном режиме </a:t>
            </a:r>
            <a:r>
              <a:rPr lang="ru-RU" dirty="0"/>
              <a:t>приложение подключается к БД, выполняет необходимое действие, например, читает данные из одной или нескольких таблиц, и тут же отключается от БД, сохраняя прочитанные данные у себя в соответствующих классах для локальной работы с этими данными. При необходимости выполнить новый запрос, приложение снова подключается к БД, выполняет запрос и тут же отключается.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Другими </a:t>
            </a:r>
            <a:r>
              <a:rPr lang="ru-RU" dirty="0"/>
              <a:t>словами, при присоединенном режиме приложение остается в подключенном к БД состоянии продолжительное время, а при отсоединенном режиме работы приложение подключается к БД в дискретном режиме только на время выполнения каждого запроса.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15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DataColumn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Класс</a:t>
            </a:r>
            <a:r>
              <a:rPr lang="en-US" altLang="en-US" dirty="0" smtClean="0"/>
              <a:t> </a:t>
            </a:r>
            <a:r>
              <a:rPr lang="en-US" altLang="en-US" dirty="0" err="1"/>
              <a:t>DataColumn</a:t>
            </a:r>
            <a:r>
              <a:rPr lang="en-US" altLang="en-US" dirty="0"/>
              <a:t> </a:t>
            </a:r>
            <a:r>
              <a:rPr lang="en-US" altLang="en-US" dirty="0" err="1"/>
              <a:t>имеет</a:t>
            </a:r>
            <a:r>
              <a:rPr lang="en-US" altLang="en-US" dirty="0"/>
              <a:t> </a:t>
            </a:r>
            <a:r>
              <a:rPr lang="en-US" altLang="en-US" dirty="0" err="1"/>
              <a:t>ряд</a:t>
            </a:r>
            <a:r>
              <a:rPr lang="en-US" altLang="en-US" dirty="0"/>
              <a:t> </a:t>
            </a:r>
            <a:r>
              <a:rPr lang="en-US" altLang="en-US" dirty="0" err="1"/>
              <a:t>свойств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указания</a:t>
            </a:r>
            <a:r>
              <a:rPr lang="en-US" altLang="en-US" dirty="0"/>
              <a:t> </a:t>
            </a:r>
            <a:r>
              <a:rPr lang="en-US" altLang="en-US" dirty="0" err="1"/>
              <a:t>таких</a:t>
            </a:r>
            <a:r>
              <a:rPr lang="en-US" altLang="en-US" dirty="0"/>
              <a:t> </a:t>
            </a:r>
            <a:r>
              <a:rPr lang="en-US" altLang="en-US" dirty="0" err="1"/>
              <a:t>моментов</a:t>
            </a:r>
            <a:r>
              <a:rPr lang="en-US" altLang="en-US" dirty="0"/>
              <a:t>:</a:t>
            </a:r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/>
              <a:t>AllowDBNull</a:t>
            </a:r>
            <a:r>
              <a:rPr lang="ru-RU" altLang="en-US" dirty="0"/>
              <a:t>. </a:t>
            </a:r>
            <a:r>
              <a:rPr lang="en-US" altLang="en-US" dirty="0" err="1"/>
              <a:t>Указывает</a:t>
            </a:r>
            <a:r>
              <a:rPr lang="en-US" altLang="en-US" dirty="0"/>
              <a:t>, </a:t>
            </a:r>
            <a:r>
              <a:rPr lang="en-US" altLang="en-US" dirty="0" err="1"/>
              <a:t>может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</a:t>
            </a:r>
            <a:r>
              <a:rPr lang="en-US" altLang="en-US" dirty="0" err="1"/>
              <a:t>данный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en-US" altLang="en-US" dirty="0" err="1"/>
              <a:t>содержать</a:t>
            </a:r>
            <a:r>
              <a:rPr lang="en-US" altLang="en-US" dirty="0"/>
              <a:t> </a:t>
            </a:r>
            <a:r>
              <a:rPr lang="en-US" altLang="en-US" dirty="0" err="1"/>
              <a:t>пустые</a:t>
            </a:r>
            <a:r>
              <a:rPr lang="en-US" altLang="en-US" dirty="0"/>
              <a:t> </a:t>
            </a:r>
            <a:r>
              <a:rPr lang="en-US" altLang="en-US" dirty="0" err="1"/>
              <a:t>значения</a:t>
            </a:r>
            <a:r>
              <a:rPr lang="en-US" altLang="en-US" dirty="0"/>
              <a:t>.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 </a:t>
            </a:r>
            <a:r>
              <a:rPr lang="en-US" altLang="en-US" dirty="0" err="1"/>
              <a:t>содержит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 true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 smtClean="0"/>
              <a:t>AutoIncrement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AutoIncrementSeed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AutoIncrementStep</a:t>
            </a:r>
            <a:r>
              <a:rPr lang="ru-RU" altLang="en-US" dirty="0" smtClean="0"/>
              <a:t>. </a:t>
            </a:r>
            <a:r>
              <a:rPr lang="en-US" altLang="en-US" dirty="0" err="1" smtClean="0"/>
              <a:t>Применяются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для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настройки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поведения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автоинкремента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для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данного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столбца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Это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может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оказаться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удобным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если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нужно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обеспечить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уникальность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значений</a:t>
            </a:r>
            <a:r>
              <a:rPr lang="en-US" altLang="en-US" dirty="0" smtClean="0"/>
              <a:t> в </a:t>
            </a:r>
            <a:r>
              <a:rPr lang="en-US" altLang="en-US" dirty="0" err="1" smtClean="0"/>
              <a:t>этом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DataColumn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например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если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он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содержит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первичные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ключи</a:t>
            </a:r>
            <a:r>
              <a:rPr lang="en-US" altLang="en-US" dirty="0" smtClean="0"/>
              <a:t>). </a:t>
            </a:r>
            <a:r>
              <a:rPr lang="en-US" altLang="en-US" dirty="0" err="1" smtClean="0"/>
              <a:t>По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умолчанию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DataColumn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не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поддерживает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автоинкрементное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поведение</a:t>
            </a:r>
            <a:r>
              <a:rPr lang="ru-RU" altLang="en-US" dirty="0" smtClean="0"/>
              <a:t>.</a:t>
            </a:r>
            <a:endParaRPr lang="en-US" altLang="en-US" dirty="0" smtClean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/>
              <a:t>Caption</a:t>
            </a:r>
            <a:r>
              <a:rPr lang="ru-RU" altLang="en-US" dirty="0"/>
              <a:t>.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заголовок</a:t>
            </a:r>
            <a:r>
              <a:rPr lang="en-US" altLang="en-US" dirty="0"/>
              <a:t>, </a:t>
            </a:r>
            <a:r>
              <a:rPr lang="en-US" altLang="en-US" dirty="0" err="1"/>
              <a:t>который</a:t>
            </a:r>
            <a:r>
              <a:rPr lang="en-US" altLang="en-US" dirty="0"/>
              <a:t> </a:t>
            </a:r>
            <a:r>
              <a:rPr lang="en-US" altLang="en-US" dirty="0" err="1"/>
              <a:t>должен</a:t>
            </a:r>
            <a:r>
              <a:rPr lang="en-US" altLang="en-US" dirty="0"/>
              <a:t> </a:t>
            </a:r>
            <a:r>
              <a:rPr lang="en-US" altLang="en-US" dirty="0" err="1"/>
              <a:t>отображаться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/>
              <a:t>столбца</a:t>
            </a:r>
            <a:r>
              <a:rPr lang="en-US" altLang="en-US" dirty="0"/>
              <a:t>. </a:t>
            </a:r>
            <a:r>
              <a:rPr lang="en-US" altLang="en-US" dirty="0" err="1"/>
              <a:t>Это</a:t>
            </a:r>
            <a:r>
              <a:rPr lang="en-US" altLang="en-US" dirty="0"/>
              <a:t> </a:t>
            </a:r>
            <a:r>
              <a:rPr lang="en-US" altLang="en-US" dirty="0" err="1"/>
              <a:t>позволяет</a:t>
            </a:r>
            <a:r>
              <a:rPr lang="en-US" altLang="en-US" dirty="0"/>
              <a:t> </a:t>
            </a:r>
            <a:r>
              <a:rPr lang="en-US" altLang="en-US" dirty="0" err="1"/>
              <a:t>определить</a:t>
            </a:r>
            <a:r>
              <a:rPr lang="en-US" altLang="en-US" dirty="0"/>
              <a:t> </a:t>
            </a:r>
            <a:r>
              <a:rPr lang="en-US" altLang="en-US" dirty="0" err="1"/>
              <a:t>более</a:t>
            </a:r>
            <a:r>
              <a:rPr lang="en-US" altLang="en-US" dirty="0"/>
              <a:t> </a:t>
            </a:r>
            <a:r>
              <a:rPr lang="en-US" altLang="en-US" dirty="0" err="1"/>
              <a:t>наглядные</a:t>
            </a:r>
            <a:r>
              <a:rPr lang="en-US" altLang="en-US" dirty="0"/>
              <a:t> </a:t>
            </a:r>
            <a:r>
              <a:rPr lang="en-US" altLang="en-US" dirty="0" err="1"/>
              <a:t>варианты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имен</a:t>
            </a:r>
            <a:r>
              <a:rPr lang="en-US" altLang="en-US" dirty="0"/>
              <a:t> </a:t>
            </a:r>
            <a:r>
              <a:rPr lang="en-US" altLang="en-US" dirty="0" err="1"/>
              <a:t>столбцов</a:t>
            </a:r>
            <a:r>
              <a:rPr lang="en-US" altLang="en-US" dirty="0"/>
              <a:t> в </a:t>
            </a:r>
            <a:r>
              <a:rPr lang="en-US" altLang="en-US" dirty="0" err="1"/>
              <a:t>базе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/>
              <a:t>ColumnMapping</a:t>
            </a:r>
            <a:r>
              <a:rPr lang="ru-RU" altLang="en-US" dirty="0"/>
              <a:t>. </a:t>
            </a:r>
            <a:r>
              <a:rPr lang="en-US" altLang="en-US" dirty="0" err="1"/>
              <a:t>Определяет</a:t>
            </a:r>
            <a:r>
              <a:rPr lang="en-US" altLang="en-US" dirty="0"/>
              <a:t> </a:t>
            </a:r>
            <a:r>
              <a:rPr lang="en-US" altLang="en-US" dirty="0" err="1"/>
              <a:t>представление</a:t>
            </a:r>
            <a:r>
              <a:rPr lang="en-US" altLang="en-US" dirty="0"/>
              <a:t> </a:t>
            </a:r>
            <a:r>
              <a:rPr lang="en-US" altLang="en-US" dirty="0" err="1"/>
              <a:t>DataColumn</a:t>
            </a:r>
            <a:r>
              <a:rPr lang="en-US" altLang="en-US" dirty="0"/>
              <a:t> </a:t>
            </a:r>
            <a:r>
              <a:rPr lang="en-US" altLang="en-US" dirty="0" err="1"/>
              <a:t>при</a:t>
            </a:r>
            <a:r>
              <a:rPr lang="en-US" altLang="en-US" dirty="0"/>
              <a:t> </a:t>
            </a:r>
            <a:r>
              <a:rPr lang="en-US" altLang="en-US" dirty="0" err="1"/>
              <a:t>сохранении</a:t>
            </a:r>
            <a:r>
              <a:rPr lang="en-US" altLang="en-US" dirty="0"/>
              <a:t> </a:t>
            </a:r>
            <a:r>
              <a:rPr lang="en-US" altLang="en-US" dirty="0" err="1"/>
              <a:t>DataSet</a:t>
            </a:r>
            <a:r>
              <a:rPr lang="en-US" altLang="en-US" dirty="0"/>
              <a:t> в </a:t>
            </a:r>
            <a:r>
              <a:rPr lang="en-US" altLang="en-US" dirty="0" err="1"/>
              <a:t>виде</a:t>
            </a:r>
            <a:r>
              <a:rPr lang="en-US" altLang="en-US" dirty="0"/>
              <a:t> XML-</a:t>
            </a:r>
            <a:r>
              <a:rPr lang="en-US" altLang="en-US" dirty="0" err="1"/>
              <a:t>документа</a:t>
            </a:r>
            <a:r>
              <a:rPr lang="en-US" altLang="en-US" dirty="0"/>
              <a:t> с </a:t>
            </a:r>
            <a:r>
              <a:rPr lang="en-US" altLang="en-US" dirty="0" err="1"/>
              <a:t>помощью</a:t>
            </a:r>
            <a:r>
              <a:rPr lang="en-US" altLang="en-US" dirty="0"/>
              <a:t> </a:t>
            </a:r>
            <a:r>
              <a:rPr lang="en-US" altLang="en-US" dirty="0" err="1"/>
              <a:t>метода</a:t>
            </a:r>
            <a:r>
              <a:rPr lang="en-US" altLang="en-US" dirty="0"/>
              <a:t> </a:t>
            </a:r>
            <a:r>
              <a:rPr lang="en-US" altLang="en-US" dirty="0" err="1"/>
              <a:t>DataSet.WriteXml</a:t>
            </a:r>
            <a:r>
              <a:rPr lang="en-US" altLang="en-US" dirty="0"/>
              <a:t>(). </a:t>
            </a:r>
            <a:r>
              <a:rPr lang="en-US" altLang="en-US" dirty="0" err="1"/>
              <a:t>Можно</a:t>
            </a:r>
            <a:r>
              <a:rPr lang="en-US" altLang="en-US" dirty="0"/>
              <a:t> </a:t>
            </a:r>
            <a:r>
              <a:rPr lang="en-US" altLang="en-US" dirty="0" err="1"/>
              <a:t>указать</a:t>
            </a:r>
            <a:r>
              <a:rPr lang="en-US" altLang="en-US" dirty="0"/>
              <a:t>, </a:t>
            </a:r>
            <a:r>
              <a:rPr lang="en-US" altLang="en-US" dirty="0" err="1"/>
              <a:t>что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</a:t>
            </a:r>
            <a:r>
              <a:rPr lang="en-US" altLang="en-US" dirty="0" err="1"/>
              <a:t>должен</a:t>
            </a:r>
            <a:r>
              <a:rPr lang="en-US" altLang="en-US" dirty="0"/>
              <a:t> </a:t>
            </a:r>
            <a:r>
              <a:rPr lang="en-US" altLang="en-US" dirty="0" err="1"/>
              <a:t>быть</a:t>
            </a:r>
            <a:r>
              <a:rPr lang="en-US" altLang="en-US" dirty="0"/>
              <a:t> </a:t>
            </a:r>
            <a:r>
              <a:rPr lang="en-US" altLang="en-US" dirty="0" err="1"/>
              <a:t>записан</a:t>
            </a:r>
            <a:r>
              <a:rPr lang="en-US" altLang="en-US" dirty="0"/>
              <a:t> </a:t>
            </a:r>
            <a:r>
              <a:rPr lang="en-US" altLang="en-US" dirty="0" err="1"/>
              <a:t>как</a:t>
            </a:r>
            <a:r>
              <a:rPr lang="en-US" altLang="en-US" dirty="0"/>
              <a:t> XML-</a:t>
            </a:r>
            <a:r>
              <a:rPr lang="en-US" altLang="en-US" dirty="0" err="1"/>
              <a:t>элемент</a:t>
            </a:r>
            <a:r>
              <a:rPr lang="en-US" altLang="en-US" dirty="0"/>
              <a:t>, XML-</a:t>
            </a:r>
            <a:r>
              <a:rPr lang="en-US" altLang="en-US" dirty="0" err="1"/>
              <a:t>атрибут</a:t>
            </a:r>
            <a:r>
              <a:rPr lang="en-US" altLang="en-US" dirty="0"/>
              <a:t>, </a:t>
            </a:r>
            <a:r>
              <a:rPr lang="en-US" altLang="en-US" dirty="0" err="1"/>
              <a:t>простое</a:t>
            </a:r>
            <a:r>
              <a:rPr lang="en-US" altLang="en-US" dirty="0"/>
              <a:t> </a:t>
            </a:r>
            <a:r>
              <a:rPr lang="en-US" altLang="en-US" dirty="0" err="1"/>
              <a:t>текстовое</a:t>
            </a:r>
            <a:r>
              <a:rPr lang="en-US" altLang="en-US" dirty="0"/>
              <a:t> </a:t>
            </a:r>
            <a:r>
              <a:rPr lang="en-US" altLang="en-US" dirty="0" err="1"/>
              <a:t>содержимое</a:t>
            </a:r>
            <a:r>
              <a:rPr lang="en-US" altLang="en-US" dirty="0"/>
              <a:t>, </a:t>
            </a:r>
            <a:r>
              <a:rPr lang="en-US" altLang="en-US" dirty="0" err="1"/>
              <a:t>либо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следует</a:t>
            </a:r>
            <a:r>
              <a:rPr lang="en-US" altLang="en-US" dirty="0"/>
              <a:t> </a:t>
            </a:r>
            <a:r>
              <a:rPr lang="en-US" altLang="en-US" dirty="0" err="1"/>
              <a:t>полностью</a:t>
            </a:r>
            <a:r>
              <a:rPr lang="en-US" altLang="en-US" dirty="0"/>
              <a:t> </a:t>
            </a:r>
            <a:r>
              <a:rPr lang="en-US" altLang="en-US" dirty="0" err="1"/>
              <a:t>проигнорировать</a:t>
            </a:r>
            <a:r>
              <a:rPr lang="ru-RU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80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DataColumn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/>
              <a:t>ColumnName</a:t>
            </a:r>
            <a:r>
              <a:rPr lang="ru-RU" altLang="en-US" dirty="0"/>
              <a:t>.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имя</a:t>
            </a:r>
            <a:r>
              <a:rPr lang="en-US" altLang="en-US" dirty="0"/>
              <a:t> </a:t>
            </a:r>
            <a:r>
              <a:rPr lang="en-US" altLang="en-US" dirty="0" err="1"/>
              <a:t>столбца</a:t>
            </a:r>
            <a:r>
              <a:rPr lang="en-US" altLang="en-US" dirty="0"/>
              <a:t> </a:t>
            </a:r>
            <a:r>
              <a:rPr lang="en-US" altLang="en-US" dirty="0" err="1"/>
              <a:t>из</a:t>
            </a:r>
            <a:r>
              <a:rPr lang="en-US" altLang="en-US" dirty="0"/>
              <a:t> </a:t>
            </a:r>
            <a:r>
              <a:rPr lang="en-US" altLang="en-US" dirty="0" err="1"/>
              <a:t>коллекции</a:t>
            </a:r>
            <a:r>
              <a:rPr lang="en-US" altLang="en-US" dirty="0"/>
              <a:t> Columns (</a:t>
            </a:r>
            <a:r>
              <a:rPr lang="en-US" altLang="en-US" dirty="0" err="1"/>
              <a:t>т.е</a:t>
            </a:r>
            <a:r>
              <a:rPr lang="en-US" altLang="en-US" dirty="0"/>
              <a:t>.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внутреннее</a:t>
            </a:r>
            <a:r>
              <a:rPr lang="en-US" altLang="en-US" dirty="0"/>
              <a:t> </a:t>
            </a:r>
            <a:r>
              <a:rPr lang="en-US" altLang="en-US" dirty="0" err="1"/>
              <a:t>представление</a:t>
            </a:r>
            <a:r>
              <a:rPr lang="en-US" altLang="en-US" dirty="0"/>
              <a:t> в </a:t>
            </a:r>
            <a:r>
              <a:rPr lang="en-US" altLang="en-US" dirty="0" err="1"/>
              <a:t>DataTable</a:t>
            </a:r>
            <a:r>
              <a:rPr lang="en-US" altLang="en-US" dirty="0"/>
              <a:t>). </a:t>
            </a: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не</a:t>
            </a:r>
            <a:r>
              <a:rPr lang="en-US" altLang="en-US" dirty="0"/>
              <a:t> </a:t>
            </a:r>
            <a:r>
              <a:rPr lang="en-US" altLang="en-US" dirty="0" err="1"/>
              <a:t>занести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 в </a:t>
            </a:r>
            <a:r>
              <a:rPr lang="en-US" altLang="en-US" dirty="0" err="1"/>
              <a:t>ColumnName</a:t>
            </a:r>
            <a:r>
              <a:rPr lang="en-US" altLang="en-US" dirty="0"/>
              <a:t> </a:t>
            </a:r>
            <a:r>
              <a:rPr lang="en-US" altLang="en-US" dirty="0" err="1"/>
              <a:t>явно</a:t>
            </a:r>
            <a:r>
              <a:rPr lang="en-US" altLang="en-US" dirty="0"/>
              <a:t>, </a:t>
            </a:r>
            <a:r>
              <a:rPr lang="en-US" altLang="en-US" dirty="0" err="1"/>
              <a:t>то</a:t>
            </a:r>
            <a:r>
              <a:rPr lang="en-US" altLang="en-US" dirty="0"/>
              <a:t>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 </a:t>
            </a:r>
            <a:r>
              <a:rPr lang="en-US" altLang="en-US" dirty="0" err="1"/>
              <a:t>там</a:t>
            </a:r>
            <a:r>
              <a:rPr lang="en-US" altLang="en-US" dirty="0"/>
              <a:t> </a:t>
            </a:r>
            <a:r>
              <a:rPr lang="en-US" altLang="en-US" dirty="0" err="1"/>
              <a:t>находится</a:t>
            </a:r>
            <a:r>
              <a:rPr lang="en-US" altLang="en-US" dirty="0"/>
              <a:t> </a:t>
            </a:r>
            <a:r>
              <a:rPr lang="en-US" altLang="en-US" dirty="0" err="1"/>
              <a:t>слово</a:t>
            </a:r>
            <a:r>
              <a:rPr lang="en-US" altLang="en-US" dirty="0"/>
              <a:t> "Column" с </a:t>
            </a:r>
            <a:r>
              <a:rPr lang="en-US" altLang="en-US" dirty="0" err="1"/>
              <a:t>числовыми</a:t>
            </a:r>
            <a:r>
              <a:rPr lang="en-US" altLang="en-US" dirty="0"/>
              <a:t> </a:t>
            </a:r>
            <a:r>
              <a:rPr lang="en-US" altLang="en-US" dirty="0" err="1"/>
              <a:t>суффиксами</a:t>
            </a:r>
            <a:r>
              <a:rPr lang="en-US" altLang="en-US" dirty="0"/>
              <a:t>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формуле</a:t>
            </a:r>
            <a:r>
              <a:rPr lang="en-US" altLang="en-US" dirty="0"/>
              <a:t> n+1 (</a:t>
            </a:r>
            <a:r>
              <a:rPr lang="en-US" altLang="en-US" dirty="0" err="1"/>
              <a:t>т.е</a:t>
            </a:r>
            <a:r>
              <a:rPr lang="en-US" altLang="en-US" dirty="0"/>
              <a:t>. Column1, Column2, Column3 и </a:t>
            </a:r>
            <a:r>
              <a:rPr lang="en-US" altLang="en-US" dirty="0" err="1"/>
              <a:t>т.д</a:t>
            </a:r>
            <a:r>
              <a:rPr lang="en-US" altLang="en-US" dirty="0"/>
              <a:t>.)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/>
              <a:t>DataType</a:t>
            </a:r>
            <a:r>
              <a:rPr lang="ru-RU" altLang="en-US" dirty="0"/>
              <a:t>. </a:t>
            </a:r>
            <a:r>
              <a:rPr lang="en-US" altLang="en-US" dirty="0" err="1"/>
              <a:t>Определяет</a:t>
            </a:r>
            <a:r>
              <a:rPr lang="en-US" altLang="en-US" dirty="0"/>
              <a:t> </a:t>
            </a:r>
            <a:r>
              <a:rPr lang="en-US" altLang="en-US" dirty="0" err="1"/>
              <a:t>тип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(</a:t>
            </a:r>
            <a:r>
              <a:rPr lang="en-US" altLang="en-US" dirty="0" err="1"/>
              <a:t>логический</a:t>
            </a:r>
            <a:r>
              <a:rPr lang="en-US" altLang="en-US" dirty="0"/>
              <a:t>, </a:t>
            </a:r>
            <a:r>
              <a:rPr lang="en-US" altLang="en-US" dirty="0" err="1"/>
              <a:t>строковый</a:t>
            </a:r>
            <a:r>
              <a:rPr lang="en-US" altLang="en-US" dirty="0"/>
              <a:t>, с </a:t>
            </a:r>
            <a:r>
              <a:rPr lang="en-US" altLang="en-US" dirty="0" err="1"/>
              <a:t>плавающей</a:t>
            </a:r>
            <a:r>
              <a:rPr lang="en-US" altLang="en-US" dirty="0"/>
              <a:t> </a:t>
            </a:r>
            <a:r>
              <a:rPr lang="en-US" altLang="en-US" dirty="0" err="1"/>
              <a:t>точкой</a:t>
            </a:r>
            <a:r>
              <a:rPr lang="en-US" altLang="en-US" dirty="0"/>
              <a:t> и </a:t>
            </a:r>
            <a:r>
              <a:rPr lang="en-US" altLang="en-US" dirty="0" err="1"/>
              <a:t>т.д</a:t>
            </a:r>
            <a:r>
              <a:rPr lang="en-US" altLang="en-US" dirty="0"/>
              <a:t>.), </a:t>
            </a:r>
            <a:r>
              <a:rPr lang="en-US" altLang="en-US" dirty="0" err="1"/>
              <a:t>хранящихся</a:t>
            </a:r>
            <a:r>
              <a:rPr lang="en-US" altLang="en-US" dirty="0"/>
              <a:t> в </a:t>
            </a:r>
            <a:r>
              <a:rPr lang="en-US" altLang="en-US" dirty="0" err="1"/>
              <a:t>данном</a:t>
            </a:r>
            <a:r>
              <a:rPr lang="en-US" altLang="en-US" dirty="0"/>
              <a:t> </a:t>
            </a:r>
            <a:r>
              <a:rPr lang="en-US" altLang="en-US" dirty="0" err="1"/>
              <a:t>столбце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/>
              <a:t>DefaultValue</a:t>
            </a:r>
            <a:r>
              <a:rPr lang="ru-RU" altLang="en-US" dirty="0"/>
              <a:t>.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, </a:t>
            </a:r>
            <a:r>
              <a:rPr lang="en-US" altLang="en-US" dirty="0" err="1"/>
              <a:t>заносимое</a:t>
            </a:r>
            <a:r>
              <a:rPr lang="en-US" altLang="en-US" dirty="0"/>
              <a:t> в </a:t>
            </a:r>
            <a:r>
              <a:rPr lang="en-US" altLang="en-US" dirty="0" err="1"/>
              <a:t>данный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en-US" altLang="en-US" dirty="0" err="1"/>
              <a:t>при</a:t>
            </a:r>
            <a:r>
              <a:rPr lang="en-US" altLang="en-US" dirty="0"/>
              <a:t> </a:t>
            </a:r>
            <a:r>
              <a:rPr lang="en-US" altLang="en-US" dirty="0" err="1"/>
              <a:t>вставке</a:t>
            </a:r>
            <a:r>
              <a:rPr lang="en-US" altLang="en-US" dirty="0"/>
              <a:t> </a:t>
            </a:r>
            <a:r>
              <a:rPr lang="en-US" altLang="en-US" dirty="0" err="1"/>
              <a:t>новых</a:t>
            </a:r>
            <a:r>
              <a:rPr lang="en-US" altLang="en-US" dirty="0"/>
              <a:t> </a:t>
            </a:r>
            <a:r>
              <a:rPr lang="en-US" altLang="en-US" dirty="0" err="1"/>
              <a:t>строк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/>
              <a:t>Expression</a:t>
            </a:r>
            <a:r>
              <a:rPr lang="ru-RU" altLang="en-US" dirty="0"/>
              <a:t>.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выражение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фильтрации</a:t>
            </a:r>
            <a:r>
              <a:rPr lang="en-US" altLang="en-US" dirty="0"/>
              <a:t> </a:t>
            </a:r>
            <a:r>
              <a:rPr lang="en-US" altLang="en-US" dirty="0" err="1"/>
              <a:t>строк</a:t>
            </a:r>
            <a:r>
              <a:rPr lang="en-US" altLang="en-US" dirty="0"/>
              <a:t>, </a:t>
            </a:r>
            <a:r>
              <a:rPr lang="en-US" altLang="en-US" dirty="0" err="1"/>
              <a:t>вычисления</a:t>
            </a:r>
            <a:r>
              <a:rPr lang="en-US" altLang="en-US" dirty="0"/>
              <a:t> </a:t>
            </a:r>
            <a:r>
              <a:rPr lang="en-US" altLang="en-US" dirty="0" err="1"/>
              <a:t>значения</a:t>
            </a:r>
            <a:r>
              <a:rPr lang="en-US" altLang="en-US" dirty="0"/>
              <a:t> </a:t>
            </a:r>
            <a:r>
              <a:rPr lang="en-US" altLang="en-US" dirty="0" err="1"/>
              <a:t>столбца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создания</a:t>
            </a:r>
            <a:r>
              <a:rPr lang="en-US" altLang="en-US" dirty="0"/>
              <a:t> </a:t>
            </a:r>
            <a:r>
              <a:rPr lang="en-US" altLang="en-US" dirty="0" err="1"/>
              <a:t>агрегированного</a:t>
            </a:r>
            <a:r>
              <a:rPr lang="en-US" altLang="en-US" dirty="0"/>
              <a:t> </a:t>
            </a:r>
            <a:r>
              <a:rPr lang="en-US" altLang="en-US" dirty="0" err="1"/>
              <a:t>столбца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/>
              <a:t>Ordinal</a:t>
            </a:r>
            <a:r>
              <a:rPr lang="ru-RU" altLang="en-US" dirty="0"/>
              <a:t>.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числовое</a:t>
            </a:r>
            <a:r>
              <a:rPr lang="en-US" altLang="en-US" dirty="0"/>
              <a:t> </a:t>
            </a:r>
            <a:r>
              <a:rPr lang="en-US" altLang="en-US" dirty="0" err="1"/>
              <a:t>положение</a:t>
            </a:r>
            <a:r>
              <a:rPr lang="en-US" altLang="en-US" dirty="0"/>
              <a:t> </a:t>
            </a:r>
            <a:r>
              <a:rPr lang="en-US" altLang="en-US" dirty="0" err="1"/>
              <a:t>столбца</a:t>
            </a:r>
            <a:r>
              <a:rPr lang="en-US" altLang="en-US" dirty="0"/>
              <a:t> в </a:t>
            </a:r>
            <a:r>
              <a:rPr lang="en-US" altLang="en-US" dirty="0" err="1"/>
              <a:t>коллекции</a:t>
            </a:r>
            <a:r>
              <a:rPr lang="en-US" altLang="en-US" dirty="0"/>
              <a:t> Columns, </a:t>
            </a:r>
            <a:r>
              <a:rPr lang="en-US" altLang="en-US" dirty="0" err="1"/>
              <a:t>содержащейся</a:t>
            </a:r>
            <a:r>
              <a:rPr lang="en-US" altLang="en-US" dirty="0"/>
              <a:t> в </a:t>
            </a:r>
            <a:r>
              <a:rPr lang="en-US" altLang="en-US" dirty="0" err="1"/>
              <a:t>DataTable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/>
              <a:t>Readonly</a:t>
            </a:r>
            <a:r>
              <a:rPr lang="ru-RU" altLang="en-US" dirty="0"/>
              <a:t>. </a:t>
            </a:r>
            <a:r>
              <a:rPr lang="en-US" altLang="en-US" dirty="0" err="1"/>
              <a:t>Определяет</a:t>
            </a:r>
            <a:r>
              <a:rPr lang="en-US" altLang="en-US" dirty="0"/>
              <a:t>, </a:t>
            </a:r>
            <a:r>
              <a:rPr lang="en-US" altLang="en-US" dirty="0" err="1"/>
              <a:t>предназначен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</a:t>
            </a:r>
            <a:r>
              <a:rPr lang="en-US" altLang="en-US" dirty="0" err="1"/>
              <a:t>данный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en-US" altLang="en-US" dirty="0" err="1"/>
              <a:t>только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чтения</a:t>
            </a:r>
            <a:r>
              <a:rPr lang="en-US" altLang="en-US" dirty="0"/>
              <a:t>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добавления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en-US" altLang="en-US" dirty="0"/>
              <a:t> в </a:t>
            </a:r>
            <a:r>
              <a:rPr lang="en-US" altLang="en-US" dirty="0" err="1"/>
              <a:t>таблицу</a:t>
            </a:r>
            <a:r>
              <a:rPr lang="en-US" altLang="en-US" dirty="0"/>
              <a:t>.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умолчанию</a:t>
            </a:r>
            <a:r>
              <a:rPr lang="en-US" altLang="en-US" dirty="0"/>
              <a:t> </a:t>
            </a:r>
            <a:r>
              <a:rPr lang="en-US" altLang="en-US" dirty="0" err="1"/>
              <a:t>равно</a:t>
            </a:r>
            <a:r>
              <a:rPr lang="en-US" altLang="en-US" dirty="0"/>
              <a:t> false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/>
              <a:t>Table</a:t>
            </a:r>
            <a:r>
              <a:rPr lang="ru-RU" altLang="en-US" dirty="0"/>
              <a:t>.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объект</a:t>
            </a:r>
            <a:r>
              <a:rPr lang="en-US" altLang="en-US" dirty="0"/>
              <a:t> </a:t>
            </a:r>
            <a:r>
              <a:rPr lang="en-US" altLang="en-US" dirty="0" err="1"/>
              <a:t>DataTable</a:t>
            </a:r>
            <a:r>
              <a:rPr lang="en-US" altLang="en-US" dirty="0"/>
              <a:t>, </a:t>
            </a:r>
            <a:r>
              <a:rPr lang="en-US" altLang="en-US" dirty="0" err="1"/>
              <a:t>содержащий</a:t>
            </a:r>
            <a:r>
              <a:rPr lang="en-US" altLang="en-US" dirty="0"/>
              <a:t> </a:t>
            </a:r>
            <a:r>
              <a:rPr lang="en-US" altLang="en-US" dirty="0" err="1"/>
              <a:t>данный</a:t>
            </a:r>
            <a:r>
              <a:rPr lang="en-US" altLang="en-US" dirty="0"/>
              <a:t> </a:t>
            </a:r>
            <a:r>
              <a:rPr lang="en-US" altLang="en-US" dirty="0" err="1"/>
              <a:t>DataColumn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/>
              <a:t>Unique</a:t>
            </a:r>
            <a:r>
              <a:rPr lang="ru-RU" altLang="en-US" dirty="0"/>
              <a:t>. </a:t>
            </a:r>
            <a:r>
              <a:rPr lang="en-US" altLang="en-US" dirty="0" err="1"/>
              <a:t>Задает</a:t>
            </a:r>
            <a:r>
              <a:rPr lang="en-US" altLang="en-US" dirty="0"/>
              <a:t>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получает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, </a:t>
            </a:r>
            <a:r>
              <a:rPr lang="en-US" altLang="en-US" dirty="0" err="1"/>
              <a:t>указывающее</a:t>
            </a:r>
            <a:r>
              <a:rPr lang="en-US" altLang="en-US" dirty="0"/>
              <a:t>, </a:t>
            </a:r>
            <a:r>
              <a:rPr lang="en-US" altLang="en-US" dirty="0" err="1"/>
              <a:t>должны</a:t>
            </a:r>
            <a:r>
              <a:rPr lang="en-US" altLang="en-US" dirty="0"/>
              <a:t> </a:t>
            </a:r>
            <a:r>
              <a:rPr lang="en-US" altLang="en-US" dirty="0" err="1"/>
              <a:t>ли</a:t>
            </a:r>
            <a:r>
              <a:rPr lang="en-US" altLang="en-US" dirty="0"/>
              <a:t> </a:t>
            </a:r>
            <a:r>
              <a:rPr lang="en-US" altLang="en-US" dirty="0" err="1"/>
              <a:t>быть</a:t>
            </a:r>
            <a:r>
              <a:rPr lang="en-US" altLang="en-US" dirty="0"/>
              <a:t> </a:t>
            </a:r>
            <a:r>
              <a:rPr lang="en-US" altLang="en-US" dirty="0" err="1"/>
              <a:t>уникальными</a:t>
            </a:r>
            <a:r>
              <a:rPr lang="en-US" altLang="en-US" dirty="0"/>
              <a:t> </a:t>
            </a:r>
            <a:r>
              <a:rPr lang="en-US" altLang="en-US" dirty="0" err="1"/>
              <a:t>значения</a:t>
            </a:r>
            <a:r>
              <a:rPr lang="en-US" altLang="en-US" dirty="0"/>
              <a:t> </a:t>
            </a:r>
            <a:r>
              <a:rPr lang="en-US" altLang="en-US" dirty="0" err="1"/>
              <a:t>во</a:t>
            </a:r>
            <a:r>
              <a:rPr lang="en-US" altLang="en-US" dirty="0"/>
              <a:t> </a:t>
            </a:r>
            <a:r>
              <a:rPr lang="en-US" altLang="en-US" dirty="0" err="1"/>
              <a:t>всех</a:t>
            </a:r>
            <a:r>
              <a:rPr lang="en-US" altLang="en-US" dirty="0"/>
              <a:t> </a:t>
            </a:r>
            <a:r>
              <a:rPr lang="en-US" altLang="en-US" dirty="0" err="1"/>
              <a:t>строках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/>
              <a:t>столбца</a:t>
            </a:r>
            <a:r>
              <a:rPr lang="en-US" altLang="en-US" dirty="0"/>
              <a:t>, </a:t>
            </a:r>
            <a:r>
              <a:rPr lang="en-US" altLang="en-US" dirty="0" err="1"/>
              <a:t>или</a:t>
            </a:r>
            <a:r>
              <a:rPr lang="en-US" altLang="en-US" dirty="0"/>
              <a:t> </a:t>
            </a:r>
            <a:r>
              <a:rPr lang="en-US" altLang="en-US" dirty="0" err="1"/>
              <a:t>допустимы</a:t>
            </a:r>
            <a:r>
              <a:rPr lang="en-US" altLang="en-US" dirty="0"/>
              <a:t> </a:t>
            </a:r>
            <a:r>
              <a:rPr lang="en-US" altLang="en-US" dirty="0" err="1"/>
              <a:t>совпадения</a:t>
            </a:r>
            <a:r>
              <a:rPr lang="en-US" altLang="en-US" dirty="0"/>
              <a:t>. </a:t>
            </a:r>
            <a:r>
              <a:rPr lang="en-US" altLang="en-US" dirty="0" err="1"/>
              <a:t>При</a:t>
            </a:r>
            <a:r>
              <a:rPr lang="en-US" altLang="en-US" dirty="0"/>
              <a:t> </a:t>
            </a:r>
            <a:r>
              <a:rPr lang="en-US" altLang="en-US" dirty="0" err="1"/>
              <a:t>присвоении</a:t>
            </a:r>
            <a:r>
              <a:rPr lang="en-US" altLang="en-US" dirty="0"/>
              <a:t> </a:t>
            </a:r>
            <a:r>
              <a:rPr lang="en-US" altLang="en-US" dirty="0" err="1"/>
              <a:t>столбцу</a:t>
            </a:r>
            <a:r>
              <a:rPr lang="en-US" altLang="en-US" dirty="0"/>
              <a:t> </a:t>
            </a:r>
            <a:r>
              <a:rPr lang="en-US" altLang="en-US" dirty="0" err="1"/>
              <a:t>ограничения</a:t>
            </a:r>
            <a:r>
              <a:rPr lang="en-US" altLang="en-US" dirty="0"/>
              <a:t> </a:t>
            </a:r>
            <a:r>
              <a:rPr lang="en-US" altLang="en-US" dirty="0" err="1"/>
              <a:t>первичного</a:t>
            </a:r>
            <a:r>
              <a:rPr lang="en-US" altLang="en-US" dirty="0"/>
              <a:t> </a:t>
            </a:r>
            <a:r>
              <a:rPr lang="en-US" altLang="en-US" dirty="0" err="1"/>
              <a:t>ключа</a:t>
            </a:r>
            <a:r>
              <a:rPr lang="en-US" altLang="en-US" dirty="0"/>
              <a:t> </a:t>
            </a:r>
            <a:r>
              <a:rPr lang="en-US" altLang="en-US" dirty="0" err="1"/>
              <a:t>свойство</a:t>
            </a:r>
            <a:r>
              <a:rPr lang="en-US" altLang="en-US" dirty="0"/>
              <a:t> Unique </a:t>
            </a:r>
            <a:r>
              <a:rPr lang="en-US" altLang="en-US" dirty="0" err="1"/>
              <a:t>должно</a:t>
            </a:r>
            <a:r>
              <a:rPr lang="en-US" altLang="en-US" dirty="0"/>
              <a:t> </a:t>
            </a:r>
            <a:r>
              <a:rPr lang="en-US" altLang="en-US" dirty="0" err="1"/>
              <a:t>содержать</a:t>
            </a:r>
            <a:r>
              <a:rPr lang="en-US" altLang="en-US" dirty="0"/>
              <a:t> </a:t>
            </a:r>
            <a:r>
              <a:rPr lang="en-US" altLang="en-US" dirty="0" err="1"/>
              <a:t>значение</a:t>
            </a:r>
            <a:r>
              <a:rPr lang="en-US" altLang="en-US" dirty="0"/>
              <a:t> true</a:t>
            </a:r>
            <a:r>
              <a:rPr lang="ru-RU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06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DataRow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sz="2000" b="1" i="1" dirty="0" smtClean="0"/>
              <a:t>Коллекция </a:t>
            </a:r>
            <a:r>
              <a:rPr lang="ru-RU" sz="2000" b="1" i="1" dirty="0"/>
              <a:t>объектов </a:t>
            </a:r>
            <a:r>
              <a:rPr lang="ru-RU" sz="2000" b="1" i="1" dirty="0" err="1"/>
              <a:t>DataColumn</a:t>
            </a:r>
            <a:r>
              <a:rPr lang="ru-RU" sz="2000" b="1" i="1" dirty="0"/>
              <a:t> представляет схему объекта </a:t>
            </a:r>
            <a:r>
              <a:rPr lang="ru-RU" sz="2000" b="1" i="1" dirty="0" err="1"/>
              <a:t>DataTable</a:t>
            </a:r>
            <a:r>
              <a:rPr lang="ru-RU" sz="2000" b="1" i="1" dirty="0"/>
              <a:t>. А коллекция объектов </a:t>
            </a:r>
            <a:r>
              <a:rPr lang="ru-RU" sz="2000" b="1" i="1" dirty="0" err="1"/>
              <a:t>DataRow</a:t>
            </a:r>
            <a:r>
              <a:rPr lang="ru-RU" sz="2000" b="1" i="1" dirty="0"/>
              <a:t> представляет конкретные данные в таблице. </a:t>
            </a:r>
            <a:endParaRPr lang="ru-RU" sz="2000" b="1" i="1" dirty="0" smtClean="0"/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en-US" sz="1800" dirty="0" smtClean="0">
              <a:solidFill>
                <a:srgbClr val="E4E4E4"/>
              </a:solidFill>
            </a:endParaRPr>
          </a:p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 smtClean="0">
                <a:solidFill>
                  <a:srgbClr val="E4E4E4"/>
                </a:solidFill>
              </a:rPr>
              <a:t>Некоторые</a:t>
            </a:r>
            <a:r>
              <a:rPr lang="en-US" altLang="en-US" sz="1800" dirty="0" smtClean="0">
                <a:solidFill>
                  <a:srgbClr val="E4E4E4"/>
                </a:solidFill>
              </a:rPr>
              <a:t>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члены</a:t>
            </a:r>
            <a:r>
              <a:rPr lang="en-US" altLang="en-US" sz="1800" dirty="0" smtClean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класса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DataRow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перечислены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ниже</a:t>
            </a:r>
            <a:r>
              <a:rPr lang="en-US" altLang="en-US" sz="1800" dirty="0">
                <a:solidFill>
                  <a:srgbClr val="E4E4E4"/>
                </a:solidFill>
              </a:rPr>
              <a:t>:</a:t>
            </a:r>
            <a:endParaRPr lang="en-US" altLang="en-US" sz="1800" dirty="0"/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err="1">
                <a:solidFill>
                  <a:srgbClr val="FFFFFF"/>
                </a:solidFill>
              </a:rPr>
              <a:t>HasErrors</a:t>
            </a:r>
            <a:r>
              <a:rPr lang="en-US" altLang="en-US" sz="1800" b="1" dirty="0">
                <a:solidFill>
                  <a:srgbClr val="FFFFFF"/>
                </a:solidFill>
              </a:rPr>
              <a:t>, </a:t>
            </a:r>
            <a:r>
              <a:rPr lang="en-US" altLang="en-US" sz="1800" b="1" dirty="0" err="1">
                <a:solidFill>
                  <a:srgbClr val="FFFFFF"/>
                </a:solidFill>
              </a:rPr>
              <a:t>GetColumnsInError</a:t>
            </a:r>
            <a:r>
              <a:rPr lang="en-US" altLang="en-US" sz="1800" b="1" dirty="0">
                <a:solidFill>
                  <a:srgbClr val="FFFFFF"/>
                </a:solidFill>
              </a:rPr>
              <a:t>(), </a:t>
            </a:r>
            <a:r>
              <a:rPr lang="en-US" altLang="en-US" sz="1800" b="1" dirty="0" err="1">
                <a:solidFill>
                  <a:srgbClr val="FFFFFF"/>
                </a:solidFill>
              </a:rPr>
              <a:t>GetColumnError</a:t>
            </a:r>
            <a:r>
              <a:rPr lang="en-US" altLang="en-US" sz="1800" b="1" dirty="0">
                <a:solidFill>
                  <a:srgbClr val="FFFFFF"/>
                </a:solidFill>
              </a:rPr>
              <a:t>(), </a:t>
            </a:r>
            <a:r>
              <a:rPr lang="en-US" altLang="en-US" sz="1800" b="1" dirty="0" err="1">
                <a:solidFill>
                  <a:srgbClr val="FFFFFF"/>
                </a:solidFill>
              </a:rPr>
              <a:t>ClearErrors</a:t>
            </a:r>
            <a:r>
              <a:rPr lang="en-US" altLang="en-US" sz="1800" b="1" dirty="0">
                <a:solidFill>
                  <a:srgbClr val="FFFFFF"/>
                </a:solidFill>
              </a:rPr>
              <a:t>(), </a:t>
            </a:r>
            <a:r>
              <a:rPr lang="en-US" altLang="en-US" sz="1800" b="1" dirty="0" err="1" smtClean="0">
                <a:solidFill>
                  <a:srgbClr val="FFFFFF"/>
                </a:solidFill>
              </a:rPr>
              <a:t>RowError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Свойство</a:t>
            </a:r>
            <a:r>
              <a:rPr lang="en-US" altLang="en-US" sz="1800" dirty="0" smtClean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HasErrors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возвращает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логическое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значение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означающее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наличие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ошибок</a:t>
            </a:r>
            <a:r>
              <a:rPr lang="en-US" altLang="en-US" sz="1800" dirty="0">
                <a:solidFill>
                  <a:srgbClr val="E4E4E4"/>
                </a:solidFill>
              </a:rPr>
              <a:t>. </a:t>
            </a:r>
            <a:r>
              <a:rPr lang="en-US" altLang="en-US" sz="1800" dirty="0" err="1">
                <a:solidFill>
                  <a:srgbClr val="E4E4E4"/>
                </a:solidFill>
              </a:rPr>
              <a:t>Если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они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есть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то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метод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GetColumnsInError</a:t>
            </a:r>
            <a:r>
              <a:rPr lang="en-US" altLang="en-US" sz="1800" dirty="0">
                <a:solidFill>
                  <a:srgbClr val="E4E4E4"/>
                </a:solidFill>
              </a:rPr>
              <a:t>() </a:t>
            </a:r>
            <a:r>
              <a:rPr lang="en-US" altLang="en-US" sz="1800" dirty="0" err="1">
                <a:solidFill>
                  <a:srgbClr val="E4E4E4"/>
                </a:solidFill>
              </a:rPr>
              <a:t>позволяет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получить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ошибочные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столбцы</a:t>
            </a:r>
            <a:r>
              <a:rPr lang="en-US" altLang="en-US" sz="1800" dirty="0">
                <a:solidFill>
                  <a:srgbClr val="E4E4E4"/>
                </a:solidFill>
              </a:rPr>
              <a:t>, а </a:t>
            </a:r>
            <a:r>
              <a:rPr lang="en-US" altLang="en-US" sz="1800" dirty="0" err="1">
                <a:solidFill>
                  <a:srgbClr val="E4E4E4"/>
                </a:solidFill>
              </a:rPr>
              <a:t>метод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GetColumnError</a:t>
            </a:r>
            <a:r>
              <a:rPr lang="en-US" altLang="en-US" sz="1800" dirty="0">
                <a:solidFill>
                  <a:srgbClr val="E4E4E4"/>
                </a:solidFill>
              </a:rPr>
              <a:t>() — </a:t>
            </a:r>
            <a:r>
              <a:rPr lang="en-US" altLang="en-US" sz="1800" dirty="0" err="1">
                <a:solidFill>
                  <a:srgbClr val="E4E4E4"/>
                </a:solidFill>
              </a:rPr>
              <a:t>получить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описание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ошибки</a:t>
            </a:r>
            <a:r>
              <a:rPr lang="en-US" altLang="en-US" sz="1800" dirty="0">
                <a:solidFill>
                  <a:srgbClr val="E4E4E4"/>
                </a:solidFill>
              </a:rPr>
              <a:t>. </a:t>
            </a:r>
            <a:r>
              <a:rPr lang="en-US" altLang="en-US" sz="1800" dirty="0" err="1">
                <a:solidFill>
                  <a:srgbClr val="E4E4E4"/>
                </a:solidFill>
              </a:rPr>
              <a:t>Аналогично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метод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ClearErrors</a:t>
            </a:r>
            <a:r>
              <a:rPr lang="en-US" altLang="en-US" sz="1800" dirty="0">
                <a:solidFill>
                  <a:srgbClr val="E4E4E4"/>
                </a:solidFill>
              </a:rPr>
              <a:t>() </a:t>
            </a:r>
            <a:r>
              <a:rPr lang="en-US" altLang="en-US" sz="1800" dirty="0" err="1">
                <a:solidFill>
                  <a:srgbClr val="E4E4E4"/>
                </a:solidFill>
              </a:rPr>
              <a:t>удаляет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из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строки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всю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информацию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об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ошибках</a:t>
            </a:r>
            <a:r>
              <a:rPr lang="en-US" altLang="en-US" sz="1800" dirty="0">
                <a:solidFill>
                  <a:srgbClr val="E4E4E4"/>
                </a:solidFill>
              </a:rPr>
              <a:t>. </a:t>
            </a:r>
            <a:r>
              <a:rPr lang="en-US" altLang="en-US" sz="1800" dirty="0" err="1">
                <a:solidFill>
                  <a:srgbClr val="E4E4E4"/>
                </a:solidFill>
              </a:rPr>
              <a:t>Свойство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RowError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позволяет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создать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текстовое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описание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ошибки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данной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строки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err="1" smtClean="0">
                <a:solidFill>
                  <a:srgbClr val="FFFFFF"/>
                </a:solidFill>
              </a:rPr>
              <a:t>ItemArray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Свойство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задающее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или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получающее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все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значения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столбцов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строки</a:t>
            </a:r>
            <a:r>
              <a:rPr lang="en-US" altLang="en-US" sz="1800" dirty="0">
                <a:solidFill>
                  <a:srgbClr val="E4E4E4"/>
                </a:solidFill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</a:rPr>
              <a:t>виде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массива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объектов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err="1" smtClean="0">
                <a:solidFill>
                  <a:srgbClr val="FFFFFF"/>
                </a:solidFill>
              </a:rPr>
              <a:t>RowState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Свойство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позволяющее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зафиксировать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текущее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состояние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объекта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DataRow</a:t>
            </a:r>
            <a:r>
              <a:rPr lang="en-US" altLang="en-US" sz="1800" dirty="0">
                <a:solidFill>
                  <a:srgbClr val="E4E4E4"/>
                </a:solidFill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</a:rPr>
              <a:t>содержащем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его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DataTable</a:t>
            </a:r>
            <a:r>
              <a:rPr lang="en-US" altLang="en-US" sz="1800" dirty="0">
                <a:solidFill>
                  <a:srgbClr val="E4E4E4"/>
                </a:solidFill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</a:rPr>
              <a:t>помощью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значений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перечисления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RowState</a:t>
            </a:r>
            <a:r>
              <a:rPr lang="en-US" altLang="en-US" sz="1800" dirty="0">
                <a:solidFill>
                  <a:srgbClr val="E4E4E4"/>
                </a:solidFill>
              </a:rPr>
              <a:t> (</a:t>
            </a:r>
            <a:r>
              <a:rPr lang="en-US" altLang="en-US" sz="1800" dirty="0" err="1">
                <a:solidFill>
                  <a:srgbClr val="E4E4E4"/>
                </a:solidFill>
              </a:rPr>
              <a:t>новый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измененный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не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измененный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или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удаленный</a:t>
            </a:r>
            <a:r>
              <a:rPr lang="en-US" altLang="en-US" sz="1800" dirty="0" smtClean="0">
                <a:solidFill>
                  <a:srgbClr val="E4E4E4"/>
                </a:solidFill>
              </a:rPr>
              <a:t>)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smtClean="0">
                <a:solidFill>
                  <a:srgbClr val="FFFFFF"/>
                </a:solidFill>
              </a:rPr>
              <a:t>Table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Свойство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позволяющее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получить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ссылку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на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объект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DataTable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содержащий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данный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объект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DataRow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err="1">
                <a:solidFill>
                  <a:srgbClr val="FFFFFF"/>
                </a:solidFill>
              </a:rPr>
              <a:t>AcceptChanges</a:t>
            </a:r>
            <a:r>
              <a:rPr lang="en-US" altLang="en-US" sz="1800" b="1" dirty="0">
                <a:solidFill>
                  <a:srgbClr val="FFFFFF"/>
                </a:solidFill>
              </a:rPr>
              <a:t>(), </a:t>
            </a:r>
            <a:r>
              <a:rPr lang="en-US" altLang="en-US" sz="1800" b="1" dirty="0" err="1">
                <a:solidFill>
                  <a:srgbClr val="FFFFFF"/>
                </a:solidFill>
              </a:rPr>
              <a:t>RejectChanges</a:t>
            </a:r>
            <a:r>
              <a:rPr lang="en-US" altLang="en-US" sz="1800" b="1" dirty="0" smtClean="0">
                <a:solidFill>
                  <a:srgbClr val="FFFFFF"/>
                </a:solidFill>
              </a:rPr>
              <a:t>()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Методы</a:t>
            </a:r>
            <a:r>
              <a:rPr lang="en-US" altLang="en-US" sz="1800" dirty="0" smtClean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фиксации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или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отмены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всех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изменений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выполненных</a:t>
            </a:r>
            <a:r>
              <a:rPr lang="en-US" altLang="en-US" sz="1800" dirty="0">
                <a:solidFill>
                  <a:srgbClr val="E4E4E4"/>
                </a:solidFill>
              </a:rPr>
              <a:t> в </a:t>
            </a:r>
            <a:r>
              <a:rPr lang="en-US" altLang="en-US" sz="1800" dirty="0" err="1">
                <a:solidFill>
                  <a:srgbClr val="E4E4E4"/>
                </a:solidFill>
              </a:rPr>
              <a:t>данной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строке</a:t>
            </a:r>
            <a:r>
              <a:rPr lang="en-US" altLang="en-US" sz="1800" dirty="0">
                <a:solidFill>
                  <a:srgbClr val="E4E4E4"/>
                </a:solidFill>
              </a:rPr>
              <a:t> с </a:t>
            </a:r>
            <a:r>
              <a:rPr lang="en-US" altLang="en-US" sz="1800" dirty="0" err="1">
                <a:solidFill>
                  <a:srgbClr val="E4E4E4"/>
                </a:solidFill>
              </a:rPr>
              <a:t>момента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последнего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вызова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AcceptChanges</a:t>
            </a:r>
            <a:r>
              <a:rPr lang="en-US" altLang="en-US" sz="1800" dirty="0" smtClean="0">
                <a:solidFill>
                  <a:srgbClr val="E4E4E4"/>
                </a:solidFill>
              </a:rPr>
              <a:t>()</a:t>
            </a:r>
            <a:r>
              <a:rPr lang="ru-RU" altLang="en-US" sz="1800" dirty="0" smtClean="0">
                <a:solidFill>
                  <a:srgbClr val="E4E4E4"/>
                </a:solidFill>
              </a:rPr>
              <a:t>. 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err="1">
                <a:solidFill>
                  <a:srgbClr val="FFFFFF"/>
                </a:solidFill>
              </a:rPr>
              <a:t>BeginEdit</a:t>
            </a:r>
            <a:r>
              <a:rPr lang="en-US" altLang="en-US" sz="1800" b="1" dirty="0">
                <a:solidFill>
                  <a:srgbClr val="FFFFFF"/>
                </a:solidFill>
              </a:rPr>
              <a:t>(), </a:t>
            </a:r>
            <a:r>
              <a:rPr lang="en-US" altLang="en-US" sz="1800" b="1" dirty="0" err="1">
                <a:solidFill>
                  <a:srgbClr val="FFFFFF"/>
                </a:solidFill>
              </a:rPr>
              <a:t>EndEdit</a:t>
            </a:r>
            <a:r>
              <a:rPr lang="en-US" altLang="en-US" sz="1800" b="1" dirty="0">
                <a:solidFill>
                  <a:srgbClr val="FFFFFF"/>
                </a:solidFill>
              </a:rPr>
              <a:t>(), </a:t>
            </a:r>
            <a:r>
              <a:rPr lang="en-US" altLang="en-US" sz="1800" b="1" dirty="0" err="1">
                <a:solidFill>
                  <a:srgbClr val="FFFFFF"/>
                </a:solidFill>
              </a:rPr>
              <a:t>CancelEdit</a:t>
            </a:r>
            <a:r>
              <a:rPr lang="en-US" altLang="en-US" sz="1800" b="1" dirty="0" smtClean="0">
                <a:solidFill>
                  <a:srgbClr val="FFFFFF"/>
                </a:solidFill>
              </a:rPr>
              <a:t>()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Методы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начинающие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заканчивающие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или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отменяющие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операцию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редактирования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объекта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DataRow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rgbClr val="FFFFFF"/>
                </a:solidFill>
              </a:rPr>
              <a:t>Delete</a:t>
            </a:r>
            <a:r>
              <a:rPr lang="en-US" altLang="en-US" sz="1800" b="1" dirty="0" smtClean="0">
                <a:solidFill>
                  <a:srgbClr val="FFFFFF"/>
                </a:solidFill>
              </a:rPr>
              <a:t>()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Метод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помечающий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данную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строку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для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удаления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при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вызове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метода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AcceptChanges</a:t>
            </a:r>
            <a:r>
              <a:rPr lang="en-US" altLang="en-US" sz="1800" dirty="0" smtClean="0">
                <a:solidFill>
                  <a:srgbClr val="E4E4E4"/>
                </a:solidFill>
              </a:rPr>
              <a:t>()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  <a:p>
            <a:pPr marL="0" lvl="0" indent="5429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 err="1">
                <a:solidFill>
                  <a:srgbClr val="FFFFFF"/>
                </a:solidFill>
              </a:rPr>
              <a:t>IsNull</a:t>
            </a:r>
            <a:r>
              <a:rPr lang="en-US" altLang="en-US" sz="1800" b="1" dirty="0" smtClean="0">
                <a:solidFill>
                  <a:srgbClr val="FFFFFF"/>
                </a:solidFill>
              </a:rPr>
              <a:t>()</a:t>
            </a:r>
            <a:r>
              <a:rPr lang="ru-RU" altLang="en-US" sz="1800" b="1" dirty="0" smtClean="0">
                <a:solidFill>
                  <a:srgbClr val="FFFFFF"/>
                </a:solidFill>
              </a:rPr>
              <a:t>.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Метод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получающий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значение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которое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указывает</a:t>
            </a:r>
            <a:r>
              <a:rPr lang="en-US" altLang="en-US" sz="1800" dirty="0">
                <a:solidFill>
                  <a:srgbClr val="E4E4E4"/>
                </a:solidFill>
              </a:rPr>
              <a:t>, </a:t>
            </a:r>
            <a:r>
              <a:rPr lang="en-US" altLang="en-US" sz="1800" dirty="0" err="1">
                <a:solidFill>
                  <a:srgbClr val="E4E4E4"/>
                </a:solidFill>
              </a:rPr>
              <a:t>содержит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ли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заданный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столбец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>
                <a:solidFill>
                  <a:srgbClr val="E4E4E4"/>
                </a:solidFill>
              </a:rPr>
              <a:t>пустое</a:t>
            </a:r>
            <a:r>
              <a:rPr lang="en-US" altLang="en-US" sz="1800" dirty="0">
                <a:solidFill>
                  <a:srgbClr val="E4E4E4"/>
                </a:solidFill>
              </a:rPr>
              <a:t> </a:t>
            </a:r>
            <a:r>
              <a:rPr lang="en-US" altLang="en-US" sz="1800" dirty="0" err="1" smtClean="0">
                <a:solidFill>
                  <a:srgbClr val="E4E4E4"/>
                </a:solidFill>
              </a:rPr>
              <a:t>значение</a:t>
            </a:r>
            <a:r>
              <a:rPr lang="ru-RU" altLang="en-US" sz="1800" dirty="0" smtClean="0">
                <a:solidFill>
                  <a:srgbClr val="E4E4E4"/>
                </a:solidFill>
              </a:rPr>
              <a:t>.</a:t>
            </a:r>
            <a:endParaRPr lang="en-US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DataRow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Работа</a:t>
            </a:r>
            <a:r>
              <a:rPr lang="en-US" altLang="en-US" dirty="0"/>
              <a:t> с </a:t>
            </a:r>
            <a:r>
              <a:rPr lang="en-US" altLang="en-US" dirty="0" err="1"/>
              <a:t>объектами</a:t>
            </a:r>
            <a:r>
              <a:rPr lang="en-US" altLang="en-US" dirty="0"/>
              <a:t> </a:t>
            </a:r>
            <a:r>
              <a:rPr lang="en-US" altLang="en-US" dirty="0" err="1"/>
              <a:t>DataRow</a:t>
            </a:r>
            <a:r>
              <a:rPr lang="en-US" altLang="en-US" dirty="0"/>
              <a:t> </a:t>
            </a:r>
            <a:r>
              <a:rPr lang="en-US" altLang="en-US" dirty="0" err="1"/>
              <a:t>несколько</a:t>
            </a:r>
            <a:r>
              <a:rPr lang="en-US" altLang="en-US" dirty="0"/>
              <a:t> </a:t>
            </a:r>
            <a:r>
              <a:rPr lang="en-US" altLang="en-US" dirty="0" err="1"/>
              <a:t>отличается</a:t>
            </a:r>
            <a:r>
              <a:rPr lang="en-US" altLang="en-US" dirty="0"/>
              <a:t> </a:t>
            </a:r>
            <a:r>
              <a:rPr lang="en-US" altLang="en-US" dirty="0" err="1"/>
              <a:t>от</a:t>
            </a:r>
            <a:r>
              <a:rPr lang="en-US" altLang="en-US" dirty="0"/>
              <a:t> </a:t>
            </a:r>
            <a:r>
              <a:rPr lang="en-US" altLang="en-US" dirty="0" err="1"/>
              <a:t>работы</a:t>
            </a:r>
            <a:r>
              <a:rPr lang="en-US" altLang="en-US" dirty="0"/>
              <a:t> с </a:t>
            </a:r>
            <a:r>
              <a:rPr lang="en-US" altLang="en-US" dirty="0" err="1"/>
              <a:t>DataColumn</a:t>
            </a:r>
            <a:r>
              <a:rPr lang="en-US" altLang="en-US" dirty="0"/>
              <a:t>: </a:t>
            </a:r>
            <a:r>
              <a:rPr lang="en-US" altLang="en-US" dirty="0" err="1"/>
              <a:t>невозможно</a:t>
            </a:r>
            <a:r>
              <a:rPr lang="en-US" altLang="en-US" dirty="0"/>
              <a:t> </a:t>
            </a:r>
            <a:r>
              <a:rPr lang="en-US" altLang="en-US" dirty="0" err="1"/>
              <a:t>напрямую</a:t>
            </a:r>
            <a:r>
              <a:rPr lang="en-US" altLang="en-US" dirty="0"/>
              <a:t> </a:t>
            </a:r>
            <a:r>
              <a:rPr lang="en-US" altLang="en-US" dirty="0" err="1"/>
              <a:t>создать</a:t>
            </a:r>
            <a:r>
              <a:rPr lang="en-US" altLang="en-US" dirty="0"/>
              <a:t> </a:t>
            </a:r>
            <a:r>
              <a:rPr lang="en-US" altLang="en-US" dirty="0" err="1"/>
              <a:t>экземпляр</a:t>
            </a:r>
            <a:r>
              <a:rPr lang="en-US" altLang="en-US" dirty="0"/>
              <a:t> </a:t>
            </a:r>
            <a:r>
              <a:rPr lang="en-US" altLang="en-US" dirty="0" err="1"/>
              <a:t>данного</a:t>
            </a:r>
            <a:r>
              <a:rPr lang="en-US" altLang="en-US" dirty="0"/>
              <a:t> </a:t>
            </a:r>
            <a:r>
              <a:rPr lang="en-US" altLang="en-US" dirty="0" err="1"/>
              <a:t>типа</a:t>
            </a:r>
            <a:r>
              <a:rPr lang="en-US" altLang="en-US" dirty="0"/>
              <a:t>, </a:t>
            </a:r>
            <a:r>
              <a:rPr lang="en-US" altLang="en-US" dirty="0" err="1"/>
              <a:t>т.к</a:t>
            </a:r>
            <a:r>
              <a:rPr lang="en-US" altLang="en-US" dirty="0"/>
              <a:t>. у </a:t>
            </a:r>
            <a:r>
              <a:rPr lang="en-US" altLang="en-US" dirty="0" err="1"/>
              <a:t>него</a:t>
            </a:r>
            <a:r>
              <a:rPr lang="en-US" altLang="en-US" dirty="0"/>
              <a:t> </a:t>
            </a:r>
            <a:r>
              <a:rPr lang="en-US" altLang="en-US" dirty="0" err="1"/>
              <a:t>нет</a:t>
            </a:r>
            <a:r>
              <a:rPr lang="en-US" altLang="en-US" dirty="0"/>
              <a:t> </a:t>
            </a:r>
            <a:r>
              <a:rPr lang="en-US" altLang="en-US" dirty="0" err="1"/>
              <a:t>общедоступного</a:t>
            </a:r>
            <a:r>
              <a:rPr lang="en-US" altLang="en-US" dirty="0"/>
              <a:t> </a:t>
            </a:r>
            <a:r>
              <a:rPr lang="en-US" altLang="en-US" dirty="0" err="1"/>
              <a:t>конструктора</a:t>
            </a:r>
            <a:r>
              <a:rPr lang="ru-RU" altLang="en-US" dirty="0"/>
              <a:t>.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</a:rPr>
              <a:t>// </a:t>
            </a:r>
            <a:r>
              <a:rPr lang="en-US" altLang="en-US" dirty="0" err="1">
                <a:solidFill>
                  <a:srgbClr val="FF0000"/>
                </a:solidFill>
              </a:rPr>
              <a:t>Ошибка</a:t>
            </a:r>
            <a:r>
              <a:rPr lang="en-US" altLang="en-US" dirty="0">
                <a:solidFill>
                  <a:srgbClr val="FF0000"/>
                </a:solidFill>
              </a:rPr>
              <a:t>! </a:t>
            </a:r>
            <a:r>
              <a:rPr lang="en-US" altLang="en-US" dirty="0" err="1">
                <a:solidFill>
                  <a:srgbClr val="FF0000"/>
                </a:solidFill>
              </a:rPr>
              <a:t>Нет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общедоступного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конструктора</a:t>
            </a:r>
            <a:r>
              <a:rPr lang="en-US" altLang="en-US" dirty="0">
                <a:solidFill>
                  <a:srgbClr val="FF0000"/>
                </a:solidFill>
              </a:rPr>
              <a:t>! </a:t>
            </a:r>
            <a:endParaRPr lang="ru-RU" altLang="en-US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DataRow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dr</a:t>
            </a:r>
            <a:r>
              <a:rPr lang="en-US" altLang="en-US" dirty="0">
                <a:solidFill>
                  <a:srgbClr val="FF0000"/>
                </a:solidFill>
              </a:rPr>
              <a:t> = new </a:t>
            </a:r>
            <a:r>
              <a:rPr lang="en-US" altLang="en-US" dirty="0" err="1">
                <a:solidFill>
                  <a:srgbClr val="FF0000"/>
                </a:solidFill>
              </a:rPr>
              <a:t>DataRow</a:t>
            </a:r>
            <a:r>
              <a:rPr lang="en-US" altLang="en-US" dirty="0" smtClean="0">
                <a:solidFill>
                  <a:srgbClr val="FF0000"/>
                </a:solidFill>
              </a:rPr>
              <a:t>();</a:t>
            </a:r>
            <a:endParaRPr lang="ru-RU" altLang="en-US" dirty="0" smtClean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/>
              <a:t>Вместо этого новый объект </a:t>
            </a:r>
            <a:r>
              <a:rPr lang="ru-RU" dirty="0" err="1"/>
              <a:t>DataRow</a:t>
            </a:r>
            <a:r>
              <a:rPr lang="ru-RU" dirty="0"/>
              <a:t> можно получить из конкретного </a:t>
            </a:r>
            <a:r>
              <a:rPr lang="ru-RU" dirty="0" err="1"/>
              <a:t>DataTable</a:t>
            </a:r>
            <a:r>
              <a:rPr lang="ru-RU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0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DataRow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RowState</a:t>
            </a:r>
            <a:r>
              <a:rPr lang="ru-RU" dirty="0"/>
              <a:t> применяется для программной идентификации множества всех строк таблицы, которые изменили свое первоначальное значение, были вставлены и т.п. Это свойство может принимать любое значение из перечисления </a:t>
            </a:r>
            <a:r>
              <a:rPr lang="ru-RU" b="1" dirty="0" err="1"/>
              <a:t>DataRowState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8270" y="2444260"/>
            <a:ext cx="9820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DataRow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sz="2300" dirty="0" smtClean="0"/>
              <a:t>Кроме </a:t>
            </a:r>
            <a:r>
              <a:rPr lang="ru-RU" sz="2300" dirty="0"/>
              <a:t>отслеживания текущего состояния строк с помощью свойства </a:t>
            </a:r>
            <a:r>
              <a:rPr lang="ru-RU" sz="2300" dirty="0" err="1"/>
              <a:t>RowState</a:t>
            </a:r>
            <a:r>
              <a:rPr lang="ru-RU" sz="2300" dirty="0"/>
              <a:t>, объект </a:t>
            </a:r>
            <a:r>
              <a:rPr lang="ru-RU" sz="2300" dirty="0" err="1"/>
              <a:t>DataRow</a:t>
            </a:r>
            <a:r>
              <a:rPr lang="ru-RU" sz="2300" dirty="0"/>
              <a:t> отслеживает три возможные версии содержащихся в нем данных с помощью свойства </a:t>
            </a:r>
            <a:r>
              <a:rPr lang="ru-RU" sz="2300" dirty="0" err="1"/>
              <a:t>DataRowVersion</a:t>
            </a:r>
            <a:r>
              <a:rPr lang="ru-RU" sz="2300" dirty="0"/>
              <a:t>. При первоначальном создании объект </a:t>
            </a:r>
            <a:r>
              <a:rPr lang="ru-RU" sz="2300" dirty="0" err="1"/>
              <a:t>DataRow</a:t>
            </a:r>
            <a:r>
              <a:rPr lang="ru-RU" sz="2300" dirty="0"/>
              <a:t> содержит лишь одну копию данных, которая считается "текущей версией". Но при программной работе с объектом </a:t>
            </a:r>
            <a:r>
              <a:rPr lang="ru-RU" sz="2300" dirty="0" err="1"/>
              <a:t>DataRow</a:t>
            </a:r>
            <a:r>
              <a:rPr lang="ru-RU" sz="2300" dirty="0"/>
              <a:t> (с помощью вызовов различных методов) появляются дополнительные версии данных. Конкретнее, свойство </a:t>
            </a:r>
            <a:r>
              <a:rPr lang="ru-RU" sz="2300" dirty="0" err="1"/>
              <a:t>DataRowVersion</a:t>
            </a:r>
            <a:r>
              <a:rPr lang="ru-RU" sz="2300" dirty="0"/>
              <a:t> может содержать любое значение соответствующего перечисления </a:t>
            </a:r>
            <a:r>
              <a:rPr lang="ru-RU" sz="2300" b="1" dirty="0" err="1"/>
              <a:t>DataRowVersion</a:t>
            </a:r>
            <a:r>
              <a:rPr lang="ru-RU" sz="2300" dirty="0" smtClean="0"/>
              <a:t>:</a:t>
            </a:r>
          </a:p>
          <a:p>
            <a:pPr marL="0" indent="0">
              <a:buNone/>
            </a:pP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8" y="3140968"/>
            <a:ext cx="9867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DataRow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Как показано в таблице, значение свойства </a:t>
            </a:r>
            <a:r>
              <a:rPr lang="ru-RU" dirty="0" err="1"/>
              <a:t>DataRowVersion</a:t>
            </a:r>
            <a:r>
              <a:rPr lang="ru-RU" dirty="0"/>
              <a:t> в большинстве случаев зависит от значения свойства </a:t>
            </a:r>
            <a:r>
              <a:rPr lang="ru-RU" dirty="0" err="1"/>
              <a:t>DataRowState</a:t>
            </a:r>
            <a:r>
              <a:rPr lang="ru-RU" dirty="0"/>
              <a:t>. А как было сказано ранее, значение свойства </a:t>
            </a:r>
            <a:r>
              <a:rPr lang="ru-RU" dirty="0" err="1"/>
              <a:t>DataRowState</a:t>
            </a:r>
            <a:r>
              <a:rPr lang="ru-RU" dirty="0"/>
              <a:t> автоматически изменяется при вызовах различных методов объекта </a:t>
            </a:r>
            <a:r>
              <a:rPr lang="ru-RU" dirty="0" err="1"/>
              <a:t>DataRow</a:t>
            </a:r>
            <a:r>
              <a:rPr lang="ru-RU" dirty="0"/>
              <a:t> (а в некоторых случаях </a:t>
            </a:r>
            <a:r>
              <a:rPr lang="ru-RU" dirty="0" err="1"/>
              <a:t>DataTable</a:t>
            </a:r>
            <a:r>
              <a:rPr lang="ru-RU" dirty="0"/>
              <a:t>). Ниже представлена схема влияния этих методов на значение свойства </a:t>
            </a:r>
            <a:r>
              <a:rPr lang="ru-RU" dirty="0" err="1"/>
              <a:t>DataRowVersion</a:t>
            </a:r>
            <a:r>
              <a:rPr lang="ru-RU" dirty="0"/>
              <a:t> произвольной строки:</a:t>
            </a:r>
          </a:p>
          <a:p>
            <a:r>
              <a:rPr lang="ru-RU" dirty="0"/>
              <a:t>При изменении значения строки, после вызова метода </a:t>
            </a:r>
            <a:r>
              <a:rPr lang="ru-RU" dirty="0" err="1"/>
              <a:t>DataRow.BeginEdit</a:t>
            </a:r>
            <a:r>
              <a:rPr lang="ru-RU" dirty="0"/>
              <a:t>(), становятся доступны значения </a:t>
            </a:r>
            <a:r>
              <a:rPr lang="ru-RU" dirty="0" err="1"/>
              <a:t>Current</a:t>
            </a:r>
            <a:r>
              <a:rPr lang="ru-RU" dirty="0"/>
              <a:t> и </a:t>
            </a:r>
            <a:r>
              <a:rPr lang="ru-RU" dirty="0" err="1"/>
              <a:t>Proposed</a:t>
            </a:r>
            <a:r>
              <a:rPr lang="ru-RU" dirty="0"/>
              <a:t>.</a:t>
            </a:r>
          </a:p>
          <a:p>
            <a:r>
              <a:rPr lang="ru-RU" dirty="0"/>
              <a:t>При вызове метода </a:t>
            </a:r>
            <a:r>
              <a:rPr lang="ru-RU" dirty="0" err="1"/>
              <a:t>DataRow.CancelEdit</a:t>
            </a:r>
            <a:r>
              <a:rPr lang="ru-RU" dirty="0"/>
              <a:t>() значение </a:t>
            </a:r>
            <a:r>
              <a:rPr lang="ru-RU" dirty="0" err="1"/>
              <a:t>Proposed</a:t>
            </a:r>
            <a:r>
              <a:rPr lang="ru-RU" dirty="0"/>
              <a:t> удаляется.</a:t>
            </a:r>
          </a:p>
          <a:p>
            <a:r>
              <a:rPr lang="ru-RU" dirty="0"/>
              <a:t>После вызова </a:t>
            </a:r>
            <a:r>
              <a:rPr lang="ru-RU" dirty="0" err="1"/>
              <a:t>DataRow.EndEdit</a:t>
            </a:r>
            <a:r>
              <a:rPr lang="ru-RU" dirty="0"/>
              <a:t>() значение </a:t>
            </a:r>
            <a:r>
              <a:rPr lang="ru-RU" dirty="0" err="1"/>
              <a:t>Proposed</a:t>
            </a:r>
            <a:r>
              <a:rPr lang="ru-RU" dirty="0"/>
              <a:t> меняется на </a:t>
            </a:r>
            <a:r>
              <a:rPr lang="ru-RU" dirty="0" err="1"/>
              <a:t>Current</a:t>
            </a:r>
            <a:r>
              <a:rPr lang="ru-RU" dirty="0"/>
              <a:t>.</a:t>
            </a:r>
          </a:p>
          <a:p>
            <a:r>
              <a:rPr lang="ru-RU" dirty="0"/>
              <a:t>После вызова метода </a:t>
            </a:r>
            <a:r>
              <a:rPr lang="ru-RU" dirty="0" err="1"/>
              <a:t>DataRow.AcceptChanges</a:t>
            </a:r>
            <a:r>
              <a:rPr lang="ru-RU" dirty="0"/>
              <a:t>() значение </a:t>
            </a:r>
            <a:r>
              <a:rPr lang="ru-RU" dirty="0" err="1"/>
              <a:t>Original</a:t>
            </a:r>
            <a:r>
              <a:rPr lang="ru-RU" dirty="0"/>
              <a:t> становится равным значению </a:t>
            </a:r>
            <a:r>
              <a:rPr lang="ru-RU" dirty="0" err="1"/>
              <a:t>Current</a:t>
            </a:r>
            <a:r>
              <a:rPr lang="ru-RU" dirty="0"/>
              <a:t>. То же самое происходит и при вызове </a:t>
            </a:r>
            <a:r>
              <a:rPr lang="ru-RU" dirty="0" err="1"/>
              <a:t>DataTable.AcceptChanges</a:t>
            </a:r>
            <a:r>
              <a:rPr lang="ru-RU" dirty="0"/>
              <a:t>().</a:t>
            </a:r>
          </a:p>
          <a:p>
            <a:r>
              <a:rPr lang="ru-RU" dirty="0"/>
              <a:t>После вызова </a:t>
            </a:r>
            <a:r>
              <a:rPr lang="ru-RU" dirty="0" err="1"/>
              <a:t>DataRow.RejectChanges</a:t>
            </a:r>
            <a:r>
              <a:rPr lang="ru-RU" dirty="0"/>
              <a:t>() значение </a:t>
            </a:r>
            <a:r>
              <a:rPr lang="ru-RU" dirty="0" err="1"/>
              <a:t>Proposed</a:t>
            </a:r>
            <a:r>
              <a:rPr lang="ru-RU" dirty="0"/>
              <a:t> отбрасывается, и версия становится равной </a:t>
            </a:r>
            <a:r>
              <a:rPr lang="ru-RU" dirty="0" err="1"/>
              <a:t>Current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Да, все это несколько запутанно — особенно из-за того, что в любой данный момент времени </a:t>
            </a:r>
            <a:r>
              <a:rPr lang="ru-RU" dirty="0" err="1"/>
              <a:t>DataRow</a:t>
            </a:r>
            <a:r>
              <a:rPr lang="ru-RU" dirty="0"/>
              <a:t> может иметь, а может и не иметь все версии (при попытке получения версии строки, которая в данный момент не отслеживается, возникнут исключения времени выполнения). Но поскольку </a:t>
            </a:r>
            <a:r>
              <a:rPr lang="ru-RU" dirty="0" err="1"/>
              <a:t>DataRow</a:t>
            </a:r>
            <a:r>
              <a:rPr lang="ru-RU" dirty="0"/>
              <a:t> отслеживает три копии данных, то, несмотря на эту сложность, можно без особого труда создать пользовательский интерфейс, который позволяет конечному пользователю изменить значения, потом передумать и отказаться от этих изменений или зафиксировать их, чтобы они хранились постоянно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8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DbDataAdapter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t">
            <a:normAutofit/>
          </a:bodyPr>
          <a:lstStyle/>
          <a:p>
            <a:pPr marL="0" indent="531813">
              <a:buNone/>
            </a:pPr>
            <a:r>
              <a:rPr lang="ru-RU" b="1" i="1" dirty="0"/>
              <a:t>Класс адаптеров данных применяется для заполнения наборов данных </a:t>
            </a:r>
            <a:r>
              <a:rPr lang="ru-RU" b="1" i="1" dirty="0" err="1"/>
              <a:t>DataSet</a:t>
            </a:r>
            <a:r>
              <a:rPr lang="ru-RU" b="1" i="1" dirty="0"/>
              <a:t> с помощью объектов </a:t>
            </a:r>
            <a:r>
              <a:rPr lang="ru-RU" b="1" i="1" dirty="0" err="1"/>
              <a:t>DataTable</a:t>
            </a:r>
            <a:r>
              <a:rPr lang="ru-RU" b="1" i="1" dirty="0"/>
              <a:t>; кроме того, они могут отправлять измененные </a:t>
            </a:r>
            <a:r>
              <a:rPr lang="ru-RU" b="1" i="1" dirty="0" err="1"/>
              <a:t>DataTable</a:t>
            </a:r>
            <a:r>
              <a:rPr lang="ru-RU" b="1" i="1" dirty="0"/>
              <a:t> назад в базу данных для обработки. </a:t>
            </a:r>
            <a:endParaRPr lang="ru-RU" b="1" i="1" dirty="0" smtClean="0"/>
          </a:p>
          <a:p>
            <a:pPr marL="0" indent="531813">
              <a:buNone/>
            </a:pPr>
            <a:r>
              <a:rPr lang="ru-RU" dirty="0" smtClean="0"/>
              <a:t>Основные </a:t>
            </a:r>
            <a:r>
              <a:rPr lang="ru-RU" dirty="0"/>
              <a:t>члены базового класса </a:t>
            </a:r>
            <a:r>
              <a:rPr lang="ru-RU" dirty="0" err="1"/>
              <a:t>DbDataAdapter</a:t>
            </a:r>
            <a:r>
              <a:rPr lang="ru-RU" dirty="0"/>
              <a:t>, от которого порождаются все объекты адаптеров данных (например, </a:t>
            </a:r>
            <a:r>
              <a:rPr lang="ru-RU" i="1" dirty="0" err="1"/>
              <a:t>SqlDataAdapter</a:t>
            </a:r>
            <a:r>
              <a:rPr lang="ru-RU" dirty="0"/>
              <a:t> и </a:t>
            </a:r>
            <a:r>
              <a:rPr lang="ru-RU" i="1" dirty="0" err="1"/>
              <a:t>OdbcDataAdapter</a:t>
            </a:r>
            <a:r>
              <a:rPr lang="ru-RU" dirty="0" smtClean="0"/>
              <a:t>):</a:t>
            </a:r>
          </a:p>
          <a:p>
            <a:pPr marL="0" indent="531813">
              <a:buNone/>
            </a:pPr>
            <a:endParaRPr lang="ru-RU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01013"/>
              </p:ext>
            </p:extLst>
          </p:nvPr>
        </p:nvGraphicFramePr>
        <p:xfrm>
          <a:off x="405780" y="2996952"/>
          <a:ext cx="11305256" cy="34169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697211439"/>
                    </a:ext>
                  </a:extLst>
                </a:gridCol>
                <a:gridCol w="9361040">
                  <a:extLst>
                    <a:ext uri="{9D8B030D-6E8A-4147-A177-3AD203B41FA5}">
                      <a16:colId xmlns:a16="http://schemas.microsoft.com/office/drawing/2014/main" val="207032303"/>
                    </a:ext>
                  </a:extLst>
                </a:gridCol>
              </a:tblGrid>
              <a:tr h="9142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Fill()</a:t>
                      </a:r>
                      <a:endParaRPr lang="en-US" sz="160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25146" marR="125146" marT="125146" marB="12514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Выполняет команду SQL SELECT (указанную в свойстве </a:t>
                      </a:r>
                      <a:r>
                        <a:rPr lang="ru-RU" sz="1600" dirty="0" err="1">
                          <a:effectLst/>
                        </a:rPr>
                        <a:t>SelectCommand</a:t>
                      </a:r>
                      <a:r>
                        <a:rPr lang="ru-RU" sz="1600" dirty="0">
                          <a:effectLst/>
                        </a:rPr>
                        <a:t>) для запроса к базе данных и загрузки этих данных в объект </a:t>
                      </a:r>
                      <a:r>
                        <a:rPr lang="ru-RU" sz="1600" dirty="0" err="1" smtClean="0">
                          <a:effectLst/>
                        </a:rPr>
                        <a:t>DataTable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ru-RU" sz="1600" dirty="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25146" marR="125146" marT="125146" marB="125146" anchor="ctr"/>
                </a:tc>
                <a:extLst>
                  <a:ext uri="{0D108BD9-81ED-4DB2-BD59-A6C34878D82A}">
                    <a16:rowId xmlns:a16="http://schemas.microsoft.com/office/drawing/2014/main" val="1342418089"/>
                  </a:ext>
                </a:extLst>
              </a:tr>
              <a:tr h="110895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SelectCommand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InsertCommand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UpdateCommand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dirty="0" err="1" smtClean="0">
                          <a:effectLst/>
                        </a:rPr>
                        <a:t>DeleteCommand</a:t>
                      </a:r>
                      <a:endParaRPr lang="en-US" sz="1600" dirty="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25146" marR="125146" marT="125146" marB="12514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Содержат SQL-команды, отправляемые в хранилище данных при вызовах методов </a:t>
                      </a:r>
                      <a:r>
                        <a:rPr lang="ru-RU" sz="1600" dirty="0" err="1">
                          <a:effectLst/>
                        </a:rPr>
                        <a:t>Fill</a:t>
                      </a:r>
                      <a:r>
                        <a:rPr lang="ru-RU" sz="1600" dirty="0">
                          <a:effectLst/>
                        </a:rPr>
                        <a:t>() и </a:t>
                      </a:r>
                      <a:r>
                        <a:rPr lang="ru-RU" sz="1600" dirty="0" err="1">
                          <a:effectLst/>
                        </a:rPr>
                        <a:t>Update</a:t>
                      </a:r>
                      <a:r>
                        <a:rPr lang="ru-RU" sz="1600" dirty="0" smtClean="0">
                          <a:effectLst/>
                        </a:rPr>
                        <a:t>().</a:t>
                      </a:r>
                      <a:endParaRPr lang="ru-RU" sz="1600" dirty="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25146" marR="125146" marT="125146" marB="125146" anchor="ctr"/>
                </a:tc>
                <a:extLst>
                  <a:ext uri="{0D108BD9-81ED-4DB2-BD59-A6C34878D82A}">
                    <a16:rowId xmlns:a16="http://schemas.microsoft.com/office/drawing/2014/main" val="4222594023"/>
                  </a:ext>
                </a:extLst>
              </a:tr>
              <a:tr h="127697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Update()</a:t>
                      </a:r>
                      <a:endParaRPr lang="en-US" sz="1600" dirty="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25146" marR="125146" marT="125146" marB="12514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Выполняет команды </a:t>
                      </a:r>
                      <a:r>
                        <a:rPr lang="en-US" sz="1600" dirty="0">
                          <a:effectLst/>
                        </a:rPr>
                        <a:t>SQL INSERT, UPDATE </a:t>
                      </a:r>
                      <a:r>
                        <a:rPr lang="ru-RU" sz="1600" dirty="0">
                          <a:effectLst/>
                        </a:rPr>
                        <a:t>и </a:t>
                      </a:r>
                      <a:r>
                        <a:rPr lang="en-US" sz="1600" dirty="0">
                          <a:effectLst/>
                        </a:rPr>
                        <a:t>DELETE (</a:t>
                      </a:r>
                      <a:r>
                        <a:rPr lang="ru-RU" sz="1600" dirty="0">
                          <a:effectLst/>
                        </a:rPr>
                        <a:t>указанные свойствами </a:t>
                      </a:r>
                      <a:r>
                        <a:rPr lang="en-US" sz="1600" dirty="0" err="1">
                          <a:effectLst/>
                        </a:rPr>
                        <a:t>InsertCommand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UpdateCommand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ru-RU" sz="1600" dirty="0">
                          <a:effectLst/>
                        </a:rPr>
                        <a:t>и </a:t>
                      </a:r>
                      <a:r>
                        <a:rPr lang="en-US" sz="1600" dirty="0" err="1">
                          <a:effectLst/>
                        </a:rPr>
                        <a:t>DeleteCommand</a:t>
                      </a:r>
                      <a:r>
                        <a:rPr lang="en-US" sz="1600" dirty="0">
                          <a:effectLst/>
                        </a:rPr>
                        <a:t>) </a:t>
                      </a:r>
                      <a:r>
                        <a:rPr lang="ru-RU" sz="1600" dirty="0">
                          <a:effectLst/>
                        </a:rPr>
                        <a:t>для сохранения в базе данных изменений, выполненных в </a:t>
                      </a:r>
                      <a:r>
                        <a:rPr lang="en-US" sz="1600" dirty="0" err="1" smtClean="0">
                          <a:effectLst/>
                        </a:rPr>
                        <a:t>DataTable</a:t>
                      </a:r>
                      <a:r>
                        <a:rPr lang="ru-RU" sz="1600" dirty="0" smtClean="0">
                          <a:effectLst/>
                        </a:rPr>
                        <a:t>.</a:t>
                      </a:r>
                      <a:endParaRPr lang="en-US" sz="1600" dirty="0">
                        <a:solidFill>
                          <a:srgbClr val="AFB5B9"/>
                        </a:solidFill>
                        <a:effectLst/>
                      </a:endParaRPr>
                    </a:p>
                  </a:txBody>
                  <a:tcPr marL="125146" marR="125146" marT="125146" marB="125146" anchor="ctr"/>
                </a:tc>
                <a:extLst>
                  <a:ext uri="{0D108BD9-81ED-4DB2-BD59-A6C34878D82A}">
                    <a16:rowId xmlns:a16="http://schemas.microsoft.com/office/drawing/2014/main" val="6908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19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DbDataAdapter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b="1" i="1" dirty="0"/>
              <a:t>Адаптер данных определяет четыре свойства: </a:t>
            </a:r>
            <a:r>
              <a:rPr lang="ru-RU" b="1" i="1" dirty="0" err="1"/>
              <a:t>SelectCommand</a:t>
            </a:r>
            <a:r>
              <a:rPr lang="ru-RU" b="1" i="1" dirty="0"/>
              <a:t>, </a:t>
            </a:r>
            <a:r>
              <a:rPr lang="ru-RU" b="1" i="1" dirty="0" err="1"/>
              <a:t>InsertCommand</a:t>
            </a:r>
            <a:r>
              <a:rPr lang="ru-RU" b="1" i="1" dirty="0"/>
              <a:t>, </a:t>
            </a:r>
            <a:r>
              <a:rPr lang="ru-RU" b="1" i="1" dirty="0" err="1"/>
              <a:t>UpdateCommand</a:t>
            </a:r>
            <a:r>
              <a:rPr lang="ru-RU" b="1" i="1" dirty="0"/>
              <a:t> и </a:t>
            </a:r>
            <a:r>
              <a:rPr lang="ru-RU" b="1" i="1" dirty="0" err="1"/>
              <a:t>DeleteCommand</a:t>
            </a:r>
            <a:r>
              <a:rPr lang="ru-RU" b="1" i="1" dirty="0"/>
              <a:t>. </a:t>
            </a:r>
            <a:r>
              <a:rPr lang="ru-RU" dirty="0"/>
              <a:t>При создании объекта адаптера данных для конкретного поставщика данных (например, </a:t>
            </a:r>
            <a:r>
              <a:rPr lang="ru-RU" dirty="0" err="1"/>
              <a:t>SqlDataAdapter</a:t>
            </a:r>
            <a:r>
              <a:rPr lang="ru-RU" dirty="0"/>
              <a:t>) можно передать строку с текстом команды, используемом объектом команды </a:t>
            </a:r>
            <a:r>
              <a:rPr lang="ru-RU" dirty="0" err="1"/>
              <a:t>SelectCommand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u="sng" dirty="0"/>
              <a:t>После должной настройки каждого из четырех объектов команд можно вызвать метод </a:t>
            </a:r>
            <a:r>
              <a:rPr lang="ru-RU" u="sng" dirty="0" err="1"/>
              <a:t>Fill</a:t>
            </a:r>
            <a:r>
              <a:rPr lang="ru-RU" u="sng" dirty="0"/>
              <a:t>() и получить объект </a:t>
            </a:r>
            <a:r>
              <a:rPr lang="ru-RU" u="sng" dirty="0" err="1"/>
              <a:t>DataSet</a:t>
            </a:r>
            <a:r>
              <a:rPr lang="ru-RU" u="sng" dirty="0"/>
              <a:t> (или, при желании, отдельный </a:t>
            </a:r>
            <a:r>
              <a:rPr lang="ru-RU" u="sng" dirty="0" err="1"/>
              <a:t>DataTable</a:t>
            </a:r>
            <a:r>
              <a:rPr lang="ru-RU" u="sng" dirty="0"/>
              <a:t>). Для этого объект команды выполняет оператор SQL SELECT, заданный с помощью свойства </a:t>
            </a:r>
            <a:r>
              <a:rPr lang="ru-RU" u="sng" dirty="0" err="1"/>
              <a:t>SelectCommand</a:t>
            </a:r>
            <a:r>
              <a:rPr lang="ru-RU" u="sng" dirty="0"/>
              <a:t>.</a:t>
            </a:r>
          </a:p>
          <a:p>
            <a:pPr marL="0" indent="0">
              <a:buNone/>
            </a:pPr>
            <a:r>
              <a:rPr lang="ru-RU" dirty="0"/>
              <a:t>Аналогично, при необходимости сохранить измененный объект </a:t>
            </a:r>
            <a:r>
              <a:rPr lang="ru-RU" dirty="0" err="1"/>
              <a:t>DataSet</a:t>
            </a:r>
            <a:r>
              <a:rPr lang="ru-RU" dirty="0"/>
              <a:t> (или </a:t>
            </a:r>
            <a:r>
              <a:rPr lang="ru-RU" dirty="0" err="1"/>
              <a:t>DataTable</a:t>
            </a:r>
            <a:r>
              <a:rPr lang="ru-RU" dirty="0"/>
              <a:t>) в базе данных для обработки можно вызвать метод </a:t>
            </a:r>
            <a:r>
              <a:rPr lang="ru-RU" dirty="0" err="1"/>
              <a:t>Update</a:t>
            </a:r>
            <a:r>
              <a:rPr lang="ru-RU" dirty="0"/>
              <a:t>(), который использует какой-то из оставшихся объектов команд в зависимости от состояния каждой строки в </a:t>
            </a:r>
            <a:r>
              <a:rPr lang="ru-RU" dirty="0" err="1"/>
              <a:t>DataTable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1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DbDataAdapter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Один из самых странных аспектов работы с объектом адаптера данных состоит в том, что при этом </a:t>
            </a:r>
            <a:r>
              <a:rPr lang="ru-RU" b="1" i="1" dirty="0"/>
              <a:t>не нужно открывать или закрывать подключение к базе данных. Все это делается автоматически. Однако адаптеру данных нужно передать объект подключения или строку подключения </a:t>
            </a:r>
            <a:r>
              <a:rPr lang="ru-RU" dirty="0"/>
              <a:t>(на основании которой все равно будет создан объект подключения), чтобы сообщить адаптеру данных, с какой базой данных вы хотите взаимодействовать</a:t>
            </a:r>
            <a:r>
              <a:rPr lang="ru-RU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 adapter = new </a:t>
            </a: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 adapter = new </a:t>
            </a: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(command);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 adapter = new </a:t>
            </a: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(</a:t>
            </a:r>
            <a:r>
              <a:rPr lang="en-US" altLang="en-US" i="1" dirty="0" err="1">
                <a:solidFill>
                  <a:srgbClr val="00B050"/>
                </a:solidFill>
              </a:rPr>
              <a:t>sql</a:t>
            </a:r>
            <a:r>
              <a:rPr lang="en-US" altLang="en-US" i="1" dirty="0">
                <a:solidFill>
                  <a:srgbClr val="00B050"/>
                </a:solidFill>
              </a:rPr>
              <a:t>, connection);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 adapter = new </a:t>
            </a:r>
            <a:r>
              <a:rPr lang="en-US" altLang="en-US" i="1" dirty="0" err="1">
                <a:solidFill>
                  <a:srgbClr val="00B050"/>
                </a:solidFill>
              </a:rPr>
              <a:t>SqlDataAdapter</a:t>
            </a:r>
            <a:r>
              <a:rPr lang="en-US" altLang="en-US" i="1" dirty="0">
                <a:solidFill>
                  <a:srgbClr val="00B050"/>
                </a:solidFill>
              </a:rPr>
              <a:t>(</a:t>
            </a:r>
            <a:r>
              <a:rPr lang="en-US" altLang="en-US" i="1" dirty="0" err="1">
                <a:solidFill>
                  <a:srgbClr val="00B050"/>
                </a:solidFill>
              </a:rPr>
              <a:t>sql</a:t>
            </a:r>
            <a:r>
              <a:rPr lang="en-US" altLang="en-US" i="1" dirty="0">
                <a:solidFill>
                  <a:srgbClr val="00B050"/>
                </a:solidFill>
              </a:rPr>
              <a:t>, </a:t>
            </a:r>
            <a:r>
              <a:rPr lang="en-US" altLang="en-US" i="1" dirty="0" err="1">
                <a:solidFill>
                  <a:srgbClr val="00B050"/>
                </a:solidFill>
              </a:rPr>
              <a:t>connectionString</a:t>
            </a:r>
            <a:r>
              <a:rPr lang="en-US" altLang="en-US" i="1" dirty="0">
                <a:solidFill>
                  <a:srgbClr val="00B050"/>
                </a:solidFill>
              </a:rPr>
              <a:t>);</a:t>
            </a:r>
            <a:endParaRPr lang="ru-RU" i="1" dirty="0">
              <a:solidFill>
                <a:srgbClr val="00B050"/>
              </a:solidFill>
            </a:endParaRPr>
          </a:p>
          <a:p>
            <a:r>
              <a:rPr lang="ru-RU" dirty="0"/>
              <a:t>Можно использовать конструктор без параметров, а команду SELECT и подключение установить позже.</a:t>
            </a:r>
          </a:p>
          <a:p>
            <a:r>
              <a:rPr lang="ru-RU" dirty="0"/>
              <a:t>Можно передать в конструктор объект </a:t>
            </a:r>
            <a:r>
              <a:rPr lang="ru-RU" dirty="0" err="1"/>
              <a:t>SqlCommand</a:t>
            </a:r>
            <a:r>
              <a:rPr lang="ru-RU" dirty="0"/>
              <a:t>.</a:t>
            </a:r>
          </a:p>
          <a:p>
            <a:r>
              <a:rPr lang="ru-RU" dirty="0"/>
              <a:t>Можно в конструкторе установить </a:t>
            </a:r>
            <a:r>
              <a:rPr lang="ru-RU" dirty="0" err="1"/>
              <a:t>sql</a:t>
            </a:r>
            <a:r>
              <a:rPr lang="ru-RU" dirty="0"/>
              <a:t>-выражение SELECT и объект </a:t>
            </a:r>
            <a:r>
              <a:rPr lang="ru-RU" dirty="0" err="1"/>
              <a:t>SqlConnection</a:t>
            </a:r>
            <a:r>
              <a:rPr lang="ru-RU" dirty="0"/>
              <a:t>.</a:t>
            </a:r>
          </a:p>
          <a:p>
            <a:r>
              <a:rPr lang="ru-RU" dirty="0"/>
              <a:t>Можно в конструкторе установить </a:t>
            </a:r>
            <a:r>
              <a:rPr lang="ru-RU" dirty="0" err="1"/>
              <a:t>sql</a:t>
            </a:r>
            <a:r>
              <a:rPr lang="ru-RU" dirty="0"/>
              <a:t>-выражение SELECT и строку подключения.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408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Отсоединенный режим работы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При </a:t>
            </a:r>
            <a:r>
              <a:rPr lang="ru-RU" dirty="0" smtClean="0"/>
              <a:t>присоединенном режиме работы </a:t>
            </a:r>
            <a:r>
              <a:rPr lang="ru-RU" dirty="0"/>
              <a:t>мы создавали объект </a:t>
            </a:r>
            <a:r>
              <a:rPr lang="ru-RU" dirty="0" err="1"/>
              <a:t>DbConnection</a:t>
            </a:r>
            <a:r>
              <a:rPr lang="ru-RU" dirty="0"/>
              <a:t>, передавая ему строку подключения. Затем от имени этого объекта вызывали метод </a:t>
            </a:r>
            <a:r>
              <a:rPr lang="ru-RU" dirty="0" err="1"/>
              <a:t>Open</a:t>
            </a:r>
            <a:r>
              <a:rPr lang="ru-RU" dirty="0"/>
              <a:t>(), открывая подключение к БД. Дальше мы выполняли какие-либо действия, понимая, что подключение остается открытым до вызова метода </a:t>
            </a:r>
            <a:r>
              <a:rPr lang="ru-RU" dirty="0" err="1"/>
              <a:t>Close</a:t>
            </a:r>
            <a:r>
              <a:rPr lang="ru-RU" dirty="0"/>
              <a:t>().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Такой </a:t>
            </a:r>
            <a:r>
              <a:rPr lang="ru-RU" dirty="0"/>
              <a:t>способ работы является оптимальным с точки зрения быстродействия, но не оптимальным, с точки зрения нагрузки на сервер. </a:t>
            </a:r>
            <a:r>
              <a:rPr lang="ru-RU" dirty="0" smtClean="0"/>
              <a:t>Так </a:t>
            </a:r>
            <a:r>
              <a:rPr lang="ru-RU" dirty="0"/>
              <a:t>как серверу приходится держать открытыми подключения, по которым большую часть времени не выполняется никакого взаимодействия с БД. </a:t>
            </a:r>
            <a:endParaRPr lang="ru-RU" dirty="0" smtClean="0"/>
          </a:p>
          <a:p>
            <a:pPr marL="0" indent="531813">
              <a:buNone/>
            </a:pPr>
            <a:r>
              <a:rPr lang="ru-RU" b="1" i="1" dirty="0" smtClean="0"/>
              <a:t>Отсоединенный </a:t>
            </a:r>
            <a:r>
              <a:rPr lang="ru-RU" b="1" i="1" dirty="0"/>
              <a:t>режим базируется на использовании двух классов: </a:t>
            </a:r>
            <a:r>
              <a:rPr lang="ru-RU" b="1" i="1" dirty="0" err="1"/>
              <a:t>DataSet</a:t>
            </a:r>
            <a:r>
              <a:rPr lang="ru-RU" b="1" i="1" dirty="0"/>
              <a:t> и </a:t>
            </a:r>
            <a:r>
              <a:rPr lang="ru-RU" b="1" i="1" dirty="0" err="1"/>
              <a:t>DbDataAdapter</a:t>
            </a:r>
            <a:r>
              <a:rPr lang="ru-RU" b="1" i="1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Реляционные базы данных — это всегда таблицы. Поэтому неудивительно, что в .NET </a:t>
            </a:r>
            <a:r>
              <a:rPr lang="ru-RU" dirty="0" err="1"/>
              <a:t>Framework</a:t>
            </a:r>
            <a:r>
              <a:rPr lang="ru-RU" dirty="0"/>
              <a:t> есть ряд классов, предназначенных для хранения и отображения табличных данных. Это такие графические элементы управления, как </a:t>
            </a:r>
            <a:r>
              <a:rPr lang="ru-RU" dirty="0" err="1"/>
              <a:t>DataGridView</a:t>
            </a:r>
            <a:r>
              <a:rPr lang="ru-RU" dirty="0"/>
              <a:t> и </a:t>
            </a:r>
            <a:r>
              <a:rPr lang="ru-RU" dirty="0" err="1"/>
              <a:t>ListView</a:t>
            </a:r>
            <a:r>
              <a:rPr lang="ru-RU" dirty="0"/>
              <a:t> и такой класс, как </a:t>
            </a:r>
            <a:r>
              <a:rPr lang="ru-RU" dirty="0" err="1"/>
              <a:t>DataTable</a:t>
            </a:r>
            <a:r>
              <a:rPr lang="ru-RU" dirty="0"/>
              <a:t>. Этот последний класс будет нам очень полезен в дальнейшей работе. </a:t>
            </a:r>
          </a:p>
        </p:txBody>
      </p:sp>
    </p:spTree>
    <p:extLst>
      <p:ext uri="{BB962C8B-B14F-4D97-AF65-F5344CB8AC3E}">
        <p14:creationId xmlns:p14="http://schemas.microsoft.com/office/powerpoint/2010/main" val="343668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DbDataAdapter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Адаптер </a:t>
            </a:r>
            <a:r>
              <a:rPr lang="ru-RU" sz="2800" dirty="0"/>
              <a:t>данных безразличен по своей природе. </a:t>
            </a:r>
            <a:r>
              <a:rPr lang="ru-RU" sz="2800" b="1" i="1" dirty="0"/>
              <a:t>Вы можете подключать на ходу разные объекты подключения и объекты команд и выбирать данные из самых различных баз данных.</a:t>
            </a:r>
            <a:r>
              <a:rPr lang="ru-RU" sz="2800" dirty="0"/>
              <a:t> Например, один объект </a:t>
            </a:r>
            <a:r>
              <a:rPr lang="ru-RU" sz="2800" dirty="0" err="1"/>
              <a:t>DataSet</a:t>
            </a:r>
            <a:r>
              <a:rPr lang="ru-RU" sz="2800" dirty="0"/>
              <a:t> может содержать табличные данные, полученные от поставщиков данных SQL </a:t>
            </a:r>
            <a:r>
              <a:rPr lang="ru-RU" sz="2800" dirty="0" err="1"/>
              <a:t>Server</a:t>
            </a:r>
            <a:r>
              <a:rPr lang="ru-RU" sz="2800" dirty="0"/>
              <a:t>, </a:t>
            </a:r>
            <a:r>
              <a:rPr lang="ru-RU" sz="2800" dirty="0" err="1"/>
              <a:t>Oracle</a:t>
            </a:r>
            <a:r>
              <a:rPr lang="ru-RU" sz="2800" dirty="0"/>
              <a:t> и </a:t>
            </a:r>
            <a:r>
              <a:rPr lang="ru-RU" sz="2800" dirty="0" err="1"/>
              <a:t>MySQL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3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DbDataAdapter</a:t>
            </a:r>
            <a:r>
              <a:rPr lang="ru-RU" dirty="0"/>
              <a:t>. Пример 1.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t">
            <a:normAutofit/>
          </a:bodyPr>
          <a:lstStyle/>
          <a:p>
            <a:pPr marL="0" indent="0">
              <a:buNone/>
            </a:pPr>
            <a:r>
              <a:rPr lang="ru-RU" sz="2000" dirty="0"/>
              <a:t>Рассмотрим, как получить данные в </a:t>
            </a:r>
            <a:r>
              <a:rPr lang="ru-RU" sz="2000" dirty="0" err="1"/>
              <a:t>DataSet</a:t>
            </a:r>
            <a:r>
              <a:rPr lang="ru-RU" sz="2000" dirty="0"/>
              <a:t> через </a:t>
            </a:r>
            <a:r>
              <a:rPr lang="ru-RU" sz="2000" dirty="0" err="1"/>
              <a:t>SqlDataAdapter</a:t>
            </a:r>
            <a:r>
              <a:rPr lang="ru-RU" sz="2000" dirty="0"/>
              <a:t>. Для работы с </a:t>
            </a:r>
            <a:r>
              <a:rPr lang="ru-RU" sz="2000" dirty="0" err="1"/>
              <a:t>DataSet</a:t>
            </a:r>
            <a:r>
              <a:rPr lang="ru-RU" sz="2000" dirty="0"/>
              <a:t> особенно удобно использовать элементы управления, которые могут заполняться из внешнего источника данных, например, </a:t>
            </a:r>
            <a:r>
              <a:rPr lang="ru-RU" sz="2000" dirty="0" err="1"/>
              <a:t>DataGridView</a:t>
            </a:r>
            <a:r>
              <a:rPr lang="ru-RU" sz="2000" dirty="0"/>
              <a:t> в </a:t>
            </a:r>
            <a:r>
              <a:rPr lang="ru-RU" sz="2000" dirty="0" err="1"/>
              <a:t>Windows</a:t>
            </a:r>
            <a:r>
              <a:rPr lang="ru-RU" sz="2000" dirty="0"/>
              <a:t> </a:t>
            </a:r>
            <a:r>
              <a:rPr lang="ru-RU" sz="2000" dirty="0" err="1"/>
              <a:t>Forms</a:t>
            </a:r>
            <a:r>
              <a:rPr lang="ru-RU" sz="2000" dirty="0"/>
              <a:t>. Поэтому создадим новый проект по типу </a:t>
            </a:r>
            <a:r>
              <a:rPr lang="ru-RU" sz="2000" dirty="0" err="1"/>
              <a:t>Windows</a:t>
            </a:r>
            <a:r>
              <a:rPr lang="ru-RU" sz="2000" dirty="0"/>
              <a:t> </a:t>
            </a:r>
            <a:r>
              <a:rPr lang="ru-RU" sz="2000" dirty="0" err="1"/>
              <a:t>Forms</a:t>
            </a:r>
            <a:r>
              <a:rPr lang="ru-RU" sz="2000" dirty="0"/>
              <a:t> </a:t>
            </a:r>
            <a:r>
              <a:rPr lang="ru-RU" sz="2000" dirty="0" err="1" smtClean="0"/>
              <a:t>Application</a:t>
            </a:r>
            <a:r>
              <a:rPr lang="ru-RU" sz="2000" dirty="0" smtClean="0"/>
              <a:t>. Добавим </a:t>
            </a:r>
            <a:r>
              <a:rPr lang="ru-RU" sz="2000" dirty="0"/>
              <a:t>на единственную форму в проекте элемент </a:t>
            </a:r>
            <a:r>
              <a:rPr lang="ru-RU" sz="2000" dirty="0" err="1"/>
              <a:t>DataGridView</a:t>
            </a:r>
            <a:r>
              <a:rPr lang="ru-RU" sz="2000" dirty="0"/>
              <a:t> и определим </a:t>
            </a:r>
            <a:r>
              <a:rPr lang="ru-RU" sz="2000" dirty="0" smtClean="0"/>
              <a:t>код формы.</a:t>
            </a:r>
            <a:endParaRPr lang="ru-RU" sz="2000" dirty="0"/>
          </a:p>
          <a:p>
            <a:pPr marL="0" indent="0" algn="r">
              <a:buNone/>
            </a:pPr>
            <a:r>
              <a:rPr lang="ru-RU" sz="2000" dirty="0" smtClean="0">
                <a:solidFill>
                  <a:srgbClr val="FFFF00"/>
                </a:solidFill>
              </a:rPr>
              <a:t>Смотрите код примера в заметках к слайду.</a:t>
            </a:r>
            <a:endParaRPr lang="ru-RU" sz="2000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" y="2948312"/>
            <a:ext cx="5596458" cy="209665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786214" y="2719368"/>
            <a:ext cx="6092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В </a:t>
            </a:r>
            <a:r>
              <a:rPr lang="en-US" altLang="en-US" sz="2000" dirty="0" err="1"/>
              <a:t>конструкторе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формы</a:t>
            </a:r>
            <a:r>
              <a:rPr lang="en-US" altLang="en-US" sz="2000" dirty="0"/>
              <a:t> в </a:t>
            </a:r>
            <a:r>
              <a:rPr lang="en-US" altLang="en-US" sz="2000" dirty="0" err="1"/>
              <a:t>DataGridView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загружаются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данные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Для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загрузки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данных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создается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объект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SqlDataAdapter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который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принимает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объект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подключения</a:t>
            </a:r>
            <a:r>
              <a:rPr lang="en-US" altLang="en-US" sz="2000" dirty="0"/>
              <a:t> и </a:t>
            </a:r>
            <a:r>
              <a:rPr lang="en-US" altLang="en-US" sz="2000" dirty="0" err="1"/>
              <a:t>sql-выражение</a:t>
            </a:r>
            <a:r>
              <a:rPr lang="en-US" altLang="en-US" sz="2000" dirty="0"/>
              <a:t> SELECT. </a:t>
            </a:r>
            <a:r>
              <a:rPr lang="en-US" altLang="en-US" sz="2000" dirty="0" err="1"/>
              <a:t>Затем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создается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объект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DataSet</a:t>
            </a:r>
            <a:r>
              <a:rPr lang="en-US" altLang="en-US" sz="2000" dirty="0"/>
              <a:t> и с </a:t>
            </a:r>
            <a:r>
              <a:rPr lang="en-US" altLang="en-US" sz="2000" dirty="0" err="1"/>
              <a:t>помощью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метода</a:t>
            </a:r>
            <a:r>
              <a:rPr lang="en-US" altLang="en-US" sz="2000" dirty="0"/>
              <a:t> </a:t>
            </a:r>
            <a:r>
              <a:rPr lang="en-US" altLang="en-US" sz="2000" dirty="0" err="1"/>
              <a:t>adapter.Fill</a:t>
            </a:r>
            <a:r>
              <a:rPr lang="en-US" altLang="en-US" sz="2000" dirty="0"/>
              <a:t>() в </a:t>
            </a:r>
            <a:r>
              <a:rPr lang="en-US" altLang="en-US" sz="2000" dirty="0" err="1"/>
              <a:t>него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загружаются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данные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Дальше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происходит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установка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источника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данных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для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DataGridView</a:t>
            </a:r>
            <a:r>
              <a:rPr lang="en-US" altLang="en-US" sz="20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1764" y="5459161"/>
            <a:ext cx="113790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В </a:t>
            </a:r>
            <a:r>
              <a:rPr lang="en-US" sz="2000" dirty="0" err="1"/>
              <a:t>качестве</a:t>
            </a:r>
            <a:r>
              <a:rPr lang="en-US" sz="2000" dirty="0"/>
              <a:t> </a:t>
            </a:r>
            <a:r>
              <a:rPr lang="en-US" sz="2000" dirty="0" err="1"/>
              <a:t>источника</a:t>
            </a:r>
            <a:r>
              <a:rPr lang="en-US" sz="2000" dirty="0"/>
              <a:t> </a:t>
            </a:r>
            <a:r>
              <a:rPr lang="en-US" sz="2000" dirty="0" err="1"/>
              <a:t>устанавливается</a:t>
            </a:r>
            <a:r>
              <a:rPr lang="en-US" sz="2000" dirty="0"/>
              <a:t> </a:t>
            </a:r>
            <a:r>
              <a:rPr lang="en-US" sz="2000" dirty="0" err="1"/>
              <a:t>одна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таблиц</a:t>
            </a:r>
            <a:r>
              <a:rPr lang="en-US" sz="2000" dirty="0"/>
              <a:t> в </a:t>
            </a:r>
            <a:r>
              <a:rPr lang="en-US" sz="2000" dirty="0" err="1"/>
              <a:t>DataSet</a:t>
            </a:r>
            <a:r>
              <a:rPr lang="en-US" sz="2000" dirty="0"/>
              <a:t>. </a:t>
            </a:r>
            <a:r>
              <a:rPr lang="en-US" sz="2000" dirty="0" err="1"/>
              <a:t>Каждая</a:t>
            </a:r>
            <a:r>
              <a:rPr lang="en-US" sz="2000" dirty="0"/>
              <a:t> </a:t>
            </a:r>
            <a:r>
              <a:rPr lang="en-US" sz="2000" dirty="0" err="1"/>
              <a:t>таблица</a:t>
            </a:r>
            <a:r>
              <a:rPr lang="en-US" sz="2000" dirty="0"/>
              <a:t> </a:t>
            </a:r>
            <a:r>
              <a:rPr lang="en-US" sz="2000" dirty="0" err="1"/>
              <a:t>представляет</a:t>
            </a:r>
            <a:r>
              <a:rPr lang="en-US" sz="2000" dirty="0"/>
              <a:t> </a:t>
            </a:r>
            <a:r>
              <a:rPr lang="en-US" sz="2000" dirty="0" err="1"/>
              <a:t>объект</a:t>
            </a:r>
            <a:r>
              <a:rPr lang="en-US" sz="2000" dirty="0"/>
              <a:t> </a:t>
            </a:r>
            <a:r>
              <a:rPr lang="en-US" sz="2000" dirty="0" err="1"/>
              <a:t>DataTable</a:t>
            </a:r>
            <a:r>
              <a:rPr lang="en-US" sz="2000" dirty="0"/>
              <a:t>, и в </a:t>
            </a:r>
            <a:r>
              <a:rPr lang="en-US" sz="2000" dirty="0" err="1"/>
              <a:t>DataSet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быть</a:t>
            </a:r>
            <a:r>
              <a:rPr lang="en-US" sz="2000" dirty="0"/>
              <a:t> </a:t>
            </a:r>
            <a:r>
              <a:rPr lang="en-US" sz="2000" dirty="0" err="1"/>
              <a:t>определено</a:t>
            </a:r>
            <a:r>
              <a:rPr lang="en-US" sz="2000" dirty="0"/>
              <a:t> </a:t>
            </a:r>
            <a:r>
              <a:rPr lang="en-US" sz="2000" dirty="0" err="1"/>
              <a:t>несколько</a:t>
            </a:r>
            <a:r>
              <a:rPr lang="en-US" sz="2000" dirty="0"/>
              <a:t> </a:t>
            </a:r>
            <a:r>
              <a:rPr lang="en-US" sz="2000" dirty="0" err="1"/>
              <a:t>таких</a:t>
            </a:r>
            <a:r>
              <a:rPr lang="en-US" sz="2000" dirty="0"/>
              <a:t> </a:t>
            </a:r>
            <a:r>
              <a:rPr lang="en-US" sz="2000" dirty="0" err="1"/>
              <a:t>таблиц</a:t>
            </a:r>
            <a:r>
              <a:rPr lang="en-US" sz="2000" dirty="0"/>
              <a:t>. </a:t>
            </a:r>
            <a:r>
              <a:rPr lang="en-US" sz="2000" dirty="0" err="1"/>
              <a:t>Но</a:t>
            </a:r>
            <a:r>
              <a:rPr lang="en-US" sz="2000" dirty="0"/>
              <a:t> в </a:t>
            </a:r>
            <a:r>
              <a:rPr lang="en-US" sz="2000" dirty="0" err="1"/>
              <a:t>данном</a:t>
            </a:r>
            <a:r>
              <a:rPr lang="en-US" sz="2000" dirty="0"/>
              <a:t> </a:t>
            </a:r>
            <a:r>
              <a:rPr lang="en-US" sz="2000" dirty="0" err="1"/>
              <a:t>случае</a:t>
            </a:r>
            <a:r>
              <a:rPr lang="en-US" sz="2000" dirty="0"/>
              <a:t> </a:t>
            </a:r>
            <a:r>
              <a:rPr lang="en-US" sz="2000" dirty="0" err="1"/>
              <a:t>при</a:t>
            </a:r>
            <a:r>
              <a:rPr lang="en-US" sz="2000" dirty="0"/>
              <a:t> </a:t>
            </a:r>
            <a:r>
              <a:rPr lang="en-US" sz="2000" dirty="0" err="1"/>
              <a:t>выборке</a:t>
            </a:r>
            <a:r>
              <a:rPr lang="en-US" sz="2000" dirty="0"/>
              <a:t> в </a:t>
            </a:r>
            <a:r>
              <a:rPr lang="en-US" sz="2000" dirty="0" err="1"/>
              <a:t>DataSet</a:t>
            </a:r>
            <a:r>
              <a:rPr lang="en-US" sz="2000" dirty="0"/>
              <a:t> </a:t>
            </a:r>
            <a:r>
              <a:rPr lang="en-US" sz="2000" dirty="0" err="1"/>
              <a:t>есть</a:t>
            </a:r>
            <a:r>
              <a:rPr lang="en-US" sz="2000" dirty="0"/>
              <a:t> </a:t>
            </a:r>
            <a:r>
              <a:rPr lang="en-US" sz="2000" dirty="0" err="1"/>
              <a:t>только</a:t>
            </a:r>
            <a:r>
              <a:rPr lang="en-US" sz="2000" dirty="0"/>
              <a:t> </a:t>
            </a:r>
            <a:r>
              <a:rPr lang="en-US" sz="2000" dirty="0" err="1"/>
              <a:t>одна</a:t>
            </a:r>
            <a:r>
              <a:rPr lang="en-US" sz="2000" dirty="0"/>
              <a:t> </a:t>
            </a:r>
            <a:r>
              <a:rPr lang="en-US" sz="2000" dirty="0" err="1"/>
              <a:t>таблица</a:t>
            </a:r>
            <a:r>
              <a:rPr lang="en-US" sz="2000" dirty="0"/>
              <a:t>, </a:t>
            </a:r>
            <a:r>
              <a:rPr lang="en-US" sz="2000" dirty="0" err="1"/>
              <a:t>которую</a:t>
            </a:r>
            <a:r>
              <a:rPr lang="en-US" sz="2000" dirty="0"/>
              <a:t> </a:t>
            </a:r>
            <a:r>
              <a:rPr lang="en-US" sz="2000" dirty="0" err="1"/>
              <a:t>мы</a:t>
            </a:r>
            <a:r>
              <a:rPr lang="en-US" sz="2000" dirty="0"/>
              <a:t> </a:t>
            </a:r>
            <a:r>
              <a:rPr lang="en-US" sz="2000" dirty="0" err="1"/>
              <a:t>можем</a:t>
            </a:r>
            <a:r>
              <a:rPr lang="en-US" sz="2000" dirty="0"/>
              <a:t> </a:t>
            </a:r>
            <a:r>
              <a:rPr lang="en-US" sz="2000" dirty="0" err="1"/>
              <a:t>получить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коллекции</a:t>
            </a:r>
            <a:r>
              <a:rPr lang="en-US" sz="2000" dirty="0"/>
              <a:t> Tables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индексу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10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DbDataAdapter</a:t>
            </a:r>
            <a:r>
              <a:rPr lang="ru-RU" dirty="0"/>
              <a:t>. </a:t>
            </a:r>
            <a:r>
              <a:rPr lang="ru-RU" dirty="0" smtClean="0"/>
              <a:t>Постраничный </a:t>
            </a:r>
            <a:r>
              <a:rPr lang="ru-RU" dirty="0"/>
              <a:t>просмотр </a:t>
            </a:r>
            <a:r>
              <a:rPr lang="ru-RU" dirty="0" smtClean="0"/>
              <a:t>объекта.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Если в базе данных очень много строк, то для более комфортной работы может потребоваться разбить эти данные на отдельные куски или страницы. Используя </a:t>
            </a:r>
            <a:r>
              <a:rPr lang="ru-RU" dirty="0" err="1"/>
              <a:t>DataGridView</a:t>
            </a:r>
            <a:r>
              <a:rPr lang="ru-RU" dirty="0"/>
              <a:t> очень легко сделать постраничный просмотр объекта. Для этого определим на форме </a:t>
            </a:r>
            <a:r>
              <a:rPr lang="ru-RU" dirty="0" err="1"/>
              <a:t>DataGridView</a:t>
            </a:r>
            <a:r>
              <a:rPr lang="ru-RU" dirty="0"/>
              <a:t> и две кнопки - </a:t>
            </a:r>
            <a:r>
              <a:rPr lang="ru-RU" dirty="0" err="1"/>
              <a:t>backButton</a:t>
            </a:r>
            <a:r>
              <a:rPr lang="ru-RU" dirty="0"/>
              <a:t> и </a:t>
            </a:r>
            <a:r>
              <a:rPr lang="ru-RU" dirty="0" err="1"/>
              <a:t>nextButton</a:t>
            </a:r>
            <a:r>
              <a:rPr lang="ru-RU" dirty="0"/>
              <a:t> соответственно для перехода назад и вперед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Переменная</a:t>
            </a:r>
            <a:r>
              <a:rPr lang="en-US" altLang="en-US" dirty="0" smtClean="0"/>
              <a:t> </a:t>
            </a:r>
            <a:r>
              <a:rPr lang="en-US" altLang="en-US" dirty="0" err="1"/>
              <a:t>pageSize</a:t>
            </a:r>
            <a:r>
              <a:rPr lang="en-US" altLang="en-US" dirty="0"/>
              <a:t> </a:t>
            </a:r>
            <a:r>
              <a:rPr lang="en-US" altLang="en-US" dirty="0" err="1"/>
              <a:t>определяет</a:t>
            </a:r>
            <a:r>
              <a:rPr lang="en-US" altLang="en-US" dirty="0"/>
              <a:t> </a:t>
            </a:r>
            <a:r>
              <a:rPr lang="en-US" altLang="en-US" dirty="0" err="1"/>
              <a:t>количество</a:t>
            </a:r>
            <a:r>
              <a:rPr lang="en-US" altLang="en-US" dirty="0"/>
              <a:t> </a:t>
            </a:r>
            <a:r>
              <a:rPr lang="en-US" altLang="en-US" dirty="0" err="1"/>
              <a:t>строк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одной</a:t>
            </a:r>
            <a:r>
              <a:rPr lang="en-US" altLang="en-US" dirty="0"/>
              <a:t> </a:t>
            </a:r>
            <a:r>
              <a:rPr lang="en-US" altLang="en-US" dirty="0" err="1"/>
              <a:t>странице</a:t>
            </a:r>
            <a:r>
              <a:rPr lang="en-US" altLang="en-US" dirty="0"/>
              <a:t>, а </a:t>
            </a:r>
            <a:r>
              <a:rPr lang="en-US" altLang="en-US" dirty="0" err="1"/>
              <a:t>переменная</a:t>
            </a:r>
            <a:r>
              <a:rPr lang="en-US" altLang="en-US" dirty="0"/>
              <a:t> </a:t>
            </a:r>
            <a:r>
              <a:rPr lang="en-US" altLang="en-US" dirty="0" err="1"/>
              <a:t>pageNumber</a:t>
            </a:r>
            <a:r>
              <a:rPr lang="en-US" altLang="en-US" dirty="0"/>
              <a:t> </a:t>
            </a:r>
            <a:r>
              <a:rPr lang="en-US" altLang="en-US" dirty="0" err="1"/>
              <a:t>будет</a:t>
            </a:r>
            <a:r>
              <a:rPr lang="en-US" altLang="en-US" dirty="0"/>
              <a:t> </a:t>
            </a:r>
            <a:r>
              <a:rPr lang="en-US" altLang="en-US" dirty="0" err="1"/>
              <a:t>хранить</a:t>
            </a:r>
            <a:r>
              <a:rPr lang="en-US" altLang="en-US" dirty="0"/>
              <a:t> </a:t>
            </a:r>
            <a:r>
              <a:rPr lang="en-US" altLang="en-US" dirty="0" err="1"/>
              <a:t>номер</a:t>
            </a:r>
            <a:r>
              <a:rPr lang="en-US" altLang="en-US" dirty="0"/>
              <a:t> </a:t>
            </a:r>
            <a:r>
              <a:rPr lang="en-US" altLang="en-US" dirty="0" err="1"/>
              <a:t>текущей</a:t>
            </a:r>
            <a:r>
              <a:rPr lang="en-US" altLang="en-US" dirty="0"/>
              <a:t> </a:t>
            </a:r>
            <a:r>
              <a:rPr lang="en-US" altLang="en-US" dirty="0" err="1"/>
              <a:t>просматриваемой</a:t>
            </a:r>
            <a:r>
              <a:rPr lang="en-US" altLang="en-US" dirty="0"/>
              <a:t> </a:t>
            </a:r>
            <a:r>
              <a:rPr lang="en-US" altLang="en-US" dirty="0" err="1"/>
              <a:t>страницы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Запрос</a:t>
            </a:r>
            <a:r>
              <a:rPr lang="en-US" altLang="en-US" dirty="0"/>
              <a:t> к </a:t>
            </a:r>
            <a:r>
              <a:rPr lang="en-US" altLang="en-US" dirty="0" err="1"/>
              <a:t>базе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</a:t>
            </a:r>
            <a:r>
              <a:rPr lang="en-US" altLang="en-US" dirty="0" err="1"/>
              <a:t>будет</a:t>
            </a:r>
            <a:r>
              <a:rPr lang="en-US" altLang="en-US" dirty="0"/>
              <a:t> </a:t>
            </a:r>
            <a:r>
              <a:rPr lang="en-US" altLang="en-US" dirty="0" err="1"/>
              <a:t>создаваться</a:t>
            </a:r>
            <a:r>
              <a:rPr lang="en-US" altLang="en-US" dirty="0"/>
              <a:t> с </a:t>
            </a:r>
            <a:r>
              <a:rPr lang="en-US" altLang="en-US" dirty="0" err="1"/>
              <a:t>помощью</a:t>
            </a:r>
            <a:r>
              <a:rPr lang="en-US" altLang="en-US" dirty="0"/>
              <a:t> </a:t>
            </a:r>
            <a:r>
              <a:rPr lang="en-US" altLang="en-US" dirty="0" err="1"/>
              <a:t>функции</a:t>
            </a:r>
            <a:r>
              <a:rPr lang="en-US" altLang="en-US" dirty="0"/>
              <a:t> </a:t>
            </a:r>
            <a:r>
              <a:rPr lang="en-US" altLang="en-US" dirty="0" err="1"/>
              <a:t>GetSql</a:t>
            </a:r>
            <a:r>
              <a:rPr lang="en-US" altLang="en-US" dirty="0"/>
              <a:t>().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В </a:t>
            </a:r>
            <a:r>
              <a:rPr lang="en-US" altLang="en-US" dirty="0" err="1"/>
              <a:t>обработчике</a:t>
            </a:r>
            <a:r>
              <a:rPr lang="en-US" altLang="en-US" dirty="0"/>
              <a:t> </a:t>
            </a:r>
            <a:r>
              <a:rPr lang="en-US" altLang="en-US" dirty="0" err="1"/>
              <a:t>кнопки</a:t>
            </a:r>
            <a:r>
              <a:rPr lang="en-US" altLang="en-US" dirty="0"/>
              <a:t> </a:t>
            </a:r>
            <a:r>
              <a:rPr lang="en-US" altLang="en-US" dirty="0" err="1"/>
              <a:t>Вперед</a:t>
            </a:r>
            <a:r>
              <a:rPr lang="en-US" altLang="en-US" dirty="0"/>
              <a:t> </a:t>
            </a:r>
            <a:r>
              <a:rPr lang="en-US" altLang="en-US" dirty="0" err="1"/>
              <a:t>увеличивается</a:t>
            </a:r>
            <a:r>
              <a:rPr lang="en-US" altLang="en-US" dirty="0"/>
              <a:t> </a:t>
            </a:r>
            <a:r>
              <a:rPr lang="en-US" altLang="en-US" dirty="0" err="1"/>
              <a:t>текущая</a:t>
            </a:r>
            <a:r>
              <a:rPr lang="en-US" altLang="en-US" dirty="0"/>
              <a:t> </a:t>
            </a:r>
            <a:r>
              <a:rPr lang="en-US" altLang="en-US" dirty="0" err="1"/>
              <a:t>страница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единицу</a:t>
            </a:r>
            <a:r>
              <a:rPr lang="en-US" altLang="en-US" dirty="0"/>
              <a:t> и </a:t>
            </a:r>
            <a:r>
              <a:rPr lang="en-US" altLang="en-US" dirty="0" err="1"/>
              <a:t>производится</a:t>
            </a:r>
            <a:r>
              <a:rPr lang="en-US" altLang="en-US" dirty="0"/>
              <a:t> </a:t>
            </a:r>
            <a:r>
              <a:rPr lang="en-US" altLang="en-US" dirty="0" err="1"/>
              <a:t>запрос</a:t>
            </a:r>
            <a:r>
              <a:rPr lang="en-US" altLang="en-US" dirty="0"/>
              <a:t>. В </a:t>
            </a:r>
            <a:r>
              <a:rPr lang="en-US" altLang="en-US" dirty="0" err="1"/>
              <a:t>обработчике</a:t>
            </a:r>
            <a:r>
              <a:rPr lang="en-US" altLang="en-US" dirty="0"/>
              <a:t> </a:t>
            </a:r>
            <a:r>
              <a:rPr lang="en-US" altLang="en-US" dirty="0" err="1"/>
              <a:t>кнопки</a:t>
            </a:r>
            <a:r>
              <a:rPr lang="en-US" altLang="en-US" dirty="0"/>
              <a:t> </a:t>
            </a:r>
            <a:r>
              <a:rPr lang="en-US" altLang="en-US" dirty="0" err="1"/>
              <a:t>Назад</a:t>
            </a:r>
            <a:r>
              <a:rPr lang="en-US" altLang="en-US" dirty="0"/>
              <a:t> </a:t>
            </a:r>
            <a:r>
              <a:rPr lang="en-US" altLang="en-US" dirty="0" err="1"/>
              <a:t>уменьшается</a:t>
            </a:r>
            <a:r>
              <a:rPr lang="en-US" altLang="en-US" dirty="0"/>
              <a:t> </a:t>
            </a:r>
            <a:r>
              <a:rPr lang="en-US" altLang="en-US" dirty="0" err="1"/>
              <a:t>счетчик</a:t>
            </a:r>
            <a:r>
              <a:rPr lang="en-US" altLang="en-US" dirty="0"/>
              <a:t> </a:t>
            </a:r>
            <a:r>
              <a:rPr lang="en-US" altLang="en-US" dirty="0" err="1"/>
              <a:t>текущей</a:t>
            </a:r>
            <a:r>
              <a:rPr lang="en-US" altLang="en-US" dirty="0"/>
              <a:t> </a:t>
            </a:r>
            <a:r>
              <a:rPr lang="en-US" altLang="en-US" dirty="0" err="1"/>
              <a:t>страницы</a:t>
            </a:r>
            <a:r>
              <a:rPr lang="en-US" altLang="en-US" dirty="0" smtClean="0"/>
              <a:t>.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</a:t>
            </a:r>
            <a:r>
              <a:rPr lang="ru-RU" dirty="0" smtClean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04864"/>
            <a:ext cx="4032448" cy="21570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2204864"/>
            <a:ext cx="3992885" cy="21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SqlCommandBuilder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Получив</a:t>
            </a:r>
            <a:r>
              <a:rPr lang="en-US" altLang="en-US" dirty="0"/>
              <a:t> </a:t>
            </a:r>
            <a:r>
              <a:rPr lang="en-US" altLang="en-US" dirty="0" err="1"/>
              <a:t>данные</a:t>
            </a:r>
            <a:r>
              <a:rPr lang="en-US" altLang="en-US" dirty="0"/>
              <a:t> в </a:t>
            </a:r>
            <a:r>
              <a:rPr lang="en-US" altLang="en-US" dirty="0" err="1"/>
              <a:t>DataSet</a:t>
            </a:r>
            <a:r>
              <a:rPr lang="en-US" altLang="en-US" dirty="0"/>
              <a:t>,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можем</a:t>
            </a:r>
            <a:r>
              <a:rPr lang="en-US" altLang="en-US" dirty="0"/>
              <a:t> </a:t>
            </a:r>
            <a:r>
              <a:rPr lang="en-US" altLang="en-US" dirty="0" err="1"/>
              <a:t>производить</a:t>
            </a:r>
            <a:r>
              <a:rPr lang="en-US" altLang="en-US" dirty="0"/>
              <a:t> с </a:t>
            </a:r>
            <a:r>
              <a:rPr lang="en-US" altLang="en-US" dirty="0" err="1"/>
              <a:t>ними</a:t>
            </a:r>
            <a:r>
              <a:rPr lang="en-US" altLang="en-US" dirty="0"/>
              <a:t> </a:t>
            </a:r>
            <a:r>
              <a:rPr lang="en-US" altLang="en-US" dirty="0" err="1"/>
              <a:t>различными</a:t>
            </a:r>
            <a:r>
              <a:rPr lang="en-US" altLang="en-US" dirty="0"/>
              <a:t> </a:t>
            </a:r>
            <a:r>
              <a:rPr lang="en-US" altLang="en-US" dirty="0" err="1"/>
              <a:t>операции</a:t>
            </a:r>
            <a:r>
              <a:rPr lang="en-US" altLang="en-US" dirty="0"/>
              <a:t>: </a:t>
            </a:r>
            <a:r>
              <a:rPr lang="en-US" altLang="en-US" u="sng" dirty="0" err="1"/>
              <a:t>удалять</a:t>
            </a:r>
            <a:r>
              <a:rPr lang="en-US" altLang="en-US" u="sng" dirty="0"/>
              <a:t>, </a:t>
            </a:r>
            <a:r>
              <a:rPr lang="en-US" altLang="en-US" u="sng" dirty="0" err="1"/>
              <a:t>изменять</a:t>
            </a:r>
            <a:r>
              <a:rPr lang="en-US" altLang="en-US" u="sng" dirty="0"/>
              <a:t>, </a:t>
            </a:r>
            <a:r>
              <a:rPr lang="en-US" altLang="en-US" u="sng" dirty="0" err="1"/>
              <a:t>добавлять</a:t>
            </a:r>
            <a:r>
              <a:rPr lang="en-US" altLang="en-US" u="sng" dirty="0"/>
              <a:t> </a:t>
            </a:r>
            <a:r>
              <a:rPr lang="en-US" altLang="en-US" u="sng" dirty="0" err="1"/>
              <a:t>новые</a:t>
            </a:r>
            <a:r>
              <a:rPr lang="en-US" altLang="en-US" u="sng" dirty="0"/>
              <a:t> </a:t>
            </a:r>
            <a:r>
              <a:rPr lang="en-US" altLang="en-US" u="sng" dirty="0" err="1"/>
              <a:t>записи</a:t>
            </a:r>
            <a:r>
              <a:rPr lang="en-US" altLang="en-US" dirty="0"/>
              <a:t>. </a:t>
            </a:r>
            <a:r>
              <a:rPr lang="en-US" altLang="en-US" dirty="0" err="1"/>
              <a:t>Однако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делаемые</a:t>
            </a:r>
            <a:r>
              <a:rPr lang="en-US" altLang="en-US" dirty="0"/>
              <a:t> </a:t>
            </a:r>
            <a:r>
              <a:rPr lang="en-US" altLang="en-US" dirty="0" err="1"/>
              <a:t>нами</a:t>
            </a:r>
            <a:r>
              <a:rPr lang="en-US" altLang="en-US" dirty="0"/>
              <a:t> </a:t>
            </a:r>
            <a:r>
              <a:rPr lang="en-US" altLang="en-US" dirty="0" err="1"/>
              <a:t>изменения</a:t>
            </a:r>
            <a:r>
              <a:rPr lang="en-US" altLang="en-US" dirty="0"/>
              <a:t> </a:t>
            </a:r>
            <a:r>
              <a:rPr lang="en-US" altLang="en-US" dirty="0" err="1"/>
              <a:t>автоматически</a:t>
            </a:r>
            <a:r>
              <a:rPr lang="en-US" altLang="en-US" dirty="0"/>
              <a:t> </a:t>
            </a:r>
            <a:r>
              <a:rPr lang="en-US" altLang="en-US" dirty="0" err="1"/>
              <a:t>не</a:t>
            </a:r>
            <a:r>
              <a:rPr lang="en-US" altLang="en-US" dirty="0"/>
              <a:t> </a:t>
            </a:r>
            <a:r>
              <a:rPr lang="en-US" altLang="en-US" dirty="0" err="1"/>
              <a:t>будут</a:t>
            </a:r>
            <a:r>
              <a:rPr lang="en-US" altLang="en-US" dirty="0"/>
              <a:t> </a:t>
            </a:r>
            <a:r>
              <a:rPr lang="en-US" altLang="en-US" dirty="0" err="1"/>
              <a:t>сохраняться</a:t>
            </a:r>
            <a:r>
              <a:rPr lang="en-US" altLang="en-US" dirty="0"/>
              <a:t> в БД. </a:t>
            </a:r>
            <a:r>
              <a:rPr lang="en-US" altLang="en-US" b="1" i="1" dirty="0" err="1"/>
              <a:t>Для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этого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нам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еще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надо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вызвать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метод</a:t>
            </a:r>
            <a:r>
              <a:rPr lang="en-US" altLang="en-US" b="1" i="1" dirty="0"/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i="1" dirty="0"/>
              <a:t>Update() </a:t>
            </a:r>
            <a:r>
              <a:rPr lang="en-US" altLang="en-US" b="1" i="1" dirty="0" err="1"/>
              <a:t>объекта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SqlDataAdapter</a:t>
            </a:r>
            <a:r>
              <a:rPr lang="en-US" altLang="en-US" b="1" i="1" dirty="0"/>
              <a:t>, </a:t>
            </a:r>
            <a:r>
              <a:rPr lang="en-US" altLang="en-US" b="1" i="1" dirty="0" err="1"/>
              <a:t>который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заполнял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DataSet</a:t>
            </a:r>
            <a:r>
              <a:rPr lang="en-US" altLang="en-US" b="1" i="1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модификации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в БД в </a:t>
            </a:r>
            <a:r>
              <a:rPr lang="en-US" altLang="en-US" dirty="0" err="1"/>
              <a:t>соответствии</a:t>
            </a:r>
            <a:r>
              <a:rPr lang="en-US" altLang="en-US" dirty="0"/>
              <a:t> с </a:t>
            </a:r>
            <a:r>
              <a:rPr lang="en-US" altLang="en-US" dirty="0" err="1"/>
              <a:t>изменениями</a:t>
            </a:r>
            <a:r>
              <a:rPr lang="en-US" altLang="en-US" dirty="0"/>
              <a:t> в </a:t>
            </a:r>
            <a:r>
              <a:rPr lang="en-US" altLang="en-US" dirty="0" err="1"/>
              <a:t>DataSet</a:t>
            </a:r>
            <a:r>
              <a:rPr lang="en-US" altLang="en-US" dirty="0"/>
              <a:t> </a:t>
            </a:r>
            <a:r>
              <a:rPr lang="en-US" altLang="en-US" dirty="0" err="1"/>
              <a:t>SqlDataAdapter</a:t>
            </a:r>
            <a:r>
              <a:rPr lang="en-US" altLang="en-US" dirty="0"/>
              <a:t> </a:t>
            </a:r>
            <a:r>
              <a:rPr lang="en-US" altLang="en-US" dirty="0" err="1"/>
              <a:t>использует</a:t>
            </a:r>
            <a:r>
              <a:rPr lang="en-US" altLang="en-US" dirty="0"/>
              <a:t> </a:t>
            </a:r>
            <a:r>
              <a:rPr lang="en-US" altLang="en-US" dirty="0" err="1"/>
              <a:t>команды</a:t>
            </a:r>
            <a:r>
              <a:rPr lang="en-US" altLang="en-US" dirty="0"/>
              <a:t> </a:t>
            </a:r>
            <a:r>
              <a:rPr lang="en-US" altLang="en-US" dirty="0" err="1"/>
              <a:t>InsertCommand</a:t>
            </a:r>
            <a:r>
              <a:rPr lang="en-US" altLang="en-US" dirty="0"/>
              <a:t>, </a:t>
            </a:r>
            <a:r>
              <a:rPr lang="en-US" altLang="en-US" dirty="0" err="1"/>
              <a:t>UpdateCommand</a:t>
            </a:r>
            <a:r>
              <a:rPr lang="en-US" altLang="en-US" dirty="0"/>
              <a:t> и </a:t>
            </a:r>
            <a:r>
              <a:rPr lang="en-US" altLang="en-US" dirty="0" err="1"/>
              <a:t>DeleteCommand</a:t>
            </a:r>
            <a:r>
              <a:rPr lang="en-US" altLang="en-US" dirty="0"/>
              <a:t>.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можем</a:t>
            </a:r>
            <a:r>
              <a:rPr lang="en-US" altLang="en-US" dirty="0"/>
              <a:t> </a:t>
            </a:r>
            <a:r>
              <a:rPr lang="en-US" altLang="en-US" dirty="0" err="1"/>
              <a:t>сами</a:t>
            </a:r>
            <a:r>
              <a:rPr lang="en-US" altLang="en-US" dirty="0"/>
              <a:t> </a:t>
            </a:r>
            <a:r>
              <a:rPr lang="en-US" altLang="en-US" dirty="0" err="1"/>
              <a:t>определить</a:t>
            </a:r>
            <a:r>
              <a:rPr lang="en-US" altLang="en-US" dirty="0"/>
              <a:t> </a:t>
            </a:r>
            <a:r>
              <a:rPr lang="en-US" altLang="en-US" dirty="0" err="1"/>
              <a:t>для</a:t>
            </a:r>
            <a:r>
              <a:rPr lang="en-US" altLang="en-US" dirty="0"/>
              <a:t> </a:t>
            </a:r>
            <a:r>
              <a:rPr lang="en-US" altLang="en-US" dirty="0" err="1"/>
              <a:t>этих</a:t>
            </a:r>
            <a:r>
              <a:rPr lang="en-US" altLang="en-US" dirty="0"/>
              <a:t> </a:t>
            </a:r>
            <a:r>
              <a:rPr lang="en-US" altLang="en-US" dirty="0" err="1"/>
              <a:t>команд</a:t>
            </a:r>
            <a:r>
              <a:rPr lang="en-US" altLang="en-US" dirty="0"/>
              <a:t> </a:t>
            </a:r>
            <a:r>
              <a:rPr lang="en-US" altLang="en-US" dirty="0" err="1"/>
              <a:t>sql-выражения</a:t>
            </a:r>
            <a:r>
              <a:rPr lang="en-US" altLang="en-US" dirty="0"/>
              <a:t>, </a:t>
            </a:r>
            <a:r>
              <a:rPr lang="en-US" altLang="en-US" dirty="0" err="1"/>
              <a:t>либо</a:t>
            </a:r>
            <a:r>
              <a:rPr lang="en-US" altLang="en-US" dirty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можем</a:t>
            </a:r>
            <a:r>
              <a:rPr lang="en-US" altLang="en-US" dirty="0"/>
              <a:t> </a:t>
            </a:r>
            <a:r>
              <a:rPr lang="en-US" altLang="en-US" dirty="0" err="1"/>
              <a:t>воспользоваться</a:t>
            </a:r>
            <a:r>
              <a:rPr lang="en-US" altLang="en-US" dirty="0"/>
              <a:t> </a:t>
            </a:r>
            <a:r>
              <a:rPr lang="en-US" altLang="en-US" dirty="0" err="1"/>
              <a:t>классом</a:t>
            </a:r>
            <a:r>
              <a:rPr lang="en-US" altLang="en-US" dirty="0"/>
              <a:t> </a:t>
            </a:r>
            <a:r>
              <a:rPr lang="en-US" altLang="en-US" b="1" u="sng" dirty="0" err="1"/>
              <a:t>SqlCommandBuilder</a:t>
            </a:r>
            <a:r>
              <a:rPr lang="en-US" altLang="en-US" dirty="0"/>
              <a:t>, </a:t>
            </a:r>
            <a:r>
              <a:rPr lang="en-US" altLang="en-US" dirty="0" err="1"/>
              <a:t>который</a:t>
            </a:r>
            <a:r>
              <a:rPr lang="en-US" altLang="en-US" dirty="0"/>
              <a:t> </a:t>
            </a:r>
            <a:r>
              <a:rPr lang="en-US" altLang="en-US" dirty="0" err="1"/>
              <a:t>позволяет</a:t>
            </a:r>
            <a:r>
              <a:rPr lang="en-US" altLang="en-US" dirty="0"/>
              <a:t> </a:t>
            </a:r>
            <a:r>
              <a:rPr lang="en-US" altLang="en-US" dirty="0" err="1"/>
              <a:t>автоматически</a:t>
            </a:r>
            <a:r>
              <a:rPr lang="en-US" altLang="en-US" dirty="0"/>
              <a:t> </a:t>
            </a:r>
            <a:r>
              <a:rPr lang="en-US" altLang="en-US" dirty="0" err="1"/>
              <a:t>сгенерировать</a:t>
            </a:r>
            <a:r>
              <a:rPr lang="en-US" altLang="en-US" dirty="0"/>
              <a:t> </a:t>
            </a:r>
            <a:r>
              <a:rPr lang="en-US" altLang="en-US" dirty="0" err="1"/>
              <a:t>нужные</a:t>
            </a:r>
            <a:r>
              <a:rPr lang="en-US" altLang="en-US" dirty="0"/>
              <a:t> </a:t>
            </a:r>
            <a:r>
              <a:rPr lang="en-US" altLang="en-US" dirty="0" err="1"/>
              <a:t>выражения</a:t>
            </a:r>
            <a:r>
              <a:rPr lang="en-US" alt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38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 smtClean="0"/>
              <a:t>SqlCommandBuilder</a:t>
            </a:r>
            <a:r>
              <a:rPr lang="en-US" dirty="0" smtClean="0"/>
              <a:t>. </a:t>
            </a:r>
            <a:r>
              <a:rPr lang="ru-RU" dirty="0" smtClean="0"/>
              <a:t>Пример 1.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5" y="836712"/>
            <a:ext cx="11607451" cy="5760640"/>
          </a:xfrm>
        </p:spPr>
        <p:txBody>
          <a:bodyPr numCol="3" rtlCol="0" anchor="ctr">
            <a:noAutofit/>
          </a:bodyPr>
          <a:lstStyle/>
          <a:p>
            <a:pPr marL="180975" indent="0">
              <a:buNone/>
            </a:pPr>
            <a:r>
              <a:rPr lang="en-US" sz="1200" dirty="0"/>
              <a:t>using System;</a:t>
            </a:r>
          </a:p>
          <a:p>
            <a:pPr marL="180975" indent="0">
              <a:buNone/>
            </a:pPr>
            <a:r>
              <a:rPr lang="en-US" sz="1200" dirty="0"/>
              <a:t>using </a:t>
            </a:r>
            <a:r>
              <a:rPr lang="en-US" sz="1200" dirty="0" err="1"/>
              <a:t>System.Data</a:t>
            </a:r>
            <a:r>
              <a:rPr lang="en-US" sz="1200" dirty="0"/>
              <a:t>;</a:t>
            </a:r>
          </a:p>
          <a:p>
            <a:pPr marL="180975" indent="0">
              <a:buNone/>
            </a:pPr>
            <a:r>
              <a:rPr lang="en-US" sz="1200" dirty="0"/>
              <a:t>using </a:t>
            </a:r>
            <a:r>
              <a:rPr lang="en-US" sz="1200" dirty="0" err="1"/>
              <a:t>System.Data.SqlClient</a:t>
            </a:r>
            <a:r>
              <a:rPr lang="en-US" sz="1200" dirty="0" smtClean="0"/>
              <a:t>;</a:t>
            </a:r>
            <a:endParaRPr lang="en-US" sz="1200" dirty="0"/>
          </a:p>
          <a:p>
            <a:pPr marL="180975" indent="0">
              <a:buNone/>
            </a:pPr>
            <a:r>
              <a:rPr lang="en-US" sz="1200" dirty="0"/>
              <a:t>namespace ConsoleApp1</a:t>
            </a:r>
          </a:p>
          <a:p>
            <a:pPr marL="180975" indent="0">
              <a:buNone/>
            </a:pPr>
            <a:r>
              <a:rPr lang="en-US" sz="1200" dirty="0" smtClean="0"/>
              <a:t>{    </a:t>
            </a:r>
            <a:r>
              <a:rPr lang="en-US" sz="1200" dirty="0"/>
              <a:t>class Program</a:t>
            </a:r>
          </a:p>
          <a:p>
            <a:pPr marL="180975" indent="0">
              <a:buNone/>
            </a:pPr>
            <a:r>
              <a:rPr lang="en-US" sz="1200" dirty="0"/>
              <a:t>    </a:t>
            </a:r>
            <a:r>
              <a:rPr lang="en-US" sz="1200" dirty="0" smtClean="0"/>
              <a:t>{        </a:t>
            </a:r>
            <a:r>
              <a:rPr lang="en-US" sz="1200" dirty="0"/>
              <a:t>static string </a:t>
            </a:r>
            <a:r>
              <a:rPr lang="en-US" sz="1200" dirty="0" err="1"/>
              <a:t>connectionString</a:t>
            </a:r>
            <a:r>
              <a:rPr lang="en-US" sz="1200" dirty="0"/>
              <a:t> = @"Data Source=DESKTOP-9OELABF\</a:t>
            </a:r>
            <a:r>
              <a:rPr lang="en-US" sz="1200" dirty="0" err="1"/>
              <a:t>SQLEXPRESS;Initial</a:t>
            </a:r>
            <a:r>
              <a:rPr lang="en-US" sz="1200" dirty="0"/>
              <a:t> Catalog=Lesson20122020;Integrated Security=</a:t>
            </a:r>
            <a:r>
              <a:rPr lang="en-US" sz="1200" dirty="0" err="1"/>
              <a:t>True;Connect</a:t>
            </a:r>
            <a:r>
              <a:rPr lang="en-US" sz="1200" dirty="0"/>
              <a:t> Timeout=30;Encrypt=</a:t>
            </a:r>
            <a:r>
              <a:rPr lang="en-US" sz="1200" dirty="0" err="1"/>
              <a:t>False;TrustServerCertificate</a:t>
            </a:r>
            <a:r>
              <a:rPr lang="en-US" sz="1200" dirty="0"/>
              <a:t>=</a:t>
            </a:r>
            <a:r>
              <a:rPr lang="en-US" sz="1200" dirty="0" err="1"/>
              <a:t>False;ApplicationIntent</a:t>
            </a:r>
            <a:r>
              <a:rPr lang="en-US" sz="1200" dirty="0"/>
              <a:t>=</a:t>
            </a:r>
            <a:r>
              <a:rPr lang="en-US" sz="1200" dirty="0" err="1"/>
              <a:t>ReadWrite;MultiSubnetFailover</a:t>
            </a:r>
            <a:r>
              <a:rPr lang="en-US" sz="1200" dirty="0"/>
              <a:t>=False";</a:t>
            </a:r>
          </a:p>
          <a:p>
            <a:pPr marL="180975" indent="0">
              <a:buNone/>
            </a:pPr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pPr marL="180975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{string </a:t>
            </a:r>
            <a:r>
              <a:rPr lang="en-US" sz="1200" dirty="0" err="1"/>
              <a:t>sql</a:t>
            </a:r>
            <a:r>
              <a:rPr lang="en-US" sz="1200" dirty="0"/>
              <a:t> = "SELECT * FROM Customers";</a:t>
            </a:r>
          </a:p>
          <a:p>
            <a:pPr marL="180975" indent="0">
              <a:buNone/>
            </a:pPr>
            <a:r>
              <a:rPr lang="en-US" sz="1200" dirty="0"/>
              <a:t>            using (</a:t>
            </a:r>
            <a:r>
              <a:rPr lang="en-US" sz="1200" dirty="0" err="1"/>
              <a:t>SqlConnection</a:t>
            </a:r>
            <a:r>
              <a:rPr lang="en-US" sz="1200" dirty="0"/>
              <a:t> connection = new </a:t>
            </a:r>
            <a:r>
              <a:rPr lang="en-US" sz="1200" dirty="0" err="1"/>
              <a:t>SqlConnection</a:t>
            </a:r>
            <a:r>
              <a:rPr lang="en-US" sz="1200" dirty="0"/>
              <a:t>(</a:t>
            </a:r>
            <a:r>
              <a:rPr lang="en-US" sz="1200" dirty="0" err="1"/>
              <a:t>connectionString</a:t>
            </a:r>
            <a:r>
              <a:rPr lang="en-US" sz="1200" dirty="0"/>
              <a:t>))</a:t>
            </a:r>
          </a:p>
          <a:p>
            <a:pPr marL="180975" indent="0">
              <a:buNone/>
            </a:pPr>
            <a:r>
              <a:rPr lang="en-US" sz="1200" dirty="0"/>
              <a:t>            </a:t>
            </a:r>
            <a:r>
              <a:rPr lang="en-US" sz="1200" dirty="0" smtClean="0"/>
              <a:t>{                </a:t>
            </a:r>
            <a:r>
              <a:rPr lang="en-US" sz="1200" dirty="0" err="1"/>
              <a:t>connection.Open</a:t>
            </a:r>
            <a:r>
              <a:rPr lang="en-US" sz="1200" dirty="0"/>
              <a:t>();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SqlDataAdapter</a:t>
            </a:r>
            <a:r>
              <a:rPr lang="en-US" sz="1200" dirty="0"/>
              <a:t> adapter = new </a:t>
            </a:r>
            <a:r>
              <a:rPr lang="en-US" sz="1200" dirty="0" err="1"/>
              <a:t>SqlDataAdapter</a:t>
            </a:r>
            <a:r>
              <a:rPr lang="en-US" sz="1200" dirty="0"/>
              <a:t>(</a:t>
            </a:r>
            <a:r>
              <a:rPr lang="en-US" sz="1200" dirty="0" err="1"/>
              <a:t>sql</a:t>
            </a:r>
            <a:r>
              <a:rPr lang="en-US" sz="1200" dirty="0"/>
              <a:t>, connection);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DataSet</a:t>
            </a:r>
            <a:r>
              <a:rPr lang="en-US" sz="1200" dirty="0"/>
              <a:t> ds = new </a:t>
            </a:r>
            <a:r>
              <a:rPr lang="en-US" sz="1200" dirty="0" err="1"/>
              <a:t>DataSet</a:t>
            </a:r>
            <a:r>
              <a:rPr lang="en-US" sz="1200" dirty="0"/>
              <a:t>();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adapter.Fill</a:t>
            </a:r>
            <a:r>
              <a:rPr lang="en-US" sz="1200" dirty="0"/>
              <a:t>(ds);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DataTable</a:t>
            </a:r>
            <a:r>
              <a:rPr lang="en-US" sz="1200" dirty="0"/>
              <a:t> </a:t>
            </a:r>
            <a:r>
              <a:rPr lang="en-US" sz="1200" dirty="0" err="1"/>
              <a:t>dt</a:t>
            </a:r>
            <a:r>
              <a:rPr lang="en-US" sz="1200" dirty="0"/>
              <a:t> = </a:t>
            </a:r>
            <a:r>
              <a:rPr lang="en-US" sz="1200" dirty="0" err="1"/>
              <a:t>ds.Tables</a:t>
            </a:r>
            <a:r>
              <a:rPr lang="en-US" sz="1200" dirty="0"/>
              <a:t>[0</a:t>
            </a:r>
            <a:r>
              <a:rPr lang="en-US" sz="1200" dirty="0" smtClean="0"/>
              <a:t>];</a:t>
            </a:r>
            <a:endParaRPr lang="en-US" sz="1200" dirty="0"/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DataRow</a:t>
            </a:r>
            <a:r>
              <a:rPr lang="en-US" sz="1200" dirty="0"/>
              <a:t> </a:t>
            </a:r>
            <a:r>
              <a:rPr lang="en-US" sz="1200" dirty="0" err="1"/>
              <a:t>newRow</a:t>
            </a:r>
            <a:r>
              <a:rPr lang="en-US" sz="1200" dirty="0"/>
              <a:t> = </a:t>
            </a:r>
            <a:r>
              <a:rPr lang="en-US" sz="1200" dirty="0" err="1"/>
              <a:t>dt.NewRow</a:t>
            </a:r>
            <a:r>
              <a:rPr lang="en-US" sz="1200" dirty="0"/>
              <a:t>();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newRow</a:t>
            </a:r>
            <a:r>
              <a:rPr lang="en-US" sz="1200" dirty="0"/>
              <a:t>["</a:t>
            </a:r>
            <a:r>
              <a:rPr lang="en-US" sz="1200" dirty="0" err="1"/>
              <a:t>FirstName</a:t>
            </a:r>
            <a:r>
              <a:rPr lang="en-US" sz="1200" dirty="0"/>
              <a:t>"] = "Alina";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newRow</a:t>
            </a:r>
            <a:r>
              <a:rPr lang="en-US" sz="1200" dirty="0"/>
              <a:t>["</a:t>
            </a:r>
            <a:r>
              <a:rPr lang="en-US" sz="1200" dirty="0" err="1"/>
              <a:t>LastName</a:t>
            </a:r>
            <a:r>
              <a:rPr lang="en-US" sz="1200" dirty="0"/>
              <a:t>"] = "King";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newRow</a:t>
            </a:r>
            <a:r>
              <a:rPr lang="en-US" sz="1200" dirty="0"/>
              <a:t>["</a:t>
            </a:r>
            <a:r>
              <a:rPr lang="en-US" sz="1200" dirty="0" err="1"/>
              <a:t>AccountSum</a:t>
            </a:r>
            <a:r>
              <a:rPr lang="en-US" sz="1200" dirty="0"/>
              <a:t>"] = 24000;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dt.Rows.Add</a:t>
            </a:r>
            <a:r>
              <a:rPr lang="en-US" sz="1200" dirty="0"/>
              <a:t>(</a:t>
            </a:r>
            <a:r>
              <a:rPr lang="en-US" sz="1200" dirty="0" err="1"/>
              <a:t>newRow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SqlCommandBuilder</a:t>
            </a:r>
            <a:r>
              <a:rPr lang="en-US" sz="1200" dirty="0"/>
              <a:t> </a:t>
            </a:r>
            <a:r>
              <a:rPr lang="en-US" sz="1200" dirty="0" err="1"/>
              <a:t>commandBuilder</a:t>
            </a:r>
            <a:r>
              <a:rPr lang="en-US" sz="1200" dirty="0"/>
              <a:t> = new </a:t>
            </a:r>
            <a:r>
              <a:rPr lang="en-US" sz="1200" dirty="0" err="1"/>
              <a:t>SqlCommandBuilder</a:t>
            </a:r>
            <a:r>
              <a:rPr lang="en-US" sz="1200" dirty="0"/>
              <a:t>(adapter);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adapter.Update</a:t>
            </a:r>
            <a:r>
              <a:rPr lang="en-US" sz="1200" dirty="0"/>
              <a:t>(ds);</a:t>
            </a:r>
          </a:p>
          <a:p>
            <a:pPr marL="180975" indent="0">
              <a:buNone/>
            </a:pPr>
            <a:r>
              <a:rPr lang="en-US" sz="1200" dirty="0"/>
              <a:t>                // </a:t>
            </a:r>
            <a:r>
              <a:rPr lang="ru-RU" sz="1200" dirty="0"/>
              <a:t>альтернативный способ - обновление только одной таблицы</a:t>
            </a:r>
          </a:p>
          <a:p>
            <a:pPr marL="180975" indent="0">
              <a:buNone/>
            </a:pPr>
            <a:r>
              <a:rPr lang="ru-RU" sz="1200" dirty="0"/>
              <a:t>                //</a:t>
            </a:r>
            <a:r>
              <a:rPr lang="en-US" sz="1200" dirty="0" err="1"/>
              <a:t>adapter.Update</a:t>
            </a:r>
            <a:r>
              <a:rPr lang="en-US" sz="1200" dirty="0"/>
              <a:t>(</a:t>
            </a:r>
            <a:r>
              <a:rPr lang="en-US" sz="1200" dirty="0" err="1"/>
              <a:t>dt</a:t>
            </a:r>
            <a:r>
              <a:rPr lang="en-US" sz="1200" dirty="0"/>
              <a:t>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ds.Clear</a:t>
            </a:r>
            <a:r>
              <a:rPr lang="en-US" sz="1200" dirty="0"/>
              <a:t>();</a:t>
            </a:r>
          </a:p>
          <a:p>
            <a:pPr marL="180975" indent="0">
              <a:buNone/>
            </a:pPr>
            <a:r>
              <a:rPr lang="en-US" sz="1200" dirty="0"/>
              <a:t>                // </a:t>
            </a:r>
            <a:r>
              <a:rPr lang="ru-RU" sz="1200" dirty="0"/>
              <a:t>перезагружаем данные</a:t>
            </a:r>
          </a:p>
          <a:p>
            <a:pPr marL="180975" indent="0">
              <a:buNone/>
            </a:pPr>
            <a:r>
              <a:rPr lang="ru-RU" sz="1200" dirty="0"/>
              <a:t>                </a:t>
            </a:r>
            <a:r>
              <a:rPr lang="en-US" sz="1200" dirty="0" err="1"/>
              <a:t>adapter.Fill</a:t>
            </a:r>
            <a:r>
              <a:rPr lang="en-US" sz="1200" dirty="0"/>
              <a:t>(ds</a:t>
            </a:r>
            <a:r>
              <a:rPr lang="en-US" sz="1200" dirty="0" smtClean="0"/>
              <a:t>);</a:t>
            </a:r>
            <a:endParaRPr lang="en-US" sz="1200" dirty="0"/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foreach</a:t>
            </a:r>
            <a:r>
              <a:rPr lang="en-US" sz="1200" dirty="0"/>
              <a:t> (</a:t>
            </a:r>
            <a:r>
              <a:rPr lang="en-US" sz="1200" dirty="0" err="1"/>
              <a:t>DataColumn</a:t>
            </a:r>
            <a:r>
              <a:rPr lang="en-US" sz="1200" dirty="0"/>
              <a:t> column in </a:t>
            </a:r>
            <a:r>
              <a:rPr lang="en-US" sz="1200" dirty="0" err="1"/>
              <a:t>dt.Columns</a:t>
            </a:r>
            <a:r>
              <a:rPr lang="en-US" sz="1200" dirty="0"/>
              <a:t>)</a:t>
            </a:r>
          </a:p>
          <a:p>
            <a:pPr marL="180975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Console.Write</a:t>
            </a:r>
            <a:r>
              <a:rPr lang="en-US" sz="1200" dirty="0"/>
              <a:t>($"\t{</a:t>
            </a:r>
            <a:r>
              <a:rPr lang="en-US" sz="1200" dirty="0" err="1"/>
              <a:t>column.ColumnName</a:t>
            </a:r>
            <a:r>
              <a:rPr lang="en-US" sz="1200" dirty="0"/>
              <a:t>}");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Console.WriteLine</a:t>
            </a:r>
            <a:r>
              <a:rPr lang="en-US" sz="1200" dirty="0"/>
              <a:t>();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foreach</a:t>
            </a:r>
            <a:r>
              <a:rPr lang="en-US" sz="1200" dirty="0"/>
              <a:t> (</a:t>
            </a:r>
            <a:r>
              <a:rPr lang="en-US" sz="1200" dirty="0" err="1"/>
              <a:t>DataRow</a:t>
            </a:r>
            <a:r>
              <a:rPr lang="en-US" sz="1200" dirty="0"/>
              <a:t> row in </a:t>
            </a:r>
            <a:r>
              <a:rPr lang="en-US" sz="1200" dirty="0" err="1"/>
              <a:t>dt.Rows</a:t>
            </a:r>
            <a:r>
              <a:rPr lang="en-US" sz="1200" dirty="0"/>
              <a:t>)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smtClean="0"/>
              <a:t>{                    </a:t>
            </a:r>
            <a:r>
              <a:rPr lang="en-US" sz="1200" dirty="0" err="1"/>
              <a:t>var</a:t>
            </a:r>
            <a:r>
              <a:rPr lang="en-US" sz="1200" dirty="0"/>
              <a:t> cells = </a:t>
            </a:r>
            <a:r>
              <a:rPr lang="en-US" sz="1200" dirty="0" err="1"/>
              <a:t>row.ItemArray</a:t>
            </a:r>
            <a:r>
              <a:rPr lang="en-US" sz="1200" dirty="0"/>
              <a:t>;</a:t>
            </a:r>
          </a:p>
          <a:p>
            <a:pPr marL="180975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foreach</a:t>
            </a:r>
            <a:r>
              <a:rPr lang="en-US" sz="1200" dirty="0"/>
              <a:t> (object cell in cells)</a:t>
            </a:r>
          </a:p>
          <a:p>
            <a:pPr marL="180975" indent="0">
              <a:buNone/>
            </a:pPr>
            <a:r>
              <a:rPr lang="en-US" sz="1200" dirty="0"/>
              <a:t>                        </a:t>
            </a:r>
            <a:r>
              <a:rPr lang="en-US" sz="1200" dirty="0" err="1"/>
              <a:t>Console.Write</a:t>
            </a:r>
            <a:r>
              <a:rPr lang="en-US" sz="1200" dirty="0"/>
              <a:t>($"\t{cell}");</a:t>
            </a:r>
          </a:p>
          <a:p>
            <a:pPr marL="180975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Console.WriteLine</a:t>
            </a:r>
            <a:r>
              <a:rPr lang="en-US" sz="1200" dirty="0"/>
              <a:t>();</a:t>
            </a:r>
          </a:p>
          <a:p>
            <a:pPr marL="180975" indent="0">
              <a:buNone/>
            </a:pPr>
            <a:r>
              <a:rPr lang="en-US" sz="1200" dirty="0"/>
              <a:t>                </a:t>
            </a:r>
            <a:r>
              <a:rPr lang="en-US" sz="1200" dirty="0" smtClean="0"/>
              <a:t>}            </a:t>
            </a:r>
            <a:r>
              <a:rPr lang="en-US" sz="1200" dirty="0"/>
              <a:t>}</a:t>
            </a:r>
          </a:p>
          <a:p>
            <a:pPr marL="180975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Console.Read</a:t>
            </a:r>
            <a:r>
              <a:rPr lang="en-US" sz="1200" dirty="0" smtClean="0"/>
              <a:t>();</a:t>
            </a:r>
            <a:endParaRPr lang="en-US" sz="1200" dirty="0"/>
          </a:p>
          <a:p>
            <a:pPr marL="180975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}    }}</a:t>
            </a:r>
            <a:endParaRPr lang="en-US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12" y="4825785"/>
            <a:ext cx="3902595" cy="19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Класс </a:t>
            </a:r>
            <a:r>
              <a:rPr lang="en-US" dirty="0" err="1"/>
              <a:t>SqlCommandBuilder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Здесь</a:t>
            </a:r>
            <a:r>
              <a:rPr lang="en-US" altLang="en-US" dirty="0"/>
              <a:t>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загрузки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</a:t>
            </a:r>
            <a:r>
              <a:rPr lang="en-US" altLang="en-US" dirty="0" err="1"/>
              <a:t>создается</a:t>
            </a:r>
            <a:r>
              <a:rPr lang="en-US" altLang="en-US" dirty="0"/>
              <a:t> </a:t>
            </a:r>
            <a:r>
              <a:rPr lang="en-US" altLang="en-US" dirty="0" err="1"/>
              <a:t>новая</a:t>
            </a:r>
            <a:r>
              <a:rPr lang="en-US" altLang="en-US" dirty="0"/>
              <a:t> </a:t>
            </a:r>
            <a:r>
              <a:rPr lang="en-US" altLang="en-US" dirty="0" err="1"/>
              <a:t>строка</a:t>
            </a:r>
            <a:r>
              <a:rPr lang="en-US" altLang="en-US" dirty="0"/>
              <a:t>, </a:t>
            </a:r>
            <a:r>
              <a:rPr lang="en-US" altLang="en-US" dirty="0" err="1"/>
              <a:t>которая</a:t>
            </a:r>
            <a:r>
              <a:rPr lang="en-US" altLang="en-US" dirty="0"/>
              <a:t> </a:t>
            </a:r>
            <a:r>
              <a:rPr lang="en-US" altLang="en-US" dirty="0" err="1"/>
              <a:t>затем</a:t>
            </a:r>
            <a:r>
              <a:rPr lang="en-US" altLang="en-US" dirty="0"/>
              <a:t> </a:t>
            </a:r>
            <a:r>
              <a:rPr lang="en-US" altLang="en-US" dirty="0" err="1"/>
              <a:t>добавляется</a:t>
            </a:r>
            <a:r>
              <a:rPr lang="en-US" altLang="en-US" dirty="0"/>
              <a:t> в </a:t>
            </a:r>
            <a:r>
              <a:rPr lang="en-US" altLang="en-US" dirty="0" err="1"/>
              <a:t>DataTable</a:t>
            </a:r>
            <a:r>
              <a:rPr lang="en-US" altLang="en-US" dirty="0"/>
              <a:t>. </a:t>
            </a:r>
            <a:r>
              <a:rPr lang="en-US" altLang="en-US" dirty="0" err="1"/>
              <a:t>При</a:t>
            </a:r>
            <a:r>
              <a:rPr lang="en-US" altLang="en-US" dirty="0"/>
              <a:t> </a:t>
            </a:r>
            <a:r>
              <a:rPr lang="en-US" altLang="en-US" dirty="0" err="1"/>
              <a:t>вызове</a:t>
            </a:r>
            <a:r>
              <a:rPr lang="en-US" altLang="en-US" dirty="0"/>
              <a:t> у </a:t>
            </a:r>
            <a:r>
              <a:rPr lang="en-US" altLang="en-US" dirty="0" err="1"/>
              <a:t>адаптера</a:t>
            </a:r>
            <a:r>
              <a:rPr lang="en-US" altLang="en-US" dirty="0"/>
              <a:t> </a:t>
            </a:r>
            <a:r>
              <a:rPr lang="en-US" altLang="en-US" dirty="0" err="1"/>
              <a:t>метода</a:t>
            </a:r>
            <a:r>
              <a:rPr lang="en-US" altLang="en-US" dirty="0"/>
              <a:t> Update()</a:t>
            </a:r>
            <a:r>
              <a:rPr lang="ru-RU" altLang="en-US" dirty="0"/>
              <a:t> </a:t>
            </a:r>
            <a:r>
              <a:rPr lang="en-US" altLang="en-US" dirty="0" err="1"/>
              <a:t>происходит</a:t>
            </a:r>
            <a:r>
              <a:rPr lang="en-US" altLang="en-US" dirty="0"/>
              <a:t> </a:t>
            </a:r>
            <a:r>
              <a:rPr lang="en-US" altLang="en-US" dirty="0" err="1"/>
              <a:t>анализ</a:t>
            </a:r>
            <a:r>
              <a:rPr lang="en-US" altLang="en-US" dirty="0"/>
              <a:t> </a:t>
            </a:r>
            <a:r>
              <a:rPr lang="en-US" altLang="en-US" dirty="0" err="1"/>
              <a:t>изменений</a:t>
            </a:r>
            <a:r>
              <a:rPr lang="en-US" altLang="en-US" dirty="0"/>
              <a:t>, </a:t>
            </a:r>
            <a:r>
              <a:rPr lang="en-US" altLang="en-US" dirty="0" err="1"/>
              <a:t>которые</a:t>
            </a:r>
            <a:r>
              <a:rPr lang="en-US" altLang="en-US" dirty="0"/>
              <a:t> </a:t>
            </a:r>
            <a:r>
              <a:rPr lang="en-US" altLang="en-US" dirty="0" err="1"/>
              <a:t>произошли</a:t>
            </a:r>
            <a:r>
              <a:rPr lang="en-US" altLang="en-US" dirty="0"/>
              <a:t>. И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этого</a:t>
            </a:r>
            <a:r>
              <a:rPr lang="en-US" altLang="en-US" dirty="0"/>
              <a:t> </a:t>
            </a:r>
            <a:r>
              <a:rPr lang="en-US" altLang="en-US" dirty="0" err="1"/>
              <a:t>выполняется</a:t>
            </a:r>
            <a:r>
              <a:rPr lang="en-US" altLang="en-US" dirty="0"/>
              <a:t> </a:t>
            </a:r>
            <a:r>
              <a:rPr lang="en-US" altLang="en-US" dirty="0" err="1"/>
              <a:t>соответствующая</a:t>
            </a:r>
            <a:r>
              <a:rPr lang="en-US" altLang="en-US" dirty="0"/>
              <a:t> </a:t>
            </a:r>
            <a:r>
              <a:rPr lang="en-US" altLang="en-US" dirty="0" err="1"/>
              <a:t>команда</a:t>
            </a:r>
            <a:r>
              <a:rPr lang="en-US" altLang="en-US" dirty="0"/>
              <a:t>. В </a:t>
            </a:r>
            <a:r>
              <a:rPr lang="en-US" altLang="en-US" dirty="0" err="1"/>
              <a:t>данном</a:t>
            </a:r>
            <a:r>
              <a:rPr lang="en-US" altLang="en-US" dirty="0"/>
              <a:t> </a:t>
            </a:r>
            <a:r>
              <a:rPr lang="en-US" altLang="en-US" dirty="0" err="1"/>
              <a:t>случае</a:t>
            </a:r>
            <a:r>
              <a:rPr lang="en-US" altLang="en-US" dirty="0"/>
              <a:t> </a:t>
            </a:r>
            <a:r>
              <a:rPr lang="en-US" altLang="en-US" dirty="0" err="1"/>
              <a:t>так</a:t>
            </a:r>
            <a:r>
              <a:rPr lang="en-US" altLang="en-US" dirty="0"/>
              <a:t> </a:t>
            </a:r>
            <a:r>
              <a:rPr lang="en-US" altLang="en-US" dirty="0" err="1"/>
              <a:t>как</a:t>
            </a:r>
            <a:r>
              <a:rPr lang="en-US" altLang="en-US" dirty="0"/>
              <a:t> </a:t>
            </a:r>
            <a:r>
              <a:rPr lang="en-US" altLang="en-US" dirty="0" err="1"/>
              <a:t>идет</a:t>
            </a:r>
            <a:r>
              <a:rPr lang="en-US" altLang="en-US" dirty="0"/>
              <a:t> </a:t>
            </a:r>
            <a:r>
              <a:rPr lang="en-US" altLang="en-US" dirty="0" err="1"/>
              <a:t>добавление</a:t>
            </a:r>
            <a:r>
              <a:rPr lang="en-US" altLang="en-US" dirty="0"/>
              <a:t> </a:t>
            </a:r>
            <a:r>
              <a:rPr lang="en-US" altLang="en-US" dirty="0" err="1"/>
              <a:t>новой</a:t>
            </a:r>
            <a:r>
              <a:rPr lang="en-US" altLang="en-US" dirty="0"/>
              <a:t> </a:t>
            </a:r>
            <a:r>
              <a:rPr lang="en-US" altLang="en-US" dirty="0" err="1"/>
              <a:t>строки</a:t>
            </a:r>
            <a:r>
              <a:rPr lang="en-US" altLang="en-US" dirty="0"/>
              <a:t>, </a:t>
            </a:r>
            <a:r>
              <a:rPr lang="en-US" altLang="en-US" dirty="0" err="1"/>
              <a:t>то</a:t>
            </a:r>
            <a:r>
              <a:rPr lang="en-US" altLang="en-US" dirty="0"/>
              <a:t> </a:t>
            </a:r>
            <a:r>
              <a:rPr lang="en-US" altLang="en-US" dirty="0" err="1"/>
              <a:t>будет</a:t>
            </a:r>
            <a:r>
              <a:rPr lang="en-US" altLang="en-US" dirty="0"/>
              <a:t> </a:t>
            </a:r>
            <a:r>
              <a:rPr lang="en-US" altLang="en-US" dirty="0" err="1"/>
              <a:t>выполняться</a:t>
            </a:r>
            <a:r>
              <a:rPr lang="en-US" altLang="en-US" dirty="0"/>
              <a:t> </a:t>
            </a:r>
            <a:r>
              <a:rPr lang="en-US" altLang="en-US" dirty="0" err="1"/>
              <a:t>команда</a:t>
            </a:r>
            <a:r>
              <a:rPr lang="en-US" altLang="en-US" dirty="0"/>
              <a:t> </a:t>
            </a:r>
            <a:r>
              <a:rPr lang="en-US" altLang="en-US" dirty="0" err="1"/>
              <a:t>InsertCommand</a:t>
            </a:r>
            <a:r>
              <a:rPr lang="en-US" altLang="en-US" dirty="0"/>
              <a:t>. </a:t>
            </a:r>
            <a:r>
              <a:rPr lang="en-US" altLang="en-US" dirty="0" err="1"/>
              <a:t>Однако</a:t>
            </a:r>
            <a:r>
              <a:rPr lang="en-US" altLang="en-US" dirty="0"/>
              <a:t> в </a:t>
            </a:r>
            <a:r>
              <a:rPr lang="en-US" altLang="en-US" dirty="0" err="1"/>
              <a:t>данном</a:t>
            </a:r>
            <a:r>
              <a:rPr lang="en-US" altLang="en-US" dirty="0"/>
              <a:t> </a:t>
            </a:r>
            <a:r>
              <a:rPr lang="en-US" altLang="en-US" dirty="0" err="1"/>
              <a:t>коде</a:t>
            </a:r>
            <a:r>
              <a:rPr lang="en-US" altLang="en-US" dirty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нигде</a:t>
            </a:r>
            <a:r>
              <a:rPr lang="en-US" altLang="en-US" dirty="0"/>
              <a:t> </a:t>
            </a:r>
            <a:r>
              <a:rPr lang="en-US" altLang="en-US" dirty="0" err="1"/>
              <a:t>явным</a:t>
            </a:r>
            <a:r>
              <a:rPr lang="en-US" altLang="en-US" dirty="0"/>
              <a:t> </a:t>
            </a:r>
            <a:r>
              <a:rPr lang="en-US" altLang="en-US" dirty="0" err="1"/>
              <a:t>образом</a:t>
            </a:r>
            <a:r>
              <a:rPr lang="en-US" altLang="en-US" dirty="0"/>
              <a:t> </a:t>
            </a:r>
            <a:r>
              <a:rPr lang="en-US" altLang="en-US" dirty="0" err="1"/>
              <a:t>не</a:t>
            </a:r>
            <a:r>
              <a:rPr lang="en-US" altLang="en-US" dirty="0"/>
              <a:t> </a:t>
            </a:r>
            <a:r>
              <a:rPr lang="en-US" altLang="en-US" dirty="0" err="1"/>
              <a:t>задаем</a:t>
            </a:r>
            <a:r>
              <a:rPr lang="en-US" altLang="en-US" dirty="0"/>
              <a:t> </a:t>
            </a:r>
            <a:r>
              <a:rPr lang="en-US" altLang="en-US" dirty="0" err="1"/>
              <a:t>эту</a:t>
            </a:r>
            <a:r>
              <a:rPr lang="en-US" altLang="en-US" dirty="0"/>
              <a:t> </a:t>
            </a:r>
            <a:r>
              <a:rPr lang="en-US" altLang="en-US" dirty="0" err="1"/>
              <a:t>команду</a:t>
            </a:r>
            <a:r>
              <a:rPr lang="en-US" altLang="en-US" dirty="0"/>
              <a:t>, </a:t>
            </a:r>
            <a:r>
              <a:rPr lang="en-US" altLang="en-US" dirty="0" err="1"/>
              <a:t>за</a:t>
            </a:r>
            <a:r>
              <a:rPr lang="en-US" altLang="en-US" dirty="0"/>
              <a:t> </a:t>
            </a:r>
            <a:r>
              <a:rPr lang="en-US" altLang="en-US" dirty="0" err="1"/>
              <a:t>нас</a:t>
            </a:r>
            <a:r>
              <a:rPr lang="en-US" altLang="en-US" dirty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автоматически</a:t>
            </a:r>
            <a:r>
              <a:rPr lang="en-US" altLang="en-US" dirty="0"/>
              <a:t> </a:t>
            </a:r>
            <a:r>
              <a:rPr lang="en-US" altLang="en-US" dirty="0" err="1"/>
              <a:t>делает</a:t>
            </a:r>
            <a:r>
              <a:rPr lang="en-US" altLang="en-US" dirty="0"/>
              <a:t> </a:t>
            </a:r>
            <a:r>
              <a:rPr lang="en-US" altLang="en-US" dirty="0" err="1"/>
              <a:t>SqlCommandBuilder</a:t>
            </a:r>
            <a:r>
              <a:rPr lang="en-US" altLang="en-US" dirty="0"/>
              <a:t>. </a:t>
            </a:r>
            <a:endParaRPr lang="ru-RU" altLang="en-US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 smtClean="0"/>
              <a:t>Для</a:t>
            </a:r>
            <a:r>
              <a:rPr lang="en-US" altLang="en-US" dirty="0" smtClean="0"/>
              <a:t> </a:t>
            </a:r>
            <a:r>
              <a:rPr lang="en-US" altLang="en-US" dirty="0" err="1"/>
              <a:t>применения</a:t>
            </a:r>
            <a:r>
              <a:rPr lang="en-US" altLang="en-US" dirty="0"/>
              <a:t> </a:t>
            </a:r>
            <a:r>
              <a:rPr lang="en-US" altLang="en-US" dirty="0" err="1"/>
              <a:t>этого</a:t>
            </a:r>
            <a:r>
              <a:rPr lang="en-US" altLang="en-US" dirty="0"/>
              <a:t> </a:t>
            </a:r>
            <a:r>
              <a:rPr lang="en-US" altLang="en-US" dirty="0" err="1"/>
              <a:t>класса</a:t>
            </a:r>
            <a:r>
              <a:rPr lang="en-US" altLang="en-US" dirty="0"/>
              <a:t> </a:t>
            </a:r>
            <a:r>
              <a:rPr lang="en-US" altLang="en-US" dirty="0" err="1"/>
              <a:t>достаточно</a:t>
            </a:r>
            <a:r>
              <a:rPr lang="en-US" altLang="en-US" dirty="0"/>
              <a:t> </a:t>
            </a:r>
            <a:r>
              <a:rPr lang="en-US" altLang="en-US" dirty="0" err="1"/>
              <a:t>вызвать</a:t>
            </a:r>
            <a:r>
              <a:rPr lang="en-US" altLang="en-US" dirty="0"/>
              <a:t> </a:t>
            </a:r>
            <a:r>
              <a:rPr lang="en-US" altLang="en-US" dirty="0" err="1"/>
              <a:t>его</a:t>
            </a:r>
            <a:r>
              <a:rPr lang="en-US" altLang="en-US" dirty="0"/>
              <a:t> </a:t>
            </a:r>
            <a:r>
              <a:rPr lang="en-US" altLang="en-US" dirty="0" err="1"/>
              <a:t>конструктор</a:t>
            </a:r>
            <a:r>
              <a:rPr lang="en-US" altLang="en-US" dirty="0"/>
              <a:t>, в </a:t>
            </a:r>
            <a:r>
              <a:rPr lang="en-US" altLang="en-US" dirty="0" err="1"/>
              <a:t>который</a:t>
            </a:r>
            <a:r>
              <a:rPr lang="en-US" altLang="en-US" dirty="0"/>
              <a:t> </a:t>
            </a:r>
            <a:r>
              <a:rPr lang="en-US" altLang="en-US" dirty="0" err="1"/>
              <a:t>передается</a:t>
            </a:r>
            <a:r>
              <a:rPr lang="en-US" altLang="en-US" dirty="0"/>
              <a:t> </a:t>
            </a:r>
            <a:r>
              <a:rPr lang="en-US" altLang="en-US" dirty="0" err="1"/>
              <a:t>нужный</a:t>
            </a:r>
            <a:r>
              <a:rPr lang="en-US" altLang="en-US" dirty="0"/>
              <a:t> </a:t>
            </a:r>
            <a:r>
              <a:rPr lang="en-US" altLang="en-US" dirty="0" err="1"/>
              <a:t>адаптер</a:t>
            </a:r>
            <a:r>
              <a:rPr lang="en-US" altLang="en-US" dirty="0"/>
              <a:t>: </a:t>
            </a:r>
            <a:r>
              <a:rPr lang="ru-RU" altLang="en-US" dirty="0"/>
              <a:t/>
            </a:r>
            <a:br>
              <a:rPr lang="ru-RU" altLang="en-US" dirty="0"/>
            </a:br>
            <a:r>
              <a:rPr lang="en-US" altLang="en-US" i="1" dirty="0" err="1">
                <a:solidFill>
                  <a:srgbClr val="00B050"/>
                </a:solidFill>
              </a:rPr>
              <a:t>SqlCommandBuilder</a:t>
            </a:r>
            <a:r>
              <a:rPr lang="en-US" altLang="en-US" i="1" dirty="0">
                <a:solidFill>
                  <a:srgbClr val="00B050"/>
                </a:solidFill>
              </a:rPr>
              <a:t> </a:t>
            </a:r>
            <a:r>
              <a:rPr lang="en-US" altLang="en-US" i="1" dirty="0" err="1">
                <a:solidFill>
                  <a:srgbClr val="00B050"/>
                </a:solidFill>
              </a:rPr>
              <a:t>commandBuilder</a:t>
            </a:r>
            <a:r>
              <a:rPr lang="en-US" altLang="en-US" i="1" dirty="0">
                <a:solidFill>
                  <a:srgbClr val="00B050"/>
                </a:solidFill>
              </a:rPr>
              <a:t> = new </a:t>
            </a:r>
            <a:r>
              <a:rPr lang="en-US" altLang="en-US" i="1" dirty="0" err="1">
                <a:solidFill>
                  <a:srgbClr val="00B050"/>
                </a:solidFill>
              </a:rPr>
              <a:t>SqlCommandBuilder</a:t>
            </a:r>
            <a:r>
              <a:rPr lang="en-US" altLang="en-US" i="1" dirty="0">
                <a:solidFill>
                  <a:srgbClr val="00B050"/>
                </a:solidFill>
              </a:rPr>
              <a:t>(adapter); </a:t>
            </a:r>
            <a:endParaRPr lang="ru-RU" altLang="en-US" i="1" dirty="0" smtClean="0">
              <a:solidFill>
                <a:srgbClr val="00B05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i="1" dirty="0">
              <a:solidFill>
                <a:srgbClr val="00B05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dirty="0"/>
              <a:t>Причем больше нигде в коде </a:t>
            </a:r>
            <a:r>
              <a:rPr lang="ru-RU" altLang="en-US" dirty="0" smtClean="0"/>
              <a:t>мы </a:t>
            </a:r>
            <a:r>
              <a:rPr lang="ru-RU" altLang="en-US" dirty="0"/>
              <a:t>этот объект не вызываем. При необходимости мы можем получить </a:t>
            </a:r>
            <a:r>
              <a:rPr lang="en-US" altLang="en-US" dirty="0" err="1"/>
              <a:t>sql</a:t>
            </a:r>
            <a:r>
              <a:rPr lang="en-US" altLang="en-US" dirty="0"/>
              <a:t>-</a:t>
            </a:r>
            <a:r>
              <a:rPr lang="ru-RU" altLang="en-US" dirty="0"/>
              <a:t>выражения используемых команд: </a:t>
            </a:r>
            <a:r>
              <a:rPr lang="en-US" altLang="en-US" i="1" dirty="0" err="1" smtClean="0">
                <a:solidFill>
                  <a:srgbClr val="00B050"/>
                </a:solidFill>
              </a:rPr>
              <a:t>Console.WriteLine</a:t>
            </a:r>
            <a:r>
              <a:rPr lang="en-US" altLang="en-US" i="1" dirty="0" smtClean="0">
                <a:solidFill>
                  <a:srgbClr val="00B050"/>
                </a:solidFill>
              </a:rPr>
              <a:t>(</a:t>
            </a:r>
            <a:r>
              <a:rPr lang="en-US" altLang="en-US" i="1" dirty="0" err="1" smtClean="0">
                <a:solidFill>
                  <a:srgbClr val="00B050"/>
                </a:solidFill>
              </a:rPr>
              <a:t>commandBuilder.GetUpdateCommand</a:t>
            </a:r>
            <a:r>
              <a:rPr lang="en-US" altLang="en-US" i="1" dirty="0">
                <a:solidFill>
                  <a:srgbClr val="00B050"/>
                </a:solidFill>
              </a:rPr>
              <a:t>().</a:t>
            </a:r>
            <a:r>
              <a:rPr lang="en-US" altLang="en-US" i="1" dirty="0" err="1">
                <a:solidFill>
                  <a:srgbClr val="00B050"/>
                </a:solidFill>
              </a:rPr>
              <a:t>CommandText</a:t>
            </a:r>
            <a:r>
              <a:rPr lang="en-US" altLang="en-US" i="1" dirty="0">
                <a:solidFill>
                  <a:srgbClr val="00B050"/>
                </a:solidFill>
              </a:rPr>
              <a:t>); </a:t>
            </a:r>
            <a:r>
              <a:rPr lang="en-US" alt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altLang="en-US" i="1" dirty="0">
                <a:solidFill>
                  <a:srgbClr val="00B050"/>
                </a:solidFill>
              </a:rPr>
              <a:t>(</a:t>
            </a:r>
            <a:r>
              <a:rPr lang="en-US" altLang="en-US" i="1" dirty="0" err="1">
                <a:solidFill>
                  <a:srgbClr val="00B050"/>
                </a:solidFill>
              </a:rPr>
              <a:t>commandBuilder.GetInsertCommand</a:t>
            </a:r>
            <a:r>
              <a:rPr lang="en-US" altLang="en-US" i="1" dirty="0">
                <a:solidFill>
                  <a:srgbClr val="00B050"/>
                </a:solidFill>
              </a:rPr>
              <a:t>().</a:t>
            </a:r>
            <a:r>
              <a:rPr lang="en-US" altLang="en-US" i="1" dirty="0" err="1">
                <a:solidFill>
                  <a:srgbClr val="00B050"/>
                </a:solidFill>
              </a:rPr>
              <a:t>CommandText</a:t>
            </a:r>
            <a:r>
              <a:rPr lang="en-US" altLang="en-US" i="1" dirty="0">
                <a:solidFill>
                  <a:srgbClr val="00B050"/>
                </a:solidFill>
              </a:rPr>
              <a:t>); </a:t>
            </a:r>
            <a:r>
              <a:rPr lang="en-US" alt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altLang="en-US" i="1" dirty="0">
                <a:solidFill>
                  <a:srgbClr val="00B050"/>
                </a:solidFill>
              </a:rPr>
              <a:t>(</a:t>
            </a:r>
            <a:r>
              <a:rPr lang="en-US" altLang="en-US" i="1" dirty="0" err="1">
                <a:solidFill>
                  <a:srgbClr val="00B050"/>
                </a:solidFill>
              </a:rPr>
              <a:t>commandBuilder.GetDeleteCommand</a:t>
            </a:r>
            <a:r>
              <a:rPr lang="en-US" altLang="en-US" i="1" dirty="0">
                <a:solidFill>
                  <a:srgbClr val="00B050"/>
                </a:solidFill>
              </a:rPr>
              <a:t>().</a:t>
            </a:r>
            <a:r>
              <a:rPr lang="en-US" altLang="en-US" i="1" dirty="0" err="1">
                <a:solidFill>
                  <a:srgbClr val="00B050"/>
                </a:solidFill>
              </a:rPr>
              <a:t>CommandText</a:t>
            </a:r>
            <a:r>
              <a:rPr lang="en-US" altLang="en-US" i="1" dirty="0">
                <a:solidFill>
                  <a:srgbClr val="00B05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49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Использование </a:t>
            </a:r>
            <a:r>
              <a:rPr lang="en-US" dirty="0" err="1" smtClean="0"/>
              <a:t>DataTable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t">
            <a:normAutofit/>
          </a:bodyPr>
          <a:lstStyle/>
          <a:p>
            <a:pPr marL="0" indent="531813">
              <a:buNone/>
            </a:pPr>
            <a:r>
              <a:rPr lang="ru-RU" sz="2100" dirty="0"/>
              <a:t>Если наш запрос </a:t>
            </a:r>
            <a:r>
              <a:rPr lang="ru-RU" sz="2100" dirty="0" err="1"/>
              <a:t>select</a:t>
            </a:r>
            <a:r>
              <a:rPr lang="ru-RU" sz="2100" dirty="0"/>
              <a:t> прочитал таблицу </a:t>
            </a:r>
            <a:r>
              <a:rPr lang="ru-RU" sz="2100" dirty="0" err="1"/>
              <a:t>Books</a:t>
            </a:r>
            <a:r>
              <a:rPr lang="ru-RU" sz="2100" dirty="0"/>
              <a:t>, то объект </a:t>
            </a:r>
            <a:r>
              <a:rPr lang="ru-RU" sz="2100" dirty="0" err="1"/>
              <a:t>DataTable</a:t>
            </a:r>
            <a:r>
              <a:rPr lang="ru-RU" sz="2100" dirty="0"/>
              <a:t> будет повторять структуру таблицы </a:t>
            </a:r>
            <a:r>
              <a:rPr lang="ru-RU" sz="2100" dirty="0" err="1"/>
              <a:t>Books</a:t>
            </a:r>
            <a:r>
              <a:rPr lang="ru-RU" sz="2100" dirty="0"/>
              <a:t>. Если наш запрос прочитает таблицу </a:t>
            </a:r>
            <a:r>
              <a:rPr lang="ru-RU" sz="2100" dirty="0" err="1"/>
              <a:t>Authors</a:t>
            </a:r>
            <a:r>
              <a:rPr lang="ru-RU" sz="2100" dirty="0"/>
              <a:t>, то объект </a:t>
            </a:r>
            <a:r>
              <a:rPr lang="ru-RU" sz="2100" dirty="0" err="1"/>
              <a:t>DataTable</a:t>
            </a:r>
            <a:r>
              <a:rPr lang="ru-RU" sz="2100" dirty="0"/>
              <a:t> будет повторять структуру этой таблицы. Другими словами, объект </a:t>
            </a:r>
            <a:r>
              <a:rPr lang="ru-RU" sz="2100" dirty="0" err="1"/>
              <a:t>DataTable</a:t>
            </a:r>
            <a:r>
              <a:rPr lang="ru-RU" sz="2100" dirty="0"/>
              <a:t> позволяет нам динамически воссоздавать структуру любой прочитанной таблицы. Давайте рассмотрим примитивный пример. Создадим вручную в элементе </a:t>
            </a:r>
            <a:r>
              <a:rPr lang="ru-RU" sz="2100" dirty="0" err="1"/>
              <a:t>DataTable</a:t>
            </a:r>
            <a:r>
              <a:rPr lang="ru-RU" sz="2100" dirty="0"/>
              <a:t> структуру таблицы </a:t>
            </a:r>
            <a:r>
              <a:rPr lang="ru-RU" sz="2100" dirty="0" err="1"/>
              <a:t>Authors</a:t>
            </a:r>
            <a:r>
              <a:rPr lang="ru-RU" sz="2100" dirty="0"/>
              <a:t> и добавим несколько строк</a:t>
            </a:r>
            <a:r>
              <a:rPr lang="ru-RU" sz="2100" dirty="0" smtClean="0"/>
              <a:t>.</a:t>
            </a:r>
            <a:r>
              <a:rPr lang="en-US" sz="2100" dirty="0" smtClean="0"/>
              <a:t> </a:t>
            </a:r>
            <a:r>
              <a:rPr lang="ru-RU" sz="2100" b="1" i="1" u="sng" dirty="0" smtClean="0"/>
              <a:t>В</a:t>
            </a:r>
            <a:r>
              <a:rPr lang="ru-RU" sz="2000" b="1" i="1" u="sng" dirty="0" smtClean="0"/>
              <a:t>оспользуемся </a:t>
            </a:r>
            <a:r>
              <a:rPr lang="ru-RU" sz="2000" b="1" i="1" u="sng" dirty="0"/>
              <a:t>присоединенным режимом работы.</a:t>
            </a:r>
            <a:endParaRPr lang="en-US" sz="2100" b="1" i="1" u="sng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81744" y="2708920"/>
            <a:ext cx="11953328" cy="39703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82563"/>
            <a:r>
              <a:rPr lang="en-US" dirty="0" err="1"/>
              <a:t>DataTable</a:t>
            </a:r>
            <a:r>
              <a:rPr lang="en-US" dirty="0"/>
              <a:t> table = new </a:t>
            </a:r>
            <a:r>
              <a:rPr lang="en-US" dirty="0" err="1"/>
              <a:t>DataTable</a:t>
            </a:r>
            <a:r>
              <a:rPr lang="en-US" dirty="0"/>
              <a:t>(); //</a:t>
            </a:r>
            <a:r>
              <a:rPr lang="en-US" dirty="0" err="1"/>
              <a:t>создана</a:t>
            </a:r>
            <a:r>
              <a:rPr lang="en-US" dirty="0"/>
              <a:t> </a:t>
            </a:r>
            <a:r>
              <a:rPr lang="en-US" dirty="0" err="1"/>
              <a:t>пустая</a:t>
            </a:r>
            <a:endParaRPr lang="en-US" dirty="0"/>
          </a:p>
          <a:p>
            <a:pPr marL="182563"/>
            <a:r>
              <a:rPr lang="en-US" dirty="0"/>
              <a:t>                                               //</a:t>
            </a:r>
            <a:r>
              <a:rPr lang="en-US" dirty="0" err="1"/>
              <a:t>таблица</a:t>
            </a:r>
            <a:endParaRPr lang="en-US" dirty="0"/>
          </a:p>
          <a:p>
            <a:pPr marL="182563"/>
            <a:r>
              <a:rPr lang="en-US" dirty="0"/>
              <a:t>            </a:t>
            </a:r>
            <a:r>
              <a:rPr lang="en-US" dirty="0" err="1"/>
              <a:t>table.Columns.Add</a:t>
            </a:r>
            <a:r>
              <a:rPr lang="en-US" dirty="0"/>
              <a:t>("id");//</a:t>
            </a:r>
            <a:r>
              <a:rPr lang="en-US" dirty="0" err="1"/>
              <a:t>создана</a:t>
            </a:r>
            <a:r>
              <a:rPr lang="en-US" dirty="0"/>
              <a:t> </a:t>
            </a:r>
            <a:r>
              <a:rPr lang="en-US" dirty="0" err="1"/>
              <a:t>новая</a:t>
            </a:r>
            <a:r>
              <a:rPr lang="en-US" dirty="0"/>
              <a:t> </a:t>
            </a:r>
            <a:r>
              <a:rPr lang="en-US" dirty="0" err="1"/>
              <a:t>колонка</a:t>
            </a:r>
            <a:r>
              <a:rPr lang="en-US" dirty="0"/>
              <a:t> id</a:t>
            </a:r>
          </a:p>
          <a:p>
            <a:pPr marL="182563"/>
            <a:r>
              <a:rPr lang="en-US" dirty="0"/>
              <a:t>            </a:t>
            </a:r>
            <a:r>
              <a:rPr lang="en-US" dirty="0" err="1"/>
              <a:t>table.Columns.Add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");//</a:t>
            </a:r>
            <a:r>
              <a:rPr lang="en-US" dirty="0" err="1"/>
              <a:t>создана</a:t>
            </a:r>
            <a:r>
              <a:rPr lang="en-US" dirty="0"/>
              <a:t> </a:t>
            </a:r>
            <a:r>
              <a:rPr lang="en-US" dirty="0" err="1"/>
              <a:t>новая</a:t>
            </a:r>
            <a:endParaRPr lang="en-US" dirty="0"/>
          </a:p>
          <a:p>
            <a:pPr marL="182563"/>
            <a:r>
              <a:rPr lang="en-US" dirty="0"/>
              <a:t>                                           //</a:t>
            </a:r>
            <a:r>
              <a:rPr lang="en-US" dirty="0" err="1"/>
              <a:t>колонка</a:t>
            </a:r>
            <a:r>
              <a:rPr lang="en-US" dirty="0"/>
              <a:t> </a:t>
            </a:r>
            <a:r>
              <a:rPr lang="en-US" dirty="0" err="1"/>
              <a:t>FirstName</a:t>
            </a:r>
            <a:endParaRPr lang="en-US" dirty="0"/>
          </a:p>
          <a:p>
            <a:pPr marL="182563"/>
            <a:r>
              <a:rPr lang="en-US" dirty="0"/>
              <a:t>            </a:t>
            </a:r>
            <a:r>
              <a:rPr lang="en-US" dirty="0" err="1"/>
              <a:t>table.Columns.Add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"); //</a:t>
            </a:r>
            <a:r>
              <a:rPr lang="en-US" dirty="0" err="1"/>
              <a:t>создана</a:t>
            </a:r>
            <a:r>
              <a:rPr lang="en-US" dirty="0"/>
              <a:t> </a:t>
            </a:r>
            <a:r>
              <a:rPr lang="en-US" dirty="0" err="1"/>
              <a:t>новая</a:t>
            </a:r>
            <a:endParaRPr lang="en-US" dirty="0"/>
          </a:p>
          <a:p>
            <a:pPr marL="182563"/>
            <a:r>
              <a:rPr lang="en-US" dirty="0"/>
              <a:t>                                           //</a:t>
            </a:r>
            <a:r>
              <a:rPr lang="en-US" dirty="0" err="1"/>
              <a:t>колонка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  <a:p>
            <a:pPr marL="182563"/>
            <a:r>
              <a:rPr lang="en-US" dirty="0"/>
              <a:t>                                           //</a:t>
            </a:r>
            <a:r>
              <a:rPr lang="en-US" dirty="0" err="1"/>
              <a:t>теперь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заносить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endParaRPr lang="en-US" dirty="0"/>
          </a:p>
          <a:p>
            <a:pPr marL="182563"/>
            <a:r>
              <a:rPr lang="en-US" dirty="0"/>
              <a:t>                                           //</a:t>
            </a:r>
            <a:r>
              <a:rPr lang="en-US" dirty="0" err="1"/>
              <a:t>каждая</a:t>
            </a:r>
            <a:r>
              <a:rPr lang="en-US" dirty="0"/>
              <a:t> </a:t>
            </a:r>
            <a:r>
              <a:rPr lang="en-US" dirty="0" err="1"/>
              <a:t>строка</a:t>
            </a:r>
            <a:r>
              <a:rPr lang="en-US" dirty="0"/>
              <a:t> —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типа</a:t>
            </a:r>
            <a:r>
              <a:rPr lang="en-US" dirty="0"/>
              <a:t> </a:t>
            </a:r>
            <a:r>
              <a:rPr lang="en-US" dirty="0" err="1"/>
              <a:t>DataRow</a:t>
            </a:r>
            <a:endParaRPr lang="en-US" dirty="0"/>
          </a:p>
          <a:p>
            <a:pPr marL="182563"/>
            <a:r>
              <a:rPr lang="en-US" dirty="0"/>
              <a:t>            </a:t>
            </a:r>
            <a:r>
              <a:rPr lang="en-US" dirty="0" err="1"/>
              <a:t>DataRow</a:t>
            </a:r>
            <a:r>
              <a:rPr lang="en-US" dirty="0"/>
              <a:t> row = </a:t>
            </a:r>
            <a:r>
              <a:rPr lang="en-US" dirty="0" err="1"/>
              <a:t>table.NewRow</a:t>
            </a:r>
            <a:r>
              <a:rPr lang="en-US" dirty="0"/>
              <a:t>();</a:t>
            </a:r>
          </a:p>
          <a:p>
            <a:pPr marL="182563"/>
            <a:r>
              <a:rPr lang="en-US" dirty="0"/>
              <a:t>            //</a:t>
            </a:r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NewRow</a:t>
            </a:r>
            <a:r>
              <a:rPr lang="en-US" dirty="0"/>
              <a:t>() </a:t>
            </a:r>
            <a:r>
              <a:rPr lang="en-US" dirty="0" err="1"/>
              <a:t>создает</a:t>
            </a:r>
            <a:r>
              <a:rPr lang="en-US" dirty="0"/>
              <a:t> </a:t>
            </a:r>
            <a:r>
              <a:rPr lang="en-US" dirty="0" err="1"/>
              <a:t>строку</a:t>
            </a:r>
            <a:r>
              <a:rPr lang="en-US" dirty="0"/>
              <a:t> </a:t>
            </a:r>
            <a:r>
              <a:rPr lang="en-US" dirty="0" err="1"/>
              <a:t>соответствующую</a:t>
            </a:r>
            <a:endParaRPr lang="en-US" dirty="0"/>
          </a:p>
          <a:p>
            <a:pPr marL="182563"/>
            <a:r>
              <a:rPr lang="en-US" dirty="0"/>
              <a:t>            //</a:t>
            </a:r>
            <a:r>
              <a:rPr lang="en-US" dirty="0" err="1"/>
              <a:t>таблице</a:t>
            </a:r>
            <a:r>
              <a:rPr lang="en-US" dirty="0"/>
              <a:t>,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имени</a:t>
            </a:r>
            <a:r>
              <a:rPr lang="en-US" dirty="0"/>
              <a:t> </a:t>
            </a:r>
            <a:r>
              <a:rPr lang="en-US" dirty="0" err="1"/>
              <a:t>которой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вызван</a:t>
            </a:r>
            <a:endParaRPr lang="en-US" dirty="0"/>
          </a:p>
          <a:p>
            <a:pPr marL="182563"/>
            <a:r>
              <a:rPr lang="en-US" dirty="0"/>
              <a:t>            //в </a:t>
            </a:r>
            <a:r>
              <a:rPr lang="en-US" dirty="0" err="1"/>
              <a:t>нашем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r>
              <a:rPr lang="en-US" dirty="0"/>
              <a:t> row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массивом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трех</a:t>
            </a:r>
            <a:r>
              <a:rPr lang="en-US" dirty="0"/>
              <a:t> </a:t>
            </a:r>
            <a:r>
              <a:rPr lang="en-US" dirty="0" err="1"/>
              <a:t>элементов</a:t>
            </a:r>
            <a:endParaRPr lang="en-US" dirty="0"/>
          </a:p>
          <a:p>
            <a:pPr marL="182563"/>
            <a:r>
              <a:rPr lang="en-US" dirty="0"/>
              <a:t>            //</a:t>
            </a:r>
            <a:r>
              <a:rPr lang="en-US" dirty="0" err="1"/>
              <a:t>потому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мы</a:t>
            </a:r>
            <a:r>
              <a:rPr lang="en-US" dirty="0"/>
              <a:t>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сформировали</a:t>
            </a:r>
            <a:r>
              <a:rPr lang="en-US" dirty="0"/>
              <a:t> в table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колонки</a:t>
            </a:r>
            <a:endParaRPr lang="en-US" dirty="0"/>
          </a:p>
          <a:p>
            <a:pPr marL="182563"/>
            <a:r>
              <a:rPr lang="en-US" dirty="0"/>
              <a:t>            //</a:t>
            </a:r>
            <a:r>
              <a:rPr lang="en-US" dirty="0" err="1"/>
              <a:t>заполним</a:t>
            </a:r>
            <a:r>
              <a:rPr lang="en-US" dirty="0"/>
              <a:t> </a:t>
            </a:r>
            <a:r>
              <a:rPr lang="en-US" dirty="0" err="1"/>
              <a:t>элементы</a:t>
            </a:r>
            <a:r>
              <a:rPr lang="en-US" dirty="0"/>
              <a:t> </a:t>
            </a:r>
            <a:r>
              <a:rPr lang="en-US" dirty="0" err="1"/>
              <a:t>объекта</a:t>
            </a:r>
            <a:r>
              <a:rPr lang="en-US" dirty="0"/>
              <a:t> row </a:t>
            </a:r>
            <a:r>
              <a:rPr lang="en-US" dirty="0" err="1"/>
              <a:t>подходящими</a:t>
            </a:r>
            <a:r>
              <a:rPr lang="en-US" dirty="0"/>
              <a:t> </a:t>
            </a:r>
            <a:r>
              <a:rPr lang="en-US" dirty="0" err="1"/>
              <a:t>данными</a:t>
            </a:r>
            <a:endParaRPr lang="en-US" dirty="0"/>
          </a:p>
          <a:p>
            <a:pPr marL="182563"/>
            <a:r>
              <a:rPr lang="en-US" dirty="0"/>
              <a:t>            //и </a:t>
            </a:r>
            <a:r>
              <a:rPr lang="en-US" dirty="0" err="1"/>
              <a:t>занесем</a:t>
            </a:r>
            <a:r>
              <a:rPr lang="en-US" dirty="0"/>
              <a:t> в </a:t>
            </a:r>
            <a:r>
              <a:rPr lang="en-US" dirty="0" err="1"/>
              <a:t>таблицу</a:t>
            </a:r>
            <a:endParaRPr lang="en-US" dirty="0"/>
          </a:p>
          <a:p>
            <a:pPr marL="182563"/>
            <a:r>
              <a:rPr lang="en-US" dirty="0"/>
              <a:t>            row[0] = 1;</a:t>
            </a:r>
          </a:p>
          <a:p>
            <a:pPr marL="182563"/>
            <a:r>
              <a:rPr lang="en-US" dirty="0"/>
              <a:t>            row[1] = "Francis";</a:t>
            </a:r>
          </a:p>
          <a:p>
            <a:pPr marL="182563"/>
            <a:r>
              <a:rPr lang="en-US" dirty="0"/>
              <a:t>            row[2] = "</a:t>
            </a:r>
            <a:r>
              <a:rPr lang="en-US" dirty="0" err="1"/>
              <a:t>Becon</a:t>
            </a:r>
            <a:r>
              <a:rPr lang="en-US" dirty="0"/>
              <a:t>";</a:t>
            </a:r>
          </a:p>
          <a:p>
            <a:pPr marL="182563"/>
            <a:r>
              <a:rPr lang="en-US" dirty="0"/>
              <a:t>            </a:t>
            </a:r>
            <a:r>
              <a:rPr lang="en-US" dirty="0" err="1"/>
              <a:t>table.Rows.Add</a:t>
            </a:r>
            <a:r>
              <a:rPr lang="en-US" dirty="0"/>
              <a:t>(row);//в </a:t>
            </a:r>
            <a:r>
              <a:rPr lang="en-US" dirty="0" err="1"/>
              <a:t>таблицу</a:t>
            </a:r>
            <a:r>
              <a:rPr lang="en-US" dirty="0"/>
              <a:t> </a:t>
            </a:r>
            <a:r>
              <a:rPr lang="en-US" dirty="0" err="1"/>
              <a:t>добавлена</a:t>
            </a:r>
            <a:r>
              <a:rPr lang="en-US" dirty="0"/>
              <a:t> </a:t>
            </a:r>
            <a:r>
              <a:rPr lang="en-US" dirty="0" err="1"/>
              <a:t>новая</a:t>
            </a:r>
            <a:r>
              <a:rPr lang="en-US" dirty="0"/>
              <a:t> </a:t>
            </a:r>
            <a:r>
              <a:rPr lang="en-US" dirty="0" err="1"/>
              <a:t>строка</a:t>
            </a:r>
            <a:endParaRPr lang="en-US" dirty="0"/>
          </a:p>
          <a:p>
            <a:pPr marL="182563"/>
            <a:r>
              <a:rPr lang="en-US" dirty="0"/>
              <a:t>                                //</a:t>
            </a:r>
            <a:r>
              <a:rPr lang="en-US" dirty="0" err="1"/>
              <a:t>другие</a:t>
            </a:r>
            <a:r>
              <a:rPr lang="en-US" dirty="0"/>
              <a:t> </a:t>
            </a:r>
            <a:r>
              <a:rPr lang="en-US" dirty="0" err="1"/>
              <a:t>строки</a:t>
            </a:r>
            <a:r>
              <a:rPr lang="en-US" dirty="0"/>
              <a:t> </a:t>
            </a:r>
            <a:r>
              <a:rPr lang="en-US" dirty="0" err="1"/>
              <a:t>добавляются</a:t>
            </a:r>
            <a:r>
              <a:rPr lang="en-US" dirty="0"/>
              <a:t> </a:t>
            </a:r>
            <a:r>
              <a:rPr lang="en-US" dirty="0" err="1"/>
              <a:t>аналогично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 err="1"/>
              <a:t>DataTable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t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Создадим </a:t>
            </a:r>
            <a:r>
              <a:rPr lang="ru-RU" dirty="0"/>
              <a:t>новое приложение, но уже не консольное, а с окном. Разместим в окне текстовое поле, куда будем вводить запрос, кнопку и элемент </a:t>
            </a:r>
            <a:r>
              <a:rPr lang="ru-RU" dirty="0" err="1"/>
              <a:t>DataGridView</a:t>
            </a:r>
            <a:r>
              <a:rPr lang="ru-RU" dirty="0"/>
              <a:t>, в котором будем отображать результаты выполнения запросов. Для кнопки создадим обработчик события </a:t>
            </a:r>
            <a:r>
              <a:rPr lang="ru-RU" dirty="0" err="1"/>
              <a:t>click</a:t>
            </a:r>
            <a:r>
              <a:rPr lang="ru-RU" dirty="0"/>
              <a:t>. При нажатии на эту кнопку наше приложение должно будет выполнить введенный в текстовое поле запрос </a:t>
            </a:r>
            <a:r>
              <a:rPr lang="ru-RU" dirty="0" err="1"/>
              <a:t>select</a:t>
            </a:r>
            <a:r>
              <a:rPr lang="ru-RU" dirty="0"/>
              <a:t>, а результаты выполнения этого запроса приложение будет отображать в </a:t>
            </a:r>
            <a:r>
              <a:rPr lang="ru-RU" dirty="0" err="1"/>
              <a:t>DataGridView</a:t>
            </a:r>
            <a:r>
              <a:rPr lang="ru-RU" dirty="0"/>
              <a:t>. Класс </a:t>
            </a:r>
            <a:r>
              <a:rPr lang="ru-RU" dirty="0" err="1"/>
              <a:t>DataTable</a:t>
            </a:r>
            <a:r>
              <a:rPr lang="ru-RU" dirty="0"/>
              <a:t> значительно упростит получение и отображение результатов выполненного запроса. Рассмотрение этого класса и есть главной целью нашего приложения. Ради этого мы еще раз воспользуемся присоединенным режимом работы.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077072"/>
            <a:ext cx="49339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 err="1"/>
              <a:t>DataTable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531813">
              <a:buNone/>
            </a:pPr>
            <a:r>
              <a:rPr lang="ru-RU" u="sng" dirty="0"/>
              <a:t>Создайте в конфигурационном файле строку подключения к </a:t>
            </a:r>
            <a:r>
              <a:rPr lang="ru-RU" u="sng" dirty="0" smtClean="0"/>
              <a:t>БД</a:t>
            </a:r>
            <a:r>
              <a:rPr lang="en-US" u="sng" dirty="0"/>
              <a:t>.</a:t>
            </a:r>
            <a:endParaRPr lang="en-US" u="sng" dirty="0" smtClean="0"/>
          </a:p>
          <a:p>
            <a:pPr marL="0" indent="531813">
              <a:buNone/>
            </a:pPr>
            <a:r>
              <a:rPr lang="en-US" dirty="0" smtClean="0"/>
              <a:t>&lt;?</a:t>
            </a:r>
            <a:r>
              <a:rPr lang="en-US" dirty="0"/>
              <a:t>xml version="1.0" encoding="utf-8" ?&gt;</a:t>
            </a:r>
          </a:p>
          <a:p>
            <a:pPr marL="0" indent="531813">
              <a:buNone/>
            </a:pPr>
            <a:r>
              <a:rPr lang="en-US" dirty="0"/>
              <a:t>&lt;configuration&gt;</a:t>
            </a:r>
          </a:p>
          <a:p>
            <a:pPr marL="0" indent="531813">
              <a:buNone/>
            </a:pPr>
            <a:r>
              <a:rPr lang="en-US" dirty="0"/>
              <a:t>    &lt;startup&gt; </a:t>
            </a:r>
          </a:p>
          <a:p>
            <a:pPr marL="0" indent="531813">
              <a:buNone/>
            </a:pPr>
            <a:r>
              <a:rPr lang="en-US" dirty="0"/>
              <a:t>        &lt;</a:t>
            </a:r>
            <a:r>
              <a:rPr lang="en-US" dirty="0" err="1"/>
              <a:t>supportedRuntime</a:t>
            </a:r>
            <a:r>
              <a:rPr lang="en-US" dirty="0"/>
              <a:t> version="v4.0" </a:t>
            </a:r>
            <a:r>
              <a:rPr lang="en-US" dirty="0" err="1"/>
              <a:t>sku</a:t>
            </a:r>
            <a:r>
              <a:rPr lang="en-US" dirty="0"/>
              <a:t>=".</a:t>
            </a:r>
            <a:r>
              <a:rPr lang="en-US" dirty="0" err="1"/>
              <a:t>NETFramework,Version</a:t>
            </a:r>
            <a:r>
              <a:rPr lang="en-US" dirty="0"/>
              <a:t>=v4.7.2" /&gt;</a:t>
            </a:r>
          </a:p>
          <a:p>
            <a:pPr marL="0" indent="531813">
              <a:buNone/>
            </a:pPr>
            <a:r>
              <a:rPr lang="en-US" dirty="0"/>
              <a:t>    &lt;/startup&gt;</a:t>
            </a:r>
          </a:p>
          <a:p>
            <a:pPr marL="0" indent="531813">
              <a:buNone/>
            </a:pPr>
            <a:r>
              <a:rPr lang="en-US" dirty="0"/>
              <a:t>  &lt;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531813">
              <a:buNone/>
            </a:pPr>
            <a:r>
              <a:rPr lang="en-US" dirty="0"/>
              <a:t>    &lt;add name="</a:t>
            </a:r>
            <a:r>
              <a:rPr lang="en-US" dirty="0" err="1"/>
              <a:t>MyConnString</a:t>
            </a:r>
            <a:r>
              <a:rPr lang="en-US" dirty="0"/>
              <a:t>" </a:t>
            </a:r>
            <a:r>
              <a:rPr lang="en-US" dirty="0" err="1"/>
              <a:t>connectionString</a:t>
            </a:r>
            <a:r>
              <a:rPr lang="en-US" dirty="0"/>
              <a:t>="Data Source=DESKTOP-9OELABF\</a:t>
            </a:r>
            <a:r>
              <a:rPr lang="en-US" dirty="0" err="1"/>
              <a:t>SQLEXPRESS;Initial</a:t>
            </a:r>
            <a:r>
              <a:rPr lang="en-US" dirty="0"/>
              <a:t> Catalog=Lesson20122020;Integrated Security=</a:t>
            </a:r>
            <a:r>
              <a:rPr lang="en-US" dirty="0" err="1"/>
              <a:t>True;Connect</a:t>
            </a:r>
            <a:r>
              <a:rPr lang="en-US" dirty="0"/>
              <a:t> Timeout=30;Encrypt=</a:t>
            </a:r>
            <a:r>
              <a:rPr lang="en-US" dirty="0" err="1"/>
              <a:t>False;TrustServerCertificate</a:t>
            </a:r>
            <a:r>
              <a:rPr lang="en-US" dirty="0"/>
              <a:t>=</a:t>
            </a:r>
            <a:r>
              <a:rPr lang="en-US" dirty="0" err="1"/>
              <a:t>False;ApplicationIntent</a:t>
            </a:r>
            <a:r>
              <a:rPr lang="en-US" dirty="0"/>
              <a:t>=</a:t>
            </a:r>
            <a:r>
              <a:rPr lang="en-US" dirty="0" err="1"/>
              <a:t>ReadWrite;MultiSubnetFailover</a:t>
            </a:r>
            <a:r>
              <a:rPr lang="en-US" dirty="0"/>
              <a:t>=False"/&gt;</a:t>
            </a:r>
          </a:p>
          <a:p>
            <a:pPr marL="0" indent="531813">
              <a:buNone/>
            </a:pPr>
            <a:r>
              <a:rPr lang="en-US" dirty="0"/>
              <a:t>  &lt;/</a:t>
            </a:r>
            <a:r>
              <a:rPr lang="en-US" dirty="0" err="1"/>
              <a:t>connectionStrings</a:t>
            </a:r>
            <a:r>
              <a:rPr lang="en-US" dirty="0"/>
              <a:t>&gt;</a:t>
            </a:r>
          </a:p>
          <a:p>
            <a:pPr marL="0" indent="531813">
              <a:buNone/>
            </a:pPr>
            <a:r>
              <a:rPr lang="en-US" dirty="0"/>
              <a:t>&lt;/configuration&gt;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133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 err="1"/>
              <a:t>DataTable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Autofit/>
          </a:bodyPr>
          <a:lstStyle/>
          <a:p>
            <a:pPr marL="355600" indent="0">
              <a:buNone/>
            </a:pPr>
            <a:r>
              <a:rPr lang="en-US" sz="1400" dirty="0"/>
              <a:t>private void button1_Click(object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pPr marL="355600" indent="0">
              <a:buNone/>
            </a:pPr>
            <a:r>
              <a:rPr lang="en-US" sz="1400" dirty="0"/>
              <a:t>        {</a:t>
            </a:r>
          </a:p>
          <a:p>
            <a:pPr marL="355600" indent="0">
              <a:buNone/>
            </a:pPr>
            <a:r>
              <a:rPr lang="en-US" sz="1400" dirty="0"/>
              <a:t>            try</a:t>
            </a:r>
          </a:p>
          <a:p>
            <a:pPr marL="355600" indent="0">
              <a:buNone/>
            </a:pPr>
            <a:r>
              <a:rPr lang="en-US" sz="1400" dirty="0"/>
              <a:t>            {</a:t>
            </a:r>
          </a:p>
          <a:p>
            <a:pPr marL="35560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SqlCommand</a:t>
            </a:r>
            <a:r>
              <a:rPr lang="en-US" sz="1400" dirty="0"/>
              <a:t> </a:t>
            </a:r>
            <a:r>
              <a:rPr lang="en-US" sz="1400" dirty="0" err="1"/>
              <a:t>comm</a:t>
            </a:r>
            <a:r>
              <a:rPr lang="en-US" sz="1400" dirty="0"/>
              <a:t> = new </a:t>
            </a:r>
            <a:r>
              <a:rPr lang="en-US" sz="1400" dirty="0" err="1"/>
              <a:t>SqlCommand</a:t>
            </a:r>
            <a:r>
              <a:rPr lang="en-US" sz="1400" dirty="0"/>
              <a:t>();</a:t>
            </a:r>
          </a:p>
          <a:p>
            <a:pPr marL="35560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comm.CommandText</a:t>
            </a:r>
            <a:r>
              <a:rPr lang="en-US" sz="1400" dirty="0"/>
              <a:t> = textBox1.Text;</a:t>
            </a:r>
          </a:p>
          <a:p>
            <a:pPr marL="35560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comm.Connection</a:t>
            </a:r>
            <a:r>
              <a:rPr lang="en-US" sz="1400" dirty="0"/>
              <a:t> = conn;</a:t>
            </a:r>
          </a:p>
          <a:p>
            <a:pPr marL="355600" indent="0">
              <a:buNone/>
            </a:pPr>
            <a:r>
              <a:rPr lang="en-US" sz="1400" dirty="0"/>
              <a:t>                dataGridView1.DataSource = null;</a:t>
            </a:r>
          </a:p>
          <a:p>
            <a:pPr marL="35560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conn.Open</a:t>
            </a:r>
            <a:r>
              <a:rPr lang="en-US" sz="1400" dirty="0"/>
              <a:t>();</a:t>
            </a:r>
          </a:p>
          <a:p>
            <a:pPr marL="355600" indent="0">
              <a:buNone/>
            </a:pPr>
            <a:r>
              <a:rPr lang="en-US" sz="1400" dirty="0"/>
              <a:t>                table = new </a:t>
            </a:r>
            <a:r>
              <a:rPr lang="en-US" sz="1400" dirty="0" err="1"/>
              <a:t>DataTable</a:t>
            </a:r>
            <a:r>
              <a:rPr lang="en-US" sz="1400" dirty="0"/>
              <a:t>();</a:t>
            </a:r>
          </a:p>
          <a:p>
            <a:pPr marL="355600" indent="0">
              <a:buNone/>
            </a:pPr>
            <a:r>
              <a:rPr lang="en-US" sz="1400" dirty="0"/>
              <a:t>                reader = </a:t>
            </a:r>
            <a:r>
              <a:rPr lang="en-US" sz="1400" dirty="0" err="1"/>
              <a:t>comm.ExecuteReader</a:t>
            </a:r>
            <a:r>
              <a:rPr lang="en-US" sz="1400" dirty="0"/>
              <a:t>();</a:t>
            </a:r>
          </a:p>
          <a:p>
            <a:pPr marL="35560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int</a:t>
            </a:r>
            <a:r>
              <a:rPr lang="en-US" sz="1400" dirty="0"/>
              <a:t> line = 0;</a:t>
            </a:r>
          </a:p>
          <a:p>
            <a:pPr marL="355600" indent="0">
              <a:buNone/>
            </a:pPr>
            <a:r>
              <a:rPr lang="en-US" sz="1400" dirty="0"/>
              <a:t>                do</a:t>
            </a:r>
          </a:p>
          <a:p>
            <a:pPr marL="355600" indent="0">
              <a:buNone/>
            </a:pPr>
            <a:r>
              <a:rPr lang="en-US" sz="1400" dirty="0"/>
              <a:t>                {</a:t>
            </a:r>
          </a:p>
          <a:p>
            <a:pPr marL="355600" indent="0">
              <a:buNone/>
            </a:pPr>
            <a:r>
              <a:rPr lang="en-US" sz="1400" dirty="0"/>
              <a:t>                    while (</a:t>
            </a:r>
            <a:r>
              <a:rPr lang="en-US" sz="1400" dirty="0" err="1"/>
              <a:t>reader.Read</a:t>
            </a:r>
            <a:r>
              <a:rPr lang="en-US" sz="1400" dirty="0"/>
              <a:t>())</a:t>
            </a:r>
          </a:p>
          <a:p>
            <a:pPr marL="355600" indent="0">
              <a:buNone/>
            </a:pPr>
            <a:r>
              <a:rPr lang="en-US" sz="1400" dirty="0"/>
              <a:t>                    {</a:t>
            </a:r>
          </a:p>
          <a:p>
            <a:pPr marL="355600" indent="0">
              <a:buNone/>
            </a:pPr>
            <a:r>
              <a:rPr lang="en-US" sz="1400" dirty="0"/>
              <a:t>                        if (line == 0)</a:t>
            </a:r>
          </a:p>
          <a:p>
            <a:pPr marL="355600" indent="0">
              <a:buNone/>
            </a:pPr>
            <a:r>
              <a:rPr lang="en-US" sz="1400" dirty="0"/>
              <a:t>                        {</a:t>
            </a:r>
          </a:p>
          <a:p>
            <a:pPr marL="355600" indent="0">
              <a:buNone/>
            </a:pPr>
            <a:r>
              <a:rPr lang="en-US" sz="1400" dirty="0"/>
              <a:t>                    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</a:t>
            </a:r>
          </a:p>
          <a:p>
            <a:pPr marL="355600" indent="0">
              <a:buNone/>
            </a:pPr>
            <a:r>
              <a:rPr lang="en-US" sz="1400" dirty="0"/>
              <a:t>                            </a:t>
            </a:r>
            <a:r>
              <a:rPr lang="en-US" sz="1400" dirty="0" err="1"/>
              <a:t>reader.FieldCount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355600" indent="0">
              <a:buNone/>
            </a:pPr>
            <a:r>
              <a:rPr lang="en-US" sz="1400" dirty="0"/>
              <a:t>                            {</a:t>
            </a:r>
          </a:p>
          <a:p>
            <a:pPr marL="355600" indent="0">
              <a:buNone/>
            </a:pPr>
            <a:r>
              <a:rPr lang="en-US" sz="1400" dirty="0"/>
              <a:t>                                </a:t>
            </a:r>
            <a:r>
              <a:rPr lang="en-US" sz="1400" dirty="0" err="1"/>
              <a:t>table.Columns.Add</a:t>
            </a:r>
            <a:r>
              <a:rPr lang="en-US" sz="1400" dirty="0"/>
              <a:t>(reader.</a:t>
            </a:r>
          </a:p>
          <a:p>
            <a:pPr marL="355600" indent="0">
              <a:buNone/>
            </a:pPr>
            <a:r>
              <a:rPr lang="en-US" sz="1400" dirty="0"/>
              <a:t>                                </a:t>
            </a:r>
            <a:r>
              <a:rPr lang="en-US" sz="1400" dirty="0" err="1"/>
              <a:t>GetName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));</a:t>
            </a:r>
          </a:p>
          <a:p>
            <a:pPr marL="355600" indent="0">
              <a:buNone/>
            </a:pPr>
            <a:r>
              <a:rPr lang="en-US" sz="1400" dirty="0"/>
              <a:t>                            }</a:t>
            </a:r>
          </a:p>
          <a:p>
            <a:pPr marL="355600" indent="0">
              <a:buNone/>
            </a:pPr>
            <a:r>
              <a:rPr lang="en-US" sz="1400" dirty="0"/>
              <a:t>                            line++;</a:t>
            </a:r>
          </a:p>
          <a:p>
            <a:pPr marL="355600" indent="0">
              <a:buNone/>
            </a:pPr>
            <a:r>
              <a:rPr lang="en-US" sz="1400" dirty="0"/>
              <a:t>                        }</a:t>
            </a:r>
          </a:p>
          <a:p>
            <a:pPr marL="355600" indent="0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DataRow</a:t>
            </a:r>
            <a:r>
              <a:rPr lang="en-US" sz="1400" dirty="0"/>
              <a:t> row = </a:t>
            </a:r>
            <a:r>
              <a:rPr lang="en-US" sz="1400" dirty="0" err="1"/>
              <a:t>table.NewRow</a:t>
            </a:r>
            <a:r>
              <a:rPr lang="en-US" sz="1400" dirty="0"/>
              <a:t>();</a:t>
            </a:r>
          </a:p>
          <a:p>
            <a:pPr marL="355600" indent="0">
              <a:buNone/>
            </a:pPr>
            <a:r>
              <a:rPr lang="en-US" sz="1400" dirty="0"/>
              <a:t>                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</a:t>
            </a:r>
          </a:p>
          <a:p>
            <a:pPr marL="355600" indent="0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reader.FieldCount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355600" indent="0">
              <a:buNone/>
            </a:pPr>
            <a:r>
              <a:rPr lang="en-US" sz="1400" dirty="0"/>
              <a:t>                        {</a:t>
            </a:r>
          </a:p>
          <a:p>
            <a:pPr marL="355600" indent="0">
              <a:buNone/>
            </a:pPr>
            <a:r>
              <a:rPr lang="en-US" sz="1400" dirty="0"/>
              <a:t>                            row[</a:t>
            </a:r>
            <a:r>
              <a:rPr lang="en-US" sz="1400" dirty="0" err="1"/>
              <a:t>i</a:t>
            </a:r>
            <a:r>
              <a:rPr lang="en-US" sz="1400" dirty="0"/>
              <a:t>] = reader[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355600" indent="0">
              <a:buNone/>
            </a:pPr>
            <a:r>
              <a:rPr lang="en-US" sz="1400" dirty="0"/>
              <a:t>                        }</a:t>
            </a:r>
          </a:p>
          <a:p>
            <a:pPr marL="355600" indent="0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table.Rows.Add</a:t>
            </a:r>
            <a:r>
              <a:rPr lang="en-US" sz="1400" dirty="0"/>
              <a:t>(row);</a:t>
            </a:r>
          </a:p>
          <a:p>
            <a:pPr marL="355600" indent="0">
              <a:buNone/>
            </a:pPr>
            <a:r>
              <a:rPr lang="en-US" sz="1400" dirty="0"/>
              <a:t>                    }</a:t>
            </a:r>
          </a:p>
          <a:p>
            <a:pPr marL="355600" indent="0">
              <a:buNone/>
            </a:pPr>
            <a:r>
              <a:rPr lang="en-US" sz="1400" dirty="0"/>
              <a:t>                } while (</a:t>
            </a:r>
            <a:r>
              <a:rPr lang="en-US" sz="1400" dirty="0" err="1"/>
              <a:t>reader.NextResult</a:t>
            </a:r>
            <a:r>
              <a:rPr lang="en-US" sz="1400" dirty="0"/>
              <a:t>());</a:t>
            </a:r>
          </a:p>
          <a:p>
            <a:pPr marL="355600" indent="0">
              <a:buNone/>
            </a:pPr>
            <a:r>
              <a:rPr lang="en-US" sz="1400" dirty="0"/>
              <a:t>                dataGridView1.DataSource = table;</a:t>
            </a:r>
          </a:p>
          <a:p>
            <a:pPr marL="35560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}…</a:t>
            </a:r>
            <a:endParaRPr lang="en-US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4876662"/>
            <a:ext cx="3595514" cy="175512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619264" y="6488668"/>
            <a:ext cx="453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22675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Отсоединенный режим работы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dirty="0" err="1"/>
              <a:t>DataTable</a:t>
            </a:r>
            <a:r>
              <a:rPr lang="ru-RU" dirty="0"/>
              <a:t> — типичный табличный элемент. Работа с ним требует соблюдения правил работы с табличными элементами. Прежде всего, вы должны понимать, что после создания объекта </a:t>
            </a:r>
            <a:r>
              <a:rPr lang="ru-RU" b="1" dirty="0" err="1"/>
              <a:t>DataTable</a:t>
            </a:r>
            <a:r>
              <a:rPr lang="ru-RU" dirty="0"/>
              <a:t> мы получаем заготовку таблицы, изначально пустую. Прежде, чем делать что-либо с любым табличным элементом, надо сформировать колонки желаемой таблицы. Для этого надо указать, сколько в таблице будет колонок, как они будут называться. Возможно, еще надо указать, какого типа данные будут располагаться в колонках, и какой ширины должны быть колонки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r>
              <a:rPr lang="ru-RU" dirty="0"/>
              <a:t>Базовая структура </a:t>
            </a:r>
            <a:r>
              <a:rPr lang="ru-RU" b="1" dirty="0" err="1"/>
              <a:t>DataTable</a:t>
            </a:r>
            <a:r>
              <a:rPr lang="ru-RU" dirty="0"/>
              <a:t> проста. Есть свойство </a:t>
            </a:r>
            <a:r>
              <a:rPr lang="ru-RU" b="1" dirty="0" err="1"/>
              <a:t>Columns</a:t>
            </a:r>
            <a:r>
              <a:rPr lang="ru-RU" dirty="0"/>
              <a:t>, элементы которого имеют тип </a:t>
            </a:r>
            <a:r>
              <a:rPr lang="ru-RU" b="1" dirty="0" err="1"/>
              <a:t>DataColumn</a:t>
            </a:r>
            <a:r>
              <a:rPr lang="ru-RU" dirty="0"/>
              <a:t> и описывают колонки таблицы. Тип </a:t>
            </a:r>
            <a:r>
              <a:rPr lang="ru-RU" b="1" dirty="0" err="1"/>
              <a:t>DataColumn</a:t>
            </a:r>
            <a:r>
              <a:rPr lang="ru-RU" dirty="0"/>
              <a:t>, в свою очередь, содержит важные свойства, определяющие колонки таблицы. Это свойства </a:t>
            </a:r>
            <a:r>
              <a:rPr lang="ru-RU" b="1" dirty="0" err="1"/>
              <a:t>ColumnName</a:t>
            </a:r>
            <a:r>
              <a:rPr lang="ru-RU" dirty="0"/>
              <a:t>, </a:t>
            </a:r>
            <a:r>
              <a:rPr lang="ru-RU" b="1" dirty="0" err="1"/>
              <a:t>DataType</a:t>
            </a:r>
            <a:r>
              <a:rPr lang="ru-RU" dirty="0"/>
              <a:t>, </a:t>
            </a:r>
            <a:r>
              <a:rPr lang="ru-RU" b="1" dirty="0" err="1"/>
              <a:t>AllowDBNull</a:t>
            </a:r>
            <a:r>
              <a:rPr lang="ru-RU" dirty="0"/>
              <a:t> и </a:t>
            </a:r>
            <a:r>
              <a:rPr lang="ru-RU" b="1" dirty="0" err="1"/>
              <a:t>DefaultValue</a:t>
            </a:r>
            <a:r>
              <a:rPr lang="ru-RU" dirty="0"/>
              <a:t>. Для создания в таблице новой колонки, достаточно добавить в </a:t>
            </a:r>
            <a:r>
              <a:rPr lang="ru-RU" b="1" dirty="0" err="1"/>
              <a:t>Columns</a:t>
            </a:r>
            <a:r>
              <a:rPr lang="ru-RU" dirty="0"/>
              <a:t> строковое имя колонки. До формирования коллекции </a:t>
            </a:r>
            <a:r>
              <a:rPr lang="ru-RU" b="1" dirty="0" err="1"/>
              <a:t>Columns</a:t>
            </a:r>
            <a:r>
              <a:rPr lang="ru-RU" dirty="0"/>
              <a:t> делать что-либо со строками нельзя.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Еще </a:t>
            </a:r>
            <a:r>
              <a:rPr lang="ru-RU" dirty="0"/>
              <a:t>в классе </a:t>
            </a:r>
            <a:r>
              <a:rPr lang="ru-RU" b="1" dirty="0" err="1"/>
              <a:t>DataTable</a:t>
            </a:r>
            <a:r>
              <a:rPr lang="ru-RU" dirty="0"/>
              <a:t> есть свойство </a:t>
            </a:r>
            <a:r>
              <a:rPr lang="ru-RU" b="1" dirty="0" err="1"/>
              <a:t>Rows</a:t>
            </a:r>
            <a:r>
              <a:rPr lang="ru-RU" dirty="0"/>
              <a:t>, элементы которого имеют тип </a:t>
            </a:r>
            <a:r>
              <a:rPr lang="ru-RU" b="1" dirty="0" err="1"/>
              <a:t>DataRow</a:t>
            </a:r>
            <a:r>
              <a:rPr lang="ru-RU" dirty="0"/>
              <a:t> и представляют собой строки </a:t>
            </a:r>
            <a:r>
              <a:rPr lang="ru-RU" dirty="0" smtClean="0"/>
              <a:t>таблицы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5723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 err="1" smtClean="0"/>
              <a:t>DataSet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i="1" dirty="0" err="1"/>
              <a:t>DataSet</a:t>
            </a:r>
            <a:r>
              <a:rPr lang="ru-RU" b="1" i="1" dirty="0"/>
              <a:t> представляет собой контейнер, способный хранить в оперативной памяти данные из одной или нескольких таблиц. </a:t>
            </a:r>
            <a:endParaRPr lang="en-US" b="1" i="1" dirty="0" smtClean="0"/>
          </a:p>
          <a:p>
            <a:pPr marL="0" indent="531813">
              <a:buNone/>
            </a:pPr>
            <a:r>
              <a:rPr lang="ru-RU" b="1" i="1" dirty="0" smtClean="0"/>
              <a:t>Этот </a:t>
            </a:r>
            <a:r>
              <a:rPr lang="ru-RU" b="1" i="1" dirty="0"/>
              <a:t>класс подобен классу </a:t>
            </a:r>
            <a:r>
              <a:rPr lang="ru-RU" b="1" i="1" dirty="0" err="1"/>
              <a:t>DbDataReader</a:t>
            </a:r>
            <a:r>
              <a:rPr lang="ru-RU" b="1" i="1" dirty="0"/>
              <a:t>, но важное отличие заключается в том, что </a:t>
            </a:r>
            <a:r>
              <a:rPr lang="ru-RU" b="1" i="1" dirty="0" err="1"/>
              <a:t>DataSet</a:t>
            </a:r>
            <a:r>
              <a:rPr lang="ru-RU" b="1" i="1" dirty="0"/>
              <a:t> используется при отсутствии открытого подключения к БД, в то время, как </a:t>
            </a:r>
            <a:r>
              <a:rPr lang="ru-RU" b="1" i="1" dirty="0" err="1"/>
              <a:t>DbDataReader</a:t>
            </a:r>
            <a:r>
              <a:rPr lang="ru-RU" b="1" i="1" dirty="0"/>
              <a:t> требует наличия открытого подключения. </a:t>
            </a:r>
            <a:endParaRPr lang="en-US" b="1" i="1" dirty="0" smtClean="0"/>
          </a:p>
          <a:p>
            <a:pPr marL="0" indent="531813">
              <a:buNone/>
            </a:pPr>
            <a:r>
              <a:rPr lang="ru-RU" dirty="0" smtClean="0"/>
              <a:t>В </a:t>
            </a:r>
            <a:r>
              <a:rPr lang="ru-RU" dirty="0"/>
              <a:t>классе </a:t>
            </a:r>
            <a:r>
              <a:rPr lang="ru-RU" dirty="0" err="1"/>
              <a:t>DataSet</a:t>
            </a:r>
            <a:r>
              <a:rPr lang="ru-RU" dirty="0"/>
              <a:t> определено свойство </a:t>
            </a:r>
            <a:r>
              <a:rPr lang="ru-RU" dirty="0" err="1"/>
              <a:t>Tables</a:t>
            </a:r>
            <a:r>
              <a:rPr lang="ru-RU" dirty="0"/>
              <a:t>, представляющее собой коллекцию, элементами которой являются объекты типа </a:t>
            </a:r>
            <a:r>
              <a:rPr lang="ru-RU" dirty="0" err="1"/>
              <a:t>DataTable</a:t>
            </a:r>
            <a:r>
              <a:rPr lang="ru-RU" dirty="0"/>
              <a:t>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Поскольку </a:t>
            </a:r>
            <a:r>
              <a:rPr lang="ru-RU" dirty="0"/>
              <a:t>этот класс способен хранить данные нескольких таблиц, а таблицы могут быть связанными, то необходимо где-то хранить и информацию о связях. </a:t>
            </a:r>
            <a:r>
              <a:rPr lang="ru-RU" b="1" i="1" dirty="0"/>
              <a:t>Для хранения информации о связях используется свойство </a:t>
            </a:r>
            <a:r>
              <a:rPr lang="ru-RU" b="1" i="1" dirty="0" err="1"/>
              <a:t>Relations</a:t>
            </a:r>
            <a:r>
              <a:rPr lang="ru-RU" dirty="0"/>
              <a:t>. </a:t>
            </a:r>
            <a:r>
              <a:rPr lang="ru-RU" dirty="0" err="1"/>
              <a:t>Relations</a:t>
            </a:r>
            <a:r>
              <a:rPr lang="ru-RU" dirty="0"/>
              <a:t> — это тоже коллекция, элементами которой являются объекты типа </a:t>
            </a:r>
            <a:r>
              <a:rPr lang="ru-RU" dirty="0" err="1"/>
              <a:t>Relation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626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 err="1" smtClean="0"/>
              <a:t>DataSet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Этот класс позволяет приложению загрузить из БД набор необходимых данных. Даже данных из нескольких разных таблиц. Эти данные конечно же являются данными, возвращаемыми какими-либо запросам </a:t>
            </a:r>
            <a:r>
              <a:rPr lang="ru-RU" dirty="0" err="1"/>
              <a:t>select</a:t>
            </a:r>
            <a:r>
              <a:rPr lang="ru-RU" dirty="0"/>
              <a:t>. После загрузки данных в объект </a:t>
            </a:r>
            <a:r>
              <a:rPr lang="ru-RU" dirty="0" err="1"/>
              <a:t>DataSet</a:t>
            </a:r>
            <a:r>
              <a:rPr lang="ru-RU" dirty="0"/>
              <a:t>, приложение может отключиться от сервера и продолжить работу с этими данными локально. Затем, при необходимости, приложение может снова подключиться к серверу и вернуть обратно в БД данные, которые были изменены локально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r>
              <a:rPr lang="ru-RU" dirty="0"/>
              <a:t>Как правило, создается объект </a:t>
            </a:r>
            <a:r>
              <a:rPr lang="ru-RU" dirty="0" err="1"/>
              <a:t>DataSet</a:t>
            </a:r>
            <a:r>
              <a:rPr lang="ru-RU" dirty="0"/>
              <a:t> конструктором без параметров. А загрузка данных в этот </a:t>
            </a:r>
            <a:r>
              <a:rPr lang="ru-RU" dirty="0" smtClean="0"/>
              <a:t>объект</a:t>
            </a:r>
            <a:r>
              <a:rPr lang="en-US" dirty="0" smtClean="0"/>
              <a:t> </a:t>
            </a:r>
            <a:r>
              <a:rPr lang="ru-RU" dirty="0"/>
              <a:t>происходит автоматически при выполнении специального </a:t>
            </a:r>
            <a:r>
              <a:rPr lang="ru-RU" dirty="0" smtClean="0"/>
              <a:t>метода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94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 err="1" smtClean="0"/>
              <a:t>DataSet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63367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Давайте проведем мысленный эксперимент. Абстрагируемся от того, каким образом в объект </a:t>
            </a:r>
            <a:r>
              <a:rPr lang="ru-RU" dirty="0" err="1"/>
              <a:t>DataSet</a:t>
            </a:r>
            <a:r>
              <a:rPr lang="ru-RU" dirty="0"/>
              <a:t> попали данные. Будем считать, что в нашем объекте находятся результаты выполнения запросов </a:t>
            </a:r>
            <a:r>
              <a:rPr lang="ru-RU" dirty="0" err="1"/>
              <a:t>select</a:t>
            </a:r>
            <a:r>
              <a:rPr lang="ru-RU" dirty="0"/>
              <a:t> *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Authors</a:t>
            </a:r>
            <a:r>
              <a:rPr lang="ru-RU" dirty="0"/>
              <a:t> и  </a:t>
            </a:r>
            <a:r>
              <a:rPr lang="ru-RU" dirty="0" err="1"/>
              <a:t>select</a:t>
            </a:r>
            <a:r>
              <a:rPr lang="ru-RU" dirty="0"/>
              <a:t> *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Books</a:t>
            </a:r>
            <a:r>
              <a:rPr lang="ru-RU" dirty="0"/>
              <a:t>. Как можно работать с такими данными? Поскольку запросов два, то в коллекции </a:t>
            </a:r>
            <a:r>
              <a:rPr lang="ru-RU" dirty="0" err="1"/>
              <a:t>Tables</a:t>
            </a:r>
            <a:r>
              <a:rPr lang="ru-RU" dirty="0"/>
              <a:t> будет два элемента, две таблицы. К ним можно обращаться либо по индексам, либо по именам. Именами по умолчанию будут «</a:t>
            </a:r>
            <a:r>
              <a:rPr lang="ru-RU" dirty="0" err="1"/>
              <a:t>table</a:t>
            </a:r>
            <a:r>
              <a:rPr lang="ru-RU" dirty="0"/>
              <a:t>», «table1» и т.д. Но эти умолчания можно изменять. Посмотрите на приведенные примеры кода, чтобы получить представление о том, как можно обращаться к данным в </a:t>
            </a:r>
            <a:r>
              <a:rPr lang="ru-RU" dirty="0" err="1"/>
              <a:t>DataSet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6458483" y="836712"/>
            <a:ext cx="54685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создаем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объект</a:t>
            </a:r>
            <a:r>
              <a:rPr lang="en-US" i="1" dirty="0">
                <a:solidFill>
                  <a:srgbClr val="00B050"/>
                </a:solidFill>
              </a:rPr>
              <a:t> ds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DataSet</a:t>
            </a:r>
            <a:r>
              <a:rPr lang="en-US" i="1" dirty="0">
                <a:solidFill>
                  <a:srgbClr val="00B050"/>
                </a:solidFill>
              </a:rPr>
              <a:t> ds = new </a:t>
            </a:r>
            <a:r>
              <a:rPr lang="en-US" i="1" dirty="0" err="1">
                <a:solidFill>
                  <a:srgbClr val="00B050"/>
                </a:solidFill>
              </a:rPr>
              <a:t>DataSet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каким-либо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способом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заполняем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объект</a:t>
            </a:r>
            <a:r>
              <a:rPr lang="en-US" i="1" dirty="0">
                <a:solidFill>
                  <a:srgbClr val="00B050"/>
                </a:solidFill>
              </a:rPr>
              <a:t> ds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результатами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наших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двух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запросов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извлекаем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из</a:t>
            </a:r>
            <a:r>
              <a:rPr lang="en-US" i="1" dirty="0">
                <a:solidFill>
                  <a:srgbClr val="00B050"/>
                </a:solidFill>
              </a:rPr>
              <a:t> ds </a:t>
            </a:r>
            <a:r>
              <a:rPr lang="en-US" i="1" dirty="0" err="1">
                <a:solidFill>
                  <a:srgbClr val="00B050"/>
                </a:solidFill>
              </a:rPr>
              <a:t>первую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таблицу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по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индексу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 dt1 = </a:t>
            </a:r>
            <a:r>
              <a:rPr lang="en-US" i="1" dirty="0" err="1">
                <a:solidFill>
                  <a:srgbClr val="00B050"/>
                </a:solidFill>
              </a:rPr>
              <a:t>ds.Tables</a:t>
            </a:r>
            <a:r>
              <a:rPr lang="en-US" i="1" dirty="0">
                <a:solidFill>
                  <a:srgbClr val="00B050"/>
                </a:solidFill>
              </a:rPr>
              <a:t>[0];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извлекаем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из</a:t>
            </a:r>
            <a:r>
              <a:rPr lang="en-US" i="1" dirty="0">
                <a:solidFill>
                  <a:srgbClr val="00B050"/>
                </a:solidFill>
              </a:rPr>
              <a:t> ds </a:t>
            </a:r>
            <a:r>
              <a:rPr lang="en-US" i="1" dirty="0" err="1">
                <a:solidFill>
                  <a:srgbClr val="00B050"/>
                </a:solidFill>
              </a:rPr>
              <a:t>вторую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таблицу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по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индексу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 dt2 = </a:t>
            </a:r>
            <a:r>
              <a:rPr lang="en-US" i="1" dirty="0" err="1">
                <a:solidFill>
                  <a:srgbClr val="00B050"/>
                </a:solidFill>
              </a:rPr>
              <a:t>ds.Tables</a:t>
            </a:r>
            <a:r>
              <a:rPr lang="en-US" i="1" dirty="0">
                <a:solidFill>
                  <a:srgbClr val="00B050"/>
                </a:solidFill>
              </a:rPr>
              <a:t>[1];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извлекаем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из</a:t>
            </a:r>
            <a:r>
              <a:rPr lang="en-US" i="1" dirty="0">
                <a:solidFill>
                  <a:srgbClr val="00B050"/>
                </a:solidFill>
              </a:rPr>
              <a:t> ds </a:t>
            </a:r>
            <a:r>
              <a:rPr lang="en-US" i="1" dirty="0" err="1">
                <a:solidFill>
                  <a:srgbClr val="00B050"/>
                </a:solidFill>
              </a:rPr>
              <a:t>первую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таблицу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по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имени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 dt3 = </a:t>
            </a:r>
            <a:r>
              <a:rPr lang="en-US" i="1" dirty="0" err="1">
                <a:solidFill>
                  <a:srgbClr val="00B050"/>
                </a:solidFill>
              </a:rPr>
              <a:t>ds.Tables</a:t>
            </a:r>
            <a:r>
              <a:rPr lang="en-US" i="1" dirty="0">
                <a:solidFill>
                  <a:srgbClr val="00B050"/>
                </a:solidFill>
              </a:rPr>
              <a:t>["table"];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извлекаем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из</a:t>
            </a:r>
            <a:r>
              <a:rPr lang="en-US" i="1" dirty="0">
                <a:solidFill>
                  <a:srgbClr val="00B050"/>
                </a:solidFill>
              </a:rPr>
              <a:t> ds </a:t>
            </a:r>
            <a:r>
              <a:rPr lang="en-US" i="1" dirty="0" err="1">
                <a:solidFill>
                  <a:srgbClr val="00B050"/>
                </a:solidFill>
              </a:rPr>
              <a:t>вторую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таблицу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по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имени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 dt4 = </a:t>
            </a:r>
            <a:r>
              <a:rPr lang="en-US" i="1" dirty="0" err="1">
                <a:solidFill>
                  <a:srgbClr val="00B050"/>
                </a:solidFill>
              </a:rPr>
              <a:t>ds.Tables</a:t>
            </a:r>
            <a:r>
              <a:rPr lang="en-US" i="1" dirty="0">
                <a:solidFill>
                  <a:srgbClr val="00B050"/>
                </a:solidFill>
              </a:rPr>
              <a:t>["table1"];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извлекаем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LastName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автора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из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первой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строки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таблицы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//dt1 </a:t>
            </a:r>
            <a:r>
              <a:rPr lang="en-US" i="1" dirty="0" err="1">
                <a:solidFill>
                  <a:srgbClr val="00B050"/>
                </a:solidFill>
              </a:rPr>
              <a:t>по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индексам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string lastName1 = dt1.Rows[0][1].</a:t>
            </a:r>
            <a:r>
              <a:rPr lang="en-US" i="1" dirty="0" err="1">
                <a:solidFill>
                  <a:srgbClr val="00B050"/>
                </a:solidFill>
              </a:rPr>
              <a:t>ToString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en-US" i="1" dirty="0" err="1">
                <a:solidFill>
                  <a:srgbClr val="00B050"/>
                </a:solidFill>
              </a:rPr>
              <a:t>извлекаем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LastName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автора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прямо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из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объекта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DataSet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B050"/>
                </a:solidFill>
              </a:rPr>
              <a:t>            string lastName2 = (string)</a:t>
            </a:r>
            <a:r>
              <a:rPr lang="en-US" i="1" dirty="0" err="1">
                <a:solidFill>
                  <a:srgbClr val="00B050"/>
                </a:solidFill>
              </a:rPr>
              <a:t>ds.Tables</a:t>
            </a:r>
            <a:r>
              <a:rPr lang="en-US" i="1" dirty="0">
                <a:solidFill>
                  <a:srgbClr val="00B050"/>
                </a:solidFill>
              </a:rPr>
              <a:t>[0].Row[0].["</a:t>
            </a:r>
            <a:r>
              <a:rPr lang="en-US" i="1" dirty="0" err="1">
                <a:solidFill>
                  <a:srgbClr val="00B050"/>
                </a:solidFill>
              </a:rPr>
              <a:t>LastName</a:t>
            </a:r>
            <a:r>
              <a:rPr lang="en-US" i="1" dirty="0">
                <a:solidFill>
                  <a:srgbClr val="00B050"/>
                </a:solidFill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158733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Подключение к БД (</a:t>
            </a:r>
            <a:r>
              <a:rPr lang="en-US" dirty="0" err="1"/>
              <a:t>DbDataAdapter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i="1" dirty="0"/>
              <a:t>Главным действующим лицом в отсоединенном режиме работы с сервером является класс </a:t>
            </a:r>
            <a:r>
              <a:rPr lang="ru-RU" b="1" i="1" dirty="0" err="1"/>
              <a:t>DbDataAdapter</a:t>
            </a:r>
            <a:r>
              <a:rPr lang="ru-RU" b="1" i="1" dirty="0"/>
              <a:t>. </a:t>
            </a:r>
            <a:endParaRPr lang="en-US" b="1" i="1" dirty="0" smtClean="0"/>
          </a:p>
          <a:p>
            <a:pPr marL="0" indent="531813">
              <a:buNone/>
            </a:pPr>
            <a:r>
              <a:rPr lang="ru-RU" b="1" i="1" dirty="0" smtClean="0"/>
              <a:t>Этот </a:t>
            </a:r>
            <a:r>
              <a:rPr lang="ru-RU" b="1" i="1" dirty="0"/>
              <a:t>класс отвечает за открытие подключения к БД, получение данных из БД или загрузку данных в БД и за закрытие подключения. </a:t>
            </a:r>
            <a:endParaRPr lang="en-US" b="1" i="1" dirty="0" smtClean="0"/>
          </a:p>
          <a:p>
            <a:pPr marL="0" indent="531813">
              <a:buNone/>
            </a:pPr>
            <a:r>
              <a:rPr lang="ru-RU" b="1" i="1" dirty="0" smtClean="0"/>
              <a:t>Если </a:t>
            </a:r>
            <a:r>
              <a:rPr lang="ru-RU" b="1" i="1" dirty="0"/>
              <a:t>сформулировать действия этого класса точнее, то можно сказать, что этот класс управляет переносом данных из БД в объект </a:t>
            </a:r>
            <a:r>
              <a:rPr lang="ru-RU" b="1" i="1" dirty="0" err="1"/>
              <a:t>DataSet</a:t>
            </a:r>
            <a:r>
              <a:rPr lang="ru-RU" b="1" i="1" dirty="0"/>
              <a:t> и из объекта </a:t>
            </a:r>
            <a:r>
              <a:rPr lang="ru-RU" b="1" i="1" dirty="0" err="1"/>
              <a:t>DataSet</a:t>
            </a:r>
            <a:r>
              <a:rPr lang="ru-RU" b="1" i="1" dirty="0"/>
              <a:t> обратно в БД. </a:t>
            </a:r>
            <a:endParaRPr lang="en-US" b="1" i="1" dirty="0" smtClean="0"/>
          </a:p>
          <a:p>
            <a:pPr marL="0" indent="531813">
              <a:buNone/>
            </a:pPr>
            <a:r>
              <a:rPr lang="ru-RU" b="1" i="1" dirty="0" smtClean="0"/>
              <a:t>Класс </a:t>
            </a:r>
            <a:r>
              <a:rPr lang="ru-RU" b="1" i="1" dirty="0" err="1"/>
              <a:t>DbDataAdapter</a:t>
            </a:r>
            <a:r>
              <a:rPr lang="ru-RU" b="1" i="1" dirty="0"/>
              <a:t> работает в паре с классом </a:t>
            </a:r>
            <a:r>
              <a:rPr lang="ru-RU" b="1" i="1" dirty="0" err="1"/>
              <a:t>DataSet</a:t>
            </a:r>
            <a:r>
              <a:rPr lang="ru-RU" b="1" i="1" dirty="0"/>
              <a:t>. Последний является контейнером первого. </a:t>
            </a:r>
          </a:p>
        </p:txBody>
      </p:sp>
    </p:spTree>
    <p:extLst>
      <p:ext uri="{BB962C8B-B14F-4D97-AF65-F5344CB8AC3E}">
        <p14:creationId xmlns:p14="http://schemas.microsoft.com/office/powerpoint/2010/main" val="334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Подключение к БД (</a:t>
            </a:r>
            <a:r>
              <a:rPr lang="en-US" dirty="0" err="1"/>
              <a:t>DbDataAdapter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Справедливости ради надо сказать, что где-то внутри класс </a:t>
            </a:r>
            <a:r>
              <a:rPr lang="ru-RU" dirty="0" err="1"/>
              <a:t>DbDataAdapter</a:t>
            </a:r>
            <a:r>
              <a:rPr lang="ru-RU" dirty="0"/>
              <a:t> использует классы </a:t>
            </a:r>
            <a:r>
              <a:rPr lang="ru-RU" dirty="0" err="1"/>
              <a:t>DbCommand</a:t>
            </a:r>
            <a:r>
              <a:rPr lang="ru-RU" dirty="0"/>
              <a:t> и </a:t>
            </a:r>
            <a:r>
              <a:rPr lang="ru-RU" dirty="0" err="1"/>
              <a:t>DbDataReader</a:t>
            </a:r>
            <a:r>
              <a:rPr lang="ru-RU" dirty="0"/>
              <a:t>. Но все это делается автоматически и, если бы я вам не сказал об этом, у вас не было бы возможности об этом догадаться.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У </a:t>
            </a:r>
            <a:r>
              <a:rPr lang="ru-RU" dirty="0"/>
              <a:t>класса </a:t>
            </a:r>
            <a:r>
              <a:rPr lang="ru-RU" dirty="0" err="1"/>
              <a:t>DbDataAdapter</a:t>
            </a:r>
            <a:r>
              <a:rPr lang="ru-RU" dirty="0"/>
              <a:t> есть четыре основных свойства типа </a:t>
            </a:r>
            <a:r>
              <a:rPr lang="ru-RU" dirty="0" err="1"/>
              <a:t>DbCommand</a:t>
            </a:r>
            <a:r>
              <a:rPr lang="ru-RU" dirty="0"/>
              <a:t>: </a:t>
            </a:r>
            <a:endParaRPr lang="en-US" dirty="0" smtClean="0"/>
          </a:p>
          <a:p>
            <a:pPr marL="623888" indent="452438"/>
            <a:r>
              <a:rPr lang="ru-RU" i="1" dirty="0" err="1" smtClean="0"/>
              <a:t>SelectCommand</a:t>
            </a:r>
            <a:r>
              <a:rPr lang="ru-RU" i="1" dirty="0" smtClean="0"/>
              <a:t> </a:t>
            </a:r>
            <a:r>
              <a:rPr lang="ru-RU" i="1" dirty="0"/>
              <a:t>(для чтения данных из БД</a:t>
            </a:r>
            <a:r>
              <a:rPr lang="ru-RU" i="1" dirty="0" smtClean="0"/>
              <a:t>),</a:t>
            </a:r>
            <a:endParaRPr lang="en-US" i="1" dirty="0" smtClean="0"/>
          </a:p>
          <a:p>
            <a:pPr marL="623888" indent="452438"/>
            <a:r>
              <a:rPr lang="ru-RU" i="1" dirty="0" err="1" smtClean="0"/>
              <a:t>InsertCommand</a:t>
            </a:r>
            <a:r>
              <a:rPr lang="ru-RU" i="1" dirty="0" smtClean="0"/>
              <a:t> </a:t>
            </a:r>
            <a:r>
              <a:rPr lang="ru-RU" i="1" dirty="0"/>
              <a:t>(для добавления данных в БД), </a:t>
            </a:r>
            <a:endParaRPr lang="en-US" i="1" dirty="0" smtClean="0"/>
          </a:p>
          <a:p>
            <a:pPr marL="623888" indent="452438"/>
            <a:r>
              <a:rPr lang="ru-RU" i="1" dirty="0" err="1" smtClean="0"/>
              <a:t>UpdateCommand</a:t>
            </a:r>
            <a:r>
              <a:rPr lang="ru-RU" i="1" dirty="0" smtClean="0"/>
              <a:t> </a:t>
            </a:r>
            <a:r>
              <a:rPr lang="ru-RU" i="1" dirty="0"/>
              <a:t>(для изменения данных в БД), </a:t>
            </a:r>
            <a:endParaRPr lang="en-US" i="1" dirty="0" smtClean="0"/>
          </a:p>
          <a:p>
            <a:pPr marL="623888" indent="452438"/>
            <a:r>
              <a:rPr lang="ru-RU" i="1" dirty="0" err="1" smtClean="0"/>
              <a:t>DeleteCommand</a:t>
            </a:r>
            <a:r>
              <a:rPr lang="ru-RU" i="1" dirty="0" smtClean="0"/>
              <a:t> </a:t>
            </a:r>
            <a:r>
              <a:rPr lang="ru-RU" i="1" dirty="0"/>
              <a:t>(для удаления данных из БД</a:t>
            </a:r>
            <a:r>
              <a:rPr lang="ru-RU" i="1" dirty="0" smtClean="0"/>
              <a:t>)</a:t>
            </a:r>
            <a:r>
              <a:rPr lang="en-US" i="1" dirty="0" smtClean="0"/>
              <a:t>.</a:t>
            </a:r>
            <a:endParaRPr lang="en-US" b="1" i="1" dirty="0"/>
          </a:p>
          <a:p>
            <a:pPr marL="0" indent="623888">
              <a:buNone/>
            </a:pPr>
            <a:r>
              <a:rPr lang="ru-RU" dirty="0"/>
              <a:t>В каждом из этих свойств должен храниться соответствующий запрос, который будет выполняться при подключении к БД. </a:t>
            </a:r>
            <a:r>
              <a:rPr lang="ru-RU" u="sng" dirty="0"/>
              <a:t>Не обязательно инициализировать все эти четыре свойства. Но свойство </a:t>
            </a:r>
            <a:r>
              <a:rPr lang="ru-RU" u="sng" dirty="0" err="1"/>
              <a:t>SelectCommand</a:t>
            </a:r>
            <a:r>
              <a:rPr lang="ru-RU" u="sng" dirty="0"/>
              <a:t> должно быть инициализировано всегда. 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587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Подключение к БД (</a:t>
            </a:r>
            <a:r>
              <a:rPr lang="en-US" dirty="0" err="1"/>
              <a:t>DbDataAdapter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Наряду с этими четырьмя свойствами класса важную роль играют два метода </a:t>
            </a:r>
            <a:r>
              <a:rPr lang="ru-RU" dirty="0" err="1"/>
              <a:t>Fill</a:t>
            </a:r>
            <a:r>
              <a:rPr lang="ru-RU" dirty="0"/>
              <a:t>() и </a:t>
            </a:r>
            <a:r>
              <a:rPr lang="ru-RU" dirty="0" err="1"/>
              <a:t>Update</a:t>
            </a:r>
            <a:r>
              <a:rPr lang="ru-RU" dirty="0"/>
              <a:t>(). </a:t>
            </a:r>
            <a:endParaRPr lang="en-US" dirty="0" smtClean="0"/>
          </a:p>
          <a:p>
            <a:pPr marL="0" indent="531813">
              <a:buNone/>
            </a:pPr>
            <a:r>
              <a:rPr lang="ru-RU" u="sng" dirty="0" smtClean="0"/>
              <a:t>Не </a:t>
            </a:r>
            <a:r>
              <a:rPr lang="ru-RU" u="sng" dirty="0"/>
              <a:t>ассоциируйте имя метода </a:t>
            </a:r>
            <a:r>
              <a:rPr lang="ru-RU" u="sng" dirty="0" err="1"/>
              <a:t>Update</a:t>
            </a:r>
            <a:r>
              <a:rPr lang="ru-RU" u="sng" dirty="0"/>
              <a:t>() с SQL запросом </a:t>
            </a:r>
            <a:r>
              <a:rPr lang="ru-RU" u="sng" dirty="0" err="1"/>
              <a:t>update</a:t>
            </a:r>
            <a:r>
              <a:rPr lang="ru-RU" u="sng" dirty="0"/>
              <a:t>. Этот метод изменяет состояние БД, выполняя для этого SQL запросы, занесенные в свойства </a:t>
            </a:r>
            <a:r>
              <a:rPr lang="ru-RU" u="sng" dirty="0" err="1"/>
              <a:t>InsertCommand</a:t>
            </a:r>
            <a:r>
              <a:rPr lang="ru-RU" u="sng" dirty="0"/>
              <a:t>, </a:t>
            </a:r>
            <a:r>
              <a:rPr lang="ru-RU" u="sng" dirty="0" err="1"/>
              <a:t>UpdateCommand</a:t>
            </a:r>
            <a:r>
              <a:rPr lang="ru-RU" u="sng" dirty="0"/>
              <a:t> и </a:t>
            </a:r>
            <a:r>
              <a:rPr lang="ru-RU" u="sng" dirty="0" err="1"/>
              <a:t>DeleteCommand</a:t>
            </a:r>
            <a:r>
              <a:rPr lang="ru-RU" u="sng" dirty="0"/>
              <a:t>. </a:t>
            </a:r>
            <a:endParaRPr lang="en-US" u="sng" dirty="0" smtClean="0"/>
          </a:p>
          <a:p>
            <a:pPr marL="0" indent="531813">
              <a:buNone/>
            </a:pPr>
            <a:r>
              <a:rPr lang="ru-RU" b="1" i="1" dirty="0" smtClean="0"/>
              <a:t>Когда </a:t>
            </a:r>
            <a:r>
              <a:rPr lang="ru-RU" b="1" i="1" dirty="0"/>
              <a:t>вызывается метод </a:t>
            </a:r>
            <a:r>
              <a:rPr lang="ru-RU" b="1" i="1" dirty="0" err="1"/>
              <a:t>Fill</a:t>
            </a:r>
            <a:r>
              <a:rPr lang="ru-RU" b="1" i="1" dirty="0"/>
              <a:t>() он выполняет запрос, занесенный в свойство </a:t>
            </a:r>
            <a:r>
              <a:rPr lang="ru-RU" b="1" i="1" dirty="0" err="1"/>
              <a:t>SelectCommand</a:t>
            </a:r>
            <a:r>
              <a:rPr lang="ru-RU" b="1" i="1" dirty="0"/>
              <a:t>. </a:t>
            </a:r>
            <a:r>
              <a:rPr lang="ru-RU" dirty="0"/>
              <a:t>Данные, сформированные в результате выполнения этого запроса, заносятся в объект </a:t>
            </a:r>
            <a:r>
              <a:rPr lang="ru-RU" dirty="0" err="1"/>
              <a:t>DataSet</a:t>
            </a:r>
            <a:r>
              <a:rPr lang="ru-RU" dirty="0"/>
              <a:t> (или </a:t>
            </a:r>
            <a:r>
              <a:rPr lang="ru-RU" dirty="0" err="1"/>
              <a:t>DataTable</a:t>
            </a:r>
            <a:r>
              <a:rPr lang="ru-RU" dirty="0"/>
              <a:t>). Обратите внимание, что при использовании класса </a:t>
            </a:r>
            <a:r>
              <a:rPr lang="ru-RU" dirty="0" err="1"/>
              <a:t>DbDataAdapter</a:t>
            </a:r>
            <a:r>
              <a:rPr lang="ru-RU" dirty="0"/>
              <a:t> нам не надо выполнять открытие подключения и закрытие подключения. Если подключение не открыто, </a:t>
            </a:r>
            <a:r>
              <a:rPr lang="ru-RU" dirty="0" err="1"/>
              <a:t>DbDataAdapter</a:t>
            </a:r>
            <a:r>
              <a:rPr lang="ru-RU" dirty="0"/>
              <a:t> откроет его сам и сразу же сам закроет, когда завершит действие с БД. Если подключение на момент вызова </a:t>
            </a:r>
            <a:r>
              <a:rPr lang="ru-RU" dirty="0" err="1"/>
              <a:t>Fill</a:t>
            </a:r>
            <a:r>
              <a:rPr lang="ru-RU" dirty="0"/>
              <a:t>() или </a:t>
            </a:r>
            <a:r>
              <a:rPr lang="ru-RU" dirty="0" err="1"/>
              <a:t>Update</a:t>
            </a:r>
            <a:r>
              <a:rPr lang="ru-RU" dirty="0"/>
              <a:t>() будет открыто, оно так и останется открытым после завершения использования </a:t>
            </a:r>
            <a:r>
              <a:rPr lang="ru-RU" dirty="0" err="1"/>
              <a:t>DbDataAdapter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84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Подключение к БД (</a:t>
            </a:r>
            <a:r>
              <a:rPr lang="en-US" dirty="0" err="1"/>
              <a:t>DbDataAdapter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531813">
              <a:buNone/>
            </a:pPr>
            <a:r>
              <a:rPr lang="ru-RU" dirty="0"/>
              <a:t>//для создания объекта </a:t>
            </a:r>
            <a:r>
              <a:rPr lang="en-US" dirty="0" err="1"/>
              <a:t>DbDataAdapter</a:t>
            </a:r>
            <a:r>
              <a:rPr lang="en-US" dirty="0"/>
              <a:t> </a:t>
            </a:r>
            <a:r>
              <a:rPr lang="ru-RU" dirty="0"/>
              <a:t>надо иметь запрос </a:t>
            </a:r>
            <a:r>
              <a:rPr lang="en-US" dirty="0"/>
              <a:t>select </a:t>
            </a:r>
            <a:r>
              <a:rPr lang="ru-RU" dirty="0"/>
              <a:t>и объект </a:t>
            </a:r>
            <a:r>
              <a:rPr lang="en-US" dirty="0" err="1"/>
              <a:t>DbConnection</a:t>
            </a:r>
            <a:endParaRPr lang="en-US" dirty="0"/>
          </a:p>
          <a:p>
            <a:pPr marL="0" indent="531813">
              <a:buNone/>
            </a:pPr>
            <a:r>
              <a:rPr lang="en-US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SqlConnection</a:t>
            </a:r>
            <a:r>
              <a:rPr lang="en-US" i="1" dirty="0">
                <a:solidFill>
                  <a:srgbClr val="00B050"/>
                </a:solidFill>
              </a:rPr>
              <a:t> conn = new </a:t>
            </a:r>
            <a:r>
              <a:rPr lang="en-US" i="1" dirty="0" err="1">
                <a:solidFill>
                  <a:srgbClr val="00B050"/>
                </a:solidFill>
              </a:rPr>
              <a:t>SqlConnection</a:t>
            </a:r>
            <a:r>
              <a:rPr lang="en-US" i="1" dirty="0">
                <a:solidFill>
                  <a:srgbClr val="00B050"/>
                </a:solidFill>
              </a:rPr>
              <a:t>(@"Data Source=DESKTOP-9OELABF\</a:t>
            </a:r>
            <a:r>
              <a:rPr lang="en-US" i="1" dirty="0" err="1">
                <a:solidFill>
                  <a:srgbClr val="00B050"/>
                </a:solidFill>
              </a:rPr>
              <a:t>SQLEXPRESS;Initial</a:t>
            </a:r>
            <a:r>
              <a:rPr lang="en-US" i="1" dirty="0">
                <a:solidFill>
                  <a:srgbClr val="00B050"/>
                </a:solidFill>
              </a:rPr>
              <a:t> Catalog=Lesson20122020;Integrated Security=</a:t>
            </a:r>
            <a:r>
              <a:rPr lang="en-US" i="1" dirty="0" err="1">
                <a:solidFill>
                  <a:srgbClr val="00B050"/>
                </a:solidFill>
              </a:rPr>
              <a:t>True;Connect</a:t>
            </a:r>
            <a:r>
              <a:rPr lang="en-US" i="1" dirty="0">
                <a:solidFill>
                  <a:srgbClr val="00B050"/>
                </a:solidFill>
              </a:rPr>
              <a:t> Timeout=30;Encrypt=</a:t>
            </a:r>
            <a:r>
              <a:rPr lang="en-US" i="1" dirty="0" err="1">
                <a:solidFill>
                  <a:srgbClr val="00B050"/>
                </a:solidFill>
              </a:rPr>
              <a:t>False;TrustServerCertificate</a:t>
            </a:r>
            <a:r>
              <a:rPr lang="en-US" i="1" dirty="0">
                <a:solidFill>
                  <a:srgbClr val="00B050"/>
                </a:solidFill>
              </a:rPr>
              <a:t>=</a:t>
            </a:r>
            <a:r>
              <a:rPr lang="en-US" i="1" dirty="0" err="1">
                <a:solidFill>
                  <a:srgbClr val="00B050"/>
                </a:solidFill>
              </a:rPr>
              <a:t>False;ApplicationIntent</a:t>
            </a:r>
            <a:r>
              <a:rPr lang="en-US" i="1" dirty="0">
                <a:solidFill>
                  <a:srgbClr val="00B050"/>
                </a:solidFill>
              </a:rPr>
              <a:t>=</a:t>
            </a:r>
            <a:r>
              <a:rPr lang="en-US" i="1" dirty="0" err="1">
                <a:solidFill>
                  <a:srgbClr val="00B050"/>
                </a:solidFill>
              </a:rPr>
              <a:t>ReadWrite;MultiSubnetFailover</a:t>
            </a:r>
            <a:r>
              <a:rPr lang="en-US" i="1" dirty="0">
                <a:solidFill>
                  <a:srgbClr val="00B050"/>
                </a:solidFill>
              </a:rPr>
              <a:t>=False");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String </a:t>
            </a:r>
            <a:r>
              <a:rPr lang="en-US" i="1" dirty="0" err="1">
                <a:solidFill>
                  <a:srgbClr val="00B050"/>
                </a:solidFill>
              </a:rPr>
              <a:t>selectSQL</a:t>
            </a:r>
            <a:r>
              <a:rPr lang="en-US" i="1" dirty="0">
                <a:solidFill>
                  <a:srgbClr val="00B050"/>
                </a:solidFill>
              </a:rPr>
              <a:t> = "SELECT * FROM Customers";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создаем объект </a:t>
            </a:r>
            <a:r>
              <a:rPr lang="en-US" dirty="0" err="1"/>
              <a:t>DbDataAdapter</a:t>
            </a:r>
            <a:endParaRPr lang="en-US" dirty="0"/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SqlDataAdapter</a:t>
            </a:r>
            <a:r>
              <a:rPr lang="en-US" i="1" dirty="0">
                <a:solidFill>
                  <a:srgbClr val="00B050"/>
                </a:solidFill>
              </a:rPr>
              <a:t> da = new </a:t>
            </a:r>
            <a:r>
              <a:rPr lang="en-US" i="1" dirty="0" err="1">
                <a:solidFill>
                  <a:srgbClr val="00B050"/>
                </a:solidFill>
              </a:rPr>
              <a:t>SqlDataAdapter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selectSQL</a:t>
            </a:r>
            <a:r>
              <a:rPr lang="en-US" i="1" dirty="0">
                <a:solidFill>
                  <a:srgbClr val="00B050"/>
                </a:solidFill>
              </a:rPr>
              <a:t>, conn);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SqlCommandBuilder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cmdBldr</a:t>
            </a:r>
            <a:r>
              <a:rPr lang="en-US" i="1" dirty="0">
                <a:solidFill>
                  <a:srgbClr val="00B050"/>
                </a:solidFill>
              </a:rPr>
              <a:t> = new </a:t>
            </a:r>
            <a:r>
              <a:rPr lang="en-US" i="1" dirty="0" err="1">
                <a:solidFill>
                  <a:srgbClr val="00B050"/>
                </a:solidFill>
              </a:rPr>
              <a:t>SqlCommandBuilder</a:t>
            </a:r>
            <a:r>
              <a:rPr lang="en-US" i="1" dirty="0">
                <a:solidFill>
                  <a:srgbClr val="00B050"/>
                </a:solidFill>
              </a:rPr>
              <a:t>(da);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создаем объект 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для локального хранения данных из БД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DataSet</a:t>
            </a:r>
            <a:r>
              <a:rPr lang="en-US" i="1" dirty="0">
                <a:solidFill>
                  <a:srgbClr val="00B050"/>
                </a:solidFill>
              </a:rPr>
              <a:t> ds = new </a:t>
            </a:r>
            <a:r>
              <a:rPr lang="en-US" i="1" dirty="0" err="1">
                <a:solidFill>
                  <a:srgbClr val="00B050"/>
                </a:solidFill>
              </a:rPr>
              <a:t>DataSet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вызов метода </a:t>
            </a:r>
            <a:r>
              <a:rPr lang="en-US" dirty="0"/>
              <a:t>Fill() </a:t>
            </a:r>
            <a:r>
              <a:rPr lang="ru-RU" dirty="0"/>
              <a:t>выполняет запрос </a:t>
            </a:r>
            <a:r>
              <a:rPr lang="en-US" dirty="0"/>
              <a:t>select </a:t>
            </a:r>
            <a:r>
              <a:rPr lang="ru-RU" dirty="0"/>
              <a:t>из свойства </a:t>
            </a:r>
            <a:r>
              <a:rPr lang="en-US" dirty="0" err="1"/>
              <a:t>SelectCommand</a:t>
            </a:r>
            <a:r>
              <a:rPr lang="en-US" dirty="0"/>
              <a:t> </a:t>
            </a:r>
            <a:r>
              <a:rPr lang="ru-RU" dirty="0"/>
              <a:t>и заносит прочитанные данные в объект </a:t>
            </a:r>
            <a:r>
              <a:rPr lang="en-US" dirty="0" err="1"/>
              <a:t>DataSet</a:t>
            </a:r>
            <a:endParaRPr lang="en-US" dirty="0"/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da.Fill</a:t>
            </a:r>
            <a:r>
              <a:rPr lang="en-US" i="1" dirty="0">
                <a:solidFill>
                  <a:srgbClr val="00B050"/>
                </a:solidFill>
              </a:rPr>
              <a:t>(ds);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Подключение к БД (</a:t>
            </a:r>
            <a:r>
              <a:rPr lang="en-US" dirty="0" err="1"/>
              <a:t>DbDataAdapter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Если нам не надо явно вмешиваться в процесс синхронизации данных, можно поступать таким образом. Явно инициализировать свойство </a:t>
            </a:r>
            <a:r>
              <a:rPr lang="ru-RU" dirty="0" err="1"/>
              <a:t>SelectCommand</a:t>
            </a:r>
            <a:r>
              <a:rPr lang="ru-RU" dirty="0"/>
              <a:t> необходимым запросом. А для остальных трех командных свойств создать специальные запросы по умолчанию. Для создания этих запросов по умолчанию используется класс </a:t>
            </a:r>
            <a:r>
              <a:rPr lang="ru-RU" dirty="0" err="1"/>
              <a:t>SqlCommandBuilder</a:t>
            </a:r>
            <a:r>
              <a:rPr lang="ru-RU" dirty="0"/>
              <a:t>. Применение этого класса очень простое — надо только создать его объект, передав в конструктор объект адаптера, для которого надо создать такие командные запросы.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511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en-US" dirty="0" smtClean="0"/>
              <a:t>C</a:t>
            </a:r>
            <a:r>
              <a:rPr lang="ru-RU" dirty="0" err="1" smtClean="0"/>
              <a:t>оздадим</a:t>
            </a:r>
            <a:r>
              <a:rPr lang="ru-RU" dirty="0" smtClean="0"/>
              <a:t> </a:t>
            </a:r>
            <a:r>
              <a:rPr lang="ru-RU" dirty="0"/>
              <a:t>еще одно приложение, в котором на практике рассмотрим использование объекта </a:t>
            </a:r>
            <a:r>
              <a:rPr lang="ru-RU" dirty="0" err="1"/>
              <a:t>DbDataAdapter</a:t>
            </a:r>
            <a:r>
              <a:rPr lang="ru-RU" dirty="0"/>
              <a:t>. Как и в предыдущем случае, это будет приложение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 smtClean="0"/>
              <a:t>Forms</a:t>
            </a:r>
            <a:r>
              <a:rPr lang="en-US" dirty="0" smtClean="0"/>
              <a:t>.</a:t>
            </a:r>
          </a:p>
          <a:p>
            <a:pPr marL="0" indent="531813">
              <a:buNone/>
            </a:pPr>
            <a:endParaRPr lang="en-US" dirty="0"/>
          </a:p>
          <a:p>
            <a:pPr marL="0" indent="531813">
              <a:buNone/>
            </a:pPr>
            <a:endParaRPr lang="en-US" b="1" dirty="0"/>
          </a:p>
          <a:p>
            <a:pPr marL="0" indent="531813">
              <a:buNone/>
            </a:pPr>
            <a:endParaRPr lang="en-US" b="1" dirty="0"/>
          </a:p>
          <a:p>
            <a:pPr marL="0" indent="531813">
              <a:buNone/>
            </a:pPr>
            <a:endParaRPr lang="ru-RU" b="1" dirty="0"/>
          </a:p>
          <a:p>
            <a:pPr marL="0" indent="531813">
              <a:buNone/>
            </a:pPr>
            <a:endParaRPr lang="en-US" dirty="0" smtClean="0"/>
          </a:p>
          <a:p>
            <a:pPr marL="0" indent="531813">
              <a:buNone/>
            </a:pPr>
            <a:r>
              <a:rPr lang="ru-RU" dirty="0"/>
              <a:t>Таким же образом расположим в окне этого приложения текстовое поле, куда будем вводить запросы и элемент </a:t>
            </a:r>
            <a:r>
              <a:rPr lang="ru-RU" dirty="0" err="1"/>
              <a:t>DataGridView</a:t>
            </a:r>
            <a:r>
              <a:rPr lang="ru-RU" dirty="0"/>
              <a:t>, в котором будем отображать результаты выполнения запросов. Кнопок нам понадобится две. Подпишем их </a:t>
            </a:r>
            <a:r>
              <a:rPr lang="ru-RU" dirty="0" err="1"/>
              <a:t>Fill</a:t>
            </a:r>
            <a:r>
              <a:rPr lang="ru-RU" dirty="0"/>
              <a:t> и </a:t>
            </a:r>
            <a:r>
              <a:rPr lang="ru-RU" dirty="0" err="1"/>
              <a:t>Update</a:t>
            </a:r>
            <a:r>
              <a:rPr lang="ru-RU" dirty="0"/>
              <a:t>. Для обеих кнопок создадим обработчики события </a:t>
            </a:r>
            <a:r>
              <a:rPr lang="ru-RU" dirty="0" err="1"/>
              <a:t>click</a:t>
            </a:r>
            <a:r>
              <a:rPr lang="ru-RU" dirty="0"/>
              <a:t>. Все как в предыдущем случае. Но сейчас мы будем работать с классом </a:t>
            </a:r>
            <a:r>
              <a:rPr lang="ru-RU" dirty="0" err="1"/>
              <a:t>DbDataAdapter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245" y="1772816"/>
            <a:ext cx="4124325" cy="30003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62564" y="6488668"/>
            <a:ext cx="453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391082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Давайте посмотрим, что умеет делать класс </a:t>
            </a:r>
            <a:r>
              <a:rPr lang="ru-RU" dirty="0" err="1"/>
              <a:t>DbDataAdapter</a:t>
            </a:r>
            <a:r>
              <a:rPr lang="ru-RU" dirty="0"/>
              <a:t>. Запустите приложение, введите в текстовое поле запрос </a:t>
            </a:r>
            <a:r>
              <a:rPr lang="ru-RU" dirty="0" err="1"/>
              <a:t>select</a:t>
            </a:r>
            <a:r>
              <a:rPr lang="ru-RU" dirty="0"/>
              <a:t> *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en-US" dirty="0" smtClean="0"/>
              <a:t>Customers</a:t>
            </a:r>
            <a:r>
              <a:rPr lang="ru-RU" dirty="0" smtClean="0"/>
              <a:t>, </a:t>
            </a:r>
            <a:r>
              <a:rPr lang="ru-RU" dirty="0"/>
              <a:t>и нажмите кнопку </a:t>
            </a:r>
            <a:r>
              <a:rPr lang="ru-RU" dirty="0" err="1"/>
              <a:t>Fill</a:t>
            </a:r>
            <a:r>
              <a:rPr lang="ru-RU" dirty="0"/>
              <a:t>. При нажатии на эту кнопку будут созданы необходимые объекты: </a:t>
            </a:r>
            <a:r>
              <a:rPr lang="ru-RU" dirty="0" err="1"/>
              <a:t>SqlConnection</a:t>
            </a:r>
            <a:r>
              <a:rPr lang="ru-RU" dirty="0"/>
              <a:t>, </a:t>
            </a:r>
            <a:r>
              <a:rPr lang="ru-RU" dirty="0" err="1"/>
              <a:t>DataSet</a:t>
            </a:r>
            <a:r>
              <a:rPr lang="ru-RU" dirty="0"/>
              <a:t> и </a:t>
            </a:r>
            <a:r>
              <a:rPr lang="ru-RU" dirty="0" err="1"/>
              <a:t>SqlDataAdapter</a:t>
            </a:r>
            <a:r>
              <a:rPr lang="ru-RU" dirty="0"/>
              <a:t>. Затем будет выполнен метод </a:t>
            </a:r>
            <a:r>
              <a:rPr lang="ru-RU" dirty="0" err="1"/>
              <a:t>Fill</a:t>
            </a:r>
            <a:r>
              <a:rPr lang="ru-RU" dirty="0"/>
              <a:t>(), который занесет результат выполнения указанного запроса </a:t>
            </a:r>
            <a:r>
              <a:rPr lang="ru-RU" dirty="0" err="1"/>
              <a:t>select</a:t>
            </a:r>
            <a:r>
              <a:rPr lang="ru-RU" dirty="0"/>
              <a:t> в объект </a:t>
            </a:r>
            <a:r>
              <a:rPr lang="ru-RU" dirty="0" err="1"/>
              <a:t>DataSet</a:t>
            </a:r>
            <a:r>
              <a:rPr lang="ru-RU" dirty="0"/>
              <a:t>. </a:t>
            </a:r>
            <a:endParaRPr lang="en-US" dirty="0"/>
          </a:p>
          <a:p>
            <a:pPr marL="0" indent="531813">
              <a:buNone/>
            </a:pPr>
            <a:r>
              <a:rPr lang="ru-RU" dirty="0" smtClean="0"/>
              <a:t>Результат </a:t>
            </a:r>
            <a:r>
              <a:rPr lang="ru-RU" dirty="0"/>
              <a:t>выполнения этого запроса разместится в свойстве </a:t>
            </a:r>
            <a:r>
              <a:rPr lang="ru-RU" dirty="0" err="1"/>
              <a:t>Tables</a:t>
            </a:r>
            <a:r>
              <a:rPr lang="ru-RU" dirty="0"/>
              <a:t>, сформировав там первую таблицу с именем «</a:t>
            </a:r>
            <a:r>
              <a:rPr lang="ru-RU" dirty="0" err="1" smtClean="0"/>
              <a:t>my</a:t>
            </a:r>
            <a:r>
              <a:rPr lang="en-US" dirty="0" smtClean="0"/>
              <a:t>table</a:t>
            </a:r>
            <a:r>
              <a:rPr lang="ru-RU" dirty="0" smtClean="0"/>
              <a:t>». </a:t>
            </a:r>
            <a:r>
              <a:rPr lang="ru-RU" dirty="0"/>
              <a:t>Имя таблицы можно задать в необязательном втором параметре метода </a:t>
            </a:r>
            <a:r>
              <a:rPr lang="ru-RU" dirty="0" err="1"/>
              <a:t>Fill</a:t>
            </a:r>
            <a:r>
              <a:rPr lang="ru-RU" dirty="0"/>
              <a:t>(). Если бы мы выполнили несколько запросов </a:t>
            </a:r>
            <a:r>
              <a:rPr lang="ru-RU" dirty="0" err="1"/>
              <a:t>select</a:t>
            </a:r>
            <a:r>
              <a:rPr lang="ru-RU" dirty="0"/>
              <a:t>, то результат второго оказался бы в таблице с именем </a:t>
            </a:r>
            <a:r>
              <a:rPr lang="ru-RU" dirty="0" smtClean="0"/>
              <a:t>«</a:t>
            </a:r>
            <a:r>
              <a:rPr lang="ru-RU" dirty="0" err="1"/>
              <a:t>my</a:t>
            </a:r>
            <a:r>
              <a:rPr lang="en-US" dirty="0" smtClean="0"/>
              <a:t>table1</a:t>
            </a:r>
            <a:r>
              <a:rPr lang="ru-RU" dirty="0" smtClean="0"/>
              <a:t>», </a:t>
            </a:r>
            <a:r>
              <a:rPr lang="ru-RU" dirty="0"/>
              <a:t>третьего — в таблице </a:t>
            </a:r>
            <a:r>
              <a:rPr lang="ru-RU" dirty="0" smtClean="0"/>
              <a:t>«</a:t>
            </a:r>
            <a:r>
              <a:rPr lang="ru-RU" dirty="0" err="1"/>
              <a:t>my</a:t>
            </a:r>
            <a:r>
              <a:rPr lang="en-US" dirty="0" smtClean="0"/>
              <a:t>table2</a:t>
            </a:r>
            <a:r>
              <a:rPr lang="ru-RU" dirty="0" smtClean="0"/>
              <a:t>» </a:t>
            </a:r>
            <a:r>
              <a:rPr lang="ru-RU" dirty="0"/>
              <a:t>и т.д.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14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Автономные типы позволяют эмулировать реляционные данные с помощью модели объектов, находящихся в памяти. Кроме простого моделирования табличных данных, состоящих из строк и столбцов, типы из </a:t>
            </a:r>
            <a:r>
              <a:rPr lang="ru-RU" dirty="0" err="1"/>
              <a:t>System.Data</a:t>
            </a:r>
            <a:r>
              <a:rPr lang="ru-RU" dirty="0"/>
              <a:t> позволяют воспроизводить отношения между таблицами, ограничения столбцов, первичные ключи, представления и другие примитивы баз данных. К смоделированным данным можно применять фильтры, отправлять запросы и сохранять (или загружать) данные в формате XML и двоичном формате. И все это можно делать, даже не подключаясь к СУБД (откуда и термин "автономный уровень") — достаточно загрузить данные из локального XML-файла или программным образом создать объект </a:t>
            </a:r>
            <a:r>
              <a:rPr lang="ru-RU" dirty="0" err="1"/>
              <a:t>DataSet</a:t>
            </a:r>
            <a:r>
              <a:rPr lang="ru-RU" dirty="0"/>
              <a:t>.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Ранее (в присоединенном режиме работы) </a:t>
            </a:r>
            <a:r>
              <a:rPr lang="ru-RU" dirty="0"/>
              <a:t>для получения данных мы использовали объект </a:t>
            </a:r>
            <a:r>
              <a:rPr lang="ru-RU" dirty="0" err="1"/>
              <a:t>SqlDataReader</a:t>
            </a:r>
            <a:r>
              <a:rPr lang="ru-RU" dirty="0"/>
              <a:t>, с помощью которого построчно можно перебрать ответ от сервера базы данных. Но есть и другой способ, который демонстрирует использование объектов </a:t>
            </a:r>
            <a:r>
              <a:rPr lang="ru-RU" dirty="0" err="1"/>
              <a:t>SqlDataAdapter</a:t>
            </a:r>
            <a:r>
              <a:rPr lang="ru-RU" dirty="0"/>
              <a:t> и </a:t>
            </a:r>
            <a:r>
              <a:rPr lang="ru-RU" dirty="0" err="1"/>
              <a:t>DataSet</a:t>
            </a:r>
            <a:r>
              <a:rPr lang="ru-RU" dirty="0"/>
              <a:t>. </a:t>
            </a:r>
            <a:endParaRPr lang="ru-RU" dirty="0" smtClean="0"/>
          </a:p>
          <a:p>
            <a:pPr marL="0" indent="531813">
              <a:buNone/>
            </a:pPr>
            <a:r>
              <a:rPr lang="ru-RU" b="1" i="1" dirty="0" err="1" smtClean="0"/>
              <a:t>DataSet</a:t>
            </a:r>
            <a:r>
              <a:rPr lang="ru-RU" b="1" i="1" dirty="0" smtClean="0"/>
              <a:t> </a:t>
            </a:r>
            <a:r>
              <a:rPr lang="ru-RU" b="1" i="1" dirty="0"/>
              <a:t>представляет хранилище данных, с которыми можно работать независимо от наличия подключения, а </a:t>
            </a:r>
            <a:r>
              <a:rPr lang="ru-RU" b="1" i="1" dirty="0" err="1"/>
              <a:t>SqlDataAdapter</a:t>
            </a:r>
            <a:r>
              <a:rPr lang="ru-RU" b="1" i="1" dirty="0"/>
              <a:t> заполняет </a:t>
            </a:r>
            <a:r>
              <a:rPr lang="ru-RU" b="1" i="1" dirty="0" err="1"/>
              <a:t>DataSet</a:t>
            </a:r>
            <a:r>
              <a:rPr lang="ru-RU" b="1" i="1" dirty="0"/>
              <a:t> данными из БД.</a:t>
            </a:r>
          </a:p>
        </p:txBody>
      </p:sp>
    </p:spTree>
    <p:extLst>
      <p:ext uri="{BB962C8B-B14F-4D97-AF65-F5344CB8AC3E}">
        <p14:creationId xmlns:p14="http://schemas.microsoft.com/office/powerpoint/2010/main" val="38617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Задавать имена в методе </a:t>
            </a:r>
            <a:r>
              <a:rPr lang="ru-RU" dirty="0" err="1"/>
              <a:t>Fill</a:t>
            </a:r>
            <a:r>
              <a:rPr lang="ru-RU" dirty="0"/>
              <a:t>() имеет смысл, если вы не хотите иметь дело с индексами и запоминать какая таблица располагается в </a:t>
            </a:r>
            <a:r>
              <a:rPr lang="ru-RU" dirty="0" err="1"/>
              <a:t>Tables</a:t>
            </a:r>
            <a:r>
              <a:rPr lang="ru-RU" dirty="0"/>
              <a:t>[0], а какая — в </a:t>
            </a:r>
            <a:r>
              <a:rPr lang="ru-RU" dirty="0" err="1"/>
              <a:t>Tables</a:t>
            </a:r>
            <a:r>
              <a:rPr lang="ru-RU" dirty="0"/>
              <a:t>[1]. Если бы мы не указали имя для таблицы, то </a:t>
            </a:r>
            <a:r>
              <a:rPr lang="ru-RU" dirty="0" smtClean="0"/>
              <a:t>строки </a:t>
            </a:r>
            <a:r>
              <a:rPr lang="ru-RU" dirty="0"/>
              <a:t>выглядели бы так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531813">
              <a:buNone/>
            </a:pPr>
            <a:r>
              <a:rPr lang="en-US" i="1" dirty="0" err="1">
                <a:solidFill>
                  <a:srgbClr val="00B050"/>
                </a:solidFill>
              </a:rPr>
              <a:t>da.Fill</a:t>
            </a:r>
            <a:r>
              <a:rPr lang="en-US" i="1" dirty="0">
                <a:solidFill>
                  <a:srgbClr val="00B050"/>
                </a:solidFill>
              </a:rPr>
              <a:t>(set);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dataGridView1.DataSource </a:t>
            </a:r>
            <a:r>
              <a:rPr lang="en-US" i="1" dirty="0">
                <a:solidFill>
                  <a:srgbClr val="00B050"/>
                </a:solidFill>
              </a:rPr>
              <a:t>= </a:t>
            </a:r>
            <a:r>
              <a:rPr lang="en-US" i="1" dirty="0" err="1">
                <a:solidFill>
                  <a:srgbClr val="00B050"/>
                </a:solidFill>
              </a:rPr>
              <a:t>set.Tables</a:t>
            </a:r>
            <a:r>
              <a:rPr lang="en-US" i="1" dirty="0">
                <a:solidFill>
                  <a:srgbClr val="00B050"/>
                </a:solidFill>
              </a:rPr>
              <a:t>[0</a:t>
            </a:r>
            <a:r>
              <a:rPr lang="en-US" i="1" dirty="0" smtClean="0">
                <a:solidFill>
                  <a:srgbClr val="00B050"/>
                </a:solidFill>
              </a:rPr>
              <a:t>];</a:t>
            </a:r>
          </a:p>
          <a:p>
            <a:pPr marL="0" indent="531813">
              <a:buNone/>
            </a:pPr>
            <a:r>
              <a:rPr lang="ru-RU" dirty="0"/>
              <a:t>Кроме того, даже если бы мы не указали имя таблицам в методе </a:t>
            </a:r>
            <a:r>
              <a:rPr lang="ru-RU" dirty="0" err="1"/>
              <a:t>Fill</a:t>
            </a:r>
            <a:r>
              <a:rPr lang="ru-RU" dirty="0"/>
              <a:t>(), то все-равно, могли бы обращаться к таблицам в </a:t>
            </a:r>
            <a:r>
              <a:rPr lang="ru-RU" dirty="0" err="1"/>
              <a:t>DataSet</a:t>
            </a:r>
            <a:r>
              <a:rPr lang="ru-RU" dirty="0"/>
              <a:t> по именам «</a:t>
            </a:r>
            <a:r>
              <a:rPr lang="ru-RU" dirty="0" err="1"/>
              <a:t>table</a:t>
            </a:r>
            <a:r>
              <a:rPr lang="ru-RU" dirty="0"/>
              <a:t>», «table1» и т.д. Эти имена присваиваются таблицам в </a:t>
            </a:r>
            <a:r>
              <a:rPr lang="ru-RU" dirty="0" err="1"/>
              <a:t>DataSet</a:t>
            </a:r>
            <a:r>
              <a:rPr lang="ru-RU" dirty="0"/>
              <a:t> по умолчанию. После нажатия на кнопку </a:t>
            </a:r>
            <a:r>
              <a:rPr lang="ru-RU" dirty="0" err="1"/>
              <a:t>Fill</a:t>
            </a:r>
            <a:r>
              <a:rPr lang="ru-RU" dirty="0"/>
              <a:t> вы увидите заполненный dataGridView1. Хотя внешне это очень похоже на работу с нашим предыдущим приложением, разница здесь принципиальная.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7625283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Существует перегруженная версия метода </a:t>
            </a:r>
            <a:r>
              <a:rPr lang="ru-RU" dirty="0" err="1"/>
              <a:t>Fill</a:t>
            </a:r>
            <a:r>
              <a:rPr lang="ru-RU" dirty="0"/>
              <a:t>(), позволяющая извлечь из БД часть строк, воз­ </a:t>
            </a:r>
            <a:r>
              <a:rPr lang="ru-RU" dirty="0" err="1"/>
              <a:t>вращенных</a:t>
            </a:r>
            <a:r>
              <a:rPr lang="ru-RU" dirty="0"/>
              <a:t> запросом </a:t>
            </a:r>
            <a:r>
              <a:rPr lang="ru-RU" dirty="0" err="1"/>
              <a:t>select</a:t>
            </a:r>
            <a:r>
              <a:rPr lang="ru-RU" dirty="0"/>
              <a:t>. Такой вызов </a:t>
            </a:r>
            <a:r>
              <a:rPr lang="ru-RU" dirty="0" err="1"/>
              <a:t>da.Fill</a:t>
            </a:r>
            <a:r>
              <a:rPr lang="ru-RU" dirty="0"/>
              <a:t> (</a:t>
            </a:r>
            <a:r>
              <a:rPr lang="ru-RU" dirty="0" err="1"/>
              <a:t>ds</a:t>
            </a:r>
            <a:r>
              <a:rPr lang="ru-RU" dirty="0"/>
              <a:t>, 0, 10, «</a:t>
            </a:r>
            <a:r>
              <a:rPr lang="ru-RU" dirty="0" err="1"/>
              <a:t>mybook</a:t>
            </a:r>
            <a:r>
              <a:rPr lang="ru-RU" dirty="0"/>
              <a:t>») занесет в </a:t>
            </a:r>
            <a:r>
              <a:rPr lang="ru-RU" dirty="0" err="1"/>
              <a:t>DataSet</a:t>
            </a:r>
            <a:r>
              <a:rPr lang="ru-RU" dirty="0"/>
              <a:t> первые 10 строк и разместит их в коллекции </a:t>
            </a:r>
            <a:r>
              <a:rPr lang="ru-RU" dirty="0" err="1"/>
              <a:t>Tables</a:t>
            </a:r>
            <a:r>
              <a:rPr lang="ru-RU" dirty="0"/>
              <a:t> с индексом «</a:t>
            </a:r>
            <a:r>
              <a:rPr lang="ru-RU" dirty="0" err="1"/>
              <a:t>mybook</a:t>
            </a:r>
            <a:r>
              <a:rPr lang="ru-RU" dirty="0"/>
              <a:t>». Однако имейте в виду, что эта перегрузка метода все равно </a:t>
            </a:r>
            <a:r>
              <a:rPr lang="ru-RU" dirty="0" err="1"/>
              <a:t>излекает</a:t>
            </a:r>
            <a:r>
              <a:rPr lang="ru-RU" dirty="0"/>
              <a:t> из БД все строки запроса, но ненужные затем отбрасывает. Поэтому говорить об оптимальности здесь не </a:t>
            </a:r>
            <a:r>
              <a:rPr lang="ru-RU" dirty="0" smtClean="0"/>
              <a:t>стоит</a:t>
            </a:r>
            <a:r>
              <a:rPr lang="en-US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Сейчас, когда вы наблюдаете данные из таблицы </a:t>
            </a:r>
            <a:r>
              <a:rPr lang="en-US" dirty="0" smtClean="0"/>
              <a:t>Customers</a:t>
            </a:r>
            <a:r>
              <a:rPr lang="ru-RU" dirty="0" smtClean="0"/>
              <a:t> </a:t>
            </a:r>
            <a:r>
              <a:rPr lang="ru-RU" dirty="0"/>
              <a:t>в окне своего приложение, вы уже отключены от БД. Все прочитанные из БД данные расположены сейчас в объекте </a:t>
            </a:r>
            <a:r>
              <a:rPr lang="ru-RU" dirty="0" err="1"/>
              <a:t>DataSet</a:t>
            </a:r>
            <a:r>
              <a:rPr lang="ru-RU" dirty="0"/>
              <a:t> и доступны вам локально. Вы можете делать с этими данными все, что хотите, а затем можете вернуть их в БД, изменив таким образом содержимое своей БД</a:t>
            </a:r>
            <a:r>
              <a:rPr lang="ru-RU" dirty="0" smtClean="0"/>
              <a:t>.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42" y="2269232"/>
            <a:ext cx="39528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Перейдите в последнюю строку элемента dataGridView1 и занесите имя и фамилию нового писателя. В поле для идентификатора заносить ничего не надо. Значение этого поля формируется автоматически.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Теперь </a:t>
            </a:r>
            <a:r>
              <a:rPr lang="ru-RU" dirty="0"/>
              <a:t>нажмите кнопку </a:t>
            </a:r>
            <a:r>
              <a:rPr lang="ru-RU" dirty="0" err="1"/>
              <a:t>Update</a:t>
            </a:r>
            <a:r>
              <a:rPr lang="ru-RU" dirty="0"/>
              <a:t>. Хотите верьте, хотите нет, но в вашу БД, в таблицу </a:t>
            </a:r>
            <a:r>
              <a:rPr lang="ru-RU" dirty="0" err="1"/>
              <a:t>Authors</a:t>
            </a:r>
            <a:r>
              <a:rPr lang="ru-RU" dirty="0"/>
              <a:t>, только что добавилась новая строка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endParaRPr lang="en-US" dirty="0" smtClean="0"/>
          </a:p>
          <a:p>
            <a:pPr marL="0" indent="531813">
              <a:buNone/>
            </a:pPr>
            <a:endParaRPr lang="en-US" dirty="0"/>
          </a:p>
          <a:p>
            <a:pPr marL="0" indent="531813">
              <a:buNone/>
            </a:pPr>
            <a:endParaRPr lang="en-US" dirty="0" smtClean="0"/>
          </a:p>
          <a:p>
            <a:pPr marL="0" indent="531813">
              <a:buNone/>
            </a:pPr>
            <a:endParaRPr lang="en-US" dirty="0" smtClean="0"/>
          </a:p>
          <a:p>
            <a:pPr marL="0" indent="531813">
              <a:buNone/>
            </a:pP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3730327"/>
            <a:ext cx="3981450" cy="2867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48" y="3711277"/>
            <a:ext cx="3971925" cy="2886075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338328" y="4947815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Итак, работая с локальными данными (в то время, как приложение было отключено от БД), вы добавили </a:t>
            </a:r>
            <a:r>
              <a:rPr lang="ru-RU" dirty="0" smtClean="0"/>
              <a:t>в</a:t>
            </a:r>
            <a:r>
              <a:rPr lang="ru-RU" dirty="0"/>
              <a:t> </a:t>
            </a:r>
            <a:r>
              <a:rPr lang="ru-RU" dirty="0" err="1"/>
              <a:t>DataSet</a:t>
            </a:r>
            <a:r>
              <a:rPr lang="ru-RU" dirty="0"/>
              <a:t> новую запись. Затем вызвали метод </a:t>
            </a:r>
            <a:r>
              <a:rPr lang="ru-RU" dirty="0" err="1"/>
              <a:t>Update</a:t>
            </a:r>
            <a:r>
              <a:rPr lang="ru-RU" dirty="0"/>
              <a:t>() объекта адаптера. Этот метод подключился к БД и синхронизировал свои локальные данные с той таблицей, из которой эти данные были ранее прочитаны! Выполнив синхронизацию, метод </a:t>
            </a:r>
            <a:r>
              <a:rPr lang="ru-RU" dirty="0" err="1"/>
              <a:t>Update</a:t>
            </a:r>
            <a:r>
              <a:rPr lang="ru-RU" dirty="0"/>
              <a:t>() отключился от </a:t>
            </a:r>
            <a:r>
              <a:rPr lang="ru-RU" dirty="0" smtClean="0"/>
              <a:t>БД</a:t>
            </a:r>
            <a:r>
              <a:rPr lang="en-US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Точно также вы могли изменить любое значение в любом поле или даже удалить какую-либо строку. Все изменения были бы </a:t>
            </a:r>
            <a:r>
              <a:rPr lang="ru-RU" dirty="0" err="1"/>
              <a:t>синхронизированиы</a:t>
            </a:r>
            <a:r>
              <a:rPr lang="ru-RU" dirty="0"/>
              <a:t> с БД при выполнении метода </a:t>
            </a:r>
            <a:r>
              <a:rPr lang="ru-RU" dirty="0" err="1"/>
              <a:t>Update</a:t>
            </a:r>
            <a:r>
              <a:rPr lang="ru-RU" dirty="0" smtClean="0"/>
              <a:t>().</a:t>
            </a:r>
            <a:endParaRPr lang="en-US" dirty="0" smtClean="0"/>
          </a:p>
          <a:p>
            <a:pPr marL="0" indent="531813">
              <a:buNone/>
            </a:pPr>
            <a:r>
              <a:rPr lang="ru-RU" b="1" i="1" dirty="0"/>
              <a:t>Д</a:t>
            </a:r>
            <a:r>
              <a:rPr lang="ru-RU" b="1" i="1" dirty="0" smtClean="0"/>
              <a:t>инамическая </a:t>
            </a:r>
            <a:r>
              <a:rPr lang="ru-RU" b="1" i="1" dirty="0"/>
              <a:t>синхронизация БД не поддерживается для запроса </a:t>
            </a:r>
            <a:r>
              <a:rPr lang="ru-RU" b="1" i="1" dirty="0" err="1"/>
              <a:t>select</a:t>
            </a:r>
            <a:r>
              <a:rPr lang="ru-RU" b="1" i="1" dirty="0"/>
              <a:t>, не возвращающего никаких сведений о первичном ключе таблицы. </a:t>
            </a:r>
            <a:r>
              <a:rPr lang="ru-RU" dirty="0"/>
              <a:t>Если вдуматься, то это логично. Мы исключили из запроса </a:t>
            </a:r>
            <a:r>
              <a:rPr lang="ru-RU" dirty="0" err="1"/>
              <a:t>select</a:t>
            </a:r>
            <a:r>
              <a:rPr lang="ru-RU" dirty="0"/>
              <a:t> вывод поля </a:t>
            </a:r>
            <a:r>
              <a:rPr lang="ru-RU" dirty="0" err="1"/>
              <a:t>id</a:t>
            </a:r>
            <a:r>
              <a:rPr lang="ru-RU" dirty="0"/>
              <a:t> и при попытке синхронизировать данные в </a:t>
            </a:r>
            <a:r>
              <a:rPr lang="ru-RU" dirty="0" err="1"/>
              <a:t>DataSet</a:t>
            </a:r>
            <a:r>
              <a:rPr lang="ru-RU" dirty="0"/>
              <a:t> с данными в таблице БД, объект </a:t>
            </a:r>
            <a:r>
              <a:rPr lang="ru-RU" dirty="0" err="1"/>
              <a:t>SqlDataAdapter</a:t>
            </a:r>
            <a:r>
              <a:rPr lang="ru-RU" dirty="0"/>
              <a:t> просто не понимает, откуда была прочитана каждая строка, расположенная сейчас в </a:t>
            </a:r>
            <a:r>
              <a:rPr lang="ru-RU" dirty="0" err="1"/>
              <a:t>DataSet</a:t>
            </a:r>
            <a:r>
              <a:rPr lang="ru-RU" dirty="0"/>
              <a:t> и куда эту строку возвращать в БД.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Пример использования </a:t>
            </a:r>
            <a:r>
              <a:rPr lang="en-US" dirty="0" err="1" smtClean="0"/>
              <a:t>DbDataAdapter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sz="2800" b="1" i="1" dirty="0"/>
              <a:t>Чтобы метод </a:t>
            </a:r>
            <a:r>
              <a:rPr lang="ru-RU" sz="2800" b="1" i="1" dirty="0" err="1"/>
              <a:t>Update</a:t>
            </a:r>
            <a:r>
              <a:rPr lang="ru-RU" sz="2800" b="1" i="1" dirty="0"/>
              <a:t>() мог автоматически синхронизировать локальные данные в </a:t>
            </a:r>
            <a:r>
              <a:rPr lang="ru-RU" sz="2800" b="1" i="1" dirty="0" err="1"/>
              <a:t>DataSet</a:t>
            </a:r>
            <a:r>
              <a:rPr lang="ru-RU" sz="2800" b="1" i="1" dirty="0"/>
              <a:t> с данными в таблицах БД, локальные данные должны быть занесены в </a:t>
            </a:r>
            <a:r>
              <a:rPr lang="ru-RU" sz="2800" b="1" i="1" dirty="0" err="1"/>
              <a:t>DataSet</a:t>
            </a:r>
            <a:r>
              <a:rPr lang="ru-RU" sz="2800" b="1" i="1" dirty="0"/>
              <a:t> запросом, возвращающим первичный ключ или другой уникальный ключ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0115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Применение </a:t>
            </a:r>
            <a:r>
              <a:rPr lang="en-US" dirty="0" err="1" smtClean="0"/>
              <a:t>SqlCommandBuilder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При вызове метода </a:t>
            </a:r>
            <a:r>
              <a:rPr lang="ru-RU" dirty="0" err="1"/>
              <a:t>Fill</a:t>
            </a:r>
            <a:r>
              <a:rPr lang="ru-RU" dirty="0"/>
              <a:t>() выполняется запрос, хранящийся в свойстве </a:t>
            </a:r>
            <a:r>
              <a:rPr lang="ru-RU" dirty="0" err="1"/>
              <a:t>SelectCommand</a:t>
            </a:r>
            <a:r>
              <a:rPr lang="ru-RU" dirty="0"/>
              <a:t>. Выполнение этого запроса приводит к заполнению объекта </a:t>
            </a:r>
            <a:r>
              <a:rPr lang="ru-RU" dirty="0" err="1"/>
              <a:t>DataSet</a:t>
            </a:r>
            <a:r>
              <a:rPr lang="ru-RU" dirty="0"/>
              <a:t>. После этого происходит отключение от сервера и наступает период работы с локальными данными. Затем в какой-то момент вызывается метод </a:t>
            </a:r>
            <a:r>
              <a:rPr lang="ru-RU" dirty="0" err="1"/>
              <a:t>Update</a:t>
            </a:r>
            <a:r>
              <a:rPr lang="ru-RU" dirty="0"/>
              <a:t>(). Это приводит к выполнению запросов, хранящихся в свойствах </a:t>
            </a:r>
            <a:r>
              <a:rPr lang="ru-RU" dirty="0" err="1"/>
              <a:t>InsertCommand</a:t>
            </a:r>
            <a:r>
              <a:rPr lang="ru-RU" dirty="0"/>
              <a:t>, </a:t>
            </a:r>
            <a:r>
              <a:rPr lang="ru-RU" dirty="0" err="1"/>
              <a:t>UpdateCommand</a:t>
            </a:r>
            <a:r>
              <a:rPr lang="ru-RU" dirty="0"/>
              <a:t> и </a:t>
            </a:r>
            <a:r>
              <a:rPr lang="ru-RU" dirty="0" err="1"/>
              <a:t>DeleteCommand</a:t>
            </a:r>
            <a:r>
              <a:rPr lang="ru-RU" dirty="0"/>
              <a:t>. Выполнение этих запросов приводит к изменению содержимого БД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r>
              <a:rPr lang="ru-RU" dirty="0"/>
              <a:t>Запрос для свойства </a:t>
            </a:r>
            <a:r>
              <a:rPr lang="ru-RU" dirty="0" err="1"/>
              <a:t>SelectCommand</a:t>
            </a:r>
            <a:r>
              <a:rPr lang="ru-RU" dirty="0"/>
              <a:t> мы создаем сами. А откуда появляются запросы в свойствах </a:t>
            </a:r>
            <a:r>
              <a:rPr lang="ru-RU" dirty="0" err="1"/>
              <a:t>InsertCommand</a:t>
            </a:r>
            <a:r>
              <a:rPr lang="ru-RU" dirty="0"/>
              <a:t>, </a:t>
            </a:r>
            <a:r>
              <a:rPr lang="ru-RU" dirty="0" err="1"/>
              <a:t>UpdateCommand</a:t>
            </a:r>
            <a:r>
              <a:rPr lang="ru-RU" dirty="0"/>
              <a:t> и </a:t>
            </a:r>
            <a:r>
              <a:rPr lang="ru-RU" dirty="0" err="1"/>
              <a:t>DeleteCommand</a:t>
            </a:r>
            <a:r>
              <a:rPr lang="ru-RU" dirty="0"/>
              <a:t>? Они заносятся в </a:t>
            </a:r>
            <a:r>
              <a:rPr lang="ru-RU" dirty="0" err="1"/>
              <a:t>SqlDataAdapter</a:t>
            </a:r>
            <a:r>
              <a:rPr lang="ru-RU" dirty="0"/>
              <a:t> классом </a:t>
            </a:r>
            <a:r>
              <a:rPr lang="ru-RU" dirty="0" err="1"/>
              <a:t>SqlCommandBuilder</a:t>
            </a:r>
            <a:r>
              <a:rPr lang="ru-RU" dirty="0"/>
              <a:t> при создании объекта этого класса. Давайте посмотрим на эти запросы. Сделать это не сложно.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136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Применение </a:t>
            </a:r>
            <a:r>
              <a:rPr lang="en-US" dirty="0" err="1" smtClean="0"/>
              <a:t>SqlCommandBuilder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Добавьте в код нашего приложения, после создания объекта </a:t>
            </a:r>
            <a:r>
              <a:rPr lang="ru-RU" dirty="0" err="1"/>
              <a:t>SqlCommandBuilder</a:t>
            </a:r>
            <a:r>
              <a:rPr lang="ru-RU" dirty="0"/>
              <a:t> такие строки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531813">
              <a:buNone/>
            </a:pPr>
            <a:r>
              <a:rPr lang="en-US" b="1" dirty="0" smtClean="0"/>
              <a:t>            </a:t>
            </a:r>
            <a:r>
              <a:rPr lang="en-US" b="1" dirty="0" err="1" smtClean="0">
                <a:solidFill>
                  <a:srgbClr val="00B050"/>
                </a:solidFill>
              </a:rPr>
              <a:t>MessageBox.Show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cmd.GetInsertCommand</a:t>
            </a:r>
            <a:r>
              <a:rPr lang="en-US" b="1" dirty="0">
                <a:solidFill>
                  <a:srgbClr val="00B050"/>
                </a:solidFill>
              </a:rPr>
              <a:t>().</a:t>
            </a:r>
            <a:r>
              <a:rPr lang="en-US" b="1" dirty="0" err="1">
                <a:solidFill>
                  <a:srgbClr val="00B050"/>
                </a:solidFill>
              </a:rPr>
              <a:t>CommandText</a:t>
            </a:r>
            <a:r>
              <a:rPr lang="en-US" b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        </a:t>
            </a:r>
            <a:r>
              <a:rPr lang="en-US" b="1" dirty="0" err="1">
                <a:solidFill>
                  <a:srgbClr val="00B050"/>
                </a:solidFill>
              </a:rPr>
              <a:t>MessageBox.Show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cmd.GetUpdateCommand</a:t>
            </a:r>
            <a:r>
              <a:rPr lang="en-US" b="1" dirty="0">
                <a:solidFill>
                  <a:srgbClr val="00B050"/>
                </a:solidFill>
              </a:rPr>
              <a:t>().</a:t>
            </a:r>
            <a:r>
              <a:rPr lang="en-US" b="1" dirty="0" err="1">
                <a:solidFill>
                  <a:srgbClr val="00B050"/>
                </a:solidFill>
              </a:rPr>
              <a:t>CommandText</a:t>
            </a:r>
            <a:r>
              <a:rPr lang="en-US" b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        </a:t>
            </a:r>
            <a:r>
              <a:rPr lang="en-US" b="1" dirty="0" err="1">
                <a:solidFill>
                  <a:srgbClr val="00B050"/>
                </a:solidFill>
              </a:rPr>
              <a:t>MessageBox.Show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cmd.GetDeleteCommand</a:t>
            </a:r>
            <a:r>
              <a:rPr lang="en-US" b="1" dirty="0">
                <a:solidFill>
                  <a:srgbClr val="00B050"/>
                </a:solidFill>
              </a:rPr>
              <a:t>().</a:t>
            </a:r>
            <a:r>
              <a:rPr lang="en-US" b="1" dirty="0" err="1">
                <a:solidFill>
                  <a:srgbClr val="00B050"/>
                </a:solidFill>
              </a:rPr>
              <a:t>CommandText</a:t>
            </a:r>
            <a:r>
              <a:rPr lang="en-US" b="1" dirty="0" smtClean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endParaRPr lang="en-US" b="1" dirty="0"/>
          </a:p>
          <a:p>
            <a:pPr marL="0" indent="531813">
              <a:buNone/>
            </a:pPr>
            <a:endParaRPr lang="en-US" b="1" dirty="0" smtClean="0"/>
          </a:p>
          <a:p>
            <a:pPr marL="0" indent="531813">
              <a:buNone/>
            </a:pPr>
            <a:endParaRPr lang="en-US" b="1" dirty="0"/>
          </a:p>
          <a:p>
            <a:pPr marL="0" indent="531813">
              <a:buNone/>
            </a:pPr>
            <a:endParaRPr lang="en-US" b="1" dirty="0" smtClean="0"/>
          </a:p>
          <a:p>
            <a:pPr marL="0" indent="531813">
              <a:buNone/>
            </a:pP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69" y="3746267"/>
            <a:ext cx="3638550" cy="1400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164" y="3746267"/>
            <a:ext cx="3762375" cy="1495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26" y="3747744"/>
            <a:ext cx="3733800" cy="13811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1407" y="5452905"/>
            <a:ext cx="114356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C00000"/>
                </a:solidFill>
              </a:rPr>
              <a:t>О</a:t>
            </a:r>
            <a:r>
              <a:rPr lang="ru-RU" sz="2400" b="1" i="1" dirty="0" smtClean="0">
                <a:solidFill>
                  <a:srgbClr val="C00000"/>
                </a:solidFill>
              </a:rPr>
              <a:t>тметьте </a:t>
            </a:r>
            <a:r>
              <a:rPr lang="ru-RU" sz="2400" b="1" i="1" dirty="0">
                <a:solidFill>
                  <a:srgbClr val="C00000"/>
                </a:solidFill>
              </a:rPr>
              <a:t>для себя, что если быстродействие критично для вашего приложения, то лучше эти запросы подготовить самостоятельно, а не поручать их создание классу </a:t>
            </a:r>
            <a:r>
              <a:rPr lang="ru-RU" sz="2400" b="1" i="1" dirty="0" err="1">
                <a:solidFill>
                  <a:srgbClr val="C00000"/>
                </a:solidFill>
              </a:rPr>
              <a:t>SqlCommandBuilder</a:t>
            </a:r>
            <a:r>
              <a:rPr lang="ru-RU" sz="2400" b="1" i="1" dirty="0">
                <a:solidFill>
                  <a:srgbClr val="C00000"/>
                </a:solidFill>
              </a:rPr>
              <a:t>. 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Применение </a:t>
            </a:r>
            <a:r>
              <a:rPr lang="en-US" dirty="0" err="1" smtClean="0"/>
              <a:t>SqlCommandBuilder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Запросы, создаваемые классом </a:t>
            </a:r>
            <a:r>
              <a:rPr lang="ru-RU" dirty="0" err="1"/>
              <a:t>SqlCommandBuilder</a:t>
            </a:r>
            <a:r>
              <a:rPr lang="ru-RU" dirty="0"/>
              <a:t>, зависят от запроса </a:t>
            </a:r>
            <a:r>
              <a:rPr lang="ru-RU" dirty="0" err="1"/>
              <a:t>select</a:t>
            </a:r>
            <a:r>
              <a:rPr lang="ru-RU" dirty="0"/>
              <a:t>, хранящегося в  свойстве </a:t>
            </a:r>
            <a:r>
              <a:rPr lang="ru-RU" dirty="0" err="1"/>
              <a:t>SelectCommand</a:t>
            </a:r>
            <a:r>
              <a:rPr lang="ru-RU" dirty="0"/>
              <a:t>. Поэтому если вы изменили запрос </a:t>
            </a:r>
            <a:r>
              <a:rPr lang="ru-RU" dirty="0" err="1"/>
              <a:t>select</a:t>
            </a:r>
            <a:r>
              <a:rPr lang="ru-RU" dirty="0"/>
              <a:t> в свойстве </a:t>
            </a:r>
            <a:r>
              <a:rPr lang="ru-RU" dirty="0" err="1"/>
              <a:t>SelectCommand</a:t>
            </a:r>
            <a:r>
              <a:rPr lang="ru-RU" dirty="0"/>
              <a:t>, вы должны перестроить запросы в трех остальных командных свойствах. Чтобы сделать это, надо просто вызвать метод </a:t>
            </a:r>
            <a:r>
              <a:rPr lang="ru-RU" dirty="0" err="1"/>
              <a:t>RefreshSchema</a:t>
            </a:r>
            <a:r>
              <a:rPr lang="ru-RU" dirty="0"/>
              <a:t>( ) объекта </a:t>
            </a:r>
            <a:r>
              <a:rPr lang="ru-RU" dirty="0" err="1"/>
              <a:t>SqlCommandBuilder</a:t>
            </a:r>
            <a:r>
              <a:rPr lang="ru-RU" dirty="0"/>
              <a:t>. </a:t>
            </a:r>
            <a:endParaRPr lang="ru-RU" dirty="0" smtClean="0"/>
          </a:p>
          <a:p>
            <a:pPr marL="0" indent="531813">
              <a:buNone/>
            </a:pPr>
            <a:r>
              <a:rPr lang="ru-RU" i="1" dirty="0" smtClean="0"/>
              <a:t>Запомните </a:t>
            </a:r>
            <a:r>
              <a:rPr lang="ru-RU" i="1" dirty="0"/>
              <a:t>главные ограничения класса </a:t>
            </a:r>
            <a:r>
              <a:rPr lang="ru-RU" i="1" dirty="0" err="1"/>
              <a:t>SqlCommandBuilder</a:t>
            </a:r>
            <a:r>
              <a:rPr lang="ru-RU" i="1" dirty="0"/>
              <a:t>: </a:t>
            </a:r>
            <a:endParaRPr lang="ru-RU" i="1" dirty="0" smtClean="0"/>
          </a:p>
          <a:p>
            <a:pPr marL="1254125" indent="-633413">
              <a:buFont typeface="Wingdings" panose="05000000000000000000" pitchFamily="2" charset="2"/>
              <a:buChar char="ü"/>
            </a:pPr>
            <a:r>
              <a:rPr lang="ru-RU" i="1" dirty="0" smtClean="0"/>
              <a:t>созданные </a:t>
            </a:r>
            <a:r>
              <a:rPr lang="ru-RU" i="1" dirty="0"/>
              <a:t>им запросы синхронизации не оптимизированы; </a:t>
            </a:r>
            <a:endParaRPr lang="ru-RU" i="1" dirty="0" smtClean="0"/>
          </a:p>
          <a:p>
            <a:pPr marL="1254125" indent="-633413">
              <a:buFont typeface="Wingdings" panose="05000000000000000000" pitchFamily="2" charset="2"/>
              <a:buChar char="ü"/>
            </a:pPr>
            <a:r>
              <a:rPr lang="ru-RU" i="1" dirty="0" smtClean="0"/>
              <a:t>этот </a:t>
            </a:r>
            <a:r>
              <a:rPr lang="ru-RU" i="1" dirty="0"/>
              <a:t>класс позволяет создавать запросы модификации только для данных, полученных с помощью однотабличного запроса </a:t>
            </a:r>
            <a:r>
              <a:rPr lang="ru-RU" i="1" dirty="0" err="1"/>
              <a:t>select</a:t>
            </a:r>
            <a:r>
              <a:rPr lang="ru-RU" i="1" dirty="0"/>
              <a:t>, т.е. если в вашем свойстве </a:t>
            </a:r>
            <a:r>
              <a:rPr lang="ru-RU" i="1" dirty="0" err="1"/>
              <a:t>SelectCommand</a:t>
            </a:r>
            <a:r>
              <a:rPr lang="ru-RU" i="1" dirty="0"/>
              <a:t> занесен многотабличный запрос, вы не должны полагаться на </a:t>
            </a:r>
            <a:r>
              <a:rPr lang="ru-RU" i="1" dirty="0" err="1"/>
              <a:t>SqlCommandBuilder</a:t>
            </a:r>
            <a:r>
              <a:rPr lang="ru-RU" i="1" dirty="0"/>
              <a:t>; </a:t>
            </a:r>
            <a:endParaRPr lang="ru-RU" i="1" dirty="0" smtClean="0"/>
          </a:p>
          <a:p>
            <a:pPr marL="1254125" indent="-633413">
              <a:buFont typeface="Wingdings" panose="05000000000000000000" pitchFamily="2" charset="2"/>
              <a:buChar char="ü"/>
            </a:pPr>
            <a:r>
              <a:rPr lang="ru-RU" i="1" dirty="0" smtClean="0"/>
              <a:t>этот </a:t>
            </a:r>
            <a:r>
              <a:rPr lang="ru-RU" i="1" dirty="0"/>
              <a:t>класс не поддерживает хранимые </a:t>
            </a:r>
            <a:r>
              <a:rPr lang="ru-RU" i="1" dirty="0" smtClean="0"/>
              <a:t>процедуры.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6670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Пользовательская логика в синхронизации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Рассмотрим, как можно заносить в  свойства </a:t>
            </a:r>
            <a:r>
              <a:rPr lang="ru-RU" dirty="0" err="1"/>
              <a:t>InsertCommand</a:t>
            </a:r>
            <a:r>
              <a:rPr lang="ru-RU" dirty="0"/>
              <a:t>, </a:t>
            </a:r>
            <a:r>
              <a:rPr lang="ru-RU" dirty="0" err="1"/>
              <a:t>UpdateCommand</a:t>
            </a:r>
            <a:r>
              <a:rPr lang="ru-RU" dirty="0"/>
              <a:t> и </a:t>
            </a:r>
            <a:r>
              <a:rPr lang="ru-RU" dirty="0" err="1"/>
              <a:t>DeleteCommand</a:t>
            </a:r>
            <a:r>
              <a:rPr lang="ru-RU" dirty="0"/>
              <a:t> свои собственные запросы.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Тип </a:t>
            </a:r>
            <a:r>
              <a:rPr lang="ru-RU" dirty="0"/>
              <a:t>каждого из этих свойств </a:t>
            </a:r>
            <a:r>
              <a:rPr lang="ru-RU" dirty="0" err="1"/>
              <a:t>DbCommand</a:t>
            </a:r>
            <a:r>
              <a:rPr lang="ru-RU" dirty="0"/>
              <a:t>. Работать с этим типом мы уже умеем. Нам надо создать такой объект, инициализировать его свойство </a:t>
            </a:r>
            <a:r>
              <a:rPr lang="ru-RU" dirty="0" err="1"/>
              <a:t>CommandText</a:t>
            </a:r>
            <a:r>
              <a:rPr lang="ru-RU" dirty="0"/>
              <a:t> и занести этот объект в соответствующее командное свойство </a:t>
            </a:r>
            <a:r>
              <a:rPr lang="ru-RU" dirty="0" err="1"/>
              <a:t>SqlDataAdapter</a:t>
            </a:r>
            <a:r>
              <a:rPr lang="ru-RU" dirty="0"/>
              <a:t>. Рассмотрим пример создания собственного запроса для свойства </a:t>
            </a:r>
            <a:r>
              <a:rPr lang="ru-RU" dirty="0" err="1"/>
              <a:t>UpdateCommand</a:t>
            </a:r>
            <a:r>
              <a:rPr lang="ru-RU" dirty="0"/>
              <a:t>. Создание запросов для других свойств происходит аналогично. Очень часто нам не надо предоставлять пользователю возможность изменять любые значения в таблице. Например, для книги логично разрешить изменять только цену. Поэтому наш пользовательский запрос будет специализированным, позволяющим изменять только цену.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287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Пользовательская логика в синхронизации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531813">
              <a:buNone/>
            </a:pPr>
            <a:r>
              <a:rPr lang="ru-RU" i="1" dirty="0" smtClean="0">
                <a:solidFill>
                  <a:srgbClr val="00B050"/>
                </a:solidFill>
              </a:rPr>
              <a:t>          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UpdateCmd</a:t>
            </a:r>
            <a:r>
              <a:rPr lang="en-US" i="1" dirty="0">
                <a:solidFill>
                  <a:srgbClr val="00B050"/>
                </a:solidFill>
              </a:rPr>
              <a:t> = new 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("Update Books set Price = @</a:t>
            </a:r>
            <a:r>
              <a:rPr lang="en-US" i="1" dirty="0" err="1">
                <a:solidFill>
                  <a:srgbClr val="00B050"/>
                </a:solidFill>
              </a:rPr>
              <a:t>pPrice</a:t>
            </a:r>
            <a:r>
              <a:rPr lang="en-US" i="1" dirty="0">
                <a:solidFill>
                  <a:srgbClr val="00B050"/>
                </a:solidFill>
              </a:rPr>
              <a:t> where id = @</a:t>
            </a:r>
            <a:r>
              <a:rPr lang="en-US" i="1" dirty="0" err="1">
                <a:solidFill>
                  <a:srgbClr val="00B050"/>
                </a:solidFill>
              </a:rPr>
              <a:t>pId</a:t>
            </a:r>
            <a:r>
              <a:rPr lang="en-US" i="1" dirty="0">
                <a:solidFill>
                  <a:srgbClr val="00B050"/>
                </a:solidFill>
              </a:rPr>
              <a:t>", conn);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создаем параметры для запроса </a:t>
            </a:r>
            <a:r>
              <a:rPr lang="en-US" dirty="0"/>
              <a:t>Update</a:t>
            </a:r>
          </a:p>
          <a:p>
            <a:pPr marL="0" indent="531813">
              <a:buNone/>
            </a:pPr>
            <a:r>
              <a:rPr lang="en-US" dirty="0"/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UpdateCmd.Parameters.Add</a:t>
            </a:r>
            <a:r>
              <a:rPr lang="en-US" i="1" dirty="0">
                <a:solidFill>
                  <a:srgbClr val="00B050"/>
                </a:solidFill>
              </a:rPr>
              <a:t>(new </a:t>
            </a:r>
            <a:r>
              <a:rPr lang="en-US" i="1" dirty="0" err="1">
                <a:solidFill>
                  <a:srgbClr val="00B050"/>
                </a:solidFill>
              </a:rPr>
              <a:t>SqlParameter</a:t>
            </a:r>
            <a:r>
              <a:rPr lang="en-US" i="1" dirty="0">
                <a:solidFill>
                  <a:srgbClr val="00B050"/>
                </a:solidFill>
              </a:rPr>
              <a:t>("@</a:t>
            </a:r>
            <a:r>
              <a:rPr lang="en-US" i="1" dirty="0" err="1">
                <a:solidFill>
                  <a:srgbClr val="00B050"/>
                </a:solidFill>
              </a:rPr>
              <a:t>pPrice</a:t>
            </a:r>
            <a:r>
              <a:rPr lang="en-US" i="1" dirty="0">
                <a:solidFill>
                  <a:srgbClr val="00B050"/>
                </a:solidFill>
              </a:rPr>
              <a:t>", </a:t>
            </a:r>
            <a:r>
              <a:rPr lang="en-US" i="1" dirty="0" err="1">
                <a:solidFill>
                  <a:srgbClr val="00B050"/>
                </a:solidFill>
              </a:rPr>
              <a:t>SqlDbType.Int</a:t>
            </a:r>
            <a:r>
              <a:rPr lang="en-US" i="1" dirty="0">
                <a:solidFill>
                  <a:srgbClr val="00B050"/>
                </a:solidFill>
              </a:rPr>
              <a:t>));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UpdateCmd.Parameters</a:t>
            </a:r>
            <a:r>
              <a:rPr lang="en-US" i="1" dirty="0">
                <a:solidFill>
                  <a:srgbClr val="00B050"/>
                </a:solidFill>
              </a:rPr>
              <a:t>["@</a:t>
            </a:r>
            <a:r>
              <a:rPr lang="en-US" i="1" dirty="0" err="1">
                <a:solidFill>
                  <a:srgbClr val="00B050"/>
                </a:solidFill>
              </a:rPr>
              <a:t>pPrice</a:t>
            </a:r>
            <a:r>
              <a:rPr lang="en-US" i="1" dirty="0">
                <a:solidFill>
                  <a:srgbClr val="00B050"/>
                </a:solidFill>
              </a:rPr>
              <a:t>"].</a:t>
            </a:r>
            <a:r>
              <a:rPr lang="en-US" i="1" dirty="0" err="1">
                <a:solidFill>
                  <a:srgbClr val="00B050"/>
                </a:solidFill>
              </a:rPr>
              <a:t>SourceVersion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DataRowVersion.Current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UpdateCmd.Parameters</a:t>
            </a:r>
            <a:r>
              <a:rPr lang="en-US" i="1" dirty="0">
                <a:solidFill>
                  <a:srgbClr val="00B050"/>
                </a:solidFill>
              </a:rPr>
              <a:t>["@</a:t>
            </a:r>
            <a:r>
              <a:rPr lang="en-US" i="1" dirty="0" err="1">
                <a:solidFill>
                  <a:srgbClr val="00B050"/>
                </a:solidFill>
              </a:rPr>
              <a:t>pPrice</a:t>
            </a:r>
            <a:r>
              <a:rPr lang="en-US" i="1" dirty="0">
                <a:solidFill>
                  <a:srgbClr val="00B050"/>
                </a:solidFill>
              </a:rPr>
              <a:t>"].</a:t>
            </a:r>
            <a:r>
              <a:rPr lang="en-US" i="1" dirty="0" err="1">
                <a:solidFill>
                  <a:srgbClr val="00B050"/>
                </a:solidFill>
              </a:rPr>
              <a:t>SourceColumn</a:t>
            </a:r>
            <a:r>
              <a:rPr lang="en-US" i="1" dirty="0">
                <a:solidFill>
                  <a:srgbClr val="00B050"/>
                </a:solidFill>
              </a:rPr>
              <a:t> = "Price";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UpdateCmd.Parameters.Add</a:t>
            </a:r>
            <a:r>
              <a:rPr lang="en-US" i="1" dirty="0">
                <a:solidFill>
                  <a:srgbClr val="00B050"/>
                </a:solidFill>
              </a:rPr>
              <a:t>(new </a:t>
            </a:r>
            <a:r>
              <a:rPr lang="en-US" i="1" dirty="0" err="1">
                <a:solidFill>
                  <a:srgbClr val="00B050"/>
                </a:solidFill>
              </a:rPr>
              <a:t>SqlParameter</a:t>
            </a:r>
            <a:r>
              <a:rPr lang="en-US" i="1" dirty="0">
                <a:solidFill>
                  <a:srgbClr val="00B050"/>
                </a:solidFill>
              </a:rPr>
              <a:t>("@</a:t>
            </a:r>
            <a:r>
              <a:rPr lang="en-US" i="1" dirty="0" err="1">
                <a:solidFill>
                  <a:srgbClr val="00B050"/>
                </a:solidFill>
              </a:rPr>
              <a:t>pId</a:t>
            </a:r>
            <a:r>
              <a:rPr lang="en-US" i="1" dirty="0">
                <a:solidFill>
                  <a:srgbClr val="00B050"/>
                </a:solidFill>
              </a:rPr>
              <a:t>", </a:t>
            </a:r>
            <a:r>
              <a:rPr lang="en-US" i="1" dirty="0" err="1">
                <a:solidFill>
                  <a:srgbClr val="00B050"/>
                </a:solidFill>
              </a:rPr>
              <a:t>SqlDbType.Int</a:t>
            </a:r>
            <a:r>
              <a:rPr lang="en-US" i="1" dirty="0">
                <a:solidFill>
                  <a:srgbClr val="00B050"/>
                </a:solidFill>
              </a:rPr>
              <a:t>));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UpdateCmd.Parameters</a:t>
            </a:r>
            <a:r>
              <a:rPr lang="en-US" i="1" dirty="0">
                <a:solidFill>
                  <a:srgbClr val="00B050"/>
                </a:solidFill>
              </a:rPr>
              <a:t>["@</a:t>
            </a:r>
            <a:r>
              <a:rPr lang="en-US" i="1" dirty="0" err="1">
                <a:solidFill>
                  <a:srgbClr val="00B050"/>
                </a:solidFill>
              </a:rPr>
              <a:t>pId</a:t>
            </a:r>
            <a:r>
              <a:rPr lang="en-US" i="1" dirty="0">
                <a:solidFill>
                  <a:srgbClr val="00B050"/>
                </a:solidFill>
              </a:rPr>
              <a:t>"].</a:t>
            </a:r>
            <a:r>
              <a:rPr lang="en-US" i="1" dirty="0" err="1">
                <a:solidFill>
                  <a:srgbClr val="00B050"/>
                </a:solidFill>
              </a:rPr>
              <a:t>SourceVersion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DataRowVersion.Original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UpdateCmd.Parameters</a:t>
            </a:r>
            <a:r>
              <a:rPr lang="en-US" i="1" dirty="0">
                <a:solidFill>
                  <a:srgbClr val="00B050"/>
                </a:solidFill>
              </a:rPr>
              <a:t>["@</a:t>
            </a:r>
            <a:r>
              <a:rPr lang="en-US" i="1" dirty="0" err="1">
                <a:solidFill>
                  <a:srgbClr val="00B050"/>
                </a:solidFill>
              </a:rPr>
              <a:t>pId</a:t>
            </a:r>
            <a:r>
              <a:rPr lang="en-US" i="1" dirty="0">
                <a:solidFill>
                  <a:srgbClr val="00B050"/>
                </a:solidFill>
              </a:rPr>
              <a:t>"].</a:t>
            </a:r>
            <a:r>
              <a:rPr lang="en-US" i="1" dirty="0" err="1">
                <a:solidFill>
                  <a:srgbClr val="00B050"/>
                </a:solidFill>
              </a:rPr>
              <a:t>SourceColumn</a:t>
            </a:r>
            <a:r>
              <a:rPr lang="en-US" i="1" dirty="0">
                <a:solidFill>
                  <a:srgbClr val="00B050"/>
                </a:solidFill>
              </a:rPr>
              <a:t> = "id";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вставляем созданный объект </a:t>
            </a:r>
            <a:r>
              <a:rPr lang="en-US" dirty="0" err="1"/>
              <a:t>SqlCommand</a:t>
            </a:r>
            <a:r>
              <a:rPr lang="en-US" dirty="0"/>
              <a:t> </a:t>
            </a:r>
            <a:r>
              <a:rPr lang="ru-RU" dirty="0"/>
              <a:t>в свойство</a:t>
            </a:r>
          </a:p>
          <a:p>
            <a:pPr marL="0" indent="531813">
              <a:buNone/>
            </a:pPr>
            <a:r>
              <a:rPr lang="ru-RU" dirty="0"/>
              <a:t>            //</a:t>
            </a:r>
            <a:r>
              <a:rPr lang="en-US" dirty="0" err="1"/>
              <a:t>UpdateCommand</a:t>
            </a:r>
            <a:r>
              <a:rPr lang="en-US" dirty="0"/>
              <a:t> </a:t>
            </a:r>
            <a:r>
              <a:rPr lang="en-US" dirty="0" err="1"/>
              <a:t>SqlDataAdapter</a:t>
            </a:r>
            <a:endParaRPr lang="en-US" dirty="0"/>
          </a:p>
          <a:p>
            <a:pPr marL="0" indent="531813">
              <a:buNone/>
            </a:pPr>
            <a:r>
              <a:rPr lang="en-US" dirty="0"/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da.UpdateCommand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UpdateCmd</a:t>
            </a:r>
            <a:r>
              <a:rPr lang="en-US" i="1" dirty="0">
                <a:solidFill>
                  <a:srgbClr val="00B050"/>
                </a:solidFill>
              </a:rPr>
              <a:t>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После получения данных из базы данных через </a:t>
            </a:r>
            <a:r>
              <a:rPr lang="ru-RU" dirty="0" err="1"/>
              <a:t>SqlDataAdapter</a:t>
            </a:r>
            <a:r>
              <a:rPr lang="ru-RU" dirty="0"/>
              <a:t> в </a:t>
            </a:r>
            <a:r>
              <a:rPr lang="ru-RU" dirty="0" err="1"/>
              <a:t>DataSet</a:t>
            </a:r>
            <a:r>
              <a:rPr lang="ru-RU" dirty="0"/>
              <a:t> мы можем локально работать с этими данными вне зависимости от наличия подключения. Более того если нам даже и не надо использовать никакую базу данных, но при этом мы хотим иметь удобный функционал для работы с данными в виде наборов таблиц, то мы также можем воспользоваться классом </a:t>
            </a:r>
            <a:r>
              <a:rPr lang="ru-RU" dirty="0" err="1"/>
              <a:t>DataSet</a:t>
            </a:r>
            <a:r>
              <a:rPr lang="ru-RU" dirty="0"/>
              <a:t>.</a:t>
            </a:r>
          </a:p>
          <a:p>
            <a:r>
              <a:rPr lang="ru-RU" dirty="0"/>
              <a:t>Объект </a:t>
            </a:r>
            <a:r>
              <a:rPr lang="ru-RU" dirty="0" err="1"/>
              <a:t>DataSet</a:t>
            </a:r>
            <a:r>
              <a:rPr lang="ru-RU" dirty="0"/>
              <a:t> содержит таблицы, которые представлены типом </a:t>
            </a:r>
            <a:r>
              <a:rPr lang="ru-RU" b="1" dirty="0" err="1"/>
              <a:t>DataTable</a:t>
            </a:r>
            <a:r>
              <a:rPr lang="ru-RU" dirty="0"/>
              <a:t>. Таблица, в свою очередь, состоит из столбцов и строк. Каждый столбец представляет объект </a:t>
            </a:r>
            <a:r>
              <a:rPr lang="ru-RU" b="1" dirty="0" err="1"/>
              <a:t>DataColumn</a:t>
            </a:r>
            <a:r>
              <a:rPr lang="ru-RU" dirty="0"/>
              <a:t>, а строка - объект </a:t>
            </a:r>
            <a:r>
              <a:rPr lang="ru-RU" b="1" dirty="0" err="1"/>
              <a:t>DataRow</a:t>
            </a:r>
            <a:r>
              <a:rPr lang="ru-RU" dirty="0"/>
              <a:t>. Все данные строки хранятся в свойстве </a:t>
            </a:r>
            <a:r>
              <a:rPr lang="ru-RU" b="1" dirty="0" err="1"/>
              <a:t>ItemArray</a:t>
            </a:r>
            <a:r>
              <a:rPr lang="ru-RU" dirty="0"/>
              <a:t>, который представляет массив объектов - значений отдельных ячеек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766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Пользовательская логика в синхронизации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Для запроса </a:t>
            </a:r>
            <a:r>
              <a:rPr lang="ru-RU" b="1" dirty="0" err="1"/>
              <a:t>update</a:t>
            </a:r>
            <a:r>
              <a:rPr lang="ru-RU" dirty="0"/>
              <a:t> существует две версии изменяемой строки таблицы: </a:t>
            </a:r>
            <a:endParaRPr lang="ru-RU" dirty="0" smtClean="0"/>
          </a:p>
          <a:p>
            <a:pPr marL="269875" indent="269875"/>
            <a:r>
              <a:rPr lang="ru-RU" dirty="0" smtClean="0"/>
              <a:t>Исходная </a:t>
            </a:r>
            <a:r>
              <a:rPr lang="ru-RU" dirty="0"/>
              <a:t>строка, находящаяся в таблице сейчас; </a:t>
            </a:r>
            <a:endParaRPr lang="ru-RU" dirty="0" smtClean="0"/>
          </a:p>
          <a:p>
            <a:pPr marL="269875" indent="269875"/>
            <a:r>
              <a:rPr lang="ru-RU" dirty="0" smtClean="0"/>
              <a:t>Обновленная </a:t>
            </a:r>
            <a:r>
              <a:rPr lang="ru-RU" dirty="0"/>
              <a:t>строка, с изменениями, которые должны быть занесены в </a:t>
            </a:r>
            <a:r>
              <a:rPr lang="ru-RU" dirty="0" smtClean="0"/>
              <a:t>таблицу.</a:t>
            </a:r>
          </a:p>
          <a:p>
            <a:pPr marL="0" indent="0">
              <a:buNone/>
            </a:pPr>
            <a:r>
              <a:rPr lang="ru-RU" dirty="0"/>
              <a:t>Чтобы можно было различать такие строки, применяется свойство </a:t>
            </a:r>
            <a:r>
              <a:rPr lang="ru-RU" dirty="0" err="1"/>
              <a:t>SourceVersion</a:t>
            </a:r>
            <a:r>
              <a:rPr lang="ru-RU" dirty="0"/>
              <a:t>. Его значения определены в перечислении </a:t>
            </a:r>
            <a:r>
              <a:rPr lang="ru-RU" dirty="0" err="1"/>
              <a:t>DataRowVersion</a:t>
            </a:r>
            <a:r>
              <a:rPr lang="ru-RU" dirty="0"/>
              <a:t>. Первой строке соответствует значение </a:t>
            </a:r>
            <a:r>
              <a:rPr lang="ru-RU" dirty="0" err="1"/>
              <a:t>DataRowVersion.Original</a:t>
            </a:r>
            <a:r>
              <a:rPr lang="ru-RU" dirty="0"/>
              <a:t>, второй — </a:t>
            </a:r>
            <a:r>
              <a:rPr lang="ru-RU" dirty="0" err="1"/>
              <a:t>DataRowVersion.Current</a:t>
            </a:r>
            <a:r>
              <a:rPr lang="ru-RU" dirty="0"/>
              <a:t>. В нашем примере мы указываем, что значение цены в параметр заносим из «новой» измененной строки (</a:t>
            </a:r>
            <a:r>
              <a:rPr lang="ru-RU" dirty="0" err="1"/>
              <a:t>DataRowVersion.Current</a:t>
            </a:r>
            <a:r>
              <a:rPr lang="ru-RU" dirty="0"/>
              <a:t>), а для сравнения строк выбираем </a:t>
            </a:r>
            <a:r>
              <a:rPr lang="ru-RU" dirty="0" err="1"/>
              <a:t>id</a:t>
            </a:r>
            <a:r>
              <a:rPr lang="ru-RU" dirty="0"/>
              <a:t> из исходной строки (</a:t>
            </a:r>
            <a:r>
              <a:rPr lang="ru-RU" dirty="0" err="1"/>
              <a:t>DataRowVersion.Original</a:t>
            </a:r>
            <a:r>
              <a:rPr lang="ru-RU" dirty="0"/>
              <a:t>). По умолчанию значение этого свойства </a:t>
            </a:r>
            <a:r>
              <a:rPr lang="ru-RU" dirty="0" err="1"/>
              <a:t>DataRowVersion.Current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Свойство </a:t>
            </a:r>
            <a:r>
              <a:rPr lang="ru-RU" dirty="0" err="1"/>
              <a:t>SourceColumn</a:t>
            </a:r>
            <a:r>
              <a:rPr lang="ru-RU" dirty="0"/>
              <a:t> указывает, из какого поля выбирается значение.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674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Пользовательская логика в синхронизации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531813">
              <a:buNone/>
            </a:pPr>
            <a:r>
              <a:rPr lang="en-US" dirty="0"/>
              <a:t>CREATE PROCEDURE </a:t>
            </a:r>
            <a:r>
              <a:rPr lang="en-US" dirty="0" err="1"/>
              <a:t>UpdateProvider</a:t>
            </a:r>
            <a:endParaRPr lang="en-US" dirty="0"/>
          </a:p>
          <a:p>
            <a:pPr marL="0" indent="531813">
              <a:buNone/>
            </a:pPr>
            <a:r>
              <a:rPr lang="en-US" dirty="0"/>
              <a:t> @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531813">
              <a:buNone/>
            </a:pPr>
            <a:r>
              <a:rPr lang="en-US" dirty="0"/>
              <a:t> @</a:t>
            </a:r>
            <a:r>
              <a:rPr lang="en-US" dirty="0" err="1"/>
              <a:t>pCountryId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531813">
              <a:buNone/>
            </a:pPr>
            <a:r>
              <a:rPr lang="en-US" dirty="0"/>
              <a:t> @</a:t>
            </a:r>
            <a:r>
              <a:rPr lang="en-US" dirty="0" err="1"/>
              <a:t>pName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(20)</a:t>
            </a:r>
          </a:p>
          <a:p>
            <a:pPr marL="0" indent="531813">
              <a:buNone/>
            </a:pPr>
            <a:r>
              <a:rPr lang="en-US" dirty="0"/>
              <a:t>AS</a:t>
            </a:r>
          </a:p>
          <a:p>
            <a:pPr marL="0" indent="531813">
              <a:buNone/>
            </a:pPr>
            <a:r>
              <a:rPr lang="en-US" dirty="0"/>
              <a:t>SET NOCOUNT ON</a:t>
            </a:r>
          </a:p>
          <a:p>
            <a:pPr marL="0" indent="531813">
              <a:buNone/>
            </a:pPr>
            <a:r>
              <a:rPr lang="en-US" dirty="0"/>
              <a:t>Update [Provider]</a:t>
            </a:r>
          </a:p>
          <a:p>
            <a:pPr marL="0" indent="531813">
              <a:buNone/>
            </a:pPr>
            <a:r>
              <a:rPr lang="en-US" dirty="0"/>
              <a:t>set</a:t>
            </a:r>
          </a:p>
          <a:p>
            <a:pPr marL="0" indent="531813">
              <a:buNone/>
            </a:pPr>
            <a:r>
              <a:rPr lang="en-US" dirty="0"/>
              <a:t>[Provider].</a:t>
            </a:r>
            <a:r>
              <a:rPr lang="en-US" dirty="0" err="1"/>
              <a:t>CountryId</a:t>
            </a:r>
            <a:r>
              <a:rPr lang="en-US" dirty="0"/>
              <a:t> = @</a:t>
            </a:r>
            <a:r>
              <a:rPr lang="en-US" dirty="0" err="1"/>
              <a:t>pCountryId</a:t>
            </a:r>
            <a:r>
              <a:rPr lang="en-US" dirty="0"/>
              <a:t>,</a:t>
            </a:r>
          </a:p>
          <a:p>
            <a:pPr marL="0" indent="531813">
              <a:buNone/>
            </a:pPr>
            <a:r>
              <a:rPr lang="en-US" dirty="0"/>
              <a:t>[Provider].Name = @</a:t>
            </a:r>
            <a:r>
              <a:rPr lang="en-US" dirty="0" err="1"/>
              <a:t>pName</a:t>
            </a:r>
            <a:endParaRPr lang="en-US" dirty="0"/>
          </a:p>
          <a:p>
            <a:pPr marL="0" indent="531813">
              <a:buNone/>
            </a:pPr>
            <a:r>
              <a:rPr lang="en-US" dirty="0"/>
              <a:t>Where [Provider].Id = @</a:t>
            </a:r>
            <a:r>
              <a:rPr lang="en-US" dirty="0" err="1"/>
              <a:t>pId</a:t>
            </a:r>
            <a:endParaRPr lang="en-US" dirty="0"/>
          </a:p>
          <a:p>
            <a:pPr marL="0" indent="531813">
              <a:buNone/>
            </a:pPr>
            <a:r>
              <a:rPr lang="en-US" dirty="0"/>
              <a:t>return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886500" y="1454874"/>
            <a:ext cx="4752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инициализации командных свойств адаптера можно использовать не только SQL запросы, а также и хранимые процедуры. Хранимые процедуры в большинстве случаев являются предпочтительным вариантом. Посмотрим, как можно использовать хранимые процедуры в командных свойствах объекта </a:t>
            </a:r>
            <a:r>
              <a:rPr lang="ru-RU" sz="2400" dirty="0" err="1"/>
              <a:t>SqlDataAdapter</a:t>
            </a:r>
            <a:r>
              <a:rPr lang="ru-RU" sz="2400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26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Пользовательская логика в синхронизации </a:t>
            </a:r>
            <a:r>
              <a:rPr lang="ru-RU" dirty="0" smtClean="0"/>
              <a:t>БД.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85000" lnSpcReduction="20000"/>
          </a:bodyPr>
          <a:lstStyle/>
          <a:p>
            <a:pPr marL="0" indent="531813">
              <a:buNone/>
            </a:pPr>
            <a:r>
              <a:rPr lang="ru-RU" dirty="0"/>
              <a:t>Рассмотрим, как этой хранимой процедурой инициализировать свойство </a:t>
            </a:r>
            <a:r>
              <a:rPr lang="ru-RU" dirty="0" err="1"/>
              <a:t>UpdateCommand</a:t>
            </a:r>
            <a:r>
              <a:rPr lang="ru-RU" dirty="0"/>
              <a:t> и как подготовить параметры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r>
              <a:rPr lang="en-US" b="1" dirty="0" smtClean="0"/>
              <a:t>     </a:t>
            </a:r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en-US" b="1" i="1" dirty="0" err="1">
                <a:solidFill>
                  <a:srgbClr val="00B050"/>
                </a:solidFill>
              </a:rPr>
              <a:t>SqlCommand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err="1">
                <a:solidFill>
                  <a:srgbClr val="00B050"/>
                </a:solidFill>
              </a:rPr>
              <a:t>updateCommand</a:t>
            </a:r>
            <a:r>
              <a:rPr lang="en-US" b="1" i="1" dirty="0">
                <a:solidFill>
                  <a:srgbClr val="00B050"/>
                </a:solidFill>
              </a:rPr>
              <a:t> = new </a:t>
            </a:r>
            <a:r>
              <a:rPr lang="en-US" b="1" i="1" dirty="0" err="1">
                <a:solidFill>
                  <a:srgbClr val="00B050"/>
                </a:solidFill>
              </a:rPr>
              <a:t>SqlCommand</a:t>
            </a:r>
            <a:r>
              <a:rPr lang="en-US" b="1" i="1" dirty="0">
                <a:solidFill>
                  <a:srgbClr val="00B050"/>
                </a:solidFill>
              </a:rPr>
              <a:t>("</a:t>
            </a:r>
            <a:r>
              <a:rPr lang="en-US" b="1" i="1" dirty="0" err="1">
                <a:solidFill>
                  <a:srgbClr val="00B050"/>
                </a:solidFill>
              </a:rPr>
              <a:t>UpdateProvider</a:t>
            </a:r>
            <a:r>
              <a:rPr lang="en-US" b="1" i="1" dirty="0">
                <a:solidFill>
                  <a:srgbClr val="00B050"/>
                </a:solidFill>
              </a:rPr>
              <a:t>", conn);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updateCommand.CommandType</a:t>
            </a:r>
            <a:r>
              <a:rPr lang="en-US" b="1" i="1" dirty="0">
                <a:solidFill>
                  <a:srgbClr val="00B050"/>
                </a:solidFill>
              </a:rPr>
              <a:t> = </a:t>
            </a:r>
            <a:r>
              <a:rPr lang="en-US" b="1" i="1" dirty="0" err="1">
                <a:solidFill>
                  <a:srgbClr val="00B050"/>
                </a:solidFill>
              </a:rPr>
              <a:t>CommandType.StoredProcedure</a:t>
            </a:r>
            <a:r>
              <a:rPr lang="en-US" b="1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b="1" dirty="0"/>
              <a:t>            //</a:t>
            </a:r>
            <a:r>
              <a:rPr lang="ru-RU" b="1" dirty="0"/>
              <a:t>создадим параметры для хранимой процедуры</a:t>
            </a:r>
          </a:p>
          <a:p>
            <a:pPr marL="0" indent="531813">
              <a:buNone/>
            </a:pPr>
            <a:r>
              <a:rPr lang="ru-RU" b="1" dirty="0"/>
              <a:t>            //для этого создадим ссылку типа коллекции</a:t>
            </a:r>
          </a:p>
          <a:p>
            <a:pPr marL="0" indent="531813">
              <a:buNone/>
            </a:pPr>
            <a:r>
              <a:rPr lang="ru-RU" b="1" dirty="0"/>
              <a:t>            //</a:t>
            </a:r>
            <a:r>
              <a:rPr lang="en-US" b="1" dirty="0"/>
              <a:t>Parameters </a:t>
            </a:r>
            <a:r>
              <a:rPr lang="ru-RU" b="1" dirty="0"/>
              <a:t>и свяжем ее со свойством </a:t>
            </a:r>
            <a:r>
              <a:rPr lang="en-US" b="1" dirty="0"/>
              <a:t>Parameters</a:t>
            </a:r>
          </a:p>
          <a:p>
            <a:pPr marL="0" indent="531813">
              <a:buNone/>
            </a:pPr>
            <a:r>
              <a:rPr lang="en-US" b="1" dirty="0"/>
              <a:t>            //</a:t>
            </a:r>
            <a:r>
              <a:rPr lang="ru-RU" b="1" dirty="0"/>
              <a:t>созданного объекта </a:t>
            </a:r>
            <a:r>
              <a:rPr lang="en-US" b="1" dirty="0" err="1"/>
              <a:t>updateCommand</a:t>
            </a:r>
            <a:endParaRPr lang="en-US" b="1" dirty="0"/>
          </a:p>
          <a:p>
            <a:pPr marL="0" indent="531813">
              <a:buNone/>
            </a:pPr>
            <a:r>
              <a:rPr lang="en-US" b="1" dirty="0"/>
              <a:t>            //</a:t>
            </a:r>
            <a:r>
              <a:rPr lang="ru-RU" b="1" dirty="0"/>
              <a:t>через такую ссылку будет удобно добавлять параметры</a:t>
            </a:r>
          </a:p>
          <a:p>
            <a:pPr marL="0" indent="531813">
              <a:buNone/>
            </a:pPr>
            <a:r>
              <a:rPr lang="ru-RU" b="1" dirty="0"/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SqlParameterCollection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err="1">
                <a:solidFill>
                  <a:srgbClr val="00B050"/>
                </a:solidFill>
              </a:rPr>
              <a:t>cparams</a:t>
            </a:r>
            <a:r>
              <a:rPr lang="en-US" b="1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cparams</a:t>
            </a:r>
            <a:r>
              <a:rPr lang="en-US" b="1" i="1" dirty="0">
                <a:solidFill>
                  <a:srgbClr val="00B050"/>
                </a:solidFill>
              </a:rPr>
              <a:t> = </a:t>
            </a:r>
            <a:r>
              <a:rPr lang="en-US" b="1" i="1" dirty="0" err="1">
                <a:solidFill>
                  <a:srgbClr val="00B050"/>
                </a:solidFill>
              </a:rPr>
              <a:t>updateCommand.Parameters</a:t>
            </a:r>
            <a:r>
              <a:rPr lang="en-US" b="1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b="1" dirty="0"/>
              <a:t>            //</a:t>
            </a:r>
            <a:r>
              <a:rPr lang="ru-RU" b="1" dirty="0"/>
              <a:t>добавляем параметры для хранимой процедуры</a:t>
            </a:r>
          </a:p>
          <a:p>
            <a:pPr marL="0" indent="531813">
              <a:buNone/>
            </a:pPr>
            <a:r>
              <a:rPr lang="ru-RU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cparams.Add</a:t>
            </a:r>
            <a:r>
              <a:rPr lang="en-US" b="1" i="1" dirty="0">
                <a:solidFill>
                  <a:srgbClr val="00B050"/>
                </a:solidFill>
              </a:rPr>
              <a:t>("@</a:t>
            </a:r>
            <a:r>
              <a:rPr lang="en-US" b="1" i="1" dirty="0" err="1">
                <a:solidFill>
                  <a:srgbClr val="00B050"/>
                </a:solidFill>
              </a:rPr>
              <a:t>pId</a:t>
            </a:r>
            <a:r>
              <a:rPr lang="en-US" b="1" i="1" dirty="0">
                <a:solidFill>
                  <a:srgbClr val="00B050"/>
                </a:solidFill>
              </a:rPr>
              <a:t>", </a:t>
            </a:r>
            <a:r>
              <a:rPr lang="en-US" b="1" i="1" dirty="0" err="1">
                <a:solidFill>
                  <a:srgbClr val="00B050"/>
                </a:solidFill>
              </a:rPr>
              <a:t>SqlDbType.Int</a:t>
            </a:r>
            <a:r>
              <a:rPr lang="en-US" b="1" i="1" dirty="0">
                <a:solidFill>
                  <a:srgbClr val="00B050"/>
                </a:solidFill>
              </a:rPr>
              <a:t>, 0, "Id");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cparams</a:t>
            </a:r>
            <a:r>
              <a:rPr lang="en-US" b="1" i="1" dirty="0">
                <a:solidFill>
                  <a:srgbClr val="00B050"/>
                </a:solidFill>
              </a:rPr>
              <a:t>["@</a:t>
            </a:r>
            <a:r>
              <a:rPr lang="en-US" b="1" i="1" dirty="0" err="1">
                <a:solidFill>
                  <a:srgbClr val="00B050"/>
                </a:solidFill>
              </a:rPr>
              <a:t>pId</a:t>
            </a:r>
            <a:r>
              <a:rPr lang="en-US" b="1" i="1" dirty="0">
                <a:solidFill>
                  <a:srgbClr val="00B050"/>
                </a:solidFill>
              </a:rPr>
              <a:t>"].</a:t>
            </a:r>
            <a:r>
              <a:rPr lang="en-US" b="1" i="1" dirty="0" err="1">
                <a:solidFill>
                  <a:srgbClr val="00B050"/>
                </a:solidFill>
              </a:rPr>
              <a:t>SourceVersion</a:t>
            </a:r>
            <a:r>
              <a:rPr lang="en-US" b="1" i="1" dirty="0">
                <a:solidFill>
                  <a:srgbClr val="00B050"/>
                </a:solidFill>
              </a:rPr>
              <a:t> = </a:t>
            </a:r>
            <a:r>
              <a:rPr lang="en-US" b="1" i="1" dirty="0" err="1">
                <a:solidFill>
                  <a:srgbClr val="00B050"/>
                </a:solidFill>
              </a:rPr>
              <a:t>DataRowVersion.Original</a:t>
            </a:r>
            <a:r>
              <a:rPr lang="en-US" b="1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cparams.Add</a:t>
            </a:r>
            <a:r>
              <a:rPr lang="en-US" b="1" i="1" dirty="0">
                <a:solidFill>
                  <a:srgbClr val="00B050"/>
                </a:solidFill>
              </a:rPr>
              <a:t>("@</a:t>
            </a:r>
            <a:r>
              <a:rPr lang="en-US" b="1" i="1" dirty="0" err="1">
                <a:solidFill>
                  <a:srgbClr val="00B050"/>
                </a:solidFill>
              </a:rPr>
              <a:t>pCountryId</a:t>
            </a:r>
            <a:r>
              <a:rPr lang="en-US" b="1" i="1" dirty="0">
                <a:solidFill>
                  <a:srgbClr val="00B050"/>
                </a:solidFill>
              </a:rPr>
              <a:t>", </a:t>
            </a:r>
            <a:r>
              <a:rPr lang="en-US" b="1" i="1" dirty="0" err="1">
                <a:solidFill>
                  <a:srgbClr val="00B050"/>
                </a:solidFill>
              </a:rPr>
              <a:t>SqlDbType.Int</a:t>
            </a:r>
            <a:r>
              <a:rPr lang="en-US" b="1" i="1" dirty="0">
                <a:solidFill>
                  <a:srgbClr val="00B050"/>
                </a:solidFill>
              </a:rPr>
              <a:t>, 8, "</a:t>
            </a:r>
            <a:r>
              <a:rPr lang="en-US" b="1" i="1" dirty="0" err="1">
                <a:solidFill>
                  <a:srgbClr val="00B050"/>
                </a:solidFill>
              </a:rPr>
              <a:t>CountryId</a:t>
            </a:r>
            <a:r>
              <a:rPr lang="en-US" b="1" i="1" dirty="0">
                <a:solidFill>
                  <a:srgbClr val="00B050"/>
                </a:solidFill>
              </a:rPr>
              <a:t>");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cparams.Add</a:t>
            </a:r>
            <a:r>
              <a:rPr lang="en-US" b="1" i="1" dirty="0">
                <a:solidFill>
                  <a:srgbClr val="00B050"/>
                </a:solidFill>
              </a:rPr>
              <a:t>("@</a:t>
            </a:r>
            <a:r>
              <a:rPr lang="en-US" b="1" i="1" dirty="0" err="1">
                <a:solidFill>
                  <a:srgbClr val="00B050"/>
                </a:solidFill>
              </a:rPr>
              <a:t>pName</a:t>
            </a:r>
            <a:r>
              <a:rPr lang="en-US" b="1" i="1" dirty="0">
                <a:solidFill>
                  <a:srgbClr val="00B050"/>
                </a:solidFill>
              </a:rPr>
              <a:t>", </a:t>
            </a:r>
            <a:r>
              <a:rPr lang="en-US" b="1" i="1" dirty="0" err="1">
                <a:solidFill>
                  <a:srgbClr val="00B050"/>
                </a:solidFill>
              </a:rPr>
              <a:t>SqlDbType.NVarChar</a:t>
            </a:r>
            <a:r>
              <a:rPr lang="en-US" b="1" i="1" dirty="0">
                <a:solidFill>
                  <a:srgbClr val="00B050"/>
                </a:solidFill>
              </a:rPr>
              <a:t>, 20, "Name");</a:t>
            </a:r>
          </a:p>
          <a:p>
            <a:pPr marL="0" indent="531813">
              <a:buNone/>
            </a:pPr>
            <a:r>
              <a:rPr lang="en-US" b="1" dirty="0"/>
              <a:t>            //</a:t>
            </a:r>
            <a:r>
              <a:rPr lang="ru-RU" b="1" dirty="0"/>
              <a:t>инициализируем командное свойство </a:t>
            </a:r>
            <a:r>
              <a:rPr lang="en-US" b="1" dirty="0" err="1"/>
              <a:t>UpdateCommand</a:t>
            </a:r>
            <a:endParaRPr lang="en-US" b="1" dirty="0"/>
          </a:p>
          <a:p>
            <a:pPr marL="0" indent="531813">
              <a:buNone/>
            </a:pPr>
            <a:r>
              <a:rPr lang="en-US" b="1" dirty="0"/>
              <a:t>            //</a:t>
            </a:r>
            <a:r>
              <a:rPr lang="ru-RU" b="1" dirty="0"/>
              <a:t>адаптера</a:t>
            </a:r>
          </a:p>
          <a:p>
            <a:pPr marL="0" indent="531813">
              <a:buNone/>
            </a:pPr>
            <a:r>
              <a:rPr lang="ru-RU" b="1" dirty="0"/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da.UpdateCommand</a:t>
            </a:r>
            <a:r>
              <a:rPr lang="en-US" b="1" i="1" dirty="0">
                <a:solidFill>
                  <a:srgbClr val="00B050"/>
                </a:solidFill>
              </a:rPr>
              <a:t> = </a:t>
            </a:r>
            <a:r>
              <a:rPr lang="en-US" b="1" i="1" dirty="0" err="1">
                <a:solidFill>
                  <a:srgbClr val="00B050"/>
                </a:solidFill>
              </a:rPr>
              <a:t>updateCommand</a:t>
            </a:r>
            <a:r>
              <a:rPr lang="en-US" b="1" i="1" dirty="0">
                <a:solidFill>
                  <a:srgbClr val="00B050"/>
                </a:solidFill>
              </a:rPr>
              <a:t>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Очередность выполнения изменений в БД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При вызове метода </a:t>
            </a:r>
            <a:r>
              <a:rPr lang="ru-RU" dirty="0" err="1"/>
              <a:t>Update</a:t>
            </a:r>
            <a:r>
              <a:rPr lang="ru-RU" dirty="0"/>
              <a:t>() строки обрабатываются по одной. У каждой строки есть свойство </a:t>
            </a:r>
            <a:r>
              <a:rPr lang="ru-RU" dirty="0" err="1"/>
              <a:t>DataViewRowState</a:t>
            </a:r>
            <a:r>
              <a:rPr lang="ru-RU" dirty="0"/>
              <a:t>, допустимые значения которого определены в перечислении с таким же именем. Значение этого свойства зависит от действий, выполненных со строкой. Если какую-то строку удалили, то значение этого свойства у строки будет равно </a:t>
            </a:r>
            <a:r>
              <a:rPr lang="ru-RU" dirty="0" err="1"/>
              <a:t>DataViewRowState.Deleted</a:t>
            </a:r>
            <a:r>
              <a:rPr lang="ru-RU" dirty="0"/>
              <a:t>, для добавленной строки это свойство будет равно </a:t>
            </a:r>
            <a:r>
              <a:rPr lang="ru-RU" dirty="0" err="1"/>
              <a:t>DataViewRowState.Added</a:t>
            </a:r>
            <a:r>
              <a:rPr lang="ru-RU" dirty="0"/>
              <a:t>, для измененной — </a:t>
            </a:r>
            <a:r>
              <a:rPr lang="ru-RU" dirty="0" err="1"/>
              <a:t>DataViewRowState.ModifiedCurrent</a:t>
            </a:r>
            <a:r>
              <a:rPr lang="ru-RU" dirty="0"/>
              <a:t>, для строки, которая не была изменена, это свойство будет равно </a:t>
            </a:r>
            <a:r>
              <a:rPr lang="ru-RU" dirty="0" err="1"/>
              <a:t>DataViewRowState.Unchanged</a:t>
            </a:r>
            <a:r>
              <a:rPr lang="ru-RU" dirty="0"/>
              <a:t>. Используя это свойство мы напишем код, который позволит нам выполнять синхронизацию локальных данных из нашего приложения с БД в той очередности, которая нам нужна.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09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Очередность выполнения изменений в БД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 этом нам поможет метод </a:t>
            </a:r>
            <a:r>
              <a:rPr lang="ru-RU" dirty="0" err="1"/>
              <a:t>Select</a:t>
            </a:r>
            <a:r>
              <a:rPr lang="ru-RU" dirty="0"/>
              <a:t>, определенный в классе </a:t>
            </a:r>
            <a:r>
              <a:rPr lang="ru-RU" dirty="0" err="1"/>
              <a:t>DataTable</a:t>
            </a:r>
            <a:r>
              <a:rPr lang="ru-RU" dirty="0"/>
              <a:t> и позволяющий выбирать из таблицы строки с заданным значением свойства </a:t>
            </a:r>
            <a:r>
              <a:rPr lang="ru-RU" dirty="0" err="1"/>
              <a:t>DataViewRowState</a:t>
            </a:r>
            <a:r>
              <a:rPr lang="ru-RU" dirty="0"/>
              <a:t>. Сначала выберем из объекта </a:t>
            </a:r>
            <a:r>
              <a:rPr lang="ru-RU" dirty="0" err="1"/>
              <a:t>DataSet</a:t>
            </a:r>
            <a:r>
              <a:rPr lang="ru-RU" dirty="0"/>
              <a:t> данные таблицы, которую мы хотим синхронизировать с нашей БД. Затем, вместо однократного вызова метода </a:t>
            </a:r>
            <a:r>
              <a:rPr lang="ru-RU" dirty="0" err="1"/>
              <a:t>Update</a:t>
            </a:r>
            <a:r>
              <a:rPr lang="ru-RU" dirty="0"/>
              <a:t>(), вызовем этот метод несколько раз, передавая ему для обработки только строки с указанным типом изменения, только удаленные, или только добавленные. Отобрать эти строки мы можем с помощью метода </a:t>
            </a:r>
            <a:r>
              <a:rPr lang="ru-RU" dirty="0" err="1"/>
              <a:t>Select</a:t>
            </a:r>
            <a:r>
              <a:rPr lang="ru-RU" dirty="0"/>
              <a:t>(), который возвращает массив типа </a:t>
            </a:r>
            <a:r>
              <a:rPr lang="ru-RU" dirty="0" err="1"/>
              <a:t>DataRow</a:t>
            </a:r>
            <a:r>
              <a:rPr lang="ru-RU" dirty="0"/>
              <a:t>. Таким образом, мы выполним синхронизацию в той очередности, которая требуется в нашем приложении.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748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Очередность выполнения изменений в БД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B050"/>
                </a:solidFill>
              </a:rPr>
              <a:t>     </a:t>
            </a:r>
            <a:r>
              <a:rPr lang="en-US" i="1" dirty="0" err="1" smtClean="0">
                <a:solidFill>
                  <a:srgbClr val="00B050"/>
                </a:solidFill>
              </a:rPr>
              <a:t>DataTable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table = </a:t>
            </a:r>
            <a:r>
              <a:rPr lang="en-US" i="1" dirty="0" err="1">
                <a:solidFill>
                  <a:srgbClr val="00B050"/>
                </a:solidFill>
              </a:rPr>
              <a:t>set.Tables</a:t>
            </a:r>
            <a:r>
              <a:rPr lang="en-US" i="1" dirty="0">
                <a:solidFill>
                  <a:srgbClr val="00B050"/>
                </a:solidFill>
              </a:rPr>
              <a:t>["</a:t>
            </a:r>
            <a:r>
              <a:rPr lang="en-US" i="1" dirty="0" err="1">
                <a:solidFill>
                  <a:srgbClr val="00B050"/>
                </a:solidFill>
              </a:rPr>
              <a:t>mytable</a:t>
            </a:r>
            <a:r>
              <a:rPr lang="en-US" i="1" dirty="0">
                <a:solidFill>
                  <a:srgbClr val="00B050"/>
                </a:solidFill>
              </a:rPr>
              <a:t>"];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сначала обработаем удаленные строки</a:t>
            </a:r>
          </a:p>
          <a:p>
            <a:pPr marL="0" indent="531813">
              <a:buNone/>
            </a:pPr>
            <a:r>
              <a:rPr lang="ru-RU" dirty="0"/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da.Update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table.Select</a:t>
            </a:r>
            <a:r>
              <a:rPr lang="en-US" i="1" dirty="0">
                <a:solidFill>
                  <a:srgbClr val="00B050"/>
                </a:solidFill>
              </a:rPr>
              <a:t>(null, null, </a:t>
            </a:r>
            <a:r>
              <a:rPr lang="en-US" i="1" dirty="0" err="1">
                <a:solidFill>
                  <a:srgbClr val="00B050"/>
                </a:solidFill>
              </a:rPr>
              <a:t>DataViewRowState.Deleted</a:t>
            </a:r>
            <a:r>
              <a:rPr lang="en-US" i="1" dirty="0">
                <a:solidFill>
                  <a:srgbClr val="00B050"/>
                </a:solidFill>
              </a:rPr>
              <a:t>));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теперь обработаем </a:t>
            </a:r>
            <a:r>
              <a:rPr lang="ru-RU" dirty="0" err="1"/>
              <a:t>изененные</a:t>
            </a:r>
            <a:r>
              <a:rPr lang="ru-RU" dirty="0"/>
              <a:t> строки</a:t>
            </a:r>
          </a:p>
          <a:p>
            <a:pPr marL="0" indent="531813">
              <a:buNone/>
            </a:pPr>
            <a:r>
              <a:rPr lang="ru-RU" dirty="0"/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da.Update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table.Select</a:t>
            </a:r>
            <a:r>
              <a:rPr lang="en-US" i="1" dirty="0">
                <a:solidFill>
                  <a:srgbClr val="00B050"/>
                </a:solidFill>
              </a:rPr>
              <a:t>(null, null, </a:t>
            </a:r>
            <a:r>
              <a:rPr lang="en-US" i="1" dirty="0" err="1">
                <a:solidFill>
                  <a:srgbClr val="00B050"/>
                </a:solidFill>
              </a:rPr>
              <a:t>DataViewRowState.ModifiedCurrent</a:t>
            </a:r>
            <a:r>
              <a:rPr lang="en-US" i="1" dirty="0">
                <a:solidFill>
                  <a:srgbClr val="00B050"/>
                </a:solidFill>
              </a:rPr>
              <a:t>));</a:t>
            </a:r>
          </a:p>
          <a:p>
            <a:pPr marL="0" indent="531813">
              <a:buNone/>
            </a:pPr>
            <a:r>
              <a:rPr lang="en-US" dirty="0"/>
              <a:t>            //</a:t>
            </a:r>
            <a:r>
              <a:rPr lang="ru-RU" dirty="0"/>
              <a:t>теперь обработаем добавленные строки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da.Update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table.Select</a:t>
            </a:r>
            <a:r>
              <a:rPr lang="en-US" i="1" dirty="0">
                <a:solidFill>
                  <a:srgbClr val="00B050"/>
                </a:solidFill>
              </a:rPr>
              <a:t>(null, null, </a:t>
            </a:r>
            <a:r>
              <a:rPr lang="en-US" i="1" dirty="0" err="1">
                <a:solidFill>
                  <a:srgbClr val="00B050"/>
                </a:solidFill>
              </a:rPr>
              <a:t>DataViewRowState.Added</a:t>
            </a:r>
            <a:r>
              <a:rPr lang="en-US" i="1" dirty="0">
                <a:solidFill>
                  <a:srgbClr val="00B050"/>
                </a:solidFill>
              </a:rPr>
              <a:t>));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indent="531813">
              <a:buNone/>
            </a:pPr>
            <a:r>
              <a:rPr lang="ru-RU" dirty="0"/>
              <a:t>Рассмотрим ситуацию, когда мы инициализировали командное свойство </a:t>
            </a:r>
            <a:r>
              <a:rPr lang="ru-RU" dirty="0" err="1"/>
              <a:t>SelectCommand</a:t>
            </a:r>
            <a:r>
              <a:rPr lang="ru-RU" dirty="0"/>
              <a:t> адаптера такой строкой: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string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strSQL</a:t>
            </a:r>
            <a:r>
              <a:rPr lang="ru-RU" i="1" dirty="0">
                <a:solidFill>
                  <a:srgbClr val="00B050"/>
                </a:solidFill>
              </a:rPr>
              <a:t> = "SELECT * FROM </a:t>
            </a:r>
            <a:r>
              <a:rPr lang="ru-RU" i="1" dirty="0" err="1">
                <a:solidFill>
                  <a:srgbClr val="00B050"/>
                </a:solidFill>
              </a:rPr>
              <a:t>Authors</a:t>
            </a:r>
            <a:r>
              <a:rPr lang="ru-RU" i="1" dirty="0">
                <a:solidFill>
                  <a:srgbClr val="00B050"/>
                </a:solidFill>
              </a:rPr>
              <a:t>;" + "SELECT * FROM </a:t>
            </a:r>
            <a:r>
              <a:rPr lang="ru-RU" i="1" dirty="0" err="1">
                <a:solidFill>
                  <a:srgbClr val="00B050"/>
                </a:solidFill>
              </a:rPr>
              <a:t>Books</a:t>
            </a:r>
            <a:r>
              <a:rPr lang="ru-RU" i="1" dirty="0">
                <a:solidFill>
                  <a:srgbClr val="00B050"/>
                </a:solidFill>
              </a:rPr>
              <a:t>;" + "SELECT * FROM </a:t>
            </a:r>
            <a:r>
              <a:rPr lang="ru-RU" i="1" dirty="0" err="1">
                <a:solidFill>
                  <a:srgbClr val="00B050"/>
                </a:solidFill>
              </a:rPr>
              <a:t>Publishers</a:t>
            </a:r>
            <a:r>
              <a:rPr lang="ru-RU" i="1" dirty="0">
                <a:solidFill>
                  <a:srgbClr val="00B050"/>
                </a:solidFill>
              </a:rPr>
              <a:t>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 smtClean="0"/>
              <a:t>Дальше </a:t>
            </a:r>
            <a:r>
              <a:rPr lang="ru-RU" dirty="0"/>
              <a:t>выполним стандартный вызов метода </a:t>
            </a:r>
            <a:r>
              <a:rPr lang="ru-RU" dirty="0" err="1"/>
              <a:t>Fill</a:t>
            </a:r>
            <a:r>
              <a:rPr lang="ru-RU" dirty="0"/>
              <a:t>():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da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= </a:t>
            </a:r>
            <a:r>
              <a:rPr lang="ru-RU" i="1" dirty="0" err="1">
                <a:solidFill>
                  <a:srgbClr val="00B050"/>
                </a:solidFill>
              </a:rPr>
              <a:t>new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SqlDataAdapter</a:t>
            </a:r>
            <a:r>
              <a:rPr lang="ru-RU" i="1" dirty="0">
                <a:solidFill>
                  <a:srgbClr val="00B050"/>
                </a:solidFill>
              </a:rPr>
              <a:t>(</a:t>
            </a:r>
            <a:r>
              <a:rPr lang="ru-RU" i="1" dirty="0" err="1">
                <a:solidFill>
                  <a:srgbClr val="00B050"/>
                </a:solidFill>
              </a:rPr>
              <a:t>strSQL</a:t>
            </a:r>
            <a:r>
              <a:rPr lang="ru-RU" i="1" dirty="0">
                <a:solidFill>
                  <a:srgbClr val="00B050"/>
                </a:solidFill>
              </a:rPr>
              <a:t>, </a:t>
            </a:r>
            <a:r>
              <a:rPr lang="ru-RU" i="1" dirty="0" err="1">
                <a:solidFill>
                  <a:srgbClr val="00B050"/>
                </a:solidFill>
              </a:rPr>
              <a:t>conn</a:t>
            </a:r>
            <a:r>
              <a:rPr lang="ru-RU" i="1" dirty="0">
                <a:solidFill>
                  <a:srgbClr val="00B050"/>
                </a:solidFill>
              </a:rPr>
              <a:t>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ds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= </a:t>
            </a:r>
            <a:r>
              <a:rPr lang="ru-RU" i="1" dirty="0" err="1">
                <a:solidFill>
                  <a:srgbClr val="00B050"/>
                </a:solidFill>
              </a:rPr>
              <a:t>new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DataSet</a:t>
            </a:r>
            <a:r>
              <a:rPr lang="ru-RU" i="1" dirty="0">
                <a:solidFill>
                  <a:srgbClr val="00B050"/>
                </a:solidFill>
              </a:rPr>
              <a:t>(); </a:t>
            </a:r>
            <a:r>
              <a:rPr lang="ru-RU" i="1" dirty="0" err="1">
                <a:solidFill>
                  <a:srgbClr val="00B050"/>
                </a:solidFill>
              </a:rPr>
              <a:t>da.Fill</a:t>
            </a:r>
            <a:r>
              <a:rPr lang="ru-RU" i="1" dirty="0">
                <a:solidFill>
                  <a:srgbClr val="00B050"/>
                </a:solidFill>
              </a:rPr>
              <a:t>(</a:t>
            </a:r>
            <a:r>
              <a:rPr lang="ru-RU" i="1" dirty="0" err="1">
                <a:solidFill>
                  <a:srgbClr val="00B050"/>
                </a:solidFill>
              </a:rPr>
              <a:t>ds</a:t>
            </a:r>
            <a:r>
              <a:rPr lang="ru-RU" i="1" dirty="0">
                <a:solidFill>
                  <a:srgbClr val="00B050"/>
                </a:solidFill>
              </a:rPr>
              <a:t>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 smtClean="0"/>
              <a:t>После </a:t>
            </a:r>
            <a:r>
              <a:rPr lang="ru-RU" dirty="0"/>
              <a:t>вызова метода </a:t>
            </a:r>
            <a:r>
              <a:rPr lang="ru-RU" dirty="0" err="1"/>
              <a:t>Fill</a:t>
            </a:r>
            <a:r>
              <a:rPr lang="ru-RU" dirty="0"/>
              <a:t>() в свойстве </a:t>
            </a:r>
            <a:r>
              <a:rPr lang="ru-RU" dirty="0" err="1"/>
              <a:t>Tables</a:t>
            </a:r>
            <a:r>
              <a:rPr lang="ru-RU" dirty="0"/>
              <a:t> нашего </a:t>
            </a:r>
            <a:r>
              <a:rPr lang="ru-RU" dirty="0" err="1"/>
              <a:t>DataSet</a:t>
            </a:r>
            <a:r>
              <a:rPr lang="ru-RU" dirty="0"/>
              <a:t> будут находиться три таблицы. Каждая из таблиц будет содержать результат выполнения одного из запросов </a:t>
            </a:r>
            <a:r>
              <a:rPr lang="ru-RU" dirty="0" err="1"/>
              <a:t>select</a:t>
            </a:r>
            <a:r>
              <a:rPr lang="ru-RU" dirty="0"/>
              <a:t>. Вспомните, какие будут имена у этих таблиц в свойстве </a:t>
            </a:r>
            <a:r>
              <a:rPr lang="ru-RU" dirty="0" err="1"/>
              <a:t>Tables</a:t>
            </a:r>
            <a:r>
              <a:rPr lang="ru-RU" dirty="0"/>
              <a:t>. По умолчанию, первая таблица будет называться «</a:t>
            </a:r>
            <a:r>
              <a:rPr lang="ru-RU" dirty="0" err="1"/>
              <a:t>Table</a:t>
            </a:r>
            <a:r>
              <a:rPr lang="ru-RU" dirty="0"/>
              <a:t>», вторая — «Table1», третья — «Table2».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Если </a:t>
            </a:r>
            <a:r>
              <a:rPr lang="ru-RU" dirty="0"/>
              <a:t>вы захотите, например, отобразить в </a:t>
            </a:r>
            <a:r>
              <a:rPr lang="ru-RU" dirty="0" err="1"/>
              <a:t>DataGridView</a:t>
            </a:r>
            <a:r>
              <a:rPr lang="ru-RU" dirty="0"/>
              <a:t> данные из таблицы </a:t>
            </a:r>
            <a:r>
              <a:rPr lang="ru-RU" dirty="0" err="1"/>
              <a:t>Books</a:t>
            </a:r>
            <a:r>
              <a:rPr lang="ru-RU" dirty="0"/>
              <a:t>, вам надо будет написать такой код: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smtClean="0">
                <a:solidFill>
                  <a:srgbClr val="00B050"/>
                </a:solidFill>
              </a:rPr>
              <a:t>dataGridView1.DataSource </a:t>
            </a:r>
            <a:r>
              <a:rPr lang="ru-RU" i="1" dirty="0">
                <a:solidFill>
                  <a:srgbClr val="00B050"/>
                </a:solidFill>
              </a:rPr>
              <a:t>= </a:t>
            </a:r>
            <a:r>
              <a:rPr lang="ru-RU" i="1" dirty="0" err="1">
                <a:solidFill>
                  <a:srgbClr val="00B050"/>
                </a:solidFill>
              </a:rPr>
              <a:t>set.Tables</a:t>
            </a:r>
            <a:r>
              <a:rPr lang="ru-RU" i="1" dirty="0">
                <a:solidFill>
                  <a:srgbClr val="00B050"/>
                </a:solidFill>
              </a:rPr>
              <a:t>[1];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 smtClean="0"/>
              <a:t>или </a:t>
            </a:r>
            <a:r>
              <a:rPr lang="ru-RU" dirty="0"/>
              <a:t>такой: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smtClean="0">
                <a:solidFill>
                  <a:srgbClr val="00B050"/>
                </a:solidFill>
              </a:rPr>
              <a:t>dataGridView1.DataSource </a:t>
            </a:r>
            <a:r>
              <a:rPr lang="ru-RU" i="1" dirty="0">
                <a:solidFill>
                  <a:srgbClr val="00B050"/>
                </a:solidFill>
              </a:rPr>
              <a:t>= </a:t>
            </a:r>
            <a:r>
              <a:rPr lang="ru-RU" i="1" dirty="0" err="1">
                <a:solidFill>
                  <a:srgbClr val="00B050"/>
                </a:solidFill>
              </a:rPr>
              <a:t>set.Tables</a:t>
            </a:r>
            <a:r>
              <a:rPr lang="ru-RU" i="1" dirty="0">
                <a:solidFill>
                  <a:srgbClr val="00B050"/>
                </a:solidFill>
              </a:rPr>
              <a:t>["Table1"];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8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У адаптера есть свойство </a:t>
            </a:r>
            <a:r>
              <a:rPr lang="en-US" i="1" dirty="0">
                <a:solidFill>
                  <a:srgbClr val="00B050"/>
                </a:solidFill>
              </a:rPr>
              <a:t>public </a:t>
            </a:r>
            <a:r>
              <a:rPr lang="en-US" i="1" dirty="0" err="1">
                <a:solidFill>
                  <a:srgbClr val="00B050"/>
                </a:solidFill>
              </a:rPr>
              <a:t>DataTableMappingCollection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TableMappings</a:t>
            </a:r>
            <a:r>
              <a:rPr lang="en-US" i="1" dirty="0">
                <a:solidFill>
                  <a:srgbClr val="00B050"/>
                </a:solidFill>
              </a:rPr>
              <a:t> { get; </a:t>
            </a:r>
            <a:r>
              <a:rPr lang="en-US" i="1" dirty="0" smtClean="0">
                <a:solidFill>
                  <a:srgbClr val="00B050"/>
                </a:solidFill>
              </a:rPr>
              <a:t>}.</a:t>
            </a:r>
          </a:p>
          <a:p>
            <a:pPr marL="0" indent="531813">
              <a:buNone/>
            </a:pPr>
            <a:r>
              <a:rPr lang="ru-RU" dirty="0"/>
              <a:t>Тип этого свойства </a:t>
            </a:r>
            <a:r>
              <a:rPr lang="ru-RU" dirty="0" err="1"/>
              <a:t>DataTableMappingCollection</a:t>
            </a:r>
            <a:r>
              <a:rPr lang="ru-RU" dirty="0"/>
              <a:t> определен в пространстве имен </a:t>
            </a:r>
            <a:r>
              <a:rPr lang="ru-RU" dirty="0" err="1"/>
              <a:t>System.Data.Common</a:t>
            </a:r>
            <a:r>
              <a:rPr lang="ru-RU" dirty="0"/>
              <a:t>. Это коллекция, элементами которой являются объекты типа </a:t>
            </a:r>
            <a:r>
              <a:rPr lang="ru-RU" dirty="0" err="1"/>
              <a:t>DataTableMapping</a:t>
            </a:r>
            <a:r>
              <a:rPr lang="ru-RU" dirty="0"/>
              <a:t>. </a:t>
            </a:r>
            <a:r>
              <a:rPr lang="ru-RU" b="1" dirty="0"/>
              <a:t>Свойство </a:t>
            </a:r>
            <a:r>
              <a:rPr lang="ru-RU" b="1" dirty="0" err="1"/>
              <a:t>TableMappings</a:t>
            </a:r>
            <a:r>
              <a:rPr lang="ru-RU" b="1" dirty="0"/>
              <a:t> позволяет нам задать соответствие имен таблиц в БД с именами таблиц в </a:t>
            </a:r>
            <a:r>
              <a:rPr lang="ru-RU" b="1" dirty="0" err="1"/>
              <a:t>DataSet</a:t>
            </a:r>
            <a:r>
              <a:rPr lang="ru-RU" b="1" dirty="0"/>
              <a:t>. </a:t>
            </a:r>
            <a:r>
              <a:rPr lang="ru-RU" dirty="0"/>
              <a:t>Скоро вы увидите, что это свойство позволяет задавать не только соответствие между именами таблиц, а и еще кое-что. Но сначала рассмотрим отображение имен таблиц. Наша цель заключается в том, чтобы для таблицы БД </a:t>
            </a:r>
            <a:r>
              <a:rPr lang="ru-RU" dirty="0" err="1"/>
              <a:t>Authors</a:t>
            </a:r>
            <a:r>
              <a:rPr lang="ru-RU" dirty="0"/>
              <a:t> в </a:t>
            </a:r>
            <a:r>
              <a:rPr lang="ru-RU" dirty="0" err="1"/>
              <a:t>DataSet</a:t>
            </a:r>
            <a:r>
              <a:rPr lang="ru-RU" dirty="0"/>
              <a:t> была создана таблица с таким же именем </a:t>
            </a:r>
            <a:r>
              <a:rPr lang="ru-RU" dirty="0" err="1"/>
              <a:t>Authors</a:t>
            </a:r>
            <a:r>
              <a:rPr lang="ru-RU" dirty="0"/>
              <a:t>, и точно также для других таблиц. Для этого мы можем поступить таким образом: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da.TableMappings.Add</a:t>
            </a:r>
            <a:r>
              <a:rPr lang="ru-RU" i="1" dirty="0">
                <a:solidFill>
                  <a:srgbClr val="00B050"/>
                </a:solidFill>
              </a:rPr>
              <a:t>("</a:t>
            </a:r>
            <a:r>
              <a:rPr lang="ru-RU" i="1" dirty="0" err="1">
                <a:solidFill>
                  <a:srgbClr val="00B050"/>
                </a:solidFill>
              </a:rPr>
              <a:t>Table</a:t>
            </a:r>
            <a:r>
              <a:rPr lang="ru-RU" i="1" dirty="0">
                <a:solidFill>
                  <a:srgbClr val="00B050"/>
                </a:solidFill>
              </a:rPr>
              <a:t>", "</a:t>
            </a:r>
            <a:r>
              <a:rPr lang="ru-RU" i="1" dirty="0" err="1">
                <a:solidFill>
                  <a:srgbClr val="00B050"/>
                </a:solidFill>
              </a:rPr>
              <a:t>Authors</a:t>
            </a:r>
            <a:r>
              <a:rPr lang="ru-RU" i="1" dirty="0">
                <a:solidFill>
                  <a:srgbClr val="00B050"/>
                </a:solidFill>
              </a:rPr>
              <a:t>");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da.TableMappings.Add</a:t>
            </a:r>
            <a:r>
              <a:rPr lang="ru-RU" i="1" dirty="0">
                <a:solidFill>
                  <a:srgbClr val="00B050"/>
                </a:solidFill>
              </a:rPr>
              <a:t>("Table1", "</a:t>
            </a:r>
            <a:r>
              <a:rPr lang="ru-RU" i="1" dirty="0" err="1">
                <a:solidFill>
                  <a:srgbClr val="00B050"/>
                </a:solidFill>
              </a:rPr>
              <a:t>Books</a:t>
            </a:r>
            <a:r>
              <a:rPr lang="ru-RU" i="1" dirty="0">
                <a:solidFill>
                  <a:srgbClr val="00B050"/>
                </a:solidFill>
              </a:rPr>
              <a:t>");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da.TableMappings.Add</a:t>
            </a:r>
            <a:r>
              <a:rPr lang="ru-RU" i="1" dirty="0">
                <a:solidFill>
                  <a:srgbClr val="00B050"/>
                </a:solidFill>
              </a:rPr>
              <a:t>("Table2", "</a:t>
            </a:r>
            <a:r>
              <a:rPr lang="ru-RU" i="1" dirty="0" err="1">
                <a:solidFill>
                  <a:srgbClr val="00B050"/>
                </a:solidFill>
              </a:rPr>
              <a:t>Publishers</a:t>
            </a:r>
            <a:r>
              <a:rPr lang="ru-RU" i="1" dirty="0">
                <a:solidFill>
                  <a:srgbClr val="00B050"/>
                </a:solidFill>
              </a:rPr>
              <a:t>");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da.Fill</a:t>
            </a:r>
            <a:r>
              <a:rPr lang="ru-RU" i="1" dirty="0" smtClean="0">
                <a:solidFill>
                  <a:srgbClr val="00B050"/>
                </a:solidFill>
              </a:rPr>
              <a:t>(</a:t>
            </a:r>
            <a:r>
              <a:rPr lang="ru-RU" i="1" dirty="0" err="1" smtClean="0">
                <a:solidFill>
                  <a:srgbClr val="00B050"/>
                </a:solidFill>
              </a:rPr>
              <a:t>ds</a:t>
            </a:r>
            <a:r>
              <a:rPr lang="ru-RU" i="1" dirty="0">
                <a:solidFill>
                  <a:srgbClr val="00B050"/>
                </a:solidFill>
              </a:rPr>
              <a:t>);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Теперь после выполнения метода </a:t>
            </a:r>
            <a:r>
              <a:rPr lang="en-US" dirty="0"/>
              <a:t>Fill() </a:t>
            </a:r>
            <a:r>
              <a:rPr lang="ru-RU" dirty="0"/>
              <a:t>результаты каждого из трех наших запросов будут располагаться в 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в таблицах с именами, совпадающими с именами исходных таблиц в БД. Эти же действия можно записать в более развернутом виде: </a:t>
            </a:r>
            <a:endParaRPr lang="en-US" dirty="0" smtClean="0"/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DataTableMapping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dtm1 = new </a:t>
            </a:r>
            <a:r>
              <a:rPr lang="en-US" i="1" dirty="0" err="1">
                <a:solidFill>
                  <a:srgbClr val="00B050"/>
                </a:solidFill>
              </a:rPr>
              <a:t>DataTableMapping</a:t>
            </a:r>
            <a:r>
              <a:rPr lang="en-US" i="1" dirty="0">
                <a:solidFill>
                  <a:srgbClr val="00B050"/>
                </a:solidFill>
              </a:rPr>
              <a:t>();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dtm1.SourceTable </a:t>
            </a:r>
            <a:r>
              <a:rPr lang="en-US" i="1" dirty="0">
                <a:solidFill>
                  <a:srgbClr val="00B050"/>
                </a:solidFill>
              </a:rPr>
              <a:t>= "Table";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dtm1.DataSetTable </a:t>
            </a:r>
            <a:r>
              <a:rPr lang="en-US" i="1" dirty="0">
                <a:solidFill>
                  <a:srgbClr val="00B050"/>
                </a:solidFill>
              </a:rPr>
              <a:t>= "Authors";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da.TableMappings.Add</a:t>
            </a:r>
            <a:r>
              <a:rPr lang="en-US" i="1" dirty="0" smtClean="0">
                <a:solidFill>
                  <a:srgbClr val="00B050"/>
                </a:solidFill>
              </a:rPr>
              <a:t>(dtm1);</a:t>
            </a:r>
          </a:p>
        </p:txBody>
      </p:sp>
    </p:spTree>
    <p:extLst>
      <p:ext uri="{BB962C8B-B14F-4D97-AF65-F5344CB8AC3E}">
        <p14:creationId xmlns:p14="http://schemas.microsoft.com/office/powerpoint/2010/main" val="12111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Теперь после выполнения метода </a:t>
            </a:r>
            <a:r>
              <a:rPr lang="en-US" dirty="0"/>
              <a:t>Fill() </a:t>
            </a:r>
            <a:r>
              <a:rPr lang="ru-RU" dirty="0"/>
              <a:t>результаты каждого из трех наших запросов будут располагаться в </a:t>
            </a:r>
            <a:r>
              <a:rPr lang="en-US" dirty="0" err="1"/>
              <a:t>DataSet</a:t>
            </a:r>
            <a:r>
              <a:rPr lang="en-US" dirty="0"/>
              <a:t> </a:t>
            </a:r>
            <a:r>
              <a:rPr lang="ru-RU" dirty="0"/>
              <a:t>в таблицах с именами, совпадающими с именами исходных таблиц в БД. Эти же действия можно записать в более развернутом виде: </a:t>
            </a:r>
            <a:endParaRPr lang="en-US" dirty="0" smtClean="0"/>
          </a:p>
          <a:p>
            <a:pPr marL="539750" indent="-7938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DataTableMapping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dtm1 = new </a:t>
            </a:r>
            <a:r>
              <a:rPr lang="en-US" i="1" dirty="0" err="1">
                <a:solidFill>
                  <a:srgbClr val="00B050"/>
                </a:solidFill>
              </a:rPr>
              <a:t>DataTableMapping</a:t>
            </a:r>
            <a:r>
              <a:rPr lang="en-US" i="1" dirty="0">
                <a:solidFill>
                  <a:srgbClr val="00B050"/>
                </a:solidFill>
              </a:rPr>
              <a:t>();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dtm1.SourceTable </a:t>
            </a:r>
            <a:r>
              <a:rPr lang="en-US" i="1" dirty="0">
                <a:solidFill>
                  <a:srgbClr val="00B050"/>
                </a:solidFill>
              </a:rPr>
              <a:t>= "Table";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dtm1.DataSetTable </a:t>
            </a:r>
            <a:r>
              <a:rPr lang="en-US" i="1" dirty="0">
                <a:solidFill>
                  <a:srgbClr val="00B050"/>
                </a:solidFill>
              </a:rPr>
              <a:t>= "Authors";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da.TableMappings.Add</a:t>
            </a:r>
            <a:r>
              <a:rPr lang="en-US" i="1" dirty="0" smtClean="0">
                <a:solidFill>
                  <a:srgbClr val="00B050"/>
                </a:solidFill>
              </a:rPr>
              <a:t>(dtm1);</a:t>
            </a:r>
          </a:p>
          <a:p>
            <a:pPr marL="539750" indent="-7938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err="1">
                <a:solidFill>
                  <a:srgbClr val="00B050"/>
                </a:solidFill>
              </a:rPr>
              <a:t>DataTableMapping</a:t>
            </a:r>
            <a:r>
              <a:rPr lang="en-US" i="1" dirty="0">
                <a:solidFill>
                  <a:srgbClr val="00B050"/>
                </a:solidFill>
              </a:rPr>
              <a:t> dtm2 = new </a:t>
            </a:r>
            <a:r>
              <a:rPr lang="en-US" i="1" dirty="0" err="1">
                <a:solidFill>
                  <a:srgbClr val="00B050"/>
                </a:solidFill>
              </a:rPr>
              <a:t>DataTableMapping</a:t>
            </a:r>
            <a:r>
              <a:rPr lang="en-US" i="1" dirty="0">
                <a:solidFill>
                  <a:srgbClr val="00B050"/>
                </a:solidFill>
              </a:rPr>
              <a:t>();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dtm2.SourceTable </a:t>
            </a:r>
            <a:r>
              <a:rPr lang="en-US" i="1" dirty="0">
                <a:solidFill>
                  <a:srgbClr val="00B050"/>
                </a:solidFill>
              </a:rPr>
              <a:t>= "Table1";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dtm2.DataSetTable </a:t>
            </a:r>
            <a:r>
              <a:rPr lang="en-US" i="1" dirty="0">
                <a:solidFill>
                  <a:srgbClr val="00B050"/>
                </a:solidFill>
              </a:rPr>
              <a:t>= "Books";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da.TableMappings.Add</a:t>
            </a:r>
            <a:r>
              <a:rPr lang="en-US" i="1" dirty="0" smtClean="0">
                <a:solidFill>
                  <a:srgbClr val="00B050"/>
                </a:solidFill>
              </a:rPr>
              <a:t>(dtm2</a:t>
            </a:r>
            <a:r>
              <a:rPr lang="en-US" i="1" dirty="0">
                <a:solidFill>
                  <a:srgbClr val="00B050"/>
                </a:solidFill>
              </a:rPr>
              <a:t>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DataTableMapping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dtm3 = new </a:t>
            </a:r>
            <a:r>
              <a:rPr lang="en-US" i="1" dirty="0" err="1">
                <a:solidFill>
                  <a:srgbClr val="00B050"/>
                </a:solidFill>
              </a:rPr>
              <a:t>DataTableMapping</a:t>
            </a:r>
            <a:r>
              <a:rPr lang="en-US" i="1" dirty="0">
                <a:solidFill>
                  <a:srgbClr val="00B050"/>
                </a:solidFill>
              </a:rPr>
              <a:t>();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dtm3.SourceTable </a:t>
            </a:r>
            <a:r>
              <a:rPr lang="en-US" i="1" dirty="0">
                <a:solidFill>
                  <a:srgbClr val="00B050"/>
                </a:solidFill>
              </a:rPr>
              <a:t>= "Table2";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dtm3.DataSetTable </a:t>
            </a:r>
            <a:r>
              <a:rPr lang="en-US" i="1" dirty="0">
                <a:solidFill>
                  <a:srgbClr val="00B050"/>
                </a:solidFill>
              </a:rPr>
              <a:t>= "Publishers";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da.TableMappings.Add</a:t>
            </a:r>
            <a:r>
              <a:rPr lang="en-US" i="1" dirty="0" smtClean="0">
                <a:solidFill>
                  <a:srgbClr val="00B050"/>
                </a:solidFill>
              </a:rPr>
              <a:t>(dtm3</a:t>
            </a:r>
            <a:r>
              <a:rPr lang="en-US" i="1" dirty="0">
                <a:solidFill>
                  <a:srgbClr val="00B050"/>
                </a:solidFill>
              </a:rPr>
              <a:t>);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539750" indent="-7938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da.Fill</a:t>
            </a:r>
            <a:r>
              <a:rPr lang="en-US" i="1" dirty="0" smtClean="0">
                <a:solidFill>
                  <a:srgbClr val="00B050"/>
                </a:solidFill>
              </a:rPr>
              <a:t>(ds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Автономные типы действительно можно использовать без подключения к базе данных, но все-таки обычно применяются подключения и объекты команд. Кроме того, используется и особый объект — </a:t>
            </a:r>
            <a:r>
              <a:rPr lang="ru-RU" b="1" dirty="0"/>
              <a:t>адаптер </a:t>
            </a:r>
            <a:r>
              <a:rPr lang="ru-RU" b="1" dirty="0" smtClean="0"/>
              <a:t>данных </a:t>
            </a:r>
            <a:r>
              <a:rPr lang="ru-RU" dirty="0" smtClean="0"/>
              <a:t>(</a:t>
            </a:r>
            <a:r>
              <a:rPr lang="ru-RU" dirty="0"/>
              <a:t>расширяющий абстрактный тип </a:t>
            </a:r>
            <a:r>
              <a:rPr lang="ru-RU" dirty="0" err="1"/>
              <a:t>DbDataAdapter</a:t>
            </a:r>
            <a:r>
              <a:rPr lang="ru-RU" dirty="0"/>
              <a:t>), который как раз поставляет и обновляет данные. Но в отличие от подключенного уровня, данные, полученные через адаптер данных, не обрабатываются с помощью объектов чтения данных. Вместо этого объекты адаптеров пересылают данные между вызывающим процессом и источником данных с помощью объектов </a:t>
            </a:r>
            <a:r>
              <a:rPr lang="ru-RU" dirty="0" err="1"/>
              <a:t>DataSet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b="1" i="1" dirty="0" smtClean="0"/>
              <a:t>Тип </a:t>
            </a:r>
            <a:r>
              <a:rPr lang="ru-RU" b="1" i="1" dirty="0" err="1"/>
              <a:t>DataSet</a:t>
            </a:r>
            <a:r>
              <a:rPr lang="ru-RU" dirty="0"/>
              <a:t> представляет собой контейнер для любого количества объектов </a:t>
            </a:r>
            <a:r>
              <a:rPr lang="ru-RU" dirty="0" err="1"/>
              <a:t>DataTable</a:t>
            </a:r>
            <a:r>
              <a:rPr lang="ru-RU" dirty="0"/>
              <a:t>, каждый из которых содержит коллекцию объектов </a:t>
            </a:r>
            <a:r>
              <a:rPr lang="ru-RU" dirty="0" err="1"/>
              <a:t>DataRow</a:t>
            </a:r>
            <a:r>
              <a:rPr lang="ru-RU" dirty="0"/>
              <a:t> и </a:t>
            </a:r>
            <a:r>
              <a:rPr lang="ru-RU" dirty="0" err="1"/>
              <a:t>DataColumn</a:t>
            </a:r>
            <a:r>
              <a:rPr lang="ru-RU" dirty="0"/>
              <a:t>. Объект адаптера данных конкретного поставщика данных автоматически обслуживает подключение к базе данных. </a:t>
            </a:r>
            <a:r>
              <a:rPr lang="ru-RU" dirty="0" smtClean="0"/>
              <a:t>Для </a:t>
            </a:r>
            <a:r>
              <a:rPr lang="ru-RU" dirty="0"/>
              <a:t>повышения </a:t>
            </a:r>
            <a:r>
              <a:rPr lang="ru-RU" dirty="0" smtClean="0"/>
              <a:t>масштабируемости </a:t>
            </a:r>
            <a:r>
              <a:rPr lang="ru-RU" u="sng" dirty="0" smtClean="0"/>
              <a:t>адаптеры данных держат подключение открытым минимально возможное время. Как только вызывающий процесс получит объект </a:t>
            </a:r>
            <a:r>
              <a:rPr lang="ru-RU" u="sng" dirty="0" err="1" smtClean="0"/>
              <a:t>DataSet</a:t>
            </a:r>
            <a:r>
              <a:rPr lang="ru-RU" u="sng" dirty="0" smtClean="0"/>
              <a:t>, вызывающий уровень полностью отключается от базы данных и остается с локальной копией удаленных данных</a:t>
            </a:r>
            <a:r>
              <a:rPr lang="ru-RU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656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Здесь закономерно возникает вопрос, можем ли мы выполнять отображения не только для имен таблиц, а также для имен столбцов таблиц? Да. Для этого существует свойство объекта </a:t>
            </a:r>
            <a:r>
              <a:rPr lang="ru-RU" dirty="0" err="1"/>
              <a:t>DataTableMapping</a:t>
            </a:r>
            <a:r>
              <a:rPr lang="ru-RU" dirty="0"/>
              <a:t>, которое называется </a:t>
            </a:r>
            <a:r>
              <a:rPr lang="ru-RU" dirty="0" err="1"/>
              <a:t>ColunmMappings</a:t>
            </a:r>
            <a:r>
              <a:rPr lang="ru-RU" dirty="0"/>
              <a:t>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public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DataColumnMappingCollection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ColumnMappings</a:t>
            </a:r>
            <a:r>
              <a:rPr lang="ru-RU" i="1" dirty="0">
                <a:solidFill>
                  <a:srgbClr val="00B050"/>
                </a:solidFill>
              </a:rPr>
              <a:t> { </a:t>
            </a:r>
            <a:r>
              <a:rPr lang="ru-RU" i="1" dirty="0" err="1">
                <a:solidFill>
                  <a:srgbClr val="00B050"/>
                </a:solidFill>
              </a:rPr>
              <a:t>get</a:t>
            </a:r>
            <a:r>
              <a:rPr lang="ru-RU" i="1" dirty="0">
                <a:solidFill>
                  <a:srgbClr val="00B050"/>
                </a:solidFill>
              </a:rPr>
              <a:t>; </a:t>
            </a:r>
            <a:r>
              <a:rPr lang="ru-RU" i="1" dirty="0" smtClean="0">
                <a:solidFill>
                  <a:srgbClr val="00B050"/>
                </a:solidFill>
              </a:rPr>
              <a:t>}</a:t>
            </a:r>
            <a:r>
              <a:rPr lang="en-US" dirty="0"/>
              <a:t>.</a:t>
            </a:r>
          </a:p>
          <a:p>
            <a:pPr marL="0" indent="531813">
              <a:buNone/>
            </a:pPr>
            <a:r>
              <a:rPr lang="ru-RU" dirty="0" smtClean="0"/>
              <a:t>По </a:t>
            </a:r>
            <a:r>
              <a:rPr lang="ru-RU" dirty="0"/>
              <a:t>умолчанию каждому столбцу возвращаемому запросом </a:t>
            </a:r>
            <a:r>
              <a:rPr lang="ru-RU" dirty="0" err="1"/>
              <a:t>select</a:t>
            </a:r>
            <a:r>
              <a:rPr lang="ru-RU" dirty="0"/>
              <a:t> соответствует столбец с таким же именем в таблице, создаваемой в </a:t>
            </a:r>
            <a:r>
              <a:rPr lang="ru-RU" dirty="0" err="1"/>
              <a:t>DataSet</a:t>
            </a:r>
            <a:r>
              <a:rPr lang="ru-RU" dirty="0"/>
              <a:t>. Вы можете изменить такое поведение двумя способами. Например, если укажете в запросе </a:t>
            </a:r>
            <a:r>
              <a:rPr lang="ru-RU" dirty="0" err="1"/>
              <a:t>select</a:t>
            </a:r>
            <a:r>
              <a:rPr lang="ru-RU" dirty="0"/>
              <a:t> псевдонимы для полей: 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 smtClean="0">
                <a:solidFill>
                  <a:srgbClr val="00B050"/>
                </a:solidFill>
              </a:rPr>
              <a:t>"</a:t>
            </a:r>
            <a:r>
              <a:rPr lang="ru-RU" i="1" dirty="0">
                <a:solidFill>
                  <a:srgbClr val="00B050"/>
                </a:solidFill>
              </a:rPr>
              <a:t>SELECT </a:t>
            </a:r>
            <a:r>
              <a:rPr lang="ru-RU" i="1" dirty="0" err="1">
                <a:solidFill>
                  <a:srgbClr val="00B050"/>
                </a:solidFill>
              </a:rPr>
              <a:t>id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as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Num</a:t>
            </a:r>
            <a:r>
              <a:rPr lang="ru-RU" i="1" dirty="0">
                <a:solidFill>
                  <a:srgbClr val="00B050"/>
                </a:solidFill>
              </a:rPr>
              <a:t>, </a:t>
            </a:r>
            <a:r>
              <a:rPr lang="ru-RU" i="1" dirty="0" err="1">
                <a:solidFill>
                  <a:srgbClr val="00B050"/>
                </a:solidFill>
              </a:rPr>
              <a:t>FirstName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as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Name</a:t>
            </a:r>
            <a:r>
              <a:rPr lang="ru-RU" i="1" dirty="0">
                <a:solidFill>
                  <a:srgbClr val="00B050"/>
                </a:solidFill>
              </a:rPr>
              <a:t>, </a:t>
            </a:r>
            <a:r>
              <a:rPr lang="ru-RU" i="1" dirty="0" err="1">
                <a:solidFill>
                  <a:srgbClr val="00B050"/>
                </a:solidFill>
              </a:rPr>
              <a:t>LastName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as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Surname</a:t>
            </a:r>
            <a:r>
              <a:rPr lang="ru-RU" i="1" dirty="0">
                <a:solidFill>
                  <a:srgbClr val="00B050"/>
                </a:solidFill>
              </a:rPr>
              <a:t> FROM </a:t>
            </a:r>
            <a:r>
              <a:rPr lang="ru-RU" i="1" dirty="0" err="1">
                <a:solidFill>
                  <a:srgbClr val="00B050"/>
                </a:solidFill>
              </a:rPr>
              <a:t>Authors</a:t>
            </a:r>
            <a:r>
              <a:rPr lang="ru-RU" i="1" dirty="0" smtClean="0">
                <a:solidFill>
                  <a:srgbClr val="00B050"/>
                </a:solidFill>
              </a:rPr>
              <a:t>;“</a:t>
            </a:r>
            <a:r>
              <a:rPr lang="en-US" dirty="0"/>
              <a:t>, </a:t>
            </a:r>
          </a:p>
          <a:p>
            <a:pPr marL="0" indent="531813">
              <a:buNone/>
            </a:pPr>
            <a:r>
              <a:rPr lang="ru-RU" dirty="0" smtClean="0"/>
              <a:t>то </a:t>
            </a:r>
            <a:r>
              <a:rPr lang="ru-RU" dirty="0"/>
              <a:t>созданные в </a:t>
            </a:r>
            <a:r>
              <a:rPr lang="ru-RU" dirty="0" err="1"/>
              <a:t>DataSet</a:t>
            </a:r>
            <a:r>
              <a:rPr lang="ru-RU" dirty="0"/>
              <a:t> столбцы будут именованы согласно псевдонимам.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861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Однако можно использовать более гибкий механизм, предоставляемый свойством </a:t>
            </a:r>
            <a:r>
              <a:rPr lang="ru-RU" dirty="0" err="1"/>
              <a:t>ColumnMappings</a:t>
            </a:r>
            <a:r>
              <a:rPr lang="ru-RU" dirty="0"/>
              <a:t>. Рассмотрим пример для одного запроса </a:t>
            </a:r>
            <a:r>
              <a:rPr lang="ru-RU" dirty="0" err="1"/>
              <a:t>select</a:t>
            </a:r>
            <a:r>
              <a:rPr lang="ru-RU" dirty="0"/>
              <a:t>, в котором мы хотим заменить и имя таблицы и имена столбцов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         string </a:t>
            </a:r>
            <a:r>
              <a:rPr lang="en-US" i="1" dirty="0" err="1">
                <a:solidFill>
                  <a:srgbClr val="00B050"/>
                </a:solidFill>
              </a:rPr>
              <a:t>strSQL</a:t>
            </a:r>
            <a:r>
              <a:rPr lang="en-US" i="1" dirty="0">
                <a:solidFill>
                  <a:srgbClr val="00B050"/>
                </a:solidFill>
              </a:rPr>
              <a:t> = "SELECT id, </a:t>
            </a:r>
            <a:r>
              <a:rPr lang="en-US" i="1" dirty="0" err="1">
                <a:solidFill>
                  <a:srgbClr val="00B050"/>
                </a:solidFill>
              </a:rPr>
              <a:t>FirstName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LastName</a:t>
            </a:r>
            <a:r>
              <a:rPr lang="en-US" i="1" dirty="0">
                <a:solidFill>
                  <a:srgbClr val="00B050"/>
                </a:solidFill>
              </a:rPr>
              <a:t> FROM Authors";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SqlDataAdapter</a:t>
            </a:r>
            <a:r>
              <a:rPr lang="en-US" i="1" dirty="0">
                <a:solidFill>
                  <a:srgbClr val="00B050"/>
                </a:solidFill>
              </a:rPr>
              <a:t> da = new </a:t>
            </a:r>
            <a:r>
              <a:rPr lang="en-US" i="1" dirty="0" err="1">
                <a:solidFill>
                  <a:srgbClr val="00B050"/>
                </a:solidFill>
              </a:rPr>
              <a:t>SqlDataAdapter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strSQL</a:t>
            </a:r>
            <a:r>
              <a:rPr lang="en-US" i="1" dirty="0">
                <a:solidFill>
                  <a:srgbClr val="00B050"/>
                </a:solidFill>
              </a:rPr>
              <a:t>, conn);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ru-RU" i="1" dirty="0">
                <a:solidFill>
                  <a:srgbClr val="00B050"/>
                </a:solidFill>
              </a:rPr>
              <a:t>Отображение имен таблиц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DataTableMapping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dtm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da.TableMappings.Add</a:t>
            </a:r>
            <a:r>
              <a:rPr lang="en-US" i="1" dirty="0">
                <a:solidFill>
                  <a:srgbClr val="00B050"/>
                </a:solidFill>
              </a:rPr>
              <a:t>("Table", "Authors");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ru-RU" i="1" dirty="0">
                <a:solidFill>
                  <a:srgbClr val="00B050"/>
                </a:solidFill>
              </a:rPr>
              <a:t>отображение имен столбцов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dtm.ColumnMappings.Add</a:t>
            </a:r>
            <a:r>
              <a:rPr lang="en-US" i="1" dirty="0">
                <a:solidFill>
                  <a:srgbClr val="00B050"/>
                </a:solidFill>
              </a:rPr>
              <a:t>("id", "</a:t>
            </a:r>
            <a:r>
              <a:rPr lang="en-US" i="1" dirty="0" err="1">
                <a:solidFill>
                  <a:srgbClr val="00B050"/>
                </a:solidFill>
              </a:rPr>
              <a:t>Num</a:t>
            </a:r>
            <a:r>
              <a:rPr lang="en-US" i="1" dirty="0">
                <a:solidFill>
                  <a:srgbClr val="00B050"/>
                </a:solidFill>
              </a:rPr>
              <a:t>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dtm.ColumnMappings.Add</a:t>
            </a:r>
            <a:r>
              <a:rPr lang="en-US" i="1" dirty="0">
                <a:solidFill>
                  <a:srgbClr val="00B050"/>
                </a:solidFill>
              </a:rPr>
              <a:t>("</a:t>
            </a:r>
            <a:r>
              <a:rPr lang="en-US" i="1" dirty="0" err="1">
                <a:solidFill>
                  <a:srgbClr val="00B050"/>
                </a:solidFill>
              </a:rPr>
              <a:t>FirstName</a:t>
            </a:r>
            <a:r>
              <a:rPr lang="en-US" i="1" dirty="0">
                <a:solidFill>
                  <a:srgbClr val="00B050"/>
                </a:solidFill>
              </a:rPr>
              <a:t>", "Name");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dtm.ColumnMappings.Add</a:t>
            </a:r>
            <a:r>
              <a:rPr lang="en-US" i="1" dirty="0">
                <a:solidFill>
                  <a:srgbClr val="00B050"/>
                </a:solidFill>
              </a:rPr>
              <a:t>("</a:t>
            </a:r>
            <a:r>
              <a:rPr lang="en-US" i="1" dirty="0" err="1">
                <a:solidFill>
                  <a:srgbClr val="00B050"/>
                </a:solidFill>
              </a:rPr>
              <a:t>LastName</a:t>
            </a:r>
            <a:r>
              <a:rPr lang="en-US" i="1" dirty="0">
                <a:solidFill>
                  <a:srgbClr val="00B050"/>
                </a:solidFill>
              </a:rPr>
              <a:t>", "Surname");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da.Fill</a:t>
            </a:r>
            <a:r>
              <a:rPr lang="en-US" i="1" dirty="0">
                <a:solidFill>
                  <a:srgbClr val="00B050"/>
                </a:solidFill>
              </a:rPr>
              <a:t>(set);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Отображение таблиц (</a:t>
            </a:r>
            <a:r>
              <a:rPr lang="en-US" dirty="0" err="1"/>
              <a:t>TableMappings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sz="2800" dirty="0"/>
              <a:t>Вы </a:t>
            </a:r>
            <a:r>
              <a:rPr lang="ru-RU" sz="2800" dirty="0" err="1"/>
              <a:t>прекрсано</a:t>
            </a:r>
            <a:r>
              <a:rPr lang="ru-RU" sz="2800" dirty="0"/>
              <a:t> понимаете, что поскольку оба свойства </a:t>
            </a:r>
            <a:r>
              <a:rPr lang="ru-RU" sz="2800" dirty="0" err="1"/>
              <a:t>TableMappings</a:t>
            </a:r>
            <a:r>
              <a:rPr lang="ru-RU" sz="2800" dirty="0"/>
              <a:t> и </a:t>
            </a:r>
            <a:r>
              <a:rPr lang="ru-RU" sz="2800" dirty="0" err="1"/>
              <a:t>ColumnMappings</a:t>
            </a:r>
            <a:r>
              <a:rPr lang="ru-RU" sz="2800" dirty="0"/>
              <a:t> являются коллекциями, то в них можно не только добавлять новые элементы, а и удалять существующие. Для этого есть методы </a:t>
            </a:r>
            <a:r>
              <a:rPr lang="ru-RU" sz="2800" dirty="0" err="1"/>
              <a:t>Remove</a:t>
            </a:r>
            <a:r>
              <a:rPr lang="ru-RU" sz="2800" dirty="0"/>
              <a:t>() и </a:t>
            </a:r>
            <a:r>
              <a:rPr lang="ru-RU" sz="2800" dirty="0" err="1"/>
              <a:t>RemoveAt</a:t>
            </a:r>
            <a:r>
              <a:rPr lang="ru-RU" sz="2800" dirty="0"/>
              <a:t>(). </a:t>
            </a:r>
            <a:endParaRPr lang="en-US" sz="2800" dirty="0"/>
          </a:p>
          <a:p>
            <a:pPr marL="0" indent="531813">
              <a:buNone/>
            </a:pPr>
            <a:r>
              <a:rPr lang="ru-RU" sz="2800" dirty="0"/>
              <a:t>Теперь вы можете более комфортно работать в приложении с данными, прочитанными из БД.</a:t>
            </a:r>
          </a:p>
        </p:txBody>
      </p:sp>
    </p:spTree>
    <p:extLst>
      <p:ext uri="{BB962C8B-B14F-4D97-AF65-F5344CB8AC3E}">
        <p14:creationId xmlns:p14="http://schemas.microsoft.com/office/powerpoint/2010/main" val="18400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Теперь в нем можно вставлять, удалять или изменять строки различных объектов </a:t>
            </a:r>
            <a:r>
              <a:rPr lang="ru-RU" dirty="0" err="1"/>
              <a:t>DataTable</a:t>
            </a:r>
            <a:r>
              <a:rPr lang="ru-RU" dirty="0"/>
              <a:t>, но физическая база данных не обновляется, пока вызывающий процесс явно не передаст </a:t>
            </a:r>
            <a:r>
              <a:rPr lang="ru-RU" dirty="0" err="1"/>
              <a:t>DataSet</a:t>
            </a:r>
            <a:r>
              <a:rPr lang="ru-RU" dirty="0"/>
              <a:t> адаптеру данных для обновления. По сути, объекты </a:t>
            </a:r>
            <a:r>
              <a:rPr lang="ru-RU" dirty="0" err="1"/>
              <a:t>DataSet</a:t>
            </a:r>
            <a:r>
              <a:rPr lang="ru-RU" dirty="0"/>
              <a:t> имитируют постоянное подключение клиентов, хотя на самом деле они работают с находящейся в памяти базой </a:t>
            </a:r>
            <a:r>
              <a:rPr lang="ru-RU" dirty="0" smtClean="0"/>
              <a:t>данных.</a:t>
            </a:r>
          </a:p>
          <a:p>
            <a:pPr marL="0" indent="531813">
              <a:buNone/>
            </a:pPr>
            <a:endParaRPr lang="ru-RU" b="1" dirty="0"/>
          </a:p>
          <a:p>
            <a:pPr marL="0" indent="531813">
              <a:buNone/>
            </a:pP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20" y="4221088"/>
            <a:ext cx="6200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Что такое </a:t>
            </a:r>
            <a:r>
              <a:rPr lang="en-US" dirty="0" err="1"/>
              <a:t>DataSet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r>
              <a:rPr lang="ru-RU" dirty="0"/>
              <a:t>Поскольку эпицентром автономного уровня является тип </a:t>
            </a:r>
            <a:r>
              <a:rPr lang="ru-RU" dirty="0" err="1"/>
              <a:t>DataSet</a:t>
            </a:r>
            <a:r>
              <a:rPr lang="ru-RU" dirty="0"/>
              <a:t>, то первоочередная задача — научиться вручную оперировать с ним. После этого у вас не будет проблем с обработкой содержимого </a:t>
            </a:r>
            <a:r>
              <a:rPr lang="ru-RU" dirty="0" err="1"/>
              <a:t>DataSet</a:t>
            </a:r>
            <a:r>
              <a:rPr lang="ru-RU" dirty="0"/>
              <a:t>, полученного от объекта адаптера данных.</a:t>
            </a:r>
          </a:p>
          <a:p>
            <a:r>
              <a:rPr lang="ru-RU" dirty="0"/>
              <a:t>Как уже было сказано, объект </a:t>
            </a:r>
            <a:r>
              <a:rPr lang="ru-RU" dirty="0" err="1"/>
              <a:t>DataSet</a:t>
            </a:r>
            <a:r>
              <a:rPr lang="ru-RU" dirty="0"/>
              <a:t> является представлением реляционных данных, находящимся в памяти. Конкретнее, это класс, содержащий внутри себя три внутренних строго типизированных коллекции.</a:t>
            </a:r>
          </a:p>
          <a:p>
            <a:r>
              <a:rPr lang="ru-RU" dirty="0"/>
              <a:t>Свойство </a:t>
            </a:r>
            <a:r>
              <a:rPr lang="ru-RU" i="1" dirty="0" err="1"/>
              <a:t>Tables</a:t>
            </a:r>
            <a:r>
              <a:rPr lang="ru-RU" dirty="0"/>
              <a:t> класса </a:t>
            </a:r>
            <a:r>
              <a:rPr lang="ru-RU" dirty="0" err="1"/>
              <a:t>DataSet</a:t>
            </a:r>
            <a:r>
              <a:rPr lang="ru-RU" dirty="0"/>
              <a:t> предоставляет доступ к коллекции </a:t>
            </a:r>
            <a:r>
              <a:rPr lang="ru-RU" b="1" dirty="0" err="1"/>
              <a:t>DataTableCollection</a:t>
            </a:r>
            <a:r>
              <a:rPr lang="ru-RU" dirty="0"/>
              <a:t>, которая содержит отдельные объекты </a:t>
            </a:r>
            <a:r>
              <a:rPr lang="ru-RU" dirty="0" err="1"/>
              <a:t>DataTable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DataSet</a:t>
            </a:r>
            <a:r>
              <a:rPr lang="ru-RU" dirty="0"/>
              <a:t> используется еще одна важная коллекция — </a:t>
            </a:r>
            <a:r>
              <a:rPr lang="ru-RU" b="1" dirty="0" err="1"/>
              <a:t>DataRelationCollection</a:t>
            </a:r>
            <a:r>
              <a:rPr lang="ru-RU" dirty="0"/>
              <a:t>. Поскольку </a:t>
            </a:r>
            <a:r>
              <a:rPr lang="ru-RU" dirty="0" err="1"/>
              <a:t>DataSet</a:t>
            </a:r>
            <a:r>
              <a:rPr lang="ru-RU" dirty="0"/>
              <a:t> является автономной версией схемы базы данных, его можно использовать для программного представления отношений родительский/дочерний между ее таблицами. Например, с помощью типа </a:t>
            </a:r>
            <a:r>
              <a:rPr lang="ru-RU" dirty="0" err="1"/>
              <a:t>DataRelation</a:t>
            </a:r>
            <a:r>
              <a:rPr lang="ru-RU" dirty="0"/>
              <a:t> можно создать отношение между двумя таблицами, имитирующее ограничение внешнего ключа. Затем с помощью свойства </a:t>
            </a:r>
            <a:r>
              <a:rPr lang="ru-RU" i="1" dirty="0" err="1"/>
              <a:t>Relations</a:t>
            </a:r>
            <a:r>
              <a:rPr lang="ru-RU" dirty="0"/>
              <a:t> этот объект можно добавить в коллекцию </a:t>
            </a:r>
            <a:r>
              <a:rPr lang="ru-RU" dirty="0" err="1"/>
              <a:t>DataRelationCollection</a:t>
            </a:r>
            <a:r>
              <a:rPr lang="ru-RU" dirty="0"/>
              <a:t>. Теперь при поиске данных можно перемещаться по взаимосвязанным таблицам.</a:t>
            </a:r>
          </a:p>
        </p:txBody>
      </p:sp>
    </p:spTree>
    <p:extLst>
      <p:ext uri="{BB962C8B-B14F-4D97-AF65-F5344CB8AC3E}">
        <p14:creationId xmlns:p14="http://schemas.microsoft.com/office/powerpoint/2010/main" val="36160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3" ma:contentTypeDescription="Створення нового документа." ma:contentTypeScope="" ma:versionID="faaf16bd9af288cb4de46d60dc6f0d38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45a335156aa9dc4347a31102f99abbbf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9C9F61-E56C-4C26-9DD5-E2858ECD7551}"/>
</file>

<file path=customXml/itemProps2.xml><?xml version="1.0" encoding="utf-8"?>
<ds:datastoreItem xmlns:ds="http://schemas.openxmlformats.org/officeDocument/2006/customXml" ds:itemID="{1414590C-F4F8-4079-8809-12BED3E439DE}"/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11561</Words>
  <Application>Microsoft Office PowerPoint</Application>
  <PresentationFormat>Произвольный</PresentationFormat>
  <Paragraphs>1106</Paragraphs>
  <Slides>73</Slides>
  <Notes>72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7" baseType="lpstr">
      <vt:lpstr>Arial</vt:lpstr>
      <vt:lpstr>Corbel</vt:lpstr>
      <vt:lpstr>Wingdings</vt:lpstr>
      <vt:lpstr>Синий цифровой тоннель (16 x 9)</vt:lpstr>
      <vt:lpstr>Модуль 3. Отсоединенный режим.</vt:lpstr>
      <vt:lpstr>Модели работы ADO.NET.</vt:lpstr>
      <vt:lpstr>Отсоединенный режим работы</vt:lpstr>
      <vt:lpstr>Отсоединенный режим работы</vt:lpstr>
      <vt:lpstr>Что такое DataSet?</vt:lpstr>
      <vt:lpstr>Что такое DataSet?</vt:lpstr>
      <vt:lpstr>Что такое DataSet?</vt:lpstr>
      <vt:lpstr>Что такое DataSet?</vt:lpstr>
      <vt:lpstr>Что такое DataSet?</vt:lpstr>
      <vt:lpstr>Что такое DataSet?</vt:lpstr>
      <vt:lpstr>Что такое DataSet?</vt:lpstr>
      <vt:lpstr>Что такое DataSet?</vt:lpstr>
      <vt:lpstr>Что такое DataSet?</vt:lpstr>
      <vt:lpstr>Класс DataTable</vt:lpstr>
      <vt:lpstr>Класс DataTable</vt:lpstr>
      <vt:lpstr>DataSet и DataTable</vt:lpstr>
      <vt:lpstr>DataSet и DataTable. Пример 1.</vt:lpstr>
      <vt:lpstr>DataSet и DataTable. Пример 2. Без БД.</vt:lpstr>
      <vt:lpstr>Класс DataColumn</vt:lpstr>
      <vt:lpstr>Класс DataColumn</vt:lpstr>
      <vt:lpstr>Класс DataColumn</vt:lpstr>
      <vt:lpstr>Класс DataRow.</vt:lpstr>
      <vt:lpstr>Класс DataRow.</vt:lpstr>
      <vt:lpstr>Класс DataRow.</vt:lpstr>
      <vt:lpstr>Класс DataRow.</vt:lpstr>
      <vt:lpstr>Класс DataRow.</vt:lpstr>
      <vt:lpstr>Класс DbDataAdapter</vt:lpstr>
      <vt:lpstr>Класс DbDataAdapter</vt:lpstr>
      <vt:lpstr>Класс DbDataAdapter</vt:lpstr>
      <vt:lpstr>Класс DbDataAdapter. </vt:lpstr>
      <vt:lpstr>Класс DbDataAdapter. Пример 1.</vt:lpstr>
      <vt:lpstr>Класс DbDataAdapter. Постраничный просмотр объекта.</vt:lpstr>
      <vt:lpstr>Класс SqlCommandBuilder</vt:lpstr>
      <vt:lpstr>Класс SqlCommandBuilder. Пример 1.</vt:lpstr>
      <vt:lpstr>Класс SqlCommandBuilder</vt:lpstr>
      <vt:lpstr>Использование DataTable.</vt:lpstr>
      <vt:lpstr>Использование DataTable.</vt:lpstr>
      <vt:lpstr>Использование DataTable.</vt:lpstr>
      <vt:lpstr>Использование DataTable.</vt:lpstr>
      <vt:lpstr>Использование DataSet.</vt:lpstr>
      <vt:lpstr>Использование DataSet.</vt:lpstr>
      <vt:lpstr>Использование DataSet.</vt:lpstr>
      <vt:lpstr>Подключение к БД (DbDataAdapter)</vt:lpstr>
      <vt:lpstr>Подключение к БД (DbDataAdapter)</vt:lpstr>
      <vt:lpstr>Подключение к БД (DbDataAdapter)</vt:lpstr>
      <vt:lpstr>Подключение к БД (DbDataAdapter)</vt:lpstr>
      <vt:lpstr>Подключение к БД (DbDataAdapter)</vt:lpstr>
      <vt:lpstr>Пример использования DbDataAdapter.</vt:lpstr>
      <vt:lpstr>Пример использования DbDataAdapter.</vt:lpstr>
      <vt:lpstr>Пример использования DbDataAdapter.</vt:lpstr>
      <vt:lpstr>Пример использования DbDataAdapter.</vt:lpstr>
      <vt:lpstr>Пример использования DbDataAdapter.</vt:lpstr>
      <vt:lpstr>Пример использования DbDataAdapter.</vt:lpstr>
      <vt:lpstr>Пример использования DbDataAdapter.</vt:lpstr>
      <vt:lpstr>Применение SqlCommandBuilder.</vt:lpstr>
      <vt:lpstr>Применение SqlCommandBuilder.</vt:lpstr>
      <vt:lpstr>Применение SqlCommandBuilder.</vt:lpstr>
      <vt:lpstr>Пользовательская логика в синхронизации БД.</vt:lpstr>
      <vt:lpstr>Пользовательская логика в синхронизации БД.</vt:lpstr>
      <vt:lpstr>Пользовательская логика в синхронизации БД.</vt:lpstr>
      <vt:lpstr>Пользовательская логика в синхронизации БД.</vt:lpstr>
      <vt:lpstr>Пользовательская логика в синхронизации БД.</vt:lpstr>
      <vt:lpstr>Очередность выполнения изменений в БД</vt:lpstr>
      <vt:lpstr>Очередность выполнения изменений в БД</vt:lpstr>
      <vt:lpstr>Очередность выполнения изменений в БД</vt:lpstr>
      <vt:lpstr>Отображение таблиц (TableMappings)</vt:lpstr>
      <vt:lpstr>Отображение таблиц (TableMappings)</vt:lpstr>
      <vt:lpstr>Отображение таблиц (TableMappings)</vt:lpstr>
      <vt:lpstr>Отображение таблиц (TableMappings)</vt:lpstr>
      <vt:lpstr>Отображение таблиц (TableMappings)</vt:lpstr>
      <vt:lpstr>Отображение таблиц (TableMappings)</vt:lpstr>
      <vt:lpstr>Отображение таблиц (TableMappings)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2021-01-23T20:26:28Z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