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0" r:id="rId14"/>
  </p:sldIdLst>
  <p:sldSz cx="12188825" cy="6858000"/>
  <p:notesSz cx="6858000" cy="9144000"/>
  <p:custDataLst>
    <p:tags r:id="rId17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860" autoAdjust="0"/>
  </p:normalViewPr>
  <p:slideViewPr>
    <p:cSldViewPr showGuides="1">
      <p:cViewPr varScale="1">
        <p:scale>
          <a:sx n="90" d="100"/>
          <a:sy n="90" d="100"/>
        </p:scale>
        <p:origin x="1344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26.01.2021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62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92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59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8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42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66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Не обязательно создавать панель инструментов, и делать окно именно таким, как на рисунке. Но надо обеспечить выполнение таких действий: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■ загрузка в  БД новой картинки, привязанной к  какой-либо книге — за это отвечает кнопка </a:t>
            </a:r>
            <a:r>
              <a:rPr lang="ru-RU" b="1" dirty="0" err="1" smtClean="0"/>
              <a:t>Load</a:t>
            </a:r>
            <a:r>
              <a:rPr lang="ru-RU" b="1" dirty="0" smtClean="0"/>
              <a:t> </a:t>
            </a:r>
            <a:r>
              <a:rPr lang="ru-RU" b="1" dirty="0" err="1" smtClean="0"/>
              <a:t>Picture</a:t>
            </a:r>
            <a:r>
              <a:rPr lang="ru-RU" b="1" dirty="0" smtClean="0"/>
              <a:t> и текстовое поле на панели инструментов, в котором надо указать </a:t>
            </a:r>
            <a:r>
              <a:rPr lang="ru-RU" b="1" dirty="0" err="1" smtClean="0"/>
              <a:t>id</a:t>
            </a:r>
            <a:r>
              <a:rPr lang="ru-RU" b="1" dirty="0" smtClean="0"/>
              <a:t> книги;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■ вывод из БД информации о конкретной записи из таблицы </a:t>
            </a:r>
            <a:r>
              <a:rPr lang="ru-RU" b="1" dirty="0" err="1" smtClean="0"/>
              <a:t>Pictures</a:t>
            </a:r>
            <a:r>
              <a:rPr lang="ru-RU" b="1" dirty="0" smtClean="0"/>
              <a:t> — за это отвечает кнопка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One</a:t>
            </a:r>
            <a:r>
              <a:rPr lang="ru-RU" b="1" dirty="0" smtClean="0"/>
              <a:t>, при этом в текстовом поле на панели инструментов надо указать </a:t>
            </a:r>
            <a:r>
              <a:rPr lang="ru-RU" b="1" dirty="0" err="1" smtClean="0"/>
              <a:t>id</a:t>
            </a:r>
            <a:r>
              <a:rPr lang="ru-RU" b="1" dirty="0" smtClean="0"/>
              <a:t> записи из таблицы </a:t>
            </a:r>
            <a:r>
              <a:rPr lang="ru-RU" b="1" dirty="0" err="1" smtClean="0"/>
              <a:t>Pictures</a:t>
            </a:r>
            <a:r>
              <a:rPr lang="ru-RU" b="1" dirty="0" smtClean="0"/>
              <a:t>;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■ вывод из БД информации обо всех записях из таблицы </a:t>
            </a:r>
            <a:r>
              <a:rPr lang="ru-RU" b="1" dirty="0" err="1" smtClean="0"/>
              <a:t>Pictures</a:t>
            </a:r>
            <a:r>
              <a:rPr lang="ru-RU" b="1" dirty="0" smtClean="0"/>
              <a:t> — за это отвечает кнопка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All</a:t>
            </a:r>
            <a:r>
              <a:rPr lang="ru-RU" b="1" dirty="0" smtClean="0"/>
              <a:t>;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■ отображение результатов выполнения запросов </a:t>
            </a:r>
            <a:r>
              <a:rPr lang="ru-RU" b="1" dirty="0" err="1" smtClean="0"/>
              <a:t>select</a:t>
            </a:r>
            <a:r>
              <a:rPr lang="ru-RU" b="1" dirty="0" smtClean="0"/>
              <a:t>;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■ отображение графической информации из поля </a:t>
            </a:r>
            <a:r>
              <a:rPr lang="ru-RU" b="1" dirty="0" err="1" smtClean="0"/>
              <a:t>varbinary</a:t>
            </a:r>
            <a:r>
              <a:rPr lang="ru-RU" b="1" dirty="0" smtClean="0"/>
              <a:t>(MAX);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dirty="0" smtClean="0"/>
              <a:t>В нижней левой части окна в элементе </a:t>
            </a:r>
            <a:r>
              <a:rPr lang="ru-RU" dirty="0" err="1" smtClean="0"/>
              <a:t>DataGridView</a:t>
            </a:r>
            <a:r>
              <a:rPr lang="ru-RU" dirty="0" smtClean="0"/>
              <a:t> отображаются результаты выполнения запросов, а в правой части окна в элементе </a:t>
            </a:r>
            <a:r>
              <a:rPr lang="ru-RU" dirty="0" err="1" smtClean="0"/>
              <a:t>PictureBox</a:t>
            </a:r>
            <a:r>
              <a:rPr lang="ru-RU" dirty="0" smtClean="0"/>
              <a:t> — отображается картинка при выполнении действия </a:t>
            </a:r>
            <a:r>
              <a:rPr lang="ru-RU" dirty="0" err="1" smtClean="0"/>
              <a:t>Show</a:t>
            </a:r>
            <a:r>
              <a:rPr lang="ru-RU" dirty="0" smtClean="0"/>
              <a:t> </a:t>
            </a:r>
            <a:r>
              <a:rPr lang="ru-RU" dirty="0" err="1" smtClean="0"/>
              <a:t>One</a:t>
            </a:r>
            <a:r>
              <a:rPr lang="ru-RU" dirty="0" smtClean="0"/>
              <a:t>.</a:t>
            </a:r>
            <a:endParaRPr lang="en-US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92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06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System.ComponentModel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System.Drawing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System.Drawing.Imaging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System.IO;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System.Windows.Forms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WindowsFormsApp1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partial class Form1 : Form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SqlDataAdapter</a:t>
            </a:r>
            <a:r>
              <a:rPr lang="en-US" dirty="0" smtClean="0"/>
              <a:t> da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DataSet</a:t>
            </a:r>
            <a:r>
              <a:rPr lang="en-US" dirty="0" smtClean="0"/>
              <a:t> ds = null;</a:t>
            </a:r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fileName</a:t>
            </a:r>
            <a:r>
              <a:rPr lang="en-US" dirty="0" smtClean="0"/>
              <a:t> = "";</a:t>
            </a:r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conn_string</a:t>
            </a:r>
            <a:r>
              <a:rPr lang="en-US" dirty="0" smtClean="0"/>
              <a:t> = 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MyConnStr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public Form1()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this.Text</a:t>
            </a:r>
            <a:r>
              <a:rPr lang="en-US" dirty="0" smtClean="0"/>
              <a:t> = "Picture Library";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conn_string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button1.Click += </a:t>
            </a:r>
            <a:r>
              <a:rPr lang="en-US" dirty="0" err="1" smtClean="0"/>
              <a:t>btnLoad_Click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button2.Click += </a:t>
            </a:r>
            <a:r>
              <a:rPr lang="en-US" dirty="0" err="1" smtClean="0"/>
              <a:t>btnIndex_Click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button3.Click += </a:t>
            </a:r>
            <a:r>
              <a:rPr lang="en-US" dirty="0" err="1" smtClean="0"/>
              <a:t>btnAll_Click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tbIndex.KeyPress</a:t>
            </a:r>
            <a:r>
              <a:rPr lang="en-US" dirty="0" smtClean="0"/>
              <a:t> += </a:t>
            </a:r>
            <a:r>
              <a:rPr lang="en-US" dirty="0" err="1" smtClean="0"/>
              <a:t>tbIndex_KeyPress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btnLoad_Click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OpenFileDialog</a:t>
            </a:r>
            <a:r>
              <a:rPr lang="en-US" dirty="0" smtClean="0"/>
              <a:t> </a:t>
            </a:r>
            <a:r>
              <a:rPr lang="en-US" dirty="0" err="1" smtClean="0"/>
              <a:t>ofd</a:t>
            </a:r>
            <a:r>
              <a:rPr lang="en-US" dirty="0" smtClean="0"/>
              <a:t> = new </a:t>
            </a:r>
            <a:r>
              <a:rPr lang="en-US" dirty="0" err="1" smtClean="0"/>
              <a:t>OpenFileDialog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ofd.Filter</a:t>
            </a:r>
            <a:r>
              <a:rPr lang="en-US" dirty="0" smtClean="0"/>
              <a:t> = "Graphics File|*.bmp; *.gif; *.jpg; *.</a:t>
            </a:r>
            <a:r>
              <a:rPr lang="en-US" dirty="0" err="1" smtClean="0"/>
              <a:t>png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ofd.FileName</a:t>
            </a:r>
            <a:r>
              <a:rPr lang="en-US" dirty="0" smtClean="0"/>
              <a:t> = "";</a:t>
            </a:r>
          </a:p>
          <a:p>
            <a:pPr marL="0" indent="0"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ofd.ShowDialog</a:t>
            </a:r>
            <a:r>
              <a:rPr lang="en-US" dirty="0" smtClean="0"/>
              <a:t>() == </a:t>
            </a:r>
            <a:r>
              <a:rPr lang="en-US" dirty="0" err="1" smtClean="0"/>
              <a:t>DialogResult.OK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fileName</a:t>
            </a:r>
            <a:r>
              <a:rPr lang="en-US" dirty="0" smtClean="0"/>
              <a:t> = </a:t>
            </a:r>
            <a:r>
              <a:rPr lang="en-US" dirty="0" err="1" smtClean="0"/>
              <a:t>ofd.FileName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LoadPicture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LoadPicture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byte[] bytes;</a:t>
            </a:r>
          </a:p>
          <a:p>
            <a:pPr marL="0" indent="0">
              <a:buNone/>
            </a:pPr>
            <a:r>
              <a:rPr lang="en-US" dirty="0" smtClean="0"/>
              <a:t>                bytes = </a:t>
            </a:r>
            <a:r>
              <a:rPr lang="en-US" dirty="0" err="1" smtClean="0"/>
              <a:t>CreateCopy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("insert into Pictures(</a:t>
            </a:r>
            <a:r>
              <a:rPr lang="en-US" dirty="0" err="1" smtClean="0"/>
              <a:t>bookid</a:t>
            </a:r>
            <a:r>
              <a:rPr lang="en-US" dirty="0" smtClean="0"/>
              <a:t>, name, picture) values (@</a:t>
            </a:r>
            <a:r>
              <a:rPr lang="en-US" dirty="0" err="1" smtClean="0"/>
              <a:t>bookid</a:t>
            </a:r>
            <a:r>
              <a:rPr lang="en-US" dirty="0" smtClean="0"/>
              <a:t>, @name, @picture); ", conn);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tbIndex.Text</a:t>
            </a:r>
            <a:r>
              <a:rPr lang="en-US" dirty="0" smtClean="0"/>
              <a:t> == null || </a:t>
            </a:r>
            <a:r>
              <a:rPr lang="en-US" dirty="0" err="1" smtClean="0"/>
              <a:t>tbIndex.Text.Length</a:t>
            </a:r>
            <a:r>
              <a:rPr lang="en-US" dirty="0" smtClean="0"/>
              <a:t> == 0) return;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index = -1;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int.TryParse</a:t>
            </a:r>
            <a:r>
              <a:rPr lang="en-US" dirty="0" smtClean="0"/>
              <a:t>(</a:t>
            </a:r>
            <a:r>
              <a:rPr lang="en-US" dirty="0" err="1" smtClean="0"/>
              <a:t>tbIndex.Text</a:t>
            </a:r>
            <a:r>
              <a:rPr lang="en-US" dirty="0" smtClean="0"/>
              <a:t>, out index);</a:t>
            </a:r>
          </a:p>
          <a:p>
            <a:pPr marL="0" indent="0">
              <a:buNone/>
            </a:pPr>
            <a:r>
              <a:rPr lang="en-US" dirty="0" smtClean="0"/>
              <a:t>                if (index == -1) return;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comm.Parameters.Add</a:t>
            </a:r>
            <a:r>
              <a:rPr lang="en-US" dirty="0" smtClean="0"/>
              <a:t>("@</a:t>
            </a:r>
            <a:r>
              <a:rPr lang="en-US" dirty="0" err="1" smtClean="0"/>
              <a:t>bookid</a:t>
            </a:r>
            <a:r>
              <a:rPr lang="en-US" dirty="0" smtClean="0"/>
              <a:t>", </a:t>
            </a:r>
            <a:r>
              <a:rPr lang="en-US" dirty="0" err="1" smtClean="0"/>
              <a:t>SqlDbType.Int</a:t>
            </a:r>
            <a:r>
              <a:rPr lang="en-US" dirty="0" smtClean="0"/>
              <a:t>).Value = index;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comm.Parameters.Add</a:t>
            </a:r>
            <a:r>
              <a:rPr lang="en-US" dirty="0" smtClean="0"/>
              <a:t>("@name", </a:t>
            </a:r>
            <a:r>
              <a:rPr lang="en-US" dirty="0" err="1" smtClean="0"/>
              <a:t>SqlDbType.NVarChar</a:t>
            </a:r>
            <a:r>
              <a:rPr lang="en-US" dirty="0" smtClean="0"/>
              <a:t>, 255).</a:t>
            </a:r>
          </a:p>
          <a:p>
            <a:pPr marL="0" indent="0">
              <a:buNone/>
            </a:pPr>
            <a:r>
              <a:rPr lang="en-US" dirty="0" smtClean="0"/>
              <a:t>                Value = </a:t>
            </a:r>
            <a:r>
              <a:rPr lang="en-US" dirty="0" err="1" smtClean="0"/>
              <a:t>fileName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comm.Parameters.Add</a:t>
            </a:r>
            <a:r>
              <a:rPr lang="en-US" dirty="0" smtClean="0"/>
              <a:t>("@picture", </a:t>
            </a:r>
            <a:r>
              <a:rPr lang="en-US" dirty="0" err="1" smtClean="0"/>
              <a:t>SqlDbType.Image</a:t>
            </a:r>
            <a:r>
              <a:rPr lang="en-US" dirty="0" smtClean="0"/>
              <a:t>, </a:t>
            </a:r>
            <a:r>
              <a:rPr lang="en-US" dirty="0" err="1" smtClean="0"/>
              <a:t>bytes.Length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Value = bytes;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byte[] </a:t>
            </a:r>
            <a:r>
              <a:rPr lang="en-US" dirty="0" err="1" smtClean="0"/>
              <a:t>CreateCopy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Image 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Image.FromFile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maxWidth</a:t>
            </a:r>
            <a:r>
              <a:rPr lang="en-US" dirty="0" smtClean="0"/>
              <a:t> = 300, </a:t>
            </a:r>
            <a:r>
              <a:rPr lang="en-US" dirty="0" err="1" smtClean="0"/>
              <a:t>maxHeight</a:t>
            </a:r>
            <a:r>
              <a:rPr lang="en-US" dirty="0" smtClean="0"/>
              <a:t> = 300;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размеры выбраны произвольно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smtClean="0"/>
              <a:t>double </a:t>
            </a:r>
            <a:r>
              <a:rPr lang="en-US" dirty="0" err="1" smtClean="0"/>
              <a:t>ratioX</a:t>
            </a:r>
            <a:r>
              <a:rPr lang="en-US" dirty="0" smtClean="0"/>
              <a:t> = (double)</a:t>
            </a:r>
            <a:r>
              <a:rPr lang="en-US" dirty="0" err="1" smtClean="0"/>
              <a:t>maxWidth</a:t>
            </a:r>
            <a:r>
              <a:rPr lang="en-US" dirty="0" smtClean="0"/>
              <a:t> / </a:t>
            </a:r>
            <a:r>
              <a:rPr lang="en-US" dirty="0" err="1" smtClean="0"/>
              <a:t>img.Width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double </a:t>
            </a:r>
            <a:r>
              <a:rPr lang="en-US" dirty="0" err="1" smtClean="0"/>
              <a:t>ratioY</a:t>
            </a:r>
            <a:r>
              <a:rPr lang="en-US" dirty="0" smtClean="0"/>
              <a:t> = (double)</a:t>
            </a:r>
            <a:r>
              <a:rPr lang="en-US" dirty="0" err="1" smtClean="0"/>
              <a:t>maxHeight</a:t>
            </a:r>
            <a:r>
              <a:rPr lang="en-US" dirty="0" smtClean="0"/>
              <a:t> / </a:t>
            </a:r>
            <a:r>
              <a:rPr lang="en-US" dirty="0" err="1" smtClean="0"/>
              <a:t>img.Height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double ratio = </a:t>
            </a:r>
            <a:r>
              <a:rPr lang="en-US" dirty="0" err="1" smtClean="0"/>
              <a:t>Math.Min</a:t>
            </a:r>
            <a:r>
              <a:rPr lang="en-US" dirty="0" smtClean="0"/>
              <a:t>(</a:t>
            </a:r>
            <a:r>
              <a:rPr lang="en-US" dirty="0" err="1" smtClean="0"/>
              <a:t>ratioX</a:t>
            </a:r>
            <a:r>
              <a:rPr lang="en-US" dirty="0" smtClean="0"/>
              <a:t>, </a:t>
            </a:r>
            <a:r>
              <a:rPr lang="en-US" dirty="0" err="1" smtClean="0"/>
              <a:t>ratioY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newWidth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img.Width</a:t>
            </a:r>
            <a:r>
              <a:rPr lang="en-US" dirty="0" smtClean="0"/>
              <a:t> * ratio);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newHeight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img.Height</a:t>
            </a:r>
            <a:r>
              <a:rPr lang="en-US" dirty="0" smtClean="0"/>
              <a:t> * ratio);</a:t>
            </a:r>
          </a:p>
          <a:p>
            <a:pPr marL="0" indent="0">
              <a:buNone/>
            </a:pPr>
            <a:r>
              <a:rPr lang="en-US" dirty="0" smtClean="0"/>
              <a:t>            Image mi = new Bitmap(</a:t>
            </a:r>
            <a:r>
              <a:rPr lang="en-US" dirty="0" err="1" smtClean="0"/>
              <a:t>newWidth</a:t>
            </a:r>
            <a:r>
              <a:rPr lang="en-US" dirty="0" smtClean="0"/>
              <a:t>, </a:t>
            </a:r>
            <a:r>
              <a:rPr lang="en-US" dirty="0" err="1" smtClean="0"/>
              <a:t>newHeight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рисунок в памяти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smtClean="0"/>
              <a:t>Graphics g = </a:t>
            </a:r>
            <a:r>
              <a:rPr lang="en-US" dirty="0" err="1" smtClean="0"/>
              <a:t>Graphics.FromImage</a:t>
            </a:r>
            <a:r>
              <a:rPr lang="en-US" dirty="0" smtClean="0"/>
              <a:t>(mi);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g.DrawImage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0, 0, </a:t>
            </a:r>
            <a:r>
              <a:rPr lang="en-US" dirty="0" err="1" smtClean="0"/>
              <a:t>newWidth</a:t>
            </a:r>
            <a:r>
              <a:rPr lang="en-US" dirty="0" smtClean="0"/>
              <a:t>, </a:t>
            </a:r>
            <a:r>
              <a:rPr lang="en-US" dirty="0" err="1" smtClean="0"/>
              <a:t>newHeight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MemoryStream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= new </a:t>
            </a:r>
            <a:r>
              <a:rPr lang="en-US" dirty="0" err="1" smtClean="0"/>
              <a:t>MemoryStream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поток для </a:t>
            </a:r>
            <a:r>
              <a:rPr lang="ru-RU" dirty="0" err="1" smtClean="0"/>
              <a:t>ввода|вывода</a:t>
            </a:r>
            <a:r>
              <a:rPr lang="ru-RU" dirty="0" smtClean="0"/>
              <a:t> байт из памяти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mi.Save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ImageFormat.Jpeg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ms.Flush</a:t>
            </a:r>
            <a:r>
              <a:rPr lang="en-US" dirty="0" smtClean="0"/>
              <a:t>();//</a:t>
            </a:r>
            <a:r>
              <a:rPr lang="ru-RU" dirty="0" smtClean="0"/>
              <a:t>выносим в поток все данные</a:t>
            </a:r>
          </a:p>
          <a:p>
            <a:pPr marL="0" indent="0">
              <a:buNone/>
            </a:pPr>
            <a:r>
              <a:rPr lang="ru-RU" dirty="0" smtClean="0"/>
              <a:t>                       //из буфера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ms.Seek</a:t>
            </a:r>
            <a:r>
              <a:rPr lang="en-US" dirty="0" smtClean="0"/>
              <a:t>(0, </a:t>
            </a:r>
            <a:r>
              <a:rPr lang="en-US" dirty="0" err="1" smtClean="0"/>
              <a:t>SeekOrigin.Begin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BinaryReader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BinaryReader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byte[] </a:t>
            </a:r>
            <a:r>
              <a:rPr lang="en-US" dirty="0" err="1" smtClean="0"/>
              <a:t>buf</a:t>
            </a:r>
            <a:r>
              <a:rPr lang="en-US" dirty="0" smtClean="0"/>
              <a:t> = </a:t>
            </a:r>
            <a:r>
              <a:rPr lang="en-US" dirty="0" err="1" smtClean="0"/>
              <a:t>br.ReadBytes</a:t>
            </a:r>
            <a:r>
              <a:rPr lang="en-US" dirty="0" smtClean="0"/>
              <a:t>((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ms.Length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return </a:t>
            </a:r>
            <a:r>
              <a:rPr lang="en-US" dirty="0" err="1" smtClean="0"/>
              <a:t>buf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btnAll_Click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da = new </a:t>
            </a:r>
            <a:r>
              <a:rPr lang="en-US" dirty="0" err="1" smtClean="0"/>
              <a:t>SqlDataAdapter</a:t>
            </a:r>
            <a:r>
              <a:rPr lang="en-US" dirty="0" smtClean="0"/>
              <a:t>("select * from Pictures; 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SqlCommandBuilder</a:t>
            </a:r>
            <a:r>
              <a:rPr lang="en-US" dirty="0" smtClean="0"/>
              <a:t> </a:t>
            </a:r>
            <a:r>
              <a:rPr lang="en-US" dirty="0" err="1" smtClean="0"/>
              <a:t>cmb</a:t>
            </a:r>
            <a:r>
              <a:rPr lang="en-US" dirty="0" smtClean="0"/>
              <a:t> = new </a:t>
            </a:r>
            <a:r>
              <a:rPr lang="en-US" dirty="0" err="1" smtClean="0"/>
              <a:t>SqlCommandBuilder</a:t>
            </a:r>
            <a:r>
              <a:rPr lang="en-US" dirty="0" smtClean="0"/>
              <a:t>(da);</a:t>
            </a:r>
          </a:p>
          <a:p>
            <a:pPr marL="0" indent="0">
              <a:buNone/>
            </a:pPr>
            <a:r>
              <a:rPr lang="en-US" dirty="0" smtClean="0"/>
              <a:t>                ds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da.Fill</a:t>
            </a:r>
            <a:r>
              <a:rPr lang="en-US" dirty="0" smtClean="0"/>
              <a:t>(ds, "picture");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dgvPictures.DataSource</a:t>
            </a:r>
            <a:r>
              <a:rPr lang="en-US" dirty="0" smtClean="0"/>
              <a:t> = </a:t>
            </a:r>
            <a:r>
              <a:rPr lang="en-US" dirty="0" err="1" smtClean="0"/>
              <a:t>ds.Tables</a:t>
            </a:r>
            <a:r>
              <a:rPr lang="en-US" dirty="0" smtClean="0"/>
              <a:t>["picture"];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btnIndex_Click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tbIndex.Text</a:t>
            </a:r>
            <a:r>
              <a:rPr lang="en-US" dirty="0" smtClean="0"/>
              <a:t> == null ||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tbIndex.Text.Length</a:t>
            </a:r>
            <a:r>
              <a:rPr lang="en-US" dirty="0" smtClean="0"/>
              <a:t> == 0)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</a:t>
            </a:r>
            <a:r>
              <a:rPr lang="ru-RU" dirty="0" smtClean="0"/>
              <a:t>Укажите </a:t>
            </a:r>
            <a:r>
              <a:rPr lang="en-US" dirty="0" smtClean="0"/>
              <a:t>id </a:t>
            </a:r>
            <a:r>
              <a:rPr lang="ru-RU" dirty="0" smtClean="0"/>
              <a:t>книги!");</a:t>
            </a:r>
          </a:p>
          <a:p>
            <a:pPr marL="0" indent="0">
              <a:buNone/>
            </a:pPr>
            <a:r>
              <a:rPr lang="ru-RU" dirty="0" smtClean="0"/>
              <a:t>                    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index = -1;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int.TryParse</a:t>
            </a:r>
            <a:r>
              <a:rPr lang="en-US" dirty="0" smtClean="0"/>
              <a:t>(</a:t>
            </a:r>
            <a:r>
              <a:rPr lang="en-US" dirty="0" err="1" smtClean="0"/>
              <a:t>tbIndex.Text</a:t>
            </a:r>
            <a:r>
              <a:rPr lang="en-US" dirty="0" smtClean="0"/>
              <a:t>, out index);</a:t>
            </a:r>
          </a:p>
          <a:p>
            <a:pPr marL="0" indent="0">
              <a:buNone/>
            </a:pPr>
            <a:r>
              <a:rPr lang="en-US" dirty="0" smtClean="0"/>
              <a:t>                if (index == -1)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</a:t>
            </a:r>
            <a:r>
              <a:rPr lang="ru-RU" dirty="0" smtClean="0"/>
              <a:t>Укажите </a:t>
            </a:r>
            <a:r>
              <a:rPr lang="en-US" dirty="0" smtClean="0"/>
              <a:t>id </a:t>
            </a:r>
            <a:r>
              <a:rPr lang="ru-RU" dirty="0" smtClean="0"/>
              <a:t>книги в правильном формате!");</a:t>
            </a:r>
          </a:p>
          <a:p>
            <a:pPr marL="0" indent="0">
              <a:buNone/>
            </a:pPr>
            <a:r>
              <a:rPr lang="ru-RU" dirty="0" smtClean="0"/>
              <a:t>                    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da = new </a:t>
            </a:r>
            <a:r>
              <a:rPr lang="en-US" dirty="0" err="1" smtClean="0"/>
              <a:t>SqlDataAdapter</a:t>
            </a:r>
            <a:r>
              <a:rPr lang="en-US" dirty="0" smtClean="0"/>
              <a:t>("select picture from Pictures where id = @id; 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SqlCommandBuilder</a:t>
            </a:r>
            <a:r>
              <a:rPr lang="en-US" dirty="0" smtClean="0"/>
              <a:t> </a:t>
            </a:r>
            <a:r>
              <a:rPr lang="en-US" dirty="0" err="1" smtClean="0"/>
              <a:t>cmb</a:t>
            </a:r>
            <a:r>
              <a:rPr lang="en-US" dirty="0" smtClean="0"/>
              <a:t> = new </a:t>
            </a:r>
            <a:r>
              <a:rPr lang="en-US" dirty="0" err="1" smtClean="0"/>
              <a:t>SqlCommandBuilder</a:t>
            </a:r>
            <a:r>
              <a:rPr lang="en-US" dirty="0" smtClean="0"/>
              <a:t>(da);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da.SelectCommand.Parameters.Add</a:t>
            </a:r>
            <a:r>
              <a:rPr lang="en-US" dirty="0" smtClean="0"/>
              <a:t>("@id", </a:t>
            </a:r>
            <a:r>
              <a:rPr lang="en-US" dirty="0" err="1" smtClean="0"/>
              <a:t>SqlDbType.Int</a:t>
            </a:r>
            <a:r>
              <a:rPr lang="en-US" dirty="0" smtClean="0"/>
              <a:t>).Value = index;</a:t>
            </a:r>
          </a:p>
          <a:p>
            <a:pPr marL="0" indent="0">
              <a:buNone/>
            </a:pPr>
            <a:r>
              <a:rPr lang="en-US" dirty="0" smtClean="0"/>
              <a:t>                ds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da.Fill</a:t>
            </a:r>
            <a:r>
              <a:rPr lang="en-US" dirty="0" smtClean="0"/>
              <a:t>(ds);</a:t>
            </a:r>
          </a:p>
          <a:p>
            <a:pPr marL="0" indent="0">
              <a:buNone/>
            </a:pPr>
            <a:r>
              <a:rPr lang="en-US" dirty="0" smtClean="0"/>
              <a:t>                byte[] bytes = (byte[])</a:t>
            </a:r>
            <a:r>
              <a:rPr lang="en-US" dirty="0" err="1" smtClean="0"/>
              <a:t>ds.Tables</a:t>
            </a:r>
            <a:r>
              <a:rPr lang="en-US" dirty="0" smtClean="0"/>
              <a:t>[0].Rows[0]["picture"];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MemoryStream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= new </a:t>
            </a:r>
            <a:r>
              <a:rPr lang="en-US" dirty="0" err="1" smtClean="0"/>
              <a:t>MemoryStream</a:t>
            </a:r>
            <a:r>
              <a:rPr lang="en-US" dirty="0" smtClean="0"/>
              <a:t>(bytes);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pbShowPictures.Image</a:t>
            </a:r>
            <a:r>
              <a:rPr lang="en-US" dirty="0" smtClean="0"/>
              <a:t> = </a:t>
            </a:r>
            <a:r>
              <a:rPr lang="en-US" dirty="0" err="1" smtClean="0"/>
              <a:t>Image.FromStream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tbIndex_KeyPress</a:t>
            </a:r>
            <a:r>
              <a:rPr lang="en-US" dirty="0" smtClean="0"/>
              <a:t>(object sender, </a:t>
            </a:r>
            <a:r>
              <a:rPr lang="en-US" dirty="0" err="1" smtClean="0"/>
              <a:t>KeyPressEventArgs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if ((</a:t>
            </a:r>
            <a:r>
              <a:rPr lang="en-US" dirty="0" err="1" smtClean="0"/>
              <a:t>e.KeyChar</a:t>
            </a:r>
            <a:r>
              <a:rPr lang="en-US" dirty="0" smtClean="0"/>
              <a:t> &lt;= 48 || </a:t>
            </a:r>
            <a:r>
              <a:rPr lang="en-US" dirty="0" err="1" smtClean="0"/>
              <a:t>e.KeyChar</a:t>
            </a:r>
            <a:r>
              <a:rPr lang="en-US" dirty="0" smtClean="0"/>
              <a:t> &gt;= 59)</a:t>
            </a:r>
          </a:p>
          <a:p>
            <a:pPr marL="0" indent="0">
              <a:buNone/>
            </a:pPr>
            <a:r>
              <a:rPr lang="en-US" dirty="0" smtClean="0"/>
              <a:t>            &amp;&amp; </a:t>
            </a:r>
            <a:r>
              <a:rPr lang="en-US" dirty="0" err="1" smtClean="0"/>
              <a:t>e.KeyChar</a:t>
            </a:r>
            <a:r>
              <a:rPr lang="en-US" dirty="0" smtClean="0"/>
              <a:t> != 8)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e.Handled</a:t>
            </a:r>
            <a:r>
              <a:rPr lang="en-US" dirty="0" smtClean="0"/>
              <a:t> = true;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8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26.01.2021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693812" y="2564904"/>
            <a:ext cx="8229600" cy="2895600"/>
          </a:xfrm>
        </p:spPr>
        <p:txBody>
          <a:bodyPr rtlCol="0">
            <a:normAutofit/>
          </a:bodyPr>
          <a:lstStyle/>
          <a:p>
            <a:r>
              <a:rPr lang="ru-RU" dirty="0"/>
              <a:t>Работа с графической </a:t>
            </a:r>
            <a:r>
              <a:rPr lang="ru-RU" dirty="0" smtClean="0"/>
              <a:t>информацией.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885698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Все созданные нами до сих пор примеры приложений являются просто иллюстрациями, демонстрирующими разные аспекты использования классов ADO.NET.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Создадим </a:t>
            </a:r>
            <a:r>
              <a:rPr lang="ru-RU" sz="2800" dirty="0"/>
              <a:t>приложение, в котором будет содержаться определенная клиентская логика.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Добавим </a:t>
            </a:r>
            <a:r>
              <a:rPr lang="ru-RU" sz="2800" dirty="0"/>
              <a:t>таблицу в которой будем хранить картинки для </a:t>
            </a:r>
            <a:r>
              <a:rPr lang="ru-RU" sz="2800" dirty="0" smtClean="0"/>
              <a:t>книг Базы Данных. </a:t>
            </a:r>
            <a:r>
              <a:rPr lang="ru-RU" sz="2800" dirty="0"/>
              <a:t>Чтобы для любой книги в таблице </a:t>
            </a:r>
            <a:r>
              <a:rPr lang="ru-RU" sz="2800" dirty="0" err="1"/>
              <a:t>Books</a:t>
            </a:r>
            <a:r>
              <a:rPr lang="ru-RU" sz="2800" dirty="0"/>
              <a:t> можно было хранить произвольное количество картинок, создадим новую таблицу.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779" y="2069321"/>
            <a:ext cx="31527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333772" y="1304764"/>
            <a:ext cx="5184576" cy="3816424"/>
          </a:xfrm>
        </p:spPr>
        <p:txBody>
          <a:bodyPr rtlCol="0"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CREATE TABLE Pictures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Id INT NOT NULL IDENTITY(1,1) PRIMARY KEY,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</a:t>
            </a:r>
            <a:r>
              <a:rPr lang="en-US" sz="2800" i="1" dirty="0" err="1">
                <a:solidFill>
                  <a:srgbClr val="00B050"/>
                </a:solidFill>
              </a:rPr>
              <a:t>BookId</a:t>
            </a:r>
            <a:r>
              <a:rPr lang="en-US" sz="2800" i="1" dirty="0">
                <a:solidFill>
                  <a:srgbClr val="00B050"/>
                </a:solidFill>
              </a:rPr>
              <a:t> INT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FOREIGN KEY (</a:t>
            </a:r>
            <a:r>
              <a:rPr lang="en-US" sz="2800" i="1" dirty="0" err="1">
                <a:solidFill>
                  <a:srgbClr val="00B050"/>
                </a:solidFill>
              </a:rPr>
              <a:t>BookId</a:t>
            </a:r>
            <a:r>
              <a:rPr lang="en-US" sz="2800" i="1" dirty="0">
                <a:solidFill>
                  <a:srgbClr val="00B050"/>
                </a:solidFill>
              </a:rPr>
              <a:t>) REFERENCES BOOK(Id),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Name VARCHAR(100)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Picture VARBINARY(MAX)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)</a:t>
            </a:r>
            <a:endParaRPr lang="ru-RU" sz="2800" i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1141871"/>
            <a:ext cx="3895725" cy="18954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544" y="3212976"/>
            <a:ext cx="2933700" cy="34575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97868" y="4941763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этой таблице будем хранить картинки для разных книг. С помощью связи с таблицей </a:t>
            </a:r>
            <a:r>
              <a:rPr lang="ru-RU" dirty="0" err="1"/>
              <a:t>Books</a:t>
            </a:r>
            <a:r>
              <a:rPr lang="ru-RU" dirty="0"/>
              <a:t> будем привязывать картинку к конкретной книге. Как вы видите по типу поля </a:t>
            </a:r>
            <a:r>
              <a:rPr lang="ru-RU" dirty="0" err="1"/>
              <a:t>Picture</a:t>
            </a:r>
            <a:r>
              <a:rPr lang="ru-RU" dirty="0"/>
              <a:t>, я предлагаю хранить в таблице не путь к картинке, а именно бинарное содержимое.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Мы часто сталкиваемся с таким суеверием: в таблицах БД нельзя </a:t>
            </a:r>
            <a:r>
              <a:rPr lang="ru-RU" sz="2800" dirty="0" smtClean="0"/>
              <a:t>хранить </a:t>
            </a:r>
            <a:r>
              <a:rPr lang="ru-RU" sz="2800" dirty="0"/>
              <a:t>бинарное содержимое, а надо хранить только пути к картинкам. Давайте обсудим это утверждение. Чем оно вызвано? Обычно, сторонники этого суеверия говорят, что таблицы в этом случае становятся «очень большими» и обрабатываются «очень медленно». Да, такой факт имеет место. Особенно, если заносить в каждую строку таблицы бинарное содержимое размером в 1.5–2.0 Гигабайта. Ведь </a:t>
            </a:r>
            <a:r>
              <a:rPr lang="ru-RU" sz="2800" dirty="0" err="1"/>
              <a:t>varbinary</a:t>
            </a:r>
            <a:r>
              <a:rPr lang="ru-RU" sz="2800" dirty="0"/>
              <a:t>(MAX) позволяет хранить такие объемы.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Но </a:t>
            </a:r>
            <a:r>
              <a:rPr lang="ru-RU" sz="2800" dirty="0"/>
              <a:t>если вести себя скромно и ограничиваться картинками в несколько Мегабайт, то ничего страшного не произойдет. А очень часто бывает достаточно иметь дело с еще меньшими картинками.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834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Давайте объективно оценим плюсы и минусы каждого из подходов. </a:t>
            </a:r>
            <a:endParaRPr lang="ru-RU" sz="2800" dirty="0" smtClean="0"/>
          </a:p>
          <a:p>
            <a:pPr marL="0" indent="627063">
              <a:lnSpc>
                <a:spcPct val="100000"/>
              </a:lnSpc>
              <a:buFont typeface="+mj-lt"/>
              <a:buAutoNum type="arabicPeriod"/>
            </a:pPr>
            <a:r>
              <a:rPr lang="ru-RU" sz="2800" i="1" dirty="0" smtClean="0"/>
              <a:t>Хранение </a:t>
            </a:r>
            <a:r>
              <a:rPr lang="ru-RU" sz="2800" i="1" dirty="0"/>
              <a:t>бинарных данных в файловой системе, а не в таблицах имеет смысл в таких случаях, когда у вас ограничен размер дискового пространства для базы данных, например, дорогостоящий хостинг. Или же, когда бинарные данные, с которыми работает ваше приложение, должны быть доступны еще и другим </a:t>
            </a:r>
            <a:r>
              <a:rPr lang="ru-RU" sz="2800" i="1" dirty="0" smtClean="0"/>
              <a:t>приложениям</a:t>
            </a:r>
            <a:r>
              <a:rPr lang="ru-RU" sz="2800" i="1" dirty="0"/>
              <a:t>.</a:t>
            </a:r>
            <a:endParaRPr lang="ru-RU" sz="2800" i="1" dirty="0" smtClean="0"/>
          </a:p>
          <a:p>
            <a:pPr marL="0" indent="627063">
              <a:lnSpc>
                <a:spcPct val="100000"/>
              </a:lnSpc>
              <a:buFont typeface="+mj-lt"/>
              <a:buAutoNum type="arabicPeriod"/>
            </a:pPr>
            <a:r>
              <a:rPr lang="ru-RU" sz="2800" i="1" dirty="0" smtClean="0"/>
              <a:t>Хранение </a:t>
            </a:r>
            <a:r>
              <a:rPr lang="ru-RU" sz="2800" i="1" dirty="0"/>
              <a:t>бинарных данных в таблицах решает вопросы целостности данных. Такие данные все время синхронизированы. Бинарные объекты в таблицах архивируются при </a:t>
            </a:r>
            <a:r>
              <a:rPr lang="ru-RU" sz="2800" i="1" dirty="0" err="1"/>
              <a:t>бэкапе</a:t>
            </a:r>
            <a:r>
              <a:rPr lang="ru-RU" sz="2800" i="1" dirty="0"/>
              <a:t> и не надо предпринимать никаких дополнительных действий для их переноса при переносе БД.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9657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Если эти аргументы вас не убедили, и кто-то еще боится типа </a:t>
            </a:r>
            <a:r>
              <a:rPr lang="ru-RU" sz="2800" dirty="0" err="1"/>
              <a:t>varbinary</a:t>
            </a:r>
            <a:r>
              <a:rPr lang="ru-RU" sz="2800" dirty="0"/>
              <a:t>, вот вам еще один аргумент в пользу использования этого типа. Вы, конечно же, помните, что любая БД просто обязана обеспечивать целостность своих данных. Это одна из важнейших функций БД. Для этого созданы ограничения, триггеры и много чего другого. Теперь представим, что вы храните свои картинки в папке на диске, а в таблице храните пути к этим картинкам. Если картинки в вашей папке будут изменены, удалены, переименованы, то каким образом БД не то, что помешает этому, а как она просто сможет узнать об этом? Никак! И где здесь целостность? Зачем мне быстрая таблица, в которой недостоверные данные? Вы как хотите, а </a:t>
            </a:r>
            <a:r>
              <a:rPr lang="ru-RU" sz="2800" dirty="0" err="1"/>
              <a:t>varbinary</a:t>
            </a:r>
            <a:r>
              <a:rPr lang="ru-RU" sz="2800" dirty="0"/>
              <a:t> — это круто</a:t>
            </a:r>
            <a:r>
              <a:rPr lang="ru-RU" sz="2800" dirty="0" smtClean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Но, чтобы никто сильно не переживал, давайте запретим пользователю заносить в нашу БД очень большие картинки. Сделаем так, что выбрать пользователь сможет картинку любого размера, а наше приложение создаст для выбранной картинки уменьшенную копию, не превышающую по ширине и высоте, например, 300 пикселей, и занесет в таблицу эту уменьшенную копию. Надеюсь, все понимают, что значение 300 взято «с потолка»?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3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5976664" cy="5760640"/>
          </a:xfrm>
        </p:spPr>
        <p:txBody>
          <a:bodyPr rtlCol="0" anchor="ctr"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Хотя БД изменена, способ подключения к ней остался таим же, как в предыдущих проектах. Поэтому в конфигурационный файл созданного приложения скопируйте содержимое из конфигурационного файла любого из наших предыдущих проектов.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&lt;?xml version="1.0" encoding="utf-8" ?&gt;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&lt;configuration&gt;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  &lt;startup&gt;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      &lt;</a:t>
            </a:r>
            <a:r>
              <a:rPr lang="en-US" sz="2800" b="1" i="1" dirty="0" err="1">
                <a:solidFill>
                  <a:srgbClr val="00B050"/>
                </a:solidFill>
              </a:rPr>
              <a:t>supportedRuntime</a:t>
            </a:r>
            <a:r>
              <a:rPr lang="en-US" sz="2800" b="1" i="1" dirty="0">
                <a:solidFill>
                  <a:srgbClr val="00B050"/>
                </a:solidFill>
              </a:rPr>
              <a:t> version="v4.0" </a:t>
            </a:r>
            <a:r>
              <a:rPr lang="en-US" sz="2800" b="1" i="1" dirty="0" err="1">
                <a:solidFill>
                  <a:srgbClr val="00B050"/>
                </a:solidFill>
              </a:rPr>
              <a:t>sku</a:t>
            </a:r>
            <a:r>
              <a:rPr lang="en-US" sz="2800" b="1" i="1" dirty="0">
                <a:solidFill>
                  <a:srgbClr val="00B050"/>
                </a:solidFill>
              </a:rPr>
              <a:t>=".</a:t>
            </a:r>
            <a:r>
              <a:rPr lang="en-US" sz="2800" b="1" i="1" dirty="0" err="1">
                <a:solidFill>
                  <a:srgbClr val="00B050"/>
                </a:solidFill>
              </a:rPr>
              <a:t>NETFramework,Version</a:t>
            </a:r>
            <a:r>
              <a:rPr lang="en-US" sz="2800" b="1" i="1" dirty="0">
                <a:solidFill>
                  <a:srgbClr val="00B050"/>
                </a:solidFill>
              </a:rPr>
              <a:t>=v4.7.2"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  &lt;/startup&gt;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&lt;</a:t>
            </a:r>
            <a:r>
              <a:rPr lang="en-US" sz="2800" b="1" i="1" dirty="0" err="1">
                <a:solidFill>
                  <a:srgbClr val="00B050"/>
                </a:solidFill>
              </a:rPr>
              <a:t>connectionStrings</a:t>
            </a:r>
            <a:r>
              <a:rPr lang="en-US" sz="2800" b="1" i="1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  &lt;add name="</a:t>
            </a:r>
            <a:r>
              <a:rPr lang="en-US" sz="2800" b="1" i="1" dirty="0" err="1">
                <a:solidFill>
                  <a:srgbClr val="00B050"/>
                </a:solidFill>
              </a:rPr>
              <a:t>MyConnStr</a:t>
            </a:r>
            <a:r>
              <a:rPr lang="en-US" sz="2800" b="1" i="1" dirty="0">
                <a:solidFill>
                  <a:srgbClr val="00B050"/>
                </a:solidFill>
              </a:rPr>
              <a:t>" </a:t>
            </a:r>
            <a:r>
              <a:rPr lang="en-US" sz="2800" b="1" i="1" dirty="0" err="1">
                <a:solidFill>
                  <a:srgbClr val="00B050"/>
                </a:solidFill>
              </a:rPr>
              <a:t>connectionString</a:t>
            </a:r>
            <a:r>
              <a:rPr lang="en-US" sz="2800" b="1" i="1" dirty="0">
                <a:solidFill>
                  <a:srgbClr val="00B050"/>
                </a:solidFill>
              </a:rPr>
              <a:t>="Data Source=(</a:t>
            </a:r>
            <a:r>
              <a:rPr lang="en-US" sz="2800" b="1" i="1" dirty="0" err="1">
                <a:solidFill>
                  <a:srgbClr val="00B050"/>
                </a:solidFill>
              </a:rPr>
              <a:t>localdb</a:t>
            </a:r>
            <a:r>
              <a:rPr lang="en-US" sz="2800" b="1" i="1" dirty="0">
                <a:solidFill>
                  <a:srgbClr val="00B050"/>
                </a:solidFill>
              </a:rPr>
              <a:t>)\</a:t>
            </a:r>
            <a:r>
              <a:rPr lang="en-US" sz="2800" b="1" i="1" dirty="0" err="1">
                <a:solidFill>
                  <a:srgbClr val="00B050"/>
                </a:solidFill>
              </a:rPr>
              <a:t>MSSQLLocalDB;Initial</a:t>
            </a:r>
            <a:r>
              <a:rPr lang="en-US" sz="2800" b="1" i="1" dirty="0">
                <a:solidFill>
                  <a:srgbClr val="00B050"/>
                </a:solidFill>
              </a:rPr>
              <a:t> Catalog=</a:t>
            </a:r>
            <a:r>
              <a:rPr lang="en-US" sz="2800" b="1" i="1" dirty="0" err="1">
                <a:solidFill>
                  <a:srgbClr val="00B050"/>
                </a:solidFill>
              </a:rPr>
              <a:t>Library;Integrated</a:t>
            </a:r>
            <a:r>
              <a:rPr lang="en-US" sz="2800" b="1" i="1" dirty="0">
                <a:solidFill>
                  <a:srgbClr val="00B050"/>
                </a:solidFill>
              </a:rPr>
              <a:t> Security=</a:t>
            </a:r>
            <a:r>
              <a:rPr lang="en-US" sz="2800" b="1" i="1" dirty="0" err="1">
                <a:solidFill>
                  <a:srgbClr val="00B050"/>
                </a:solidFill>
              </a:rPr>
              <a:t>True;Connect</a:t>
            </a:r>
            <a:r>
              <a:rPr lang="en-US" sz="2800" b="1" i="1" dirty="0">
                <a:solidFill>
                  <a:srgbClr val="00B050"/>
                </a:solidFill>
              </a:rPr>
              <a:t> Timeout=30;Encrypt=</a:t>
            </a:r>
            <a:r>
              <a:rPr lang="en-US" sz="2800" b="1" i="1" dirty="0" err="1">
                <a:solidFill>
                  <a:srgbClr val="00B050"/>
                </a:solidFill>
              </a:rPr>
              <a:t>False;TrustServerCertificate</a:t>
            </a:r>
            <a:r>
              <a:rPr lang="en-US" sz="2800" b="1" i="1" dirty="0">
                <a:solidFill>
                  <a:srgbClr val="00B050"/>
                </a:solidFill>
              </a:rPr>
              <a:t>=</a:t>
            </a:r>
            <a:r>
              <a:rPr lang="en-US" sz="2800" b="1" i="1" dirty="0" err="1">
                <a:solidFill>
                  <a:srgbClr val="00B050"/>
                </a:solidFill>
              </a:rPr>
              <a:t>False;ApplicationIntent</a:t>
            </a:r>
            <a:r>
              <a:rPr lang="en-US" sz="2800" b="1" i="1" dirty="0">
                <a:solidFill>
                  <a:srgbClr val="00B050"/>
                </a:solidFill>
              </a:rPr>
              <a:t>=</a:t>
            </a:r>
            <a:r>
              <a:rPr lang="en-US" sz="2800" b="1" i="1" dirty="0" err="1">
                <a:solidFill>
                  <a:srgbClr val="00B050"/>
                </a:solidFill>
              </a:rPr>
              <a:t>ReadWrite;MultiSubnetFailover</a:t>
            </a:r>
            <a:r>
              <a:rPr lang="en-US" sz="2800" b="1" i="1" dirty="0">
                <a:solidFill>
                  <a:srgbClr val="00B050"/>
                </a:solidFill>
              </a:rPr>
              <a:t>=False"/&gt;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&lt;/</a:t>
            </a:r>
            <a:r>
              <a:rPr lang="en-US" sz="2800" b="1" i="1" dirty="0" err="1">
                <a:solidFill>
                  <a:srgbClr val="00B050"/>
                </a:solidFill>
              </a:rPr>
              <a:t>connectionStrings</a:t>
            </a:r>
            <a:r>
              <a:rPr lang="en-US" sz="2800" b="1" i="1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&lt;/configuration&gt;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Окно </a:t>
            </a:r>
            <a:r>
              <a:rPr lang="ru-RU" sz="2800" dirty="0"/>
              <a:t>нового созданного приложения может выглядеть так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58" y="2057958"/>
            <a:ext cx="5523502" cy="33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1"/>
            <a:ext cx="6696744" cy="5789127"/>
          </a:xfrm>
        </p:spPr>
        <p:txBody>
          <a:bodyPr rtlCol="0" anchor="ctr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Проверим наше приложение. Посмотрите в таблице </a:t>
            </a:r>
            <a:r>
              <a:rPr lang="ru-RU" sz="2800" dirty="0" err="1"/>
              <a:t>Books</a:t>
            </a:r>
            <a:r>
              <a:rPr lang="ru-RU" sz="2800" dirty="0"/>
              <a:t> значения </a:t>
            </a:r>
            <a:r>
              <a:rPr lang="ru-RU" sz="2800" dirty="0" err="1"/>
              <a:t>id</a:t>
            </a:r>
            <a:r>
              <a:rPr lang="ru-RU" sz="2800" dirty="0"/>
              <a:t> для тех книг, картинки для которых вы хотите добавить в таблицу </a:t>
            </a:r>
            <a:r>
              <a:rPr lang="ru-RU" sz="2800" dirty="0" err="1"/>
              <a:t>Pictures</a:t>
            </a:r>
            <a:r>
              <a:rPr lang="ru-RU" sz="2800" dirty="0"/>
              <a:t>. Запустите приложение, введите в текстовое поле выбранный </a:t>
            </a:r>
            <a:r>
              <a:rPr lang="ru-RU" sz="2800" dirty="0" err="1"/>
              <a:t>id</a:t>
            </a:r>
            <a:r>
              <a:rPr lang="ru-RU" sz="2800" dirty="0"/>
              <a:t> и нажмите кнопку </a:t>
            </a:r>
            <a:r>
              <a:rPr lang="ru-RU" sz="2800" dirty="0" err="1"/>
              <a:t>LoadPicture</a:t>
            </a:r>
            <a:r>
              <a:rPr lang="ru-RU" sz="2800" dirty="0"/>
              <a:t>, затем выберите картинку и нажмите OK. Если вы забудете ввести код книги, приложение подскажет вам об этом в диалоговом окне. Если же вы укажете неверный код для книги, вы также получите сообщение об этом. В этом случае — как описание исключительной ситуации. После добавления нескольких картинок выполните действие </a:t>
            </a:r>
            <a:r>
              <a:rPr lang="ru-RU" sz="2800" dirty="0" err="1"/>
              <a:t>ShowAll</a:t>
            </a:r>
            <a:r>
              <a:rPr lang="ru-RU" sz="2800" dirty="0"/>
              <a:t>. Возможно, то, что вы увидите, для некоторых будет сюрпризом. Оказывается, элемент </a:t>
            </a:r>
            <a:r>
              <a:rPr lang="ru-RU" sz="2800" dirty="0" err="1"/>
              <a:t>DataGridView</a:t>
            </a:r>
            <a:r>
              <a:rPr lang="ru-RU" sz="2800" dirty="0"/>
              <a:t> умеет отображать графическую информацию из бинарного содержимого! На приведенном рисунке вы видите, как это выглядит. Для более удобного отображения картинок я немного изменил размеры ячеек </a:t>
            </a:r>
            <a:r>
              <a:rPr lang="ru-RU" sz="2800" dirty="0" err="1"/>
              <a:t>DataGridView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48" y="2060848"/>
            <a:ext cx="506576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4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512168"/>
          </a:xfrm>
        </p:spPr>
        <p:txBody>
          <a:bodyPr rtlCol="0"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Имея перед глазами результат выполнения </a:t>
            </a:r>
            <a:r>
              <a:rPr lang="ru-RU" sz="2800" dirty="0" err="1"/>
              <a:t>ShowAll</a:t>
            </a:r>
            <a:r>
              <a:rPr lang="ru-RU" sz="2800" dirty="0"/>
              <a:t>, запомните </a:t>
            </a:r>
            <a:r>
              <a:rPr lang="ru-RU" sz="2800" dirty="0" err="1"/>
              <a:t>id</a:t>
            </a:r>
            <a:r>
              <a:rPr lang="ru-RU" sz="2800" dirty="0"/>
              <a:t> какой-либо картинки, занесите его в текстовое </a:t>
            </a:r>
            <a:r>
              <a:rPr lang="ru-RU" sz="2800" dirty="0" smtClean="0"/>
              <a:t>поле </a:t>
            </a:r>
            <a:r>
              <a:rPr lang="ru-RU" sz="2800" dirty="0"/>
              <a:t>и нажмите кнопку </a:t>
            </a:r>
            <a:r>
              <a:rPr lang="ru-RU" sz="2800" dirty="0" err="1"/>
              <a:t>ShowOne</a:t>
            </a:r>
            <a:r>
              <a:rPr lang="ru-RU" sz="2800" dirty="0"/>
              <a:t>. Теперь вы имеете возможность увидеть в правой части окна загруженную картинку полностью</a:t>
            </a:r>
            <a:r>
              <a:rPr lang="ru-RU" sz="2800" dirty="0" smtClean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95" y="1988840"/>
            <a:ext cx="7667625" cy="46196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534572" y="6509457"/>
            <a:ext cx="45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Смотрите пример кода в заметках к слайду.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1942</Words>
  <Application>Microsoft Office PowerPoint</Application>
  <PresentationFormat>Произвольный</PresentationFormat>
  <Paragraphs>214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Corbel</vt:lpstr>
      <vt:lpstr>Синий цифровой тоннель (16 x 9)</vt:lpstr>
      <vt:lpstr>Работа с графической информацией.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Спасибо за внимание!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2021-01-26T18:36:30Z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