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5" r:id="rId5"/>
    <p:sldId id="361" r:id="rId6"/>
    <p:sldId id="354" r:id="rId7"/>
    <p:sldId id="356" r:id="rId8"/>
    <p:sldId id="357" r:id="rId9"/>
    <p:sldId id="358" r:id="rId10"/>
    <p:sldId id="382" r:id="rId11"/>
    <p:sldId id="383" r:id="rId12"/>
    <p:sldId id="384" r:id="rId13"/>
    <p:sldId id="371" r:id="rId14"/>
    <p:sldId id="359" r:id="rId15"/>
    <p:sldId id="362" r:id="rId16"/>
    <p:sldId id="363" r:id="rId17"/>
    <p:sldId id="364" r:id="rId18"/>
    <p:sldId id="365" r:id="rId19"/>
    <p:sldId id="379" r:id="rId20"/>
    <p:sldId id="378" r:id="rId21"/>
    <p:sldId id="380" r:id="rId22"/>
    <p:sldId id="381" r:id="rId23"/>
    <p:sldId id="360" r:id="rId24"/>
    <p:sldId id="372" r:id="rId25"/>
    <p:sldId id="374" r:id="rId26"/>
    <p:sldId id="375" r:id="rId27"/>
    <p:sldId id="376" r:id="rId28"/>
    <p:sldId id="367" r:id="rId29"/>
    <p:sldId id="385" r:id="rId30"/>
    <p:sldId id="386" r:id="rId31"/>
    <p:sldId id="373" r:id="rId32"/>
    <p:sldId id="387" r:id="rId33"/>
    <p:sldId id="388" r:id="rId34"/>
    <p:sldId id="389" r:id="rId35"/>
    <p:sldId id="377" r:id="rId36"/>
    <p:sldId id="350" r:id="rId37"/>
  </p:sldIdLst>
  <p:sldSz cx="12188825" cy="6858000"/>
  <p:notesSz cx="6858000" cy="9144000"/>
  <p:custDataLst>
    <p:tags r:id="rId4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63" autoAdjust="0"/>
  </p:normalViewPr>
  <p:slideViewPr>
    <p:cSldViewPr showGuides="1">
      <p:cViewPr varScale="1">
        <p:scale>
          <a:sx n="78" d="100"/>
          <a:sy n="78" d="100"/>
        </p:scale>
        <p:origin x="1734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27.01.2021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tanit.com/sharp/adonet/4.1.php" TargetMode="External"/><Relationship Id="rId3" Type="http://schemas.openxmlformats.org/officeDocument/2006/relationships/hyperlink" Target="https://professorweb.ru/my/LINQ/linq_sql/level8/linq_to_dataset_and_sql_index.php" TargetMode="External"/><Relationship Id="rId7" Type="http://schemas.openxmlformats.org/officeDocument/2006/relationships/hyperlink" Target="https://professorweb.ru/my/LINQ/linq_sql/level10/10_7.ph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LINQ/linq_sql/level10/10_2.php" TargetMode="External"/><Relationship Id="rId5" Type="http://schemas.openxmlformats.org/officeDocument/2006/relationships/hyperlink" Target="https://professorweb.ru/my/LINQ/linq_sql/level10/10_1.php" TargetMode="External"/><Relationship Id="rId4" Type="http://schemas.openxmlformats.org/officeDocument/2006/relationships/hyperlink" Target="https://professorweb.ru/my/LINQ/linq_sql/level9/9_1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letecsharptutorial.com/mvc-articles/add-missing-linq-sql-class-vs-2017-2019.ph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hlinkClick r:id="rId3"/>
              </a:rPr>
              <a:t>https://professorweb.ru/my/LINQ/linq_sql/level8/linq_to_dataset_and_sql_index.php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professorweb.ru/my/LINQ/linq_sql/level9/9_1.php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https://professorweb.ru/my/LINQ/linq_sql/level10/10_1.php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https://professorweb.ru/my/LINQ/linq_sql/level10/10_2.php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smtClean="0">
                <a:hlinkClick r:id="rId7"/>
              </a:rPr>
              <a:t>://professorweb.ru/my/LINQ/linq_sql/level10/10_7.php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b="1" dirty="0" smtClean="0"/>
              <a:t>metanit.com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hlinkClick r:id="rId8"/>
              </a:rPr>
              <a:t>https://metanit.com/sharp/adonet/4.1.php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95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87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https://www.completecsharptutorial.com/mvc-articles/add-missing-linq-sql-class-vs-2017-2019.php</a:t>
            </a:r>
            <a:r>
              <a:rPr lang="en-US" dirty="0" smtClean="0"/>
              <a:t>    - </a:t>
            </a:r>
            <a:r>
              <a:rPr lang="ru-RU" dirty="0" smtClean="0"/>
              <a:t>Если</a:t>
            </a:r>
            <a:r>
              <a:rPr lang="ru-RU" baseline="0" dirty="0" smtClean="0"/>
              <a:t> не нашли </a:t>
            </a:r>
            <a:r>
              <a:rPr lang="ru-RU" dirty="0" smtClean="0"/>
              <a:t>LINQ </a:t>
            </a:r>
            <a:r>
              <a:rPr lang="ru-RU" dirty="0" err="1" smtClean="0"/>
              <a:t>to</a:t>
            </a:r>
            <a:r>
              <a:rPr lang="ru-RU" dirty="0" smtClean="0"/>
              <a:t> SQL </a:t>
            </a:r>
            <a:r>
              <a:rPr lang="ru-RU" dirty="0" err="1" smtClean="0"/>
              <a:t>Classes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39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546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9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47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74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LinqToSqlTest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queryResults</a:t>
            </a:r>
            <a:r>
              <a:rPr lang="en-US" dirty="0" smtClean="0"/>
              <a:t> = from c in </a:t>
            </a:r>
            <a:r>
              <a:rPr lang="en-US" dirty="0" err="1" smtClean="0"/>
              <a:t>db.Books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where </a:t>
            </a:r>
            <a:r>
              <a:rPr lang="en-US" dirty="0" err="1" smtClean="0"/>
              <a:t>c.Price</a:t>
            </a:r>
            <a:r>
              <a:rPr lang="en-US" dirty="0" smtClean="0"/>
              <a:t> &gt; 200</a:t>
            </a:r>
          </a:p>
          <a:p>
            <a:pPr marL="0" indent="0">
              <a:buNone/>
            </a:pPr>
            <a:r>
              <a:rPr lang="en-US" dirty="0" smtClean="0"/>
              <a:t>                               select new</a:t>
            </a:r>
          </a:p>
          <a:p>
            <a:pPr marL="0" indent="0">
              <a:buNone/>
            </a:pPr>
            <a:r>
              <a:rPr lang="en-US" dirty="0" smtClean="0"/>
              <a:t>   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   ID = </a:t>
            </a:r>
            <a:r>
              <a:rPr lang="en-US" dirty="0" err="1" smtClean="0"/>
              <a:t>c.Id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Name = </a:t>
            </a:r>
            <a:r>
              <a:rPr lang="en-US" dirty="0" err="1" smtClean="0"/>
              <a:t>c.NameOfBook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Price = </a:t>
            </a:r>
            <a:r>
              <a:rPr lang="en-US" dirty="0" err="1" smtClean="0"/>
              <a:t>c.Price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item in </a:t>
            </a:r>
            <a:r>
              <a:rPr lang="en-US" dirty="0" err="1" smtClean="0"/>
              <a:t>queryResults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(item);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("Press any key to complete...");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1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51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42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435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121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03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14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LinqToSqlTest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InsertInDB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queryResults</a:t>
            </a:r>
            <a:r>
              <a:rPr lang="en-US" dirty="0" smtClean="0"/>
              <a:t> = from c in </a:t>
            </a:r>
            <a:r>
              <a:rPr lang="en-US" dirty="0" err="1" smtClean="0"/>
              <a:t>db.Books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where </a:t>
            </a:r>
            <a:r>
              <a:rPr lang="en-US" dirty="0" err="1" smtClean="0"/>
              <a:t>c.Price</a:t>
            </a:r>
            <a:r>
              <a:rPr lang="en-US" dirty="0" smtClean="0"/>
              <a:t> &gt; 200</a:t>
            </a:r>
          </a:p>
          <a:p>
            <a:pPr marL="0" indent="0">
              <a:buNone/>
            </a:pPr>
            <a:r>
              <a:rPr lang="en-US" dirty="0" smtClean="0"/>
              <a:t>                               select new</a:t>
            </a:r>
          </a:p>
          <a:p>
            <a:pPr marL="0" indent="0">
              <a:buNone/>
            </a:pPr>
            <a:r>
              <a:rPr lang="en-US" dirty="0" smtClean="0"/>
              <a:t>   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   ID = </a:t>
            </a:r>
            <a:r>
              <a:rPr lang="en-US" dirty="0" err="1" smtClean="0"/>
              <a:t>c.Id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Name = </a:t>
            </a:r>
            <a:r>
              <a:rPr lang="en-US" dirty="0" err="1" smtClean="0"/>
              <a:t>c.NameOfBook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Price = </a:t>
            </a:r>
            <a:r>
              <a:rPr lang="en-US" dirty="0" err="1" smtClean="0"/>
              <a:t>c.Price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item in </a:t>
            </a:r>
            <a:r>
              <a:rPr lang="en-US" dirty="0" err="1" smtClean="0"/>
              <a:t>queryResults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(item);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("Press any key to complete...");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static void </a:t>
            </a:r>
            <a:r>
              <a:rPr lang="en-US" dirty="0" err="1" smtClean="0"/>
              <a:t>InsertInDB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Book </a:t>
            </a:r>
            <a:r>
              <a:rPr lang="en-US" dirty="0" err="1" smtClean="0"/>
              <a:t>book</a:t>
            </a:r>
            <a:r>
              <a:rPr lang="en-US" dirty="0" smtClean="0"/>
              <a:t> = new Book()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NameOfBook</a:t>
            </a:r>
            <a:r>
              <a:rPr lang="en-US" dirty="0" smtClean="0"/>
              <a:t> = "Hearts of Three",</a:t>
            </a:r>
          </a:p>
          <a:p>
            <a:pPr marL="0" indent="0">
              <a:buNone/>
            </a:pPr>
            <a:r>
              <a:rPr lang="en-US" dirty="0" smtClean="0"/>
              <a:t>                Pages = 317,</a:t>
            </a:r>
          </a:p>
          <a:p>
            <a:pPr marL="0" indent="0">
              <a:buNone/>
            </a:pPr>
            <a:r>
              <a:rPr lang="en-US" dirty="0" smtClean="0"/>
              <a:t>                Price = 350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db.Books.InsertOnSubmit</a:t>
            </a:r>
            <a:r>
              <a:rPr lang="en-US" dirty="0" smtClean="0"/>
              <a:t>(book);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842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LinqToSqlTest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InsertInDB2();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queryResults</a:t>
            </a:r>
            <a:r>
              <a:rPr lang="en-US" dirty="0" smtClean="0"/>
              <a:t> = from c in </a:t>
            </a:r>
            <a:r>
              <a:rPr lang="en-US" dirty="0" err="1" smtClean="0"/>
              <a:t>db.Books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where </a:t>
            </a:r>
            <a:r>
              <a:rPr lang="en-US" dirty="0" err="1" smtClean="0"/>
              <a:t>c.Price</a:t>
            </a:r>
            <a:r>
              <a:rPr lang="en-US" dirty="0" smtClean="0"/>
              <a:t> &gt; 200</a:t>
            </a:r>
          </a:p>
          <a:p>
            <a:pPr marL="0" indent="0">
              <a:buNone/>
            </a:pPr>
            <a:r>
              <a:rPr lang="en-US" dirty="0" smtClean="0"/>
              <a:t>                               select new</a:t>
            </a:r>
          </a:p>
          <a:p>
            <a:pPr marL="0" indent="0">
              <a:buNone/>
            </a:pPr>
            <a:r>
              <a:rPr lang="en-US" dirty="0" smtClean="0"/>
              <a:t>   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   ID = </a:t>
            </a:r>
            <a:r>
              <a:rPr lang="en-US" dirty="0" err="1" smtClean="0"/>
              <a:t>c.Id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Name = </a:t>
            </a:r>
            <a:r>
              <a:rPr lang="en-US" dirty="0" err="1" smtClean="0"/>
              <a:t>c.NameOfBook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Price = </a:t>
            </a:r>
            <a:r>
              <a:rPr lang="en-US" dirty="0" err="1" smtClean="0"/>
              <a:t>c.Price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item in </a:t>
            </a:r>
            <a:r>
              <a:rPr lang="en-US" dirty="0" err="1" smtClean="0"/>
              <a:t>queryResults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(item);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("Press any key to complete...");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static void </a:t>
            </a:r>
            <a:r>
              <a:rPr lang="en-US" dirty="0" err="1" smtClean="0"/>
              <a:t>InsertInDB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Book </a:t>
            </a:r>
            <a:r>
              <a:rPr lang="en-US" dirty="0" err="1" smtClean="0"/>
              <a:t>book</a:t>
            </a:r>
            <a:r>
              <a:rPr lang="en-US" dirty="0" smtClean="0"/>
              <a:t> = new Book()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NameOfBook</a:t>
            </a:r>
            <a:r>
              <a:rPr lang="en-US" dirty="0" smtClean="0"/>
              <a:t> = "Hearts of Three",</a:t>
            </a:r>
          </a:p>
          <a:p>
            <a:pPr marL="0" indent="0">
              <a:buNone/>
            </a:pPr>
            <a:r>
              <a:rPr lang="en-US" dirty="0" smtClean="0"/>
              <a:t>                Pages = 317,</a:t>
            </a:r>
          </a:p>
          <a:p>
            <a:pPr marL="0" indent="0">
              <a:buNone/>
            </a:pPr>
            <a:r>
              <a:rPr lang="en-US" dirty="0" smtClean="0"/>
              <a:t>                Price = 350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db.Books.InsertOnSubmit</a:t>
            </a:r>
            <a:r>
              <a:rPr lang="en-US" dirty="0" smtClean="0"/>
              <a:t>(book);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static void InsertInDB2()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Author </a:t>
            </a:r>
            <a:r>
              <a:rPr lang="en-US" dirty="0" err="1" smtClean="0"/>
              <a:t>author</a:t>
            </a:r>
            <a:r>
              <a:rPr lang="en-US" dirty="0" smtClean="0"/>
              <a:t> = new Author()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FirstName</a:t>
            </a:r>
            <a:r>
              <a:rPr lang="en-US" dirty="0" smtClean="0"/>
              <a:t> = "Thomas Mayne",</a:t>
            </a:r>
          </a:p>
          <a:p>
            <a:pPr marL="0" indent="0">
              <a:buNone/>
            </a:pPr>
            <a:r>
              <a:rPr lang="en-US" dirty="0" smtClean="0"/>
              <a:t>                Surname = "Reid"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db.Authors.InsertOnSubmit</a:t>
            </a:r>
            <a:r>
              <a:rPr lang="en-US" dirty="0" smtClean="0"/>
              <a:t>(author);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Book </a:t>
            </a:r>
            <a:r>
              <a:rPr lang="en-US" dirty="0" err="1" smtClean="0"/>
              <a:t>book</a:t>
            </a:r>
            <a:r>
              <a:rPr lang="en-US" dirty="0" smtClean="0"/>
              <a:t> = new Book()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NameOfBook</a:t>
            </a:r>
            <a:r>
              <a:rPr lang="en-US" dirty="0" smtClean="0"/>
              <a:t> = "Osceola the Seminole",</a:t>
            </a:r>
          </a:p>
          <a:p>
            <a:pPr marL="0" indent="0">
              <a:buNone/>
            </a:pPr>
            <a:r>
              <a:rPr lang="en-US" dirty="0" smtClean="0"/>
              <a:t>                Pages = 377,</a:t>
            </a:r>
          </a:p>
          <a:p>
            <a:pPr marL="0" indent="0">
              <a:buNone/>
            </a:pPr>
            <a:r>
              <a:rPr lang="en-US" dirty="0" smtClean="0"/>
              <a:t>                Price = 350,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BookAuthor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= new </a:t>
            </a:r>
            <a:r>
              <a:rPr lang="en-US" dirty="0" err="1" smtClean="0"/>
              <a:t>BookAuthor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Author = author,</a:t>
            </a:r>
          </a:p>
          <a:p>
            <a:pPr marL="0" indent="0">
              <a:buNone/>
            </a:pPr>
            <a:r>
              <a:rPr lang="en-US" dirty="0" smtClean="0"/>
              <a:t>                Book = book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db.Books.InsertOnSubmit</a:t>
            </a:r>
            <a:r>
              <a:rPr lang="en-US" dirty="0" smtClean="0"/>
              <a:t>(book);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db.BookAuthors.InsertOnSubmit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005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387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42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LinqToSqlTest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DataClasses1DataContext </a:t>
            </a:r>
            <a:r>
              <a:rPr lang="en-US" dirty="0" err="1" smtClean="0"/>
              <a:t>db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DataClasses1DataContext(@"Data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MSSQLLocalDB;Initial</a:t>
            </a:r>
            <a:r>
              <a:rPr lang="en-US" dirty="0" smtClean="0"/>
              <a:t> Catalog=</a:t>
            </a:r>
            <a:r>
              <a:rPr lang="en-US" dirty="0" err="1" smtClean="0"/>
              <a:t>Library;Integrated</a:t>
            </a:r>
            <a:r>
              <a:rPr lang="en-US" dirty="0" smtClean="0"/>
              <a:t> Security=True");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ShowBooks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("Press any key to complete...");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static void </a:t>
            </a:r>
            <a:r>
              <a:rPr lang="en-US" dirty="0" err="1" smtClean="0"/>
              <a:t>ShowBooks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queryResults</a:t>
            </a:r>
            <a:r>
              <a:rPr lang="en-US" dirty="0" smtClean="0"/>
              <a:t> = from c in </a:t>
            </a:r>
            <a:r>
              <a:rPr lang="en-US" dirty="0" err="1" smtClean="0"/>
              <a:t>db.Books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select new</a:t>
            </a:r>
          </a:p>
          <a:p>
            <a:pPr marL="0" indent="0">
              <a:buNone/>
            </a:pPr>
            <a:r>
              <a:rPr lang="en-US" dirty="0" smtClean="0"/>
              <a:t>   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   Id = </a:t>
            </a:r>
            <a:r>
              <a:rPr lang="en-US" dirty="0" err="1" smtClean="0"/>
              <a:t>c.Id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Name = </a:t>
            </a:r>
            <a:r>
              <a:rPr lang="en-US" dirty="0" err="1" smtClean="0"/>
              <a:t>c.NameOfBook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item in </a:t>
            </a:r>
            <a:r>
              <a:rPr lang="en-US" dirty="0" err="1" smtClean="0"/>
              <a:t>queryResults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item.Name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InsertInDB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Book </a:t>
            </a:r>
            <a:r>
              <a:rPr lang="en-US" dirty="0" err="1" smtClean="0"/>
              <a:t>book</a:t>
            </a:r>
            <a:r>
              <a:rPr lang="en-US" dirty="0" smtClean="0"/>
              <a:t> = new Book()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NameOfBook</a:t>
            </a:r>
            <a:r>
              <a:rPr lang="en-US" dirty="0" smtClean="0"/>
              <a:t> = "Hearts of Three",</a:t>
            </a:r>
          </a:p>
          <a:p>
            <a:pPr marL="0" indent="0">
              <a:buNone/>
            </a:pPr>
            <a:r>
              <a:rPr lang="en-US" dirty="0" smtClean="0"/>
              <a:t>                Pages = 317,</a:t>
            </a:r>
          </a:p>
          <a:p>
            <a:pPr marL="0" indent="0">
              <a:buNone/>
            </a:pPr>
            <a:r>
              <a:rPr lang="en-US" dirty="0" smtClean="0"/>
              <a:t>                Price = 350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db.Books.InsertOnSubmit</a:t>
            </a:r>
            <a:r>
              <a:rPr lang="en-US" dirty="0" smtClean="0"/>
              <a:t>(book);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InsertInDB2()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DataClasses1DataContext </a:t>
            </a:r>
            <a:r>
              <a:rPr lang="en-US" dirty="0" err="1" smtClean="0"/>
              <a:t>db</a:t>
            </a:r>
            <a:r>
              <a:rPr lang="en-US" dirty="0" smtClean="0"/>
              <a:t> = new DataClasses1DataContext();</a:t>
            </a:r>
          </a:p>
          <a:p>
            <a:pPr marL="0" indent="0">
              <a:buNone/>
            </a:pPr>
            <a:r>
              <a:rPr lang="en-US" dirty="0" smtClean="0"/>
              <a:t>            Author </a:t>
            </a:r>
            <a:r>
              <a:rPr lang="en-US" dirty="0" err="1" smtClean="0"/>
              <a:t>author</a:t>
            </a:r>
            <a:r>
              <a:rPr lang="en-US" dirty="0" smtClean="0"/>
              <a:t> = new Author()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FirstName</a:t>
            </a:r>
            <a:r>
              <a:rPr lang="en-US" dirty="0" smtClean="0"/>
              <a:t> = "Thomas Mayne",</a:t>
            </a:r>
          </a:p>
          <a:p>
            <a:pPr marL="0" indent="0">
              <a:buNone/>
            </a:pPr>
            <a:r>
              <a:rPr lang="en-US" dirty="0" smtClean="0"/>
              <a:t>                Surname = "Reid"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db.Authors.InsertOnSubmit</a:t>
            </a:r>
            <a:r>
              <a:rPr lang="en-US" dirty="0" smtClean="0"/>
              <a:t>(author);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Book </a:t>
            </a:r>
            <a:r>
              <a:rPr lang="en-US" dirty="0" err="1" smtClean="0"/>
              <a:t>book</a:t>
            </a:r>
            <a:r>
              <a:rPr lang="en-US" dirty="0" smtClean="0"/>
              <a:t> = new Book()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NameOfBook</a:t>
            </a:r>
            <a:r>
              <a:rPr lang="en-US" dirty="0" smtClean="0"/>
              <a:t> = "Osceola the Seminole",</a:t>
            </a:r>
          </a:p>
          <a:p>
            <a:pPr marL="0" indent="0">
              <a:buNone/>
            </a:pPr>
            <a:r>
              <a:rPr lang="en-US" dirty="0" smtClean="0"/>
              <a:t>                Pages = 377,</a:t>
            </a:r>
          </a:p>
          <a:p>
            <a:pPr marL="0" indent="0">
              <a:buNone/>
            </a:pPr>
            <a:r>
              <a:rPr lang="en-US" dirty="0" smtClean="0"/>
              <a:t>                Price = 350,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BookAuthor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= new </a:t>
            </a:r>
            <a:r>
              <a:rPr lang="en-US" dirty="0" err="1" smtClean="0"/>
              <a:t>BookAuthor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Author = author,</a:t>
            </a:r>
          </a:p>
          <a:p>
            <a:pPr marL="0" indent="0">
              <a:buNone/>
            </a:pPr>
            <a:r>
              <a:rPr lang="en-US" dirty="0" smtClean="0"/>
              <a:t>                Book = book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db.Books.InsertOnSubmit</a:t>
            </a:r>
            <a:r>
              <a:rPr lang="en-US" dirty="0" smtClean="0"/>
              <a:t>(book);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db.BookAuthors.InsertOnSubmit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9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683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db.Orders.DeleteAllOnSubmit</a:t>
            </a:r>
            <a:r>
              <a:rPr lang="en-US" dirty="0" smtClean="0"/>
              <a:t>(</a:t>
            </a:r>
            <a:r>
              <a:rPr lang="en-US" dirty="0" err="1" smtClean="0"/>
              <a:t>cust.Orders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err="1" smtClean="0"/>
              <a:t>db.Customers.DeleteOnSubmit</a:t>
            </a:r>
            <a:r>
              <a:rPr lang="en-US" dirty="0" smtClean="0"/>
              <a:t>(</a:t>
            </a:r>
            <a:r>
              <a:rPr lang="en-US" dirty="0" err="1" smtClean="0"/>
              <a:t>cust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err="1" smtClean="0"/>
              <a:t>db.SubmitChanges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77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94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85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4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04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большинстве примеров, посвященных LINQ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SQL, используются сущностные классы, сгенерированные инструментом командной строки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SQLMetal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инструмент генерирует сущностные классы с информацией об отображении LINQ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SQL, встроенной непосредственно в генерируемые исходные модули. Эта информация представлена в форме атрибутов и их свойств.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Сущностные классы имеют имя в форме единственного числа от имени таблицы базы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Northwind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класс по имени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Поскольку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форма единственного числа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 базе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Northwind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таблица по имени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это указывает на то,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сущностный класс для таблицы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базы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Northwind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командной строки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SQLMetal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опцию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pluralize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вызывает именование сущностного класса в форме единственного числа имени таблицы базы данных. Если при генерации сущностных классов эта опция не указана, то класс получил бы имя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таково имя таблицы 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 забывайте, что сущностный класс может иметь имя как во множественном, так и в единственном числе.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53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 сущностном классе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сгенерированном инструментом командной строки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SQLMetal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базы данных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Northwind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приватный член типа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&lt;Order&gt;,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названный 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содержит все объекты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определенного объекта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&lt;Order&gt; _Orders;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сгенерированных сущностных классах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Northwind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сущностный класс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содержит приватную переменную-член типа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EntityRef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&lt;Customer&gt;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имени 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EntityRef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&lt;Customer&gt; _Customer;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Ассоциация, первичные и внешние ключи, а также направление отношения задаются атрибутами и свойствами атрибутов в исходном модуле сгенерированных сущностных классов.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Преимущество ассоциации состоит в возможности доступа к дочерним объектам родительских и, таким образом, к записям базы данных, с той же легкостью, как к любому свойству родительского объекта. Аналогично доступ к родительскому объекту из дочернего заключается в обращении к соответствующему свойству дочернего объекта.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2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27.01.2021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27.01.2021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5328592" cy="2736304"/>
          </a:xfrm>
        </p:spPr>
        <p:txBody>
          <a:bodyPr rtlCol="0">
            <a:normAutofit/>
          </a:bodyPr>
          <a:lstStyle/>
          <a:p>
            <a:r>
              <a:rPr lang="en-US" dirty="0" err="1"/>
              <a:t>Модуль</a:t>
            </a:r>
            <a:r>
              <a:rPr lang="en-US" dirty="0"/>
              <a:t> 5. LINQ to 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smtClean="0"/>
              <a:t>Object Relation Designer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 smtClean="0"/>
              <a:t>Существует графический </a:t>
            </a:r>
            <a:r>
              <a:rPr lang="ru-RU" dirty="0"/>
              <a:t>инструмент пользователя для генерации сущностных классов, который работает в среде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 Этот инструмент называется 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Relational</a:t>
            </a:r>
            <a:r>
              <a:rPr lang="ru-RU" b="1" dirty="0"/>
              <a:t> </a:t>
            </a:r>
            <a:r>
              <a:rPr lang="ru-RU" b="1" dirty="0" err="1"/>
              <a:t>Designer</a:t>
            </a:r>
            <a:r>
              <a:rPr lang="ru-RU" dirty="0"/>
              <a:t>, и на него часто ссылаются, как на LINQ </a:t>
            </a:r>
            <a:r>
              <a:rPr lang="ru-RU" dirty="0" err="1"/>
              <a:t>to</a:t>
            </a:r>
            <a:r>
              <a:rPr lang="ru-RU" dirty="0"/>
              <a:t> SQL </a:t>
            </a:r>
            <a:r>
              <a:rPr lang="ru-RU" dirty="0" err="1"/>
              <a:t>Designer</a:t>
            </a:r>
            <a:r>
              <a:rPr lang="ru-RU" dirty="0"/>
              <a:t>, O/R </a:t>
            </a:r>
            <a:r>
              <a:rPr lang="ru-RU" dirty="0" err="1"/>
              <a:t>Designer</a:t>
            </a:r>
            <a:r>
              <a:rPr lang="ru-RU" dirty="0"/>
              <a:t> или даже </a:t>
            </a:r>
            <a:r>
              <a:rPr lang="ru-RU" dirty="0" err="1"/>
              <a:t>DLinq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Визуальный </a:t>
            </a:r>
            <a:r>
              <a:rPr lang="ru-RU" dirty="0"/>
              <a:t>конструктор предоставляет в распоряжение разработчика средства моделирования сущностных классов методом перетаскивания. При этом беспокоиться не нужно: визуальный конструктор сделает большую часть рутинной работы. Ваше дело — выбрать таблицы базы данных, которые хотите моделировать, если они доступны, и отредактировать имена сущностных классов и их свойств. Конечно, если необходим полный контроль, то в визуальном конструкторе можно выполнить все моделирование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6797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7920880" cy="5832648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Давайте рассмотрим пример использования LINQ </a:t>
            </a:r>
            <a:r>
              <a:rPr lang="ru-RU" dirty="0" err="1"/>
              <a:t>To</a:t>
            </a:r>
            <a:r>
              <a:rPr lang="ru-RU" dirty="0"/>
              <a:t> SQL для нашей БД. Создайте консольное приложение с именем </a:t>
            </a:r>
            <a:r>
              <a:rPr lang="ru-RU" dirty="0" err="1"/>
              <a:t>LinqToSqlTest</a:t>
            </a:r>
            <a:r>
              <a:rPr lang="ru-RU" dirty="0"/>
              <a:t>. Активируйте в этом проекте в </a:t>
            </a:r>
            <a:r>
              <a:rPr lang="ru-RU" dirty="0" smtClean="0"/>
              <a:t>меню</a:t>
            </a:r>
            <a:r>
              <a:rPr lang="en-US" dirty="0"/>
              <a:t> View </a:t>
            </a:r>
            <a:r>
              <a:rPr lang="ru-RU" dirty="0"/>
              <a:t>опцию </a:t>
            </a:r>
            <a:r>
              <a:rPr lang="en-US" dirty="0"/>
              <a:t>Server Explorer. </a:t>
            </a:r>
            <a:r>
              <a:rPr lang="ru-RU" dirty="0"/>
              <a:t>В открывшемся окне </a:t>
            </a:r>
            <a:r>
              <a:rPr lang="en-US" dirty="0"/>
              <a:t>Server Explorer </a:t>
            </a:r>
            <a:r>
              <a:rPr lang="ru-RU" dirty="0"/>
              <a:t>выделите опцию </a:t>
            </a:r>
            <a:r>
              <a:rPr lang="en-US" dirty="0"/>
              <a:t>Data Connections </a:t>
            </a:r>
            <a:r>
              <a:rPr lang="ru-RU" dirty="0"/>
              <a:t>и выберите из контекстного меню команду </a:t>
            </a:r>
            <a:r>
              <a:rPr lang="en-US" dirty="0"/>
              <a:t>Add Connection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Затем выполните действие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Connection</a:t>
            </a:r>
            <a:r>
              <a:rPr lang="ru-RU" dirty="0"/>
              <a:t>. В появившемся окне укажите адрес </a:t>
            </a:r>
            <a:r>
              <a:rPr lang="ru-RU" dirty="0" smtClean="0"/>
              <a:t>сервера </a:t>
            </a:r>
            <a:r>
              <a:rPr lang="ru-RU" dirty="0"/>
              <a:t>и выберите нашу БД. Все. Связь приложения с БД </a:t>
            </a:r>
            <a:r>
              <a:rPr lang="ru-RU" dirty="0" smtClean="0"/>
              <a:t>установлена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3426772"/>
            <a:ext cx="2959254" cy="15864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1412776"/>
            <a:ext cx="3927748" cy="46200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449" y="6244573"/>
            <a:ext cx="5540700" cy="4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Теперь выберите наше приложение в окне </a:t>
            </a:r>
            <a:r>
              <a:rPr lang="ru-RU" dirty="0" err="1"/>
              <a:t>Solution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и нажмите правую кнопку мыши. Выберите </a:t>
            </a:r>
            <a:r>
              <a:rPr lang="ru-RU" dirty="0" smtClean="0"/>
              <a:t>действия </a:t>
            </a:r>
            <a:r>
              <a:rPr lang="ru-RU" dirty="0" err="1"/>
              <a:t>Add</a:t>
            </a:r>
            <a:r>
              <a:rPr lang="ru-RU" dirty="0"/>
              <a:t> —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Item</a:t>
            </a:r>
            <a:r>
              <a:rPr lang="ru-RU" dirty="0"/>
              <a:t> — LINQ </a:t>
            </a:r>
            <a:r>
              <a:rPr lang="ru-RU" dirty="0" err="1"/>
              <a:t>to</a:t>
            </a:r>
            <a:r>
              <a:rPr lang="ru-RU" dirty="0"/>
              <a:t> SQL </a:t>
            </a:r>
            <a:r>
              <a:rPr lang="ru-RU" dirty="0" err="1"/>
              <a:t>Classes</a:t>
            </a:r>
            <a:r>
              <a:rPr lang="ru-RU" dirty="0"/>
              <a:t>. Это будет объект с расширением </a:t>
            </a:r>
            <a:r>
              <a:rPr lang="ru-RU" dirty="0" err="1"/>
              <a:t>dbml</a:t>
            </a:r>
            <a:r>
              <a:rPr lang="ru-RU" dirty="0"/>
              <a:t>, который поможет нам создать в приложении классы, соответствующие таблицам в БД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45" y="3712267"/>
            <a:ext cx="9001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280920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После создания этого объекта ничего не изменяйте в окнах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 вернитесь в окно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Раскройте </a:t>
            </a:r>
            <a:r>
              <a:rPr lang="ru-RU" dirty="0"/>
              <a:t>узел созданного подключения, затем раскройте узел нашей БД, затем раскройте узел </a:t>
            </a:r>
            <a:r>
              <a:rPr lang="ru-RU" dirty="0" err="1"/>
              <a:t>Tables</a:t>
            </a:r>
            <a:r>
              <a:rPr lang="ru-RU" dirty="0"/>
              <a:t>, чтобы были видны наши таблицы.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Перетащите </a:t>
            </a:r>
            <a:r>
              <a:rPr lang="ru-RU" dirty="0"/>
              <a:t>из нашей БД и бросьте на добавленный элемент DataClases1.dbml (который сейчас открыт в центральном окне) таблицы </a:t>
            </a:r>
            <a:r>
              <a:rPr lang="ru-RU" dirty="0" err="1"/>
              <a:t>Books</a:t>
            </a:r>
            <a:r>
              <a:rPr lang="ru-RU" dirty="0"/>
              <a:t> и </a:t>
            </a:r>
            <a:r>
              <a:rPr lang="ru-RU" dirty="0" err="1"/>
              <a:t>Authors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/>
              <a:t>выполнения этих действий вы увидите диаграмму БД. На диаграмме будут отображены поля всех таблиц и связи между таблицами. Теперь элемент DataClases1.dbml можно закрыть, выполнив при этом его сохранение.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793" y="764704"/>
            <a:ext cx="2362200" cy="1457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628" y="2291813"/>
            <a:ext cx="3422530" cy="4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980728"/>
            <a:ext cx="4104456" cy="2592288"/>
          </a:xfrm>
        </p:spPr>
        <p:txBody>
          <a:bodyPr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Теперь перейдите в окно обозревателя решений, раскройте в составе проекта узел DataClases1.dbml и выделите в нем элемент DataClases1.designer.cs. В этом элементе содержатся классы, которые студия автоматически создала в нашем приложении, когда мы перетаскивали таблицы из БД.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1124744"/>
            <a:ext cx="7632848" cy="5461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3717032"/>
            <a:ext cx="3079926" cy="2664296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3557714" y="4077072"/>
            <a:ext cx="736498" cy="5760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072" y="1052736"/>
            <a:ext cx="971667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478" y="836613"/>
            <a:ext cx="7940432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Особо обратите внимание на такие классы: </a:t>
            </a:r>
            <a:endParaRPr lang="en-US" dirty="0" smtClean="0"/>
          </a:p>
          <a:p>
            <a:r>
              <a:rPr lang="ru-RU" i="1" dirty="0" smtClean="0"/>
              <a:t>DataClasses1DataContext </a:t>
            </a:r>
            <a:r>
              <a:rPr lang="ru-RU" i="1" dirty="0"/>
              <a:t>производный от </a:t>
            </a:r>
            <a:r>
              <a:rPr lang="ru-RU" i="1" dirty="0" err="1"/>
              <a:t>System.Data</a:t>
            </a:r>
            <a:r>
              <a:rPr lang="ru-RU" i="1" dirty="0"/>
              <a:t>. </a:t>
            </a:r>
            <a:r>
              <a:rPr lang="ru-RU" i="1" dirty="0" err="1"/>
              <a:t>Linq.DataContext</a:t>
            </a:r>
            <a:r>
              <a:rPr lang="ru-RU" i="1" dirty="0"/>
              <a:t> — этот класс обычно называется контекстом БД и является средством доступа к БД, инструментом для передачи в БД запросов и получения из БД результатов выполнения этих запросов</a:t>
            </a:r>
            <a:r>
              <a:rPr lang="ru-RU" i="1" dirty="0" smtClean="0"/>
              <a:t>;</a:t>
            </a:r>
            <a:endParaRPr lang="en-US" i="1" dirty="0" smtClean="0"/>
          </a:p>
          <a:p>
            <a:r>
              <a:rPr lang="ru-RU" i="1" dirty="0" err="1"/>
              <a:t>Book</a:t>
            </a:r>
            <a:r>
              <a:rPr lang="ru-RU" i="1" dirty="0"/>
              <a:t> производный от интерфейса </a:t>
            </a:r>
            <a:r>
              <a:rPr lang="ru-RU" i="1" dirty="0" err="1"/>
              <a:t>INotifyPropertyChanged</a:t>
            </a:r>
            <a:r>
              <a:rPr lang="ru-RU" i="1" dirty="0"/>
              <a:t> — этот класс является в приложении образом таблицы </a:t>
            </a:r>
            <a:r>
              <a:rPr lang="ru-RU" i="1" dirty="0" err="1"/>
              <a:t>Books</a:t>
            </a:r>
            <a:r>
              <a:rPr lang="ru-RU" i="1" dirty="0"/>
              <a:t> из БД, свойства этого класса соответствуют полям таблицы. Мы в приложении будем работать с объектами этого класса, а LINQ </a:t>
            </a:r>
            <a:r>
              <a:rPr lang="ru-RU" i="1" dirty="0" err="1"/>
              <a:t>To</a:t>
            </a:r>
            <a:r>
              <a:rPr lang="ru-RU" i="1" dirty="0"/>
              <a:t> SQL с помощью контекста БД будет транслировать наши действия в БД; Аналогично классу для таблицы </a:t>
            </a:r>
            <a:r>
              <a:rPr lang="ru-RU" i="1" dirty="0" err="1"/>
              <a:t>Books</a:t>
            </a:r>
            <a:r>
              <a:rPr lang="ru-RU" i="1" dirty="0"/>
              <a:t> в нашем приложении создан класс </a:t>
            </a:r>
            <a:r>
              <a:rPr lang="ru-RU" i="1" dirty="0" err="1"/>
              <a:t>Author</a:t>
            </a:r>
            <a:r>
              <a:rPr lang="ru-RU" i="1" dirty="0"/>
              <a:t>, соответствующий таблице </a:t>
            </a:r>
            <a:r>
              <a:rPr lang="ru-RU" i="1" dirty="0" err="1"/>
              <a:t>Author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4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/>
          </a:bodyPr>
          <a:lstStyle/>
          <a:p>
            <a:pPr marL="0" indent="0">
              <a:buNone/>
            </a:pPr>
            <a:r>
              <a:rPr lang="ru-RU" sz="2100" dirty="0"/>
              <a:t>Теперь наше приложение готово к работе с БД. Занесите в метод </a:t>
            </a:r>
            <a:r>
              <a:rPr lang="ru-RU" sz="2100" dirty="0" err="1"/>
              <a:t>Main</a:t>
            </a:r>
            <a:r>
              <a:rPr lang="ru-RU" sz="2100" dirty="0"/>
              <a:t>() такой код</a:t>
            </a:r>
            <a:r>
              <a:rPr lang="ru-RU" sz="2100" dirty="0" smtClean="0"/>
              <a:t>: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DataClasses1DataContext </a:t>
            </a:r>
            <a:r>
              <a:rPr lang="en-US" sz="2100" i="1" dirty="0" err="1">
                <a:solidFill>
                  <a:schemeClr val="accent2"/>
                </a:solidFill>
              </a:rPr>
              <a:t>db</a:t>
            </a:r>
            <a:r>
              <a:rPr lang="en-US" sz="2100" i="1" dirty="0">
                <a:solidFill>
                  <a:schemeClr val="accent2"/>
                </a:solidFill>
              </a:rPr>
              <a:t> =new DataClasses1DataContext();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</a:t>
            </a:r>
            <a:r>
              <a:rPr lang="en-US" sz="2100" i="1" dirty="0" err="1">
                <a:solidFill>
                  <a:schemeClr val="accent2"/>
                </a:solidFill>
              </a:rPr>
              <a:t>var</a:t>
            </a:r>
            <a:r>
              <a:rPr lang="en-US" sz="2100" i="1" dirty="0">
                <a:solidFill>
                  <a:schemeClr val="accent2"/>
                </a:solidFill>
              </a:rPr>
              <a:t> </a:t>
            </a:r>
            <a:r>
              <a:rPr lang="en-US" sz="2100" i="1" dirty="0" err="1">
                <a:solidFill>
                  <a:schemeClr val="accent2"/>
                </a:solidFill>
              </a:rPr>
              <a:t>queryResults</a:t>
            </a:r>
            <a:r>
              <a:rPr lang="en-US" sz="2100" i="1" dirty="0">
                <a:solidFill>
                  <a:schemeClr val="accent2"/>
                </a:solidFill>
              </a:rPr>
              <a:t> = from c in </a:t>
            </a:r>
            <a:r>
              <a:rPr lang="en-US" sz="2100" i="1" dirty="0" err="1">
                <a:solidFill>
                  <a:schemeClr val="accent2"/>
                </a:solidFill>
              </a:rPr>
              <a:t>db.Books</a:t>
            </a:r>
            <a:endParaRPr lang="en-US" sz="21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where </a:t>
            </a:r>
            <a:r>
              <a:rPr lang="en-US" sz="2100" i="1" dirty="0" err="1">
                <a:solidFill>
                  <a:schemeClr val="accent2"/>
                </a:solidFill>
              </a:rPr>
              <a:t>c.Price</a:t>
            </a:r>
            <a:r>
              <a:rPr lang="en-US" sz="2100" i="1" dirty="0">
                <a:solidFill>
                  <a:schemeClr val="accent2"/>
                </a:solidFill>
              </a:rPr>
              <a:t> &gt; 200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select new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{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    ID = </a:t>
            </a:r>
            <a:r>
              <a:rPr lang="en-US" sz="2100" i="1" dirty="0" err="1">
                <a:solidFill>
                  <a:schemeClr val="accent2"/>
                </a:solidFill>
              </a:rPr>
              <a:t>c.Id</a:t>
            </a:r>
            <a:r>
              <a:rPr lang="en-US" sz="2100" i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    Name = </a:t>
            </a:r>
            <a:r>
              <a:rPr lang="en-US" sz="2100" i="1" dirty="0" err="1">
                <a:solidFill>
                  <a:schemeClr val="accent2"/>
                </a:solidFill>
              </a:rPr>
              <a:t>c.NameOfBook</a:t>
            </a:r>
            <a:r>
              <a:rPr lang="en-US" sz="2100" i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    Price = </a:t>
            </a:r>
            <a:r>
              <a:rPr lang="en-US" sz="2100" i="1" dirty="0" err="1">
                <a:solidFill>
                  <a:schemeClr val="accent2"/>
                </a:solidFill>
              </a:rPr>
              <a:t>c.Price</a:t>
            </a:r>
            <a:endParaRPr lang="en-US" sz="21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               };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</a:t>
            </a:r>
            <a:r>
              <a:rPr lang="en-US" sz="2100" i="1" dirty="0" err="1">
                <a:solidFill>
                  <a:schemeClr val="accent2"/>
                </a:solidFill>
              </a:rPr>
              <a:t>foreach</a:t>
            </a:r>
            <a:r>
              <a:rPr lang="en-US" sz="2100" i="1" dirty="0">
                <a:solidFill>
                  <a:schemeClr val="accent2"/>
                </a:solidFill>
              </a:rPr>
              <a:t> (</a:t>
            </a:r>
            <a:r>
              <a:rPr lang="en-US" sz="2100" i="1" dirty="0" err="1">
                <a:solidFill>
                  <a:schemeClr val="accent2"/>
                </a:solidFill>
              </a:rPr>
              <a:t>var</a:t>
            </a:r>
            <a:r>
              <a:rPr lang="en-US" sz="2100" i="1" dirty="0">
                <a:solidFill>
                  <a:schemeClr val="accent2"/>
                </a:solidFill>
              </a:rPr>
              <a:t> item in </a:t>
            </a:r>
            <a:r>
              <a:rPr lang="en-US" sz="2100" i="1" dirty="0" err="1">
                <a:solidFill>
                  <a:schemeClr val="accent2"/>
                </a:solidFill>
              </a:rPr>
              <a:t>queryResults</a:t>
            </a:r>
            <a:r>
              <a:rPr lang="en-US" sz="21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    </a:t>
            </a:r>
            <a:r>
              <a:rPr lang="en-US" sz="2100" i="1" dirty="0" err="1">
                <a:solidFill>
                  <a:schemeClr val="accent2"/>
                </a:solidFill>
              </a:rPr>
              <a:t>Console.WriteLine</a:t>
            </a:r>
            <a:r>
              <a:rPr lang="en-US" sz="2100" i="1" dirty="0">
                <a:solidFill>
                  <a:schemeClr val="accent2"/>
                </a:solidFill>
              </a:rPr>
              <a:t>(item);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</a:t>
            </a:r>
            <a:r>
              <a:rPr lang="en-US" sz="2100" i="1" dirty="0" err="1">
                <a:solidFill>
                  <a:schemeClr val="accent2"/>
                </a:solidFill>
              </a:rPr>
              <a:t>Console.WriteLine</a:t>
            </a:r>
            <a:r>
              <a:rPr lang="en-US" sz="2100" i="1" dirty="0">
                <a:solidFill>
                  <a:schemeClr val="accent2"/>
                </a:solidFill>
              </a:rPr>
              <a:t>("Press any key to complete...");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2"/>
                </a:solidFill>
              </a:rPr>
              <a:t>            </a:t>
            </a:r>
            <a:r>
              <a:rPr lang="en-US" sz="2100" i="1" dirty="0" err="1">
                <a:solidFill>
                  <a:schemeClr val="accent2"/>
                </a:solidFill>
              </a:rPr>
              <a:t>Console.ReadLine</a:t>
            </a:r>
            <a:r>
              <a:rPr lang="en-US" sz="2100" i="1" dirty="0">
                <a:solidFill>
                  <a:schemeClr val="accent2"/>
                </a:solidFill>
              </a:rPr>
              <a:t>();</a:t>
            </a:r>
            <a:endParaRPr lang="ru-RU" sz="2100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365104"/>
            <a:ext cx="4885764" cy="17285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Обсудим полученные результаты. Когда мы добавили в состав проекта объект LINQ </a:t>
            </a:r>
            <a:r>
              <a:rPr lang="ru-RU" dirty="0" err="1"/>
              <a:t>to</a:t>
            </a:r>
            <a:r>
              <a:rPr lang="ru-RU" dirty="0"/>
              <a:t> SQL </a:t>
            </a:r>
            <a:r>
              <a:rPr lang="ru-RU" dirty="0" err="1"/>
              <a:t>Class</a:t>
            </a:r>
            <a:r>
              <a:rPr lang="ru-RU" dirty="0"/>
              <a:t> с расширением </a:t>
            </a:r>
            <a:r>
              <a:rPr lang="ru-RU" dirty="0" err="1"/>
              <a:t>dbml</a:t>
            </a:r>
            <a:r>
              <a:rPr lang="ru-RU" dirty="0"/>
              <a:t>, мы получили возможность выполнить с помощью этого объекта целый ряд важных действий. Сначала в приложении создается класс, производный от </a:t>
            </a:r>
            <a:r>
              <a:rPr lang="ru-RU" dirty="0" err="1"/>
              <a:t>System</a:t>
            </a:r>
            <a:r>
              <a:rPr lang="ru-RU" dirty="0"/>
              <a:t>. </a:t>
            </a:r>
            <a:r>
              <a:rPr lang="ru-RU" dirty="0" err="1"/>
              <a:t>Data.Linq.DataContext</a:t>
            </a:r>
            <a:r>
              <a:rPr lang="ru-RU" dirty="0"/>
              <a:t>, который будет являться для приложения средством доступа к БД. При перетаскивании таблиц из БД на объект </a:t>
            </a:r>
            <a:r>
              <a:rPr lang="ru-RU" dirty="0" err="1"/>
              <a:t>dbml</a:t>
            </a:r>
            <a:r>
              <a:rPr lang="ru-RU" dirty="0"/>
              <a:t> в составе нашего приложения были созданы классы </a:t>
            </a:r>
            <a:r>
              <a:rPr lang="ru-RU" dirty="0" err="1"/>
              <a:t>Book</a:t>
            </a:r>
            <a:r>
              <a:rPr lang="ru-RU" dirty="0"/>
              <a:t> и </a:t>
            </a:r>
            <a:r>
              <a:rPr lang="ru-RU" dirty="0" err="1"/>
              <a:t>Author</a:t>
            </a:r>
            <a:r>
              <a:rPr lang="ru-RU" dirty="0"/>
              <a:t>, соответствующие таблицам. Свойства созданных классов соответствуют полям таблицы.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Код</a:t>
            </a:r>
            <a:r>
              <a:rPr lang="ru-RU" dirty="0"/>
              <a:t>, размещенный в методе </a:t>
            </a:r>
            <a:r>
              <a:rPr lang="ru-RU" dirty="0" err="1"/>
              <a:t>Main</a:t>
            </a:r>
            <a:r>
              <a:rPr lang="ru-RU" dirty="0"/>
              <a:t>() является примером использования LINQ </a:t>
            </a:r>
            <a:r>
              <a:rPr lang="ru-RU" dirty="0" err="1"/>
              <a:t>To</a:t>
            </a:r>
            <a:r>
              <a:rPr lang="ru-RU" dirty="0"/>
              <a:t> SQL в формате запроса. Прежде всего мы создаем объект контекста БД. Через этот объект мы обращаемся к таблице </a:t>
            </a:r>
            <a:r>
              <a:rPr lang="ru-RU" dirty="0" err="1"/>
              <a:t>Books</a:t>
            </a:r>
            <a:r>
              <a:rPr lang="ru-RU" dirty="0"/>
              <a:t>, выбираем из нее книги с ценой, больше 200, и формируем для вывода новые объекты, которые заносим в переменную </a:t>
            </a:r>
            <a:r>
              <a:rPr lang="ru-RU" dirty="0" err="1"/>
              <a:t>queryResults</a:t>
            </a:r>
            <a:r>
              <a:rPr lang="ru-RU" dirty="0"/>
              <a:t>. Затем в цикле выводим полученные объекты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Таким образом, LINQ </a:t>
            </a:r>
            <a:r>
              <a:rPr lang="ru-RU" dirty="0" err="1"/>
              <a:t>To</a:t>
            </a:r>
            <a:r>
              <a:rPr lang="ru-RU" dirty="0"/>
              <a:t> SQL позволяет нам работать с данными в таблицах </a:t>
            </a:r>
            <a:r>
              <a:rPr lang="ru-RU" dirty="0" err="1"/>
              <a:t>релляционной</a:t>
            </a:r>
            <a:r>
              <a:rPr lang="ru-RU" dirty="0"/>
              <a:t> БД в стиле ООП. Мы общаемся с </a:t>
            </a:r>
            <a:r>
              <a:rPr lang="ru-RU" dirty="0" err="1"/>
              <a:t>класами</a:t>
            </a:r>
            <a:r>
              <a:rPr lang="ru-RU" dirty="0"/>
              <a:t>, соответствующими таблицам в БД. Все действия, примененные к объектам этих </a:t>
            </a:r>
            <a:r>
              <a:rPr lang="ru-RU" dirty="0" err="1"/>
              <a:t>клас</a:t>
            </a:r>
            <a:r>
              <a:rPr lang="ru-RU" dirty="0"/>
              <a:t> сов, приводят к изменению состояния данных в БД. И все это — в стиле ООП с возможностью писать LINQ запросы на C#.</a:t>
            </a:r>
          </a:p>
        </p:txBody>
      </p:sp>
    </p:spTree>
    <p:extLst>
      <p:ext uri="{BB962C8B-B14F-4D97-AF65-F5344CB8AC3E}">
        <p14:creationId xmlns:p14="http://schemas.microsoft.com/office/powerpoint/2010/main" val="32057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pic>
        <p:nvPicPr>
          <p:cNvPr id="2054" name="Picture 6" descr="Architecture of Linq and Linq Introduction - Dot Net Tutorial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54" y="1412776"/>
            <a:ext cx="9370107" cy="4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pic>
        <p:nvPicPr>
          <p:cNvPr id="5" name="Picture 4" descr="Update Database Using LinQ To SQL With C# Code Exampl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81" y="1040606"/>
            <a:ext cx="56864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Редактирование модели сущностных классов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Autofit/>
          </a:bodyPr>
          <a:lstStyle/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Гибкость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простота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использования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для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управления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именами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свойствами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классов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это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то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что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делает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визуальный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конструктор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столь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привлекательным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Здесь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практически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все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делать</a:t>
            </a:r>
            <a:r>
              <a:rPr lang="en-US" altLang="en-US" sz="1800" dirty="0"/>
              <a:t> с </a:t>
            </a:r>
            <a:r>
              <a:rPr lang="en-US" altLang="en-US" sz="1800" dirty="0" err="1"/>
              <a:t>помощью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щелчков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перетаскивания</a:t>
            </a:r>
            <a:r>
              <a:rPr lang="en-US" altLang="en-US" sz="1800" dirty="0"/>
              <a:t>:</a:t>
            </a:r>
          </a:p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/>
              <a:t>Редактирование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имени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endParaRPr lang="en-US" altLang="en-US" sz="1800" b="1" dirty="0"/>
          </a:p>
          <a:p>
            <a:pPr marL="0" lvl="1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Чтобы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дважды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щелкните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его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имени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либо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выберите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поверхности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проектирования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модифицируйте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Name в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Properties (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).</a:t>
            </a:r>
          </a:p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/>
              <a:t>Редактирование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свойств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r>
              <a:rPr lang="en-US" altLang="en-US" sz="1800" b="1" dirty="0"/>
              <a:t> (</a:t>
            </a:r>
            <a:r>
              <a:rPr lang="en-US" altLang="en-US" sz="1800" b="1" dirty="0" err="1"/>
              <a:t>настроек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r>
              <a:rPr lang="en-US" altLang="en-US" sz="1800" b="1" dirty="0"/>
              <a:t>)</a:t>
            </a:r>
          </a:p>
          <a:p>
            <a:pPr marL="0" lvl="1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настройки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выбрав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нужный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панели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модифицировав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его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Properties. </a:t>
            </a:r>
            <a:r>
              <a:rPr lang="en-US" altLang="en-US" sz="1800" dirty="0" err="1"/>
              <a:t>Есть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возможность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таблицы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базы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данных</a:t>
            </a:r>
            <a:r>
              <a:rPr lang="en-US" altLang="en-US" sz="1800" dirty="0"/>
              <a:t>, в </a:t>
            </a:r>
            <a:r>
              <a:rPr lang="en-US" altLang="en-US" sz="1800" dirty="0" err="1"/>
              <a:t>которой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эти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хранятся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переопределенные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методы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вставки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обновления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удаления</a:t>
            </a:r>
            <a:r>
              <a:rPr lang="en-US" altLang="en-US" sz="1800" dirty="0"/>
              <a:t>, а </a:t>
            </a:r>
            <a:r>
              <a:rPr lang="en-US" altLang="en-US" sz="1800" dirty="0" err="1"/>
              <a:t>также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другие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.</a:t>
            </a:r>
          </a:p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/>
              <a:t>Редактирование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имени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свойства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r>
              <a:rPr lang="en-US" altLang="en-US" sz="1800" b="1" dirty="0"/>
              <a:t> (</a:t>
            </a:r>
            <a:r>
              <a:rPr lang="en-US" altLang="en-US" sz="1800" b="1" dirty="0" err="1"/>
              <a:t>члена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r>
              <a:rPr lang="en-US" altLang="en-US" sz="1800" b="1" dirty="0"/>
              <a:t>)</a:t>
            </a:r>
          </a:p>
          <a:p>
            <a:pPr marL="0" lvl="1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члена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выполнив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тройной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щелчок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имени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Пусть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удивляет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такая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экзотическая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вещь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тройной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щелчок</a:t>
            </a:r>
            <a:r>
              <a:rPr lang="en-US" altLang="en-US" sz="1800" dirty="0"/>
              <a:t> — </a:t>
            </a:r>
            <a:r>
              <a:rPr lang="en-US" altLang="en-US" sz="1800" dirty="0" err="1"/>
              <a:t>она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существует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действует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Или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же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выбрать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поверхности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отредактировать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его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Name в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Properties.</a:t>
            </a:r>
          </a:p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/>
              <a:t>Редактирование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свойств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свойства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сущностного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класса</a:t>
            </a:r>
            <a:r>
              <a:rPr lang="en-US" altLang="en-US" sz="1800" b="1" dirty="0"/>
              <a:t> (</a:t>
            </a:r>
            <a:r>
              <a:rPr lang="en-US" altLang="en-US" sz="1800" b="1" dirty="0" err="1"/>
              <a:t>настройки</a:t>
            </a:r>
            <a:r>
              <a:rPr lang="en-US" altLang="en-US" sz="1800" b="1" dirty="0"/>
              <a:t>)</a:t>
            </a:r>
          </a:p>
          <a:p>
            <a:pPr marL="0" lvl="1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редактировать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выбрав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поверхности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проектирования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модифицировав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соответствующее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Properties. В </a:t>
            </a:r>
            <a:r>
              <a:rPr lang="en-US" altLang="en-US" sz="1800" dirty="0" err="1"/>
              <a:t>этом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найдете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все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соответствующие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атрибутов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такие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Name и </a:t>
            </a:r>
            <a:r>
              <a:rPr lang="en-US" altLang="en-US" sz="1800" dirty="0" err="1"/>
              <a:t>UpdateCheck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для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атрибута</a:t>
            </a:r>
            <a:r>
              <a:rPr lang="en-US" altLang="en-US" sz="1800" dirty="0"/>
              <a:t> Column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67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Редактирование модели сущностных классов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Autofit/>
          </a:bodyPr>
          <a:lstStyle/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 err="1" smtClean="0"/>
              <a:t>Добавление</a:t>
            </a:r>
            <a:r>
              <a:rPr lang="en-US" altLang="en-US" sz="1700" b="1" dirty="0" smtClean="0"/>
              <a:t> </a:t>
            </a:r>
            <a:r>
              <a:rPr lang="en-US" altLang="en-US" sz="1700" b="1" dirty="0" err="1"/>
              <a:t>объектов</a:t>
            </a:r>
            <a:r>
              <a:rPr lang="en-US" altLang="en-US" sz="1700" b="1" dirty="0"/>
              <a:t> к </a:t>
            </a:r>
            <a:r>
              <a:rPr lang="en-US" altLang="en-US" sz="1700" b="1" dirty="0" err="1"/>
              <a:t>модели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сущностных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классов</a:t>
            </a:r>
            <a:endParaRPr lang="en-US" altLang="en-US" sz="17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/>
              <a:t>Перетащить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сущностный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поверхность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достаточно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просто</a:t>
            </a:r>
            <a:r>
              <a:rPr lang="en-US" altLang="en-US" sz="1700" dirty="0"/>
              <a:t> — </a:t>
            </a:r>
            <a:r>
              <a:rPr lang="en-US" altLang="en-US" sz="1700" dirty="0" err="1"/>
              <a:t>до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тех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пор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пока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есть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соответствующая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таблица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базы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данных</a:t>
            </a:r>
            <a:r>
              <a:rPr lang="en-US" altLang="en-US" sz="1700" dirty="0"/>
              <a:t> в Server Explorer. </a:t>
            </a:r>
            <a:r>
              <a:rPr lang="en-US" altLang="en-US" sz="1700" dirty="0" err="1"/>
              <a:t>Но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бывают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случаи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когда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вы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лишены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такого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удобства</a:t>
            </a:r>
            <a:r>
              <a:rPr lang="en-US" altLang="en-US" sz="1700" dirty="0"/>
              <a:t>. </a:t>
            </a:r>
            <a:r>
              <a:rPr lang="en-US" altLang="en-US" sz="1700" dirty="0" err="1"/>
              <a:t>Возможно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вы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определили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сущностный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сначала</a:t>
            </a:r>
            <a:r>
              <a:rPr lang="en-US" altLang="en-US" sz="1700" dirty="0"/>
              <a:t>, и </a:t>
            </a:r>
            <a:r>
              <a:rPr lang="en-US" altLang="en-US" sz="1700" dirty="0" err="1"/>
              <a:t>планируете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генерировать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базу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данных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вызвав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метод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CreateDatabase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объекте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DataContext</a:t>
            </a:r>
            <a:r>
              <a:rPr lang="en-US" altLang="en-US" sz="1700" dirty="0"/>
              <a:t>. </a:t>
            </a:r>
            <a:r>
              <a:rPr lang="en-US" altLang="en-US" sz="1700" dirty="0" err="1"/>
              <a:t>Или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может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быть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вы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собираетесь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воспользоваться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преимуществом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наследования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, и </a:t>
            </a:r>
            <a:r>
              <a:rPr lang="en-US" altLang="en-US" sz="1700" dirty="0" err="1"/>
              <a:t>нет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соответствующей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таблицы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для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отображения</a:t>
            </a:r>
            <a:r>
              <a:rPr lang="en-US" altLang="en-US" sz="1700" dirty="0"/>
              <a:t>.</a:t>
            </a:r>
          </a:p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 err="1"/>
              <a:t>Добавление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нового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сущностного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класса</a:t>
            </a:r>
            <a:endParaRPr lang="en-US" altLang="en-US" sz="17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/>
              <a:t>Один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из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способов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добавления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новых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классов</a:t>
            </a:r>
            <a:r>
              <a:rPr lang="en-US" altLang="en-US" sz="1700" dirty="0"/>
              <a:t> к </a:t>
            </a:r>
            <a:r>
              <a:rPr lang="en-US" altLang="en-US" sz="1700" dirty="0" err="1"/>
              <a:t>модели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классов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заключается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перетаскивании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таблиц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базы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данных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из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окна</a:t>
            </a:r>
            <a:r>
              <a:rPr lang="en-US" altLang="en-US" sz="1700" dirty="0"/>
              <a:t> Server Explorer, </a:t>
            </a:r>
            <a:r>
              <a:rPr lang="en-US" altLang="en-US" sz="1700" dirty="0" err="1"/>
              <a:t>как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это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делалось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предыдущем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разделе</a:t>
            </a:r>
            <a:r>
              <a:rPr lang="en-US" altLang="en-US" sz="1700" dirty="0"/>
              <a:t>. </a:t>
            </a:r>
            <a:r>
              <a:rPr lang="en-US" altLang="en-US" sz="1700" dirty="0" err="1"/>
              <a:t>Другой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способ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создания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состоит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перетаскивании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поверхность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проектирования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объекта</a:t>
            </a:r>
            <a:r>
              <a:rPr lang="en-US" altLang="en-US" sz="1700" dirty="0"/>
              <a:t> Object Relational Designer Class </a:t>
            </a:r>
            <a:r>
              <a:rPr lang="en-US" altLang="en-US" sz="1700" dirty="0" err="1"/>
              <a:t>из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панели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инструментов</a:t>
            </a:r>
            <a:r>
              <a:rPr lang="en-US" altLang="en-US" sz="1700" dirty="0"/>
              <a:t> Visual Studio. </a:t>
            </a:r>
            <a:r>
              <a:rPr lang="en-US" altLang="en-US" sz="1700" dirty="0" err="1"/>
              <a:t>Отредактируйте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имя</a:t>
            </a:r>
            <a:r>
              <a:rPr lang="en-US" altLang="en-US" sz="1700" dirty="0"/>
              <a:t> и </a:t>
            </a:r>
            <a:r>
              <a:rPr lang="en-US" altLang="en-US" sz="1700" dirty="0" err="1"/>
              <a:t>установите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как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было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описано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предыдущем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разделе</a:t>
            </a:r>
            <a:r>
              <a:rPr lang="en-US" altLang="en-US" sz="1700" dirty="0"/>
              <a:t>.</a:t>
            </a:r>
          </a:p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 err="1"/>
              <a:t>Добавление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новых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свойств</a:t>
            </a:r>
            <a:r>
              <a:rPr lang="en-US" altLang="en-US" sz="1700" b="1" dirty="0"/>
              <a:t> (</a:t>
            </a:r>
            <a:r>
              <a:rPr lang="en-US" altLang="en-US" sz="1700" b="1" dirty="0" err="1"/>
              <a:t>членов</a:t>
            </a:r>
            <a:r>
              <a:rPr lang="en-US" altLang="en-US" sz="1700" b="1" dirty="0"/>
              <a:t>) </a:t>
            </a:r>
            <a:r>
              <a:rPr lang="en-US" altLang="en-US" sz="1700" b="1" dirty="0" err="1"/>
              <a:t>сущностного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класса</a:t>
            </a:r>
            <a:endParaRPr lang="en-US" altLang="en-US" sz="17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/>
              <a:t>Для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добавления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новых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</a:t>
            </a:r>
            <a:r>
              <a:rPr lang="en-US" altLang="en-US" sz="1700" dirty="0"/>
              <a:t> (</a:t>
            </a:r>
            <a:r>
              <a:rPr lang="en-US" altLang="en-US" sz="1700" dirty="0" err="1"/>
              <a:t>членов</a:t>
            </a:r>
            <a:r>
              <a:rPr lang="en-US" altLang="en-US" sz="1700" dirty="0"/>
              <a:t>)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необходимо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выполнить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щелчок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правой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кнопкой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мыши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на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классе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визуальном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конструкторе</a:t>
            </a:r>
            <a:r>
              <a:rPr lang="en-US" altLang="en-US" sz="1700" dirty="0"/>
              <a:t> и </a:t>
            </a:r>
            <a:r>
              <a:rPr lang="en-US" altLang="en-US" sz="1700" dirty="0" err="1"/>
              <a:t>выбрать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контекстном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меню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пункт</a:t>
            </a:r>
            <a:r>
              <a:rPr lang="en-US" altLang="en-US" sz="1700" dirty="0"/>
              <a:t> Add --&gt; Properties (</a:t>
            </a:r>
            <a:r>
              <a:rPr lang="en-US" altLang="en-US" sz="1700" dirty="0" err="1"/>
              <a:t>Добавить</a:t>
            </a:r>
            <a:r>
              <a:rPr lang="en-US" altLang="en-US" sz="1700" dirty="0"/>
              <a:t> --&gt; </a:t>
            </a:r>
            <a:r>
              <a:rPr lang="en-US" altLang="en-US" sz="1700" dirty="0" err="1"/>
              <a:t>Свойства</a:t>
            </a:r>
            <a:r>
              <a:rPr lang="en-US" altLang="en-US" sz="1700" dirty="0"/>
              <a:t>). </a:t>
            </a:r>
            <a:r>
              <a:rPr lang="en-US" altLang="en-US" sz="1700" dirty="0" err="1"/>
              <a:t>Как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только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добавлено</a:t>
            </a:r>
            <a:r>
              <a:rPr lang="en-US" altLang="en-US" sz="1700" dirty="0"/>
              <a:t> к </a:t>
            </a:r>
            <a:r>
              <a:rPr lang="en-US" altLang="en-US" sz="1700" dirty="0" err="1"/>
              <a:t>сущностному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классу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следуйте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инструкциям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редактированию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приведенным</a:t>
            </a:r>
            <a:r>
              <a:rPr lang="en-US" altLang="en-US" sz="1700" dirty="0"/>
              <a:t> в </a:t>
            </a:r>
            <a:r>
              <a:rPr lang="en-US" altLang="en-US" sz="1700" dirty="0" err="1"/>
              <a:t>разделе</a:t>
            </a:r>
            <a:r>
              <a:rPr lang="en-US" altLang="en-US" sz="1700" dirty="0"/>
              <a:t> "</a:t>
            </a:r>
            <a:r>
              <a:rPr lang="en-US" altLang="en-US" sz="1700" dirty="0" err="1"/>
              <a:t>Редактирование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свойства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сущностного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класса</a:t>
            </a:r>
            <a:r>
              <a:rPr lang="en-US" altLang="en-US" sz="1700" dirty="0"/>
              <a:t> (</a:t>
            </a:r>
            <a:r>
              <a:rPr lang="en-US" altLang="en-US" sz="1700" dirty="0" err="1"/>
              <a:t>настройки</a:t>
            </a:r>
            <a:r>
              <a:rPr lang="en-US" altLang="en-US" sz="1700" dirty="0"/>
              <a:t>)".</a:t>
            </a:r>
          </a:p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 err="1" smtClean="0"/>
              <a:t>Добавление</a:t>
            </a:r>
            <a:r>
              <a:rPr lang="en-US" altLang="en-US" sz="1700" b="1" dirty="0" smtClean="0"/>
              <a:t> </a:t>
            </a:r>
            <a:r>
              <a:rPr lang="en-US" altLang="en-US" sz="1700" b="1" dirty="0" err="1"/>
              <a:t>хранимых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процедур</a:t>
            </a:r>
            <a:r>
              <a:rPr lang="en-US" altLang="en-US" sz="1700" b="1" dirty="0"/>
              <a:t> и </a:t>
            </a:r>
            <a:r>
              <a:rPr lang="en-US" altLang="en-US" sz="1700" b="1" dirty="0" err="1"/>
              <a:t>функций</a:t>
            </a:r>
            <a:r>
              <a:rPr lang="en-US" altLang="en-US" sz="1700" b="1" dirty="0"/>
              <a:t>, </a:t>
            </a:r>
            <a:r>
              <a:rPr lang="en-US" altLang="en-US" sz="1700" b="1" dirty="0" err="1"/>
              <a:t>определяемых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пользователем</a:t>
            </a:r>
            <a:endParaRPr lang="en-US" altLang="en-US" sz="17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/>
              <a:t>Чтобы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заставить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визуальный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конструктор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сгенерировать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код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необходимый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для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вызова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хранимых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процедур</a:t>
            </a:r>
            <a:r>
              <a:rPr lang="en-US" altLang="en-US" sz="1700" dirty="0"/>
              <a:t> и </a:t>
            </a:r>
            <a:r>
              <a:rPr lang="en-US" altLang="en-US" sz="1700" dirty="0" err="1"/>
              <a:t>функций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определяемых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пользователем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перетащите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хранимую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процедуру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или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пользовательскую</a:t>
            </a:r>
            <a:r>
              <a:rPr lang="en-US" altLang="en-US" sz="1700" dirty="0"/>
              <a:t> </a:t>
            </a:r>
            <a:r>
              <a:rPr lang="en-US" altLang="en-US" sz="1700" dirty="0" err="1"/>
              <a:t>функцию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из</a:t>
            </a:r>
            <a:r>
              <a:rPr lang="en-US" altLang="en-US" sz="1700" dirty="0"/>
              <a:t> Server Explorer в </a:t>
            </a:r>
            <a:r>
              <a:rPr lang="en-US" altLang="en-US" sz="1700" dirty="0" err="1"/>
              <a:t>панель</a:t>
            </a:r>
            <a:r>
              <a:rPr lang="en-US" altLang="en-US" sz="1700" dirty="0"/>
              <a:t> Methods (</a:t>
            </a:r>
            <a:r>
              <a:rPr lang="en-US" altLang="en-US" sz="1700" dirty="0" err="1"/>
              <a:t>Методы</a:t>
            </a:r>
            <a:r>
              <a:rPr lang="en-US" altLang="en-US" sz="1700" dirty="0"/>
              <a:t>) </a:t>
            </a:r>
            <a:r>
              <a:rPr lang="en-US" altLang="en-US" sz="1700" dirty="0" err="1"/>
              <a:t>визуального</a:t>
            </a:r>
            <a:r>
              <a:rPr lang="en-US" altLang="en-US" sz="1700" dirty="0"/>
              <a:t> </a:t>
            </a:r>
            <a:r>
              <a:rPr lang="en-US" altLang="en-US" sz="1700" dirty="0" err="1"/>
              <a:t>конструктора</a:t>
            </a:r>
            <a:r>
              <a:rPr lang="en-US" altLang="en-US" sz="1700" dirty="0" smtClean="0"/>
              <a:t>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467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Редактирование модели сущностных классов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Autofit/>
          </a:bodyPr>
          <a:lstStyle/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 smtClean="0"/>
              <a:t>Добавление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/>
              <a:t>новой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ассоциации</a:t>
            </a:r>
            <a:endParaRPr lang="en-US" altLang="en-US" sz="18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Вместо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использования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механизма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перетаскивания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для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создания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ассоциации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поступали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добавлении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нового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из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панели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инструментов</a:t>
            </a:r>
            <a:r>
              <a:rPr lang="en-US" altLang="en-US" sz="1800" dirty="0"/>
              <a:t> Visual Studio, </a:t>
            </a:r>
            <a:r>
              <a:rPr lang="en-US" altLang="en-US" sz="1800" dirty="0" err="1"/>
              <a:t>ассоциация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создается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щелчком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объекте</a:t>
            </a:r>
            <a:r>
              <a:rPr lang="en-US" altLang="en-US" sz="1800" dirty="0"/>
              <a:t> Association (</a:t>
            </a:r>
            <a:r>
              <a:rPr lang="en-US" altLang="en-US" sz="1800" dirty="0" err="1"/>
              <a:t>Ассоциация</a:t>
            </a:r>
            <a:r>
              <a:rPr lang="en-US" altLang="en-US" sz="1800" dirty="0"/>
              <a:t>) в </a:t>
            </a:r>
            <a:r>
              <a:rPr lang="en-US" altLang="en-US" sz="1800" dirty="0" err="1"/>
              <a:t>панели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инструментов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за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которым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следует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щелчок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классе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задающем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сторону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один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отношении</a:t>
            </a:r>
            <a:r>
              <a:rPr lang="en-US" altLang="en-US" sz="1800" dirty="0"/>
              <a:t> "</a:t>
            </a:r>
            <a:r>
              <a:rPr lang="en-US" altLang="en-US" sz="1800" dirty="0" err="1"/>
              <a:t>один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многим</a:t>
            </a:r>
            <a:r>
              <a:rPr lang="en-US" altLang="en-US" sz="1800" dirty="0"/>
              <a:t>", а </a:t>
            </a:r>
            <a:r>
              <a:rPr lang="en-US" altLang="en-US" sz="1800" dirty="0" err="1"/>
              <a:t>за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ним</a:t>
            </a:r>
            <a:r>
              <a:rPr lang="en-US" altLang="en-US" sz="1800" dirty="0"/>
              <a:t> — </a:t>
            </a:r>
            <a:r>
              <a:rPr lang="en-US" altLang="en-US" sz="1800" dirty="0" err="1"/>
              <a:t>щелчок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дочернем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классе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задающем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сторону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многие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том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же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отношении</a:t>
            </a:r>
            <a:r>
              <a:rPr lang="en-US" altLang="en-US" sz="1800" dirty="0"/>
              <a:t>.</a:t>
            </a:r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Каждый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из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этих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классов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должен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иметь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соответствующее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перед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тем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добавите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ассоциацию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чтобы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было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отобразить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первичный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ключ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стороне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один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внешний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ключ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стороне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многие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Выбор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второго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стороны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многие</a:t>
            </a:r>
            <a:r>
              <a:rPr lang="en-US" altLang="en-US" sz="1800" dirty="0"/>
              <a:t>) </a:t>
            </a:r>
            <a:r>
              <a:rPr lang="en-US" altLang="en-US" sz="1800" dirty="0" err="1"/>
              <a:t>ассоциации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приводит</a:t>
            </a:r>
            <a:r>
              <a:rPr lang="en-US" altLang="en-US" sz="1800" dirty="0"/>
              <a:t> к </a:t>
            </a:r>
            <a:r>
              <a:rPr lang="en-US" altLang="en-US" sz="1800" dirty="0" err="1"/>
              <a:t>открытию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диалогового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окна</a:t>
            </a:r>
            <a:r>
              <a:rPr lang="en-US" altLang="en-US" sz="1800" dirty="0"/>
              <a:t> Association Editor (</a:t>
            </a:r>
            <a:r>
              <a:rPr lang="en-US" altLang="en-US" sz="1800" dirty="0" err="1"/>
              <a:t>Редактор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ассоциации</a:t>
            </a:r>
            <a:r>
              <a:rPr lang="en-US" altLang="en-US" sz="1800" dirty="0"/>
              <a:t>), </a:t>
            </a:r>
            <a:r>
              <a:rPr lang="en-US" altLang="en-US" sz="1800" dirty="0" err="1"/>
              <a:t>которое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позволяет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отобразить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первого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соответствующее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второго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.</a:t>
            </a:r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Надлежащим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образом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отобразив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закрыв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окно</a:t>
            </a:r>
            <a:r>
              <a:rPr lang="en-US" altLang="en-US" sz="1800" dirty="0"/>
              <a:t> Association Editor, </a:t>
            </a:r>
            <a:r>
              <a:rPr lang="en-US" altLang="en-US" sz="1800" dirty="0" err="1"/>
              <a:t>вы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увидите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пунктирную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линию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соединяющую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родительский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дочерний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сущностные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классы</a:t>
            </a:r>
            <a:r>
              <a:rPr lang="en-US" altLang="en-US" sz="1800" dirty="0"/>
              <a:t>.</a:t>
            </a:r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/>
              <a:t>Выберите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ассоциацию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щелчком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пунктирной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линии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установите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окне</a:t>
            </a:r>
            <a:r>
              <a:rPr lang="en-US" altLang="en-US" sz="1800" dirty="0"/>
              <a:t> Properties.</a:t>
            </a:r>
          </a:p>
          <a:p>
            <a:pPr marL="0" lvl="0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/>
              <a:t>Добавление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нового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наследования</a:t>
            </a:r>
            <a:endParaRPr lang="en-US" altLang="en-US" sz="1800" b="1" dirty="0"/>
          </a:p>
          <a:p>
            <a:pPr marL="0" lvl="1" indent="5349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Object Relational Designer </a:t>
            </a:r>
            <a:r>
              <a:rPr lang="en-US" altLang="en-US" sz="1800" dirty="0" err="1"/>
              <a:t>можно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также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использовать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для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моделирования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отношения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наследования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Добавление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отношения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наследования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подобно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добавлению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новой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ассоциации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Выберите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объект</a:t>
            </a:r>
            <a:r>
              <a:rPr lang="en-US" altLang="en-US" sz="1800" dirty="0"/>
              <a:t> Inheritance (</a:t>
            </a:r>
            <a:r>
              <a:rPr lang="en-US" altLang="en-US" sz="1800" dirty="0" err="1"/>
              <a:t>Наследование</a:t>
            </a:r>
            <a:r>
              <a:rPr lang="en-US" altLang="en-US" sz="1800" dirty="0"/>
              <a:t>) в </a:t>
            </a:r>
            <a:r>
              <a:rPr lang="en-US" altLang="en-US" sz="1800" dirty="0" err="1"/>
              <a:t>панели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инструментов</a:t>
            </a:r>
            <a:r>
              <a:rPr lang="en-US" altLang="en-US" sz="1800" dirty="0"/>
              <a:t> Visual Studio Toolbox и </a:t>
            </a:r>
            <a:r>
              <a:rPr lang="en-US" altLang="en-US" sz="1800" dirty="0" err="1"/>
              <a:t>щелкните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классе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который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будет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наследником</a:t>
            </a:r>
            <a:r>
              <a:rPr lang="en-US" altLang="en-US" sz="1800" dirty="0"/>
              <a:t>, а </a:t>
            </a:r>
            <a:r>
              <a:rPr lang="en-US" altLang="en-US" sz="1800" dirty="0" err="1"/>
              <a:t>затем</a:t>
            </a:r>
            <a:r>
              <a:rPr lang="en-US" altLang="en-US" sz="1800" dirty="0"/>
              <a:t> — </a:t>
            </a:r>
            <a:r>
              <a:rPr lang="en-US" altLang="en-US" sz="1800" dirty="0" err="1"/>
              <a:t>на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классе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который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будет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базовым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Удостоверьтесь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что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установлены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все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соответствующие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свойства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как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определено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атрибутами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InheritanceMapping</a:t>
            </a:r>
            <a:r>
              <a:rPr lang="en-US" altLang="en-US" sz="1800" dirty="0"/>
              <a:t> и Column </a:t>
            </a:r>
            <a:r>
              <a:rPr lang="en-US" altLang="en-US" sz="1800" dirty="0" err="1"/>
              <a:t>сущностного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класса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47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4712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Вставка в базу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Для осуществления вставки необходимо выполнить четыре шага. </a:t>
            </a:r>
            <a:endParaRPr lang="ru-RU" dirty="0" smtClean="0"/>
          </a:p>
          <a:p>
            <a:r>
              <a:rPr lang="ru-RU" dirty="0" smtClean="0"/>
              <a:t>Первый </a:t>
            </a:r>
            <a:r>
              <a:rPr lang="ru-RU" dirty="0"/>
              <a:t>шаг — создание </a:t>
            </a:r>
            <a:r>
              <a:rPr lang="ru-RU" dirty="0" err="1"/>
              <a:t>DataContext</a:t>
            </a:r>
            <a:r>
              <a:rPr lang="ru-RU" dirty="0"/>
              <a:t>. Это первый шаг для любого запроса LINQ </a:t>
            </a:r>
            <a:r>
              <a:rPr lang="ru-RU" dirty="0" err="1"/>
              <a:t>to</a:t>
            </a:r>
            <a:r>
              <a:rPr lang="ru-RU" dirty="0"/>
              <a:t> SQL.</a:t>
            </a:r>
          </a:p>
          <a:p>
            <a:r>
              <a:rPr lang="ru-RU" dirty="0"/>
              <a:t>Второй шаг — создание экземпляра сущностного объекта из сущностного класса (такого как </a:t>
            </a:r>
            <a:r>
              <a:rPr lang="ru-RU" dirty="0" err="1"/>
              <a:t>Customer</a:t>
            </a:r>
            <a:r>
              <a:rPr lang="ru-RU" dirty="0"/>
              <a:t>).</a:t>
            </a:r>
          </a:p>
          <a:p>
            <a:r>
              <a:rPr lang="ru-RU" dirty="0"/>
              <a:t>Третий шаг — вставка этого сущностного объекта в соответствующую коллекцию таблицы типа </a:t>
            </a:r>
            <a:r>
              <a:rPr lang="ru-RU" dirty="0" err="1"/>
              <a:t>Table</a:t>
            </a:r>
            <a:r>
              <a:rPr lang="ru-RU" dirty="0"/>
              <a:t>&lt;Т&gt;, где T — тип сущностного класса, хранящегося в таблице, или добавление его к </a:t>
            </a:r>
            <a:r>
              <a:rPr lang="ru-RU" dirty="0" err="1"/>
              <a:t>EntitySet</a:t>
            </a:r>
            <a:r>
              <a:rPr lang="ru-RU" dirty="0"/>
              <a:t>&lt;T&gt; на сущностном объекте, уже отслеженном </a:t>
            </a:r>
            <a:r>
              <a:rPr lang="ru-RU" dirty="0" err="1"/>
              <a:t>DataContext</a:t>
            </a:r>
            <a:r>
              <a:rPr lang="ru-RU" dirty="0"/>
              <a:t>, где T — тип сущностного класса.</a:t>
            </a:r>
          </a:p>
          <a:p>
            <a:r>
              <a:rPr lang="ru-RU" dirty="0"/>
              <a:t>Четвертый и последний шаг — вызов метода </a:t>
            </a:r>
            <a:r>
              <a:rPr lang="ru-RU" dirty="0" err="1"/>
              <a:t>SubmitChanges</a:t>
            </a:r>
            <a:r>
              <a:rPr lang="ru-RU" dirty="0"/>
              <a:t> на объекте </a:t>
            </a:r>
            <a:r>
              <a:rPr lang="ru-RU" dirty="0" err="1"/>
              <a:t>DataContext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1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Вставка в базу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public static void </a:t>
            </a:r>
            <a:r>
              <a:rPr lang="en-US" i="1" dirty="0" err="1">
                <a:solidFill>
                  <a:schemeClr val="accent2"/>
                </a:solidFill>
              </a:rPr>
              <a:t>InsertInDB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DataClasses1DataContext </a:t>
            </a:r>
            <a:r>
              <a:rPr lang="en-US" i="1" dirty="0" err="1">
                <a:solidFill>
                  <a:schemeClr val="accent2"/>
                </a:solidFill>
              </a:rPr>
              <a:t>db</a:t>
            </a:r>
            <a:r>
              <a:rPr lang="en-US" i="1" dirty="0">
                <a:solidFill>
                  <a:schemeClr val="accent2"/>
                </a:solidFill>
              </a:rPr>
              <a:t> = new DataClasses1DataContext();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Book </a:t>
            </a:r>
            <a:r>
              <a:rPr lang="en-US" i="1" dirty="0" err="1">
                <a:solidFill>
                  <a:schemeClr val="accent2"/>
                </a:solidFill>
              </a:rPr>
              <a:t>book</a:t>
            </a:r>
            <a:r>
              <a:rPr lang="en-US" i="1" dirty="0">
                <a:solidFill>
                  <a:schemeClr val="accent2"/>
                </a:solidFill>
              </a:rPr>
              <a:t> = new Book()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NameOfBook</a:t>
            </a:r>
            <a:r>
              <a:rPr lang="en-US" i="1" dirty="0">
                <a:solidFill>
                  <a:schemeClr val="accent2"/>
                </a:solidFill>
              </a:rPr>
              <a:t> = "Hearts of Three",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Pages = 317,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Price = 350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db.Books.InsertOnSubmit</a:t>
            </a:r>
            <a:r>
              <a:rPr lang="en-US" i="1" dirty="0">
                <a:solidFill>
                  <a:schemeClr val="accent2"/>
                </a:solidFill>
              </a:rPr>
              <a:t>(book);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db.SubmitChanges</a:t>
            </a:r>
            <a:r>
              <a:rPr lang="en-US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  <a:endParaRPr lang="ru-RU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57" y="3501008"/>
            <a:ext cx="5472203" cy="19442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Вставка в базу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public static void InsertInDB2()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DataClasses1DataContext </a:t>
            </a:r>
            <a:r>
              <a:rPr lang="en-US" sz="2000" i="1" dirty="0" err="1">
                <a:solidFill>
                  <a:schemeClr val="accent2"/>
                </a:solidFill>
              </a:rPr>
              <a:t>db</a:t>
            </a:r>
            <a:r>
              <a:rPr lang="en-US" sz="2000" i="1" dirty="0">
                <a:solidFill>
                  <a:schemeClr val="accent2"/>
                </a:solidFill>
              </a:rPr>
              <a:t> = new DataClasses1DataContext();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Author </a:t>
            </a:r>
            <a:r>
              <a:rPr lang="en-US" sz="2000" i="1" dirty="0" err="1">
                <a:solidFill>
                  <a:schemeClr val="accent2"/>
                </a:solidFill>
              </a:rPr>
              <a:t>author</a:t>
            </a:r>
            <a:r>
              <a:rPr lang="en-US" sz="2000" i="1" dirty="0">
                <a:solidFill>
                  <a:schemeClr val="accent2"/>
                </a:solidFill>
              </a:rPr>
              <a:t> = new Author()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</a:t>
            </a:r>
            <a:r>
              <a:rPr lang="en-US" sz="2000" i="1" dirty="0" err="1">
                <a:solidFill>
                  <a:schemeClr val="accent2"/>
                </a:solidFill>
              </a:rPr>
              <a:t>FirstName</a:t>
            </a:r>
            <a:r>
              <a:rPr lang="en-US" sz="2000" i="1" dirty="0">
                <a:solidFill>
                  <a:schemeClr val="accent2"/>
                </a:solidFill>
              </a:rPr>
              <a:t> = "Thomas Mayne",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Surname = "Reid"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db.Authors.InsertOnSubmit</a:t>
            </a:r>
            <a:r>
              <a:rPr lang="en-US" sz="2000" i="1" dirty="0">
                <a:solidFill>
                  <a:schemeClr val="accent2"/>
                </a:solidFill>
              </a:rPr>
              <a:t>(author);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db.SubmitChanges</a:t>
            </a:r>
            <a:r>
              <a:rPr lang="en-US" sz="20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Book </a:t>
            </a:r>
            <a:r>
              <a:rPr lang="en-US" sz="2000" i="1" dirty="0" err="1">
                <a:solidFill>
                  <a:schemeClr val="accent2"/>
                </a:solidFill>
              </a:rPr>
              <a:t>book</a:t>
            </a:r>
            <a:r>
              <a:rPr lang="en-US" sz="2000" i="1" dirty="0">
                <a:solidFill>
                  <a:schemeClr val="accent2"/>
                </a:solidFill>
              </a:rPr>
              <a:t> = new Book()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</a:t>
            </a:r>
            <a:r>
              <a:rPr lang="en-US" sz="2000" i="1" dirty="0" err="1">
                <a:solidFill>
                  <a:schemeClr val="accent2"/>
                </a:solidFill>
              </a:rPr>
              <a:t>NameOfBook</a:t>
            </a:r>
            <a:r>
              <a:rPr lang="en-US" sz="2000" i="1" dirty="0">
                <a:solidFill>
                  <a:schemeClr val="accent2"/>
                </a:solidFill>
              </a:rPr>
              <a:t> = "Osceola the Seminole",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Pages = 377,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Price = 350,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BookAuthor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ba</a:t>
            </a:r>
            <a:r>
              <a:rPr lang="en-US" sz="2000" i="1" dirty="0">
                <a:solidFill>
                  <a:schemeClr val="accent2"/>
                </a:solidFill>
              </a:rPr>
              <a:t> = new </a:t>
            </a:r>
            <a:r>
              <a:rPr lang="en-US" sz="2000" i="1" dirty="0" err="1">
                <a:solidFill>
                  <a:schemeClr val="accent2"/>
                </a:solidFill>
              </a:rPr>
              <a:t>BookAuthor</a:t>
            </a:r>
            <a:r>
              <a:rPr lang="en-US" sz="2000" i="1" dirty="0">
                <a:solidFill>
                  <a:schemeClr val="accent2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Author = author,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Book = book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db.Books.InsertOnSubmit</a:t>
            </a:r>
            <a:r>
              <a:rPr lang="en-US" sz="2000" i="1" dirty="0">
                <a:solidFill>
                  <a:schemeClr val="accent2"/>
                </a:solidFill>
              </a:rPr>
              <a:t>(book);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db.BookAuthors.InsertOnSubmit</a:t>
            </a:r>
            <a:r>
              <a:rPr lang="en-US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ba</a:t>
            </a:r>
            <a:r>
              <a:rPr lang="en-US" sz="2000" i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db.SubmitChanges</a:t>
            </a:r>
            <a:r>
              <a:rPr lang="en-US" sz="20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}</a:t>
            </a:r>
            <a:endParaRPr lang="ru-RU" sz="2000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4797152"/>
            <a:ext cx="4286250" cy="1428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Запросы к базе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Выполнение запросов LINQ </a:t>
            </a:r>
            <a:r>
              <a:rPr lang="ru-RU" dirty="0" err="1"/>
              <a:t>to</a:t>
            </a:r>
            <a:r>
              <a:rPr lang="ru-RU" dirty="0"/>
              <a:t> SQL похоже на выполнение любого другого запроса LINQ, но с несколькими исключениями. Рассмотрим их очень кратко.</a:t>
            </a:r>
          </a:p>
          <a:p>
            <a:pPr marL="0" indent="0">
              <a:buNone/>
            </a:pPr>
            <a:r>
              <a:rPr lang="ru-RU" dirty="0"/>
              <a:t>Чтобы выполнить запрос LINQ </a:t>
            </a:r>
            <a:r>
              <a:rPr lang="ru-RU" dirty="0" err="1"/>
              <a:t>to</a:t>
            </a:r>
            <a:r>
              <a:rPr lang="ru-RU" dirty="0"/>
              <a:t> SQL, сначала понадобится создать </a:t>
            </a:r>
            <a:r>
              <a:rPr lang="ru-RU" dirty="0" err="1"/>
              <a:t>DataContext</a:t>
            </a:r>
            <a:r>
              <a:rPr lang="ru-RU" dirty="0"/>
              <a:t>. Затем можно выполнять запрос в таблицу внутри этого </a:t>
            </a:r>
            <a:r>
              <a:rPr lang="ru-RU" dirty="0" err="1" smtClean="0"/>
              <a:t>DataContext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0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Запросы к базе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public static void </a:t>
            </a:r>
            <a:r>
              <a:rPr lang="en-US" i="1" dirty="0" err="1">
                <a:solidFill>
                  <a:schemeClr val="accent2"/>
                </a:solidFill>
              </a:rPr>
              <a:t>ShowBooks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var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 = from c in </a:t>
            </a:r>
            <a:r>
              <a:rPr lang="en-US" i="1" dirty="0" err="1">
                <a:solidFill>
                  <a:schemeClr val="accent2"/>
                </a:solidFill>
              </a:rPr>
              <a:t>db.Books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select c;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foreach</a:t>
            </a:r>
            <a:r>
              <a:rPr lang="en-US" i="1" dirty="0">
                <a:solidFill>
                  <a:schemeClr val="accent2"/>
                </a:solidFill>
              </a:rPr>
              <a:t> (</a:t>
            </a:r>
            <a:r>
              <a:rPr lang="en-US" i="1" dirty="0" err="1">
                <a:solidFill>
                  <a:schemeClr val="accent2"/>
                </a:solidFill>
              </a:rPr>
              <a:t>var</a:t>
            </a:r>
            <a:r>
              <a:rPr lang="en-US" i="1" dirty="0">
                <a:solidFill>
                  <a:schemeClr val="accent2"/>
                </a:solidFill>
              </a:rPr>
              <a:t> item in 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Console.WriteLine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item.NameOfBook</a:t>
            </a:r>
            <a:r>
              <a:rPr lang="en-US" i="1" dirty="0">
                <a:solidFill>
                  <a:schemeClr val="accent2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  <a:endParaRPr lang="ru-RU" b="1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492896"/>
            <a:ext cx="4800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4988">
              <a:buNone/>
            </a:pPr>
            <a:r>
              <a:rPr lang="ru-RU" dirty="0"/>
              <a:t>К этому моменту уже рассказывалось об использовании LINQ с находящимися в памяти коллекциями данных и массивами, XML и </a:t>
            </a:r>
            <a:r>
              <a:rPr lang="ru-RU" dirty="0" err="1"/>
              <a:t>DataSet</a:t>
            </a:r>
            <a:r>
              <a:rPr lang="ru-RU" dirty="0"/>
              <a:t>. Теперь перейдем к тому, что многим кажется наиболее веской причиной для использования LINQ — LINQ </a:t>
            </a:r>
            <a:r>
              <a:rPr lang="ru-RU" dirty="0" err="1"/>
              <a:t>to</a:t>
            </a:r>
            <a:r>
              <a:rPr lang="ru-RU" dirty="0"/>
              <a:t> SQL.</a:t>
            </a:r>
          </a:p>
          <a:p>
            <a:pPr marL="0" indent="534988">
              <a:buNone/>
            </a:pPr>
            <a:r>
              <a:rPr lang="ru-RU" b="1" i="1" u="sng" dirty="0"/>
              <a:t>LINQ </a:t>
            </a:r>
            <a:r>
              <a:rPr lang="ru-RU" b="1" i="1" u="sng" dirty="0" err="1"/>
              <a:t>to</a:t>
            </a:r>
            <a:r>
              <a:rPr lang="ru-RU" b="1" i="1" u="sng" dirty="0"/>
              <a:t> SQL</a:t>
            </a:r>
            <a:r>
              <a:rPr lang="ru-RU" i="1" u="sng" dirty="0"/>
              <a:t> — это API-интерфейс для работы с базами данных SQL </a:t>
            </a:r>
            <a:r>
              <a:rPr lang="ru-RU" i="1" u="sng" dirty="0" err="1"/>
              <a:t>Server</a:t>
            </a:r>
            <a:r>
              <a:rPr lang="ru-RU" i="1" u="sng" dirty="0" smtClean="0"/>
              <a:t>.</a:t>
            </a:r>
          </a:p>
          <a:p>
            <a:pPr marL="0" indent="534988">
              <a:buNone/>
            </a:pPr>
            <a:r>
              <a:rPr lang="ru-RU" dirty="0"/>
              <a:t>С</a:t>
            </a:r>
            <a:r>
              <a:rPr lang="ru-RU" dirty="0" smtClean="0"/>
              <a:t>уществует </a:t>
            </a:r>
            <a:r>
              <a:rPr lang="ru-RU" dirty="0"/>
              <a:t>несоответствие между языком программирования и реляционной базой данных. При написании приложения мы моделируем классы как представления объектов реального мира, таких как заказчики, счета, политики и полеты. </a:t>
            </a:r>
            <a:r>
              <a:rPr lang="ru-RU" u="sng" dirty="0"/>
              <a:t>Нам нужен способ сохранения этих объектов, чтобы при перезапуске приложения все эти объекты с их данными не были потеряны. </a:t>
            </a:r>
            <a:r>
              <a:rPr lang="ru-RU" dirty="0"/>
              <a:t>Однако большинство баз данных промышленного масштаба остаются реляционными и хранят свою информацию в виде записей в таблицах, а не в виде объектов. </a:t>
            </a:r>
            <a:r>
              <a:rPr lang="ru-RU" i="1" dirty="0"/>
              <a:t>Пользовательский класс может содержать несколько адресов и номеров телефонов, хранящихся в коллекциях, которые являются дочерними свойствами класса заказчика; при сохранении такая информация, скорее всего, распределится по множеству таблиц, например, в таблицу заказчиков, таблицу адресов и таблицу телефонов.</a:t>
            </a:r>
          </a:p>
        </p:txBody>
      </p:sp>
    </p:spTree>
    <p:extLst>
      <p:ext uri="{BB962C8B-B14F-4D97-AF65-F5344CB8AC3E}">
        <p14:creationId xmlns:p14="http://schemas.microsoft.com/office/powerpoint/2010/main" val="376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Запросы к базе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public static void </a:t>
            </a:r>
            <a:r>
              <a:rPr lang="en-US" i="1" dirty="0" err="1">
                <a:solidFill>
                  <a:schemeClr val="accent2"/>
                </a:solidFill>
              </a:rPr>
              <a:t>ShowBooks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var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 = from c in </a:t>
            </a:r>
            <a:r>
              <a:rPr lang="en-US" i="1" dirty="0" err="1">
                <a:solidFill>
                  <a:schemeClr val="accent2"/>
                </a:solidFill>
              </a:rPr>
              <a:t>db.Books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select new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    Id = </a:t>
            </a:r>
            <a:r>
              <a:rPr lang="en-US" i="1" dirty="0" err="1">
                <a:solidFill>
                  <a:schemeClr val="accent2"/>
                </a:solidFill>
              </a:rPr>
              <a:t>c.Id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    Name = </a:t>
            </a:r>
            <a:r>
              <a:rPr lang="en-US" i="1" dirty="0" err="1">
                <a:solidFill>
                  <a:schemeClr val="accent2"/>
                </a:solidFill>
              </a:rPr>
              <a:t>c.NameOfBook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};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foreach</a:t>
            </a:r>
            <a:r>
              <a:rPr lang="en-US" i="1" dirty="0">
                <a:solidFill>
                  <a:schemeClr val="accent2"/>
                </a:solidFill>
              </a:rPr>
              <a:t> (</a:t>
            </a:r>
            <a:r>
              <a:rPr lang="en-US" i="1" dirty="0" err="1">
                <a:solidFill>
                  <a:schemeClr val="accent2"/>
                </a:solidFill>
              </a:rPr>
              <a:t>var</a:t>
            </a:r>
            <a:r>
              <a:rPr lang="en-US" i="1" dirty="0">
                <a:solidFill>
                  <a:schemeClr val="accent2"/>
                </a:solidFill>
              </a:rPr>
              <a:t> item in 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Console.WriteLine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item.Name</a:t>
            </a:r>
            <a:r>
              <a:rPr lang="en-US" i="1" dirty="0">
                <a:solidFill>
                  <a:schemeClr val="accent2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  <a:endParaRPr lang="ru-RU" b="1" i="1" dirty="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492896"/>
            <a:ext cx="4800600" cy="17907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Запросы к базе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/>
          </a:bodyPr>
          <a:lstStyle/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public static void </a:t>
            </a:r>
            <a:r>
              <a:rPr lang="en-US" sz="2000" i="1" dirty="0" err="1">
                <a:solidFill>
                  <a:schemeClr val="accent2"/>
                </a:solidFill>
              </a:rPr>
              <a:t>ShowBooks</a:t>
            </a:r>
            <a:r>
              <a:rPr lang="en-US" sz="2000" i="1" dirty="0">
                <a:solidFill>
                  <a:schemeClr val="accent2"/>
                </a:solidFill>
              </a:rPr>
              <a:t>()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var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queryResults</a:t>
            </a:r>
            <a:r>
              <a:rPr lang="en-US" sz="2000" i="1" dirty="0">
                <a:solidFill>
                  <a:schemeClr val="accent2"/>
                </a:solidFill>
              </a:rPr>
              <a:t> = from c in </a:t>
            </a:r>
            <a:r>
              <a:rPr lang="en-US" sz="2000" i="1" dirty="0" err="1">
                <a:solidFill>
                  <a:schemeClr val="accent2"/>
                </a:solidFill>
              </a:rPr>
              <a:t>db.Books</a:t>
            </a:r>
            <a:endParaRPr lang="en-US" sz="2000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join </a:t>
            </a:r>
            <a:r>
              <a:rPr lang="en-US" sz="2000" i="1" dirty="0" err="1">
                <a:solidFill>
                  <a:schemeClr val="accent2"/>
                </a:solidFill>
              </a:rPr>
              <a:t>ba</a:t>
            </a:r>
            <a:r>
              <a:rPr lang="en-US" sz="2000" i="1" dirty="0">
                <a:solidFill>
                  <a:schemeClr val="accent2"/>
                </a:solidFill>
              </a:rPr>
              <a:t> in </a:t>
            </a:r>
            <a:r>
              <a:rPr lang="en-US" sz="2000" i="1" dirty="0" err="1">
                <a:solidFill>
                  <a:schemeClr val="accent2"/>
                </a:solidFill>
              </a:rPr>
              <a:t>db.BookAuthors</a:t>
            </a:r>
            <a:r>
              <a:rPr lang="en-US" sz="2000" i="1" dirty="0">
                <a:solidFill>
                  <a:schemeClr val="accent2"/>
                </a:solidFill>
              </a:rPr>
              <a:t> on </a:t>
            </a:r>
            <a:r>
              <a:rPr lang="en-US" sz="2000" i="1" dirty="0" err="1">
                <a:solidFill>
                  <a:schemeClr val="accent2"/>
                </a:solidFill>
              </a:rPr>
              <a:t>c.Id</a:t>
            </a:r>
            <a:r>
              <a:rPr lang="en-US" sz="2000" i="1" dirty="0">
                <a:solidFill>
                  <a:schemeClr val="accent2"/>
                </a:solidFill>
              </a:rPr>
              <a:t> equals </a:t>
            </a:r>
            <a:r>
              <a:rPr lang="en-US" sz="2000" i="1" dirty="0" err="1">
                <a:solidFill>
                  <a:schemeClr val="accent2"/>
                </a:solidFill>
              </a:rPr>
              <a:t>ba.BookId</a:t>
            </a:r>
            <a:endParaRPr lang="en-US" sz="2000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join a in </a:t>
            </a:r>
            <a:r>
              <a:rPr lang="en-US" sz="2000" i="1" dirty="0" err="1">
                <a:solidFill>
                  <a:schemeClr val="accent2"/>
                </a:solidFill>
              </a:rPr>
              <a:t>db.Authors</a:t>
            </a:r>
            <a:r>
              <a:rPr lang="en-US" sz="2000" i="1" dirty="0">
                <a:solidFill>
                  <a:schemeClr val="accent2"/>
                </a:solidFill>
              </a:rPr>
              <a:t> on </a:t>
            </a:r>
            <a:r>
              <a:rPr lang="en-US" sz="2000" i="1" dirty="0" err="1">
                <a:solidFill>
                  <a:schemeClr val="accent2"/>
                </a:solidFill>
              </a:rPr>
              <a:t>ba.AuthorId</a:t>
            </a:r>
            <a:r>
              <a:rPr lang="en-US" sz="2000" i="1" dirty="0">
                <a:solidFill>
                  <a:schemeClr val="accent2"/>
                </a:solidFill>
              </a:rPr>
              <a:t> equals </a:t>
            </a:r>
            <a:r>
              <a:rPr lang="en-US" sz="2000" i="1" dirty="0" err="1">
                <a:solidFill>
                  <a:schemeClr val="accent2"/>
                </a:solidFill>
              </a:rPr>
              <a:t>a.Id</a:t>
            </a:r>
            <a:endParaRPr lang="en-US" sz="2000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select new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{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    Name = </a:t>
            </a:r>
            <a:r>
              <a:rPr lang="en-US" sz="2000" i="1" dirty="0" err="1">
                <a:solidFill>
                  <a:schemeClr val="accent2"/>
                </a:solidFill>
              </a:rPr>
              <a:t>c.NameOfBook</a:t>
            </a:r>
            <a:r>
              <a:rPr lang="en-US" sz="2000" i="1" dirty="0">
                <a:solidFill>
                  <a:schemeClr val="accent2"/>
                </a:solidFill>
              </a:rPr>
              <a:t>,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    </a:t>
            </a:r>
            <a:r>
              <a:rPr lang="en-US" sz="2000" i="1" dirty="0" err="1">
                <a:solidFill>
                  <a:schemeClr val="accent2"/>
                </a:solidFill>
              </a:rPr>
              <a:t>AuthorName</a:t>
            </a:r>
            <a:r>
              <a:rPr lang="en-US" sz="2000" i="1" dirty="0">
                <a:solidFill>
                  <a:schemeClr val="accent2"/>
                </a:solidFill>
              </a:rPr>
              <a:t> = </a:t>
            </a:r>
            <a:r>
              <a:rPr lang="en-US" sz="2000" i="1" dirty="0" err="1">
                <a:solidFill>
                  <a:schemeClr val="accent2"/>
                </a:solidFill>
              </a:rPr>
              <a:t>a.FirstName</a:t>
            </a:r>
            <a:r>
              <a:rPr lang="en-US" sz="2000" i="1" dirty="0">
                <a:solidFill>
                  <a:schemeClr val="accent2"/>
                </a:solidFill>
              </a:rPr>
              <a:t>+" "+</a:t>
            </a:r>
            <a:r>
              <a:rPr lang="en-US" sz="2000" i="1" dirty="0" err="1">
                <a:solidFill>
                  <a:schemeClr val="accent2"/>
                </a:solidFill>
              </a:rPr>
              <a:t>a.Surname</a:t>
            </a:r>
            <a:endParaRPr lang="en-US" sz="2000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               };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</a:t>
            </a:r>
            <a:r>
              <a:rPr lang="en-US" sz="2000" i="1" dirty="0" err="1">
                <a:solidFill>
                  <a:schemeClr val="accent2"/>
                </a:solidFill>
              </a:rPr>
              <a:t>foreach</a:t>
            </a:r>
            <a:r>
              <a:rPr lang="en-US" sz="2000" i="1" dirty="0">
                <a:solidFill>
                  <a:schemeClr val="accent2"/>
                </a:solidFill>
              </a:rPr>
              <a:t> (</a:t>
            </a:r>
            <a:r>
              <a:rPr lang="en-US" sz="2000" i="1" dirty="0" err="1">
                <a:solidFill>
                  <a:schemeClr val="accent2"/>
                </a:solidFill>
              </a:rPr>
              <a:t>var</a:t>
            </a:r>
            <a:r>
              <a:rPr lang="en-US" sz="2000" i="1" dirty="0">
                <a:solidFill>
                  <a:schemeClr val="accent2"/>
                </a:solidFill>
              </a:rPr>
              <a:t> item in </a:t>
            </a:r>
            <a:r>
              <a:rPr lang="en-US" sz="2000" i="1" dirty="0" err="1">
                <a:solidFill>
                  <a:schemeClr val="accent2"/>
                </a:solidFill>
              </a:rPr>
              <a:t>queryResults</a:t>
            </a:r>
            <a:r>
              <a:rPr lang="en-US" sz="2000" i="1" dirty="0">
                <a:solidFill>
                  <a:schemeClr val="accent2"/>
                </a:solidFill>
              </a:rPr>
              <a:t>)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    </a:t>
            </a:r>
            <a:r>
              <a:rPr lang="en-US" sz="2000" i="1" dirty="0" err="1">
                <a:solidFill>
                  <a:schemeClr val="accent2"/>
                </a:solidFill>
              </a:rPr>
              <a:t>Console.WriteLine</a:t>
            </a:r>
            <a:r>
              <a:rPr lang="en-US" sz="2000" i="1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item.Name</a:t>
            </a:r>
            <a:r>
              <a:rPr lang="en-US" sz="2000" i="1" dirty="0">
                <a:solidFill>
                  <a:schemeClr val="accent2"/>
                </a:solidFill>
              </a:rPr>
              <a:t>+" by "+ </a:t>
            </a:r>
            <a:r>
              <a:rPr lang="en-US" sz="2000" i="1" dirty="0" err="1">
                <a:solidFill>
                  <a:schemeClr val="accent2"/>
                </a:solidFill>
              </a:rPr>
              <a:t>item.AuthorName</a:t>
            </a:r>
            <a:r>
              <a:rPr lang="en-US" sz="2000" i="1" dirty="0">
                <a:solidFill>
                  <a:schemeClr val="accent2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sz="2000" i="1" dirty="0">
                <a:solidFill>
                  <a:schemeClr val="accent2"/>
                </a:solidFill>
              </a:rPr>
              <a:t>        }</a:t>
            </a:r>
            <a:endParaRPr lang="ru-RU" sz="2000" b="1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933056"/>
            <a:ext cx="4705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Удаление записей из базы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public static void Delete()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Book 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 = (from c in </a:t>
            </a:r>
            <a:r>
              <a:rPr lang="en-US" i="1" dirty="0" err="1">
                <a:solidFill>
                  <a:schemeClr val="accent2"/>
                </a:solidFill>
              </a:rPr>
              <a:t>db.Books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           select c).First(o=&gt;</a:t>
            </a:r>
            <a:r>
              <a:rPr lang="en-US" i="1" dirty="0" err="1">
                <a:solidFill>
                  <a:schemeClr val="accent2"/>
                </a:solidFill>
              </a:rPr>
              <a:t>o.Id</a:t>
            </a:r>
            <a:r>
              <a:rPr lang="en-US" i="1" dirty="0">
                <a:solidFill>
                  <a:schemeClr val="accent2"/>
                </a:solidFill>
              </a:rPr>
              <a:t> == 2008);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db.Books.DeleteOnSubmit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queryResults</a:t>
            </a:r>
            <a:r>
              <a:rPr lang="en-US" i="1" dirty="0">
                <a:solidFill>
                  <a:schemeClr val="accent2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db.SubmitChanges</a:t>
            </a:r>
            <a:r>
              <a:rPr lang="en-US" i="1" dirty="0">
                <a:solidFill>
                  <a:schemeClr val="accent2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  <a:endParaRPr lang="ru-RU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534988">
              <a:buNone/>
            </a:pPr>
            <a:r>
              <a:rPr lang="ru-RU" dirty="0"/>
              <a:t>Вдобавок типы данных, поддерживаемые языком приложения, отличаются от типов базы данных. Разработчикам приходится писать собственный код, который загружает и сохраняет объекты заказчиков из соответствующих таблиц, обрабатывая необходимые преобразования данных между языком приложения и базой данных. Это утомительный, и часто подверженный ошибкам процесс. Наличие упомянутых проблем объектно-реляционного отображения (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 — ORM), часто называемых объектно-реляционной потерей соответствия (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/>
              <a:t>impedance</a:t>
            </a:r>
            <a:r>
              <a:rPr lang="ru-RU" dirty="0"/>
              <a:t> </a:t>
            </a:r>
            <a:r>
              <a:rPr lang="ru-RU" dirty="0" err="1"/>
              <a:t>mismatch</a:t>
            </a:r>
            <a:r>
              <a:rPr lang="ru-RU" dirty="0"/>
              <a:t>), в течение ряда лет привело к появлению широкого разнообразия готовых программных ORM-решений. LINQ </a:t>
            </a:r>
            <a:r>
              <a:rPr lang="ru-RU" dirty="0" err="1"/>
              <a:t>to</a:t>
            </a:r>
            <a:r>
              <a:rPr lang="ru-RU" dirty="0"/>
              <a:t> SQL — это реализация ORM начального уровня от </a:t>
            </a:r>
            <a:r>
              <a:rPr lang="ru-RU" dirty="0" err="1"/>
              <a:t>Microsoft</a:t>
            </a:r>
            <a:r>
              <a:rPr lang="ru-RU" dirty="0"/>
              <a:t> на основе LINQ, предназначенная для работы с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534988">
              <a:buNone/>
            </a:pPr>
            <a:r>
              <a:rPr lang="ru-RU" dirty="0"/>
              <a:t>Обратите внимание — для работы с SQL </a:t>
            </a:r>
            <a:r>
              <a:rPr lang="ru-RU" dirty="0" err="1"/>
              <a:t>Server</a:t>
            </a:r>
            <a:r>
              <a:rPr lang="ru-RU" dirty="0"/>
              <a:t>. API-интерфейс LINQ </a:t>
            </a:r>
            <a:r>
              <a:rPr lang="ru-RU" dirty="0" err="1"/>
              <a:t>to</a:t>
            </a:r>
            <a:r>
              <a:rPr lang="ru-RU" dirty="0"/>
              <a:t> SQL предназначен исключительно для SQL </a:t>
            </a:r>
            <a:r>
              <a:rPr lang="ru-RU" dirty="0" err="1"/>
              <a:t>Server</a:t>
            </a:r>
            <a:r>
              <a:rPr lang="ru-RU" dirty="0"/>
              <a:t>! Однако существуют реализации LINQ от независимых поставщиков, поддерживающие наиболее распространенные базы данных, включая </a:t>
            </a:r>
            <a:r>
              <a:rPr lang="ru-RU" dirty="0" err="1"/>
              <a:t>Oracle</a:t>
            </a:r>
            <a:r>
              <a:rPr lang="ru-RU" dirty="0"/>
              <a:t>, DB2,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SqlLite</a:t>
            </a:r>
            <a:r>
              <a:rPr lang="ru-RU" dirty="0"/>
              <a:t> и другие.</a:t>
            </a:r>
          </a:p>
          <a:p>
            <a:pPr marL="0" indent="534988">
              <a:buNone/>
            </a:pPr>
            <a:r>
              <a:rPr lang="ru-RU" dirty="0"/>
              <a:t>Также учтите, что LINQ </a:t>
            </a:r>
            <a:r>
              <a:rPr lang="ru-RU" dirty="0" err="1"/>
              <a:t>to</a:t>
            </a:r>
            <a:r>
              <a:rPr lang="ru-RU" dirty="0"/>
              <a:t> SQL — реализация ORM начального уровня. Если вы найдете ее недостаточно мощной или гибкой, чтобы отвечать имеющимся требованиям, попробуйте обратиться к API-интерфейсу LINQ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Entities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4988">
              <a:buNone/>
            </a:pPr>
            <a:r>
              <a:rPr lang="ru-RU" dirty="0"/>
              <a:t>Большинство инструментов ORM пытаются абстрагировать физическую базу данных в виде бизнес-объектов. С такой абстракцией иногда теряется возможность выполнения запросов SQL, составляющих значительную часть абстракции реляционных баз данных. Именно это отличает LINQ </a:t>
            </a:r>
            <a:r>
              <a:rPr lang="ru-RU" dirty="0" err="1"/>
              <a:t>to</a:t>
            </a:r>
            <a:r>
              <a:rPr lang="ru-RU" dirty="0"/>
              <a:t> SQL от большинства его аналогов. Мы не только получаем удобство в виде бизнес-объектов, которые отображаются на базу данных, но также получаем полноценный язык запросов, подобный хорошо знакомому SQL.</a:t>
            </a:r>
          </a:p>
          <a:p>
            <a:pPr marL="0" indent="534988">
              <a:buNone/>
            </a:pPr>
            <a:r>
              <a:rPr lang="ru-RU" dirty="0"/>
              <a:t>В общем, LINQ </a:t>
            </a:r>
            <a:r>
              <a:rPr lang="ru-RU" dirty="0" err="1"/>
              <a:t>to</a:t>
            </a:r>
            <a:r>
              <a:rPr lang="ru-RU" dirty="0"/>
              <a:t> SQL - инструмент ORM начального уровня, позволяющий выполнять мощные SQL-запросы.</a:t>
            </a:r>
          </a:p>
          <a:p>
            <a:pPr marL="0" indent="534988">
              <a:buNone/>
            </a:pPr>
            <a:r>
              <a:rPr lang="ru-RU" dirty="0"/>
              <a:t>В дополнение к предоставлению возможностей запросов LINQ, до тех пор, пока запрос возвращает сущностные объекты LINQ </a:t>
            </a:r>
            <a:r>
              <a:rPr lang="ru-RU" dirty="0" err="1"/>
              <a:t>to</a:t>
            </a:r>
            <a:r>
              <a:rPr lang="ru-RU" dirty="0"/>
              <a:t> SQL, в противоположность одиночным полям, именованным не сущностным классам или анонимным классам, LINQ </a:t>
            </a:r>
            <a:r>
              <a:rPr lang="ru-RU" dirty="0" err="1"/>
              <a:t>to</a:t>
            </a:r>
            <a:r>
              <a:rPr lang="ru-RU" dirty="0"/>
              <a:t> SQL также предлагает средства отслеживания изменений и обновлений базы данных, построенных на основе оптимистической модели обнаружения и разрешения конфликтов параллельного доступа, а также транзакционной целостности.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39051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SQL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064896" cy="5760640"/>
          </a:xfrm>
        </p:spPr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ru-RU" b="1" i="1" dirty="0"/>
              <a:t>LINQ </a:t>
            </a:r>
            <a:r>
              <a:rPr lang="ru-RU" b="1" i="1" dirty="0" err="1"/>
              <a:t>To</a:t>
            </a:r>
            <a:r>
              <a:rPr lang="ru-RU" b="1" i="1" dirty="0"/>
              <a:t> SQL автоматически транслирует запросы LINQ в запросы SQL и позволяет работать с такими БД, как MS SQL </a:t>
            </a:r>
            <a:r>
              <a:rPr lang="ru-RU" b="1" i="1" dirty="0" err="1"/>
              <a:t>Server</a:t>
            </a:r>
            <a:r>
              <a:rPr lang="ru-RU" b="1" i="1" dirty="0"/>
              <a:t> и </a:t>
            </a:r>
            <a:r>
              <a:rPr lang="ru-RU" b="1" i="1" dirty="0" err="1"/>
              <a:t>Oracle</a:t>
            </a:r>
            <a:r>
              <a:rPr lang="ru-RU" b="1" i="1" dirty="0"/>
              <a:t>. 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этого </a:t>
            </a:r>
            <a:r>
              <a:rPr lang="ru-RU" dirty="0" smtClean="0"/>
              <a:t>решаются задачи ORM (</a:t>
            </a:r>
            <a:r>
              <a:rPr lang="ru-RU" dirty="0" err="1" smtClean="0"/>
              <a:t>объектно</a:t>
            </a:r>
            <a:r>
              <a:rPr lang="ru-RU" dirty="0" smtClean="0"/>
              <a:t> — реляционного отображения</a:t>
            </a:r>
            <a:r>
              <a:rPr lang="ru-RU" dirty="0"/>
              <a:t>), когда в приложении создаются классы, </a:t>
            </a:r>
            <a:r>
              <a:rPr lang="ru-RU" dirty="0" smtClean="0"/>
              <a:t>соответствующие </a:t>
            </a:r>
            <a:r>
              <a:rPr lang="ru-RU" dirty="0"/>
              <a:t>таблицам в БД. Все эти вопросы мы с вами подробно рассмотрим в наших дальнейших уроках, при изучении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err="1" smtClean="0"/>
              <a:t>Entity</a:t>
            </a:r>
            <a:r>
              <a:rPr lang="ru-RU" i="1" dirty="0" smtClean="0"/>
              <a:t> </a:t>
            </a:r>
            <a:r>
              <a:rPr lang="ru-RU" i="1" dirty="0" err="1"/>
              <a:t>Framework</a:t>
            </a:r>
            <a:r>
              <a:rPr lang="ru-RU" i="1" dirty="0"/>
              <a:t> на сегодняшний день отодвинул технологию LINQ </a:t>
            </a:r>
            <a:r>
              <a:rPr lang="ru-RU" i="1" dirty="0" err="1"/>
              <a:t>To</a:t>
            </a:r>
            <a:r>
              <a:rPr lang="ru-RU" i="1" dirty="0"/>
              <a:t> SQL на второй план. Хотя, правильнее будет сказать, что он интегрировал эту технологию в себя и развил ее еще </a:t>
            </a:r>
            <a:r>
              <a:rPr lang="ru-RU" i="1" dirty="0" smtClean="0"/>
              <a:t>больше.</a:t>
            </a:r>
            <a:endParaRPr lang="ru-RU" i="1" dirty="0"/>
          </a:p>
        </p:txBody>
      </p:sp>
      <p:pic>
        <p:nvPicPr>
          <p:cNvPr id="3074" name="Picture 2" descr="LINQ to SQL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1450082"/>
            <a:ext cx="33432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b="1" i="1" u="sng" dirty="0" err="1"/>
              <a:t>DataContext</a:t>
            </a:r>
            <a:r>
              <a:rPr lang="ru-RU" i="1" u="sng" dirty="0"/>
              <a:t> — это класс, устанавливающий соединение с базой данных. Он также предоставляет несколько служб, обеспечивающих отслеживание идентичности, отслеживание изменений и обработку этих изменений. </a:t>
            </a:r>
            <a:r>
              <a:rPr lang="ru-RU" dirty="0" err="1"/>
              <a:t>DataContext</a:t>
            </a:r>
            <a:r>
              <a:rPr lang="ru-RU" dirty="0"/>
              <a:t> — это класс, соединяющий с базой данных, отслеживающий то, что мы изменяем, и обновляющий базу данных при вызове метода </a:t>
            </a:r>
            <a:r>
              <a:rPr lang="ru-RU" dirty="0" err="1"/>
              <a:t>SubmitChanges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LINQ </a:t>
            </a:r>
            <a:r>
              <a:rPr lang="ru-RU" dirty="0" err="1"/>
              <a:t>to</a:t>
            </a:r>
            <a:r>
              <a:rPr lang="ru-RU" dirty="0"/>
              <a:t> SQL принято использовать класс, производный от </a:t>
            </a:r>
            <a:r>
              <a:rPr lang="ru-RU" dirty="0" err="1"/>
              <a:t>DataContext</a:t>
            </a:r>
            <a:r>
              <a:rPr lang="ru-RU" dirty="0"/>
              <a:t>. Имя производного класса обычно совпадает с именем базы данных, на которую он отображается. В примерах LINQ </a:t>
            </a:r>
            <a:r>
              <a:rPr lang="ru-RU" dirty="0" err="1"/>
              <a:t>to</a:t>
            </a:r>
            <a:r>
              <a:rPr lang="ru-RU" dirty="0"/>
              <a:t> SQL на этот производный класс мы часто будем ссылаться как на [</a:t>
            </a:r>
            <a:r>
              <a:rPr lang="ru-RU" dirty="0" err="1"/>
              <a:t>Your</a:t>
            </a:r>
            <a:r>
              <a:rPr lang="ru-RU" dirty="0"/>
              <a:t>]</a:t>
            </a:r>
            <a:r>
              <a:rPr lang="ru-RU" dirty="0" err="1"/>
              <a:t>DataContext</a:t>
            </a:r>
            <a:r>
              <a:rPr lang="ru-RU" dirty="0"/>
              <a:t>, поскольку его имя зависит от базы данных, для которой он создан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Этот производный от </a:t>
            </a:r>
            <a:r>
              <a:rPr lang="ru-RU" dirty="0" err="1"/>
              <a:t>DataContext</a:t>
            </a:r>
            <a:r>
              <a:rPr lang="ru-RU" dirty="0"/>
              <a:t> класс, [</a:t>
            </a:r>
            <a:r>
              <a:rPr lang="ru-RU" dirty="0" err="1"/>
              <a:t>Your</a:t>
            </a:r>
            <a:r>
              <a:rPr lang="ru-RU" dirty="0"/>
              <a:t>]</a:t>
            </a:r>
            <a:r>
              <a:rPr lang="ru-RU" dirty="0" err="1"/>
              <a:t>DataContext</a:t>
            </a:r>
            <a:r>
              <a:rPr lang="ru-RU" dirty="0"/>
              <a:t>, обычно будет иметь общедоступное свойство </a:t>
            </a:r>
            <a:r>
              <a:rPr lang="ru-RU" dirty="0" err="1"/>
              <a:t>Таblе</a:t>
            </a:r>
            <a:r>
              <a:rPr lang="ru-RU" dirty="0"/>
              <a:t>&lt;Т&gt; для каждой таблицы базы данных, которая отображается на базу данных, где T — тип сущностного класса, экземпляр которого создается для каждой извлеченной записи из конкретной таблицы базы данных.</a:t>
            </a:r>
          </a:p>
          <a:p>
            <a:pPr marL="0" indent="0">
              <a:buNone/>
            </a:pPr>
            <a:r>
              <a:rPr lang="ru-RU" dirty="0"/>
              <a:t>Тип данных </a:t>
            </a:r>
            <a:r>
              <a:rPr lang="ru-RU" dirty="0" err="1"/>
              <a:t>Table</a:t>
            </a:r>
            <a:r>
              <a:rPr lang="ru-RU" dirty="0"/>
              <a:t>&lt;T&gt; представляет собой специализированную коллекцию.</a:t>
            </a:r>
          </a:p>
        </p:txBody>
      </p:sp>
    </p:spTree>
    <p:extLst>
      <p:ext uri="{BB962C8B-B14F-4D97-AF65-F5344CB8AC3E}">
        <p14:creationId xmlns:p14="http://schemas.microsoft.com/office/powerpoint/2010/main" val="4093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Сущностные классы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i="1" u="sng" dirty="0"/>
              <a:t>LINQ </a:t>
            </a:r>
            <a:r>
              <a:rPr lang="ru-RU" i="1" u="sng" dirty="0" err="1"/>
              <a:t>to</a:t>
            </a:r>
            <a:r>
              <a:rPr lang="ru-RU" i="1" u="sng" dirty="0"/>
              <a:t> SQL подразумевает использование сущностных классов, причем каждый из них обычно отображается на единственную таблицу базы данных. </a:t>
            </a:r>
            <a:r>
              <a:rPr lang="ru-RU" dirty="0"/>
              <a:t>Однако, используя наследуемое отображение сущностных классов, при определенных условиях можно отобразить целую иерархию классов на единственную таблицу. Таким образом, мы имеем сущностные классы, отображенные на таблицы базы данных, и свойства сущностных классов, отображенные на столбцы этих таблиц</a:t>
            </a:r>
            <a:r>
              <a:rPr lang="ru-RU" i="1" u="sng" dirty="0"/>
              <a:t>. Это отображение "класс-таблица" и "свойство-столбец" являются сутью LINQ </a:t>
            </a:r>
            <a:r>
              <a:rPr lang="ru-RU" i="1" u="sng" dirty="0" err="1"/>
              <a:t>to</a:t>
            </a:r>
            <a:r>
              <a:rPr lang="ru-RU" i="1" u="sng" dirty="0"/>
              <a:t> SQL</a:t>
            </a:r>
            <a:r>
              <a:rPr lang="ru-RU" i="1" u="sng" dirty="0" smtClean="0"/>
              <a:t>.</a:t>
            </a:r>
          </a:p>
          <a:p>
            <a:pPr marL="0" indent="0">
              <a:buNone/>
            </a:pPr>
            <a:r>
              <a:rPr lang="ru-RU" dirty="0"/>
              <a:t>Квинтэссенция LINQ </a:t>
            </a:r>
            <a:r>
              <a:rPr lang="ru-RU" dirty="0" err="1"/>
              <a:t>to</a:t>
            </a:r>
            <a:r>
              <a:rPr lang="ru-RU" dirty="0"/>
              <a:t> SQL заключается в отображении сущностных классов на таблицы базы данных и свойств сущностных классов на столбцы таблиц базы данных.</a:t>
            </a:r>
          </a:p>
          <a:p>
            <a:pPr marL="0" indent="0">
              <a:buNone/>
            </a:pPr>
            <a:r>
              <a:rPr lang="ru-RU" dirty="0"/>
              <a:t>Такое отображение может возникать непосредственно в исходных файлах класса за счет оснащения их соответствующими атрибутами или же может быть задано во внешнем XML-файле отображения. При использовании такого внешнего файла специфичная для LINQ </a:t>
            </a:r>
            <a:r>
              <a:rPr lang="ru-RU" dirty="0" err="1"/>
              <a:t>to</a:t>
            </a:r>
            <a:r>
              <a:rPr lang="ru-RU" dirty="0"/>
              <a:t> SQL информация может храниться отдельно от исходного кода. Это может быть очень удобно, если нет исходного кода либо если нужно хранить код отдельно от LINQ </a:t>
            </a:r>
            <a:r>
              <a:rPr lang="ru-RU" dirty="0" err="1"/>
              <a:t>to</a:t>
            </a:r>
            <a:r>
              <a:rPr lang="ru-RU" dirty="0"/>
              <a:t> SQL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2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Ассоциации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i="1" dirty="0"/>
              <a:t>Ассоциация (</a:t>
            </a:r>
            <a:r>
              <a:rPr lang="ru-RU" b="1" i="1" dirty="0" err="1"/>
              <a:t>association</a:t>
            </a:r>
            <a:r>
              <a:rPr lang="ru-RU" b="1" i="1" dirty="0"/>
              <a:t>)</a:t>
            </a:r>
            <a:r>
              <a:rPr lang="ru-RU" dirty="0"/>
              <a:t> — это термин, используемый для назначения первичного ключа для отношений внешнего ключа между двумя сущностными классами. В отношении "один ко многим" результатом ассоциации является то, что родительский класс — тот, что содержит первичный ключ — включает коллекцию дочерних классов, т.е. классов, имеющих внешний ключ. Эта коллекция сохраняется в приватной переменной-члене типа </a:t>
            </a:r>
            <a:r>
              <a:rPr lang="ru-RU" b="1" dirty="0" err="1"/>
              <a:t>EntitySet</a:t>
            </a:r>
            <a:r>
              <a:rPr lang="ru-RU" b="1" dirty="0"/>
              <a:t>&lt;T&gt;</a:t>
            </a:r>
            <a:r>
              <a:rPr lang="ru-RU" dirty="0"/>
              <a:t>, где T будет типом дочернего сущностного класса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На другом конце отношения — в классе, содержащем внешний ключ, — находится ссылка на родительский класс, поскольку это отношение "многие к одному". Эта ссылка сохраняется в приватной переменной-члене типа </a:t>
            </a:r>
            <a:r>
              <a:rPr lang="ru-RU" b="1" dirty="0" err="1"/>
              <a:t>EntityRef</a:t>
            </a:r>
            <a:r>
              <a:rPr lang="ru-RU" b="1" dirty="0"/>
              <a:t>&lt;T&gt;</a:t>
            </a:r>
            <a:r>
              <a:rPr lang="ru-RU" dirty="0"/>
              <a:t>, где T — родительский класс (здесь термин "родительский" относится к ассоциации, а не к наследованию).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90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4505</Words>
  <Application>Microsoft Office PowerPoint</Application>
  <PresentationFormat>Произвольный</PresentationFormat>
  <Paragraphs>475</Paragraphs>
  <Slides>33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Corbel</vt:lpstr>
      <vt:lpstr>Синий цифровой тоннель (16 x 9)</vt:lpstr>
      <vt:lpstr>Модуль 5. LINQ to SQL.</vt:lpstr>
      <vt:lpstr>LINQ to SQL</vt:lpstr>
      <vt:lpstr>LINQ to SQL</vt:lpstr>
      <vt:lpstr>LINQ to SQL</vt:lpstr>
      <vt:lpstr>LINQ to SQL</vt:lpstr>
      <vt:lpstr>LINQ to SQL</vt:lpstr>
      <vt:lpstr>DataContext</vt:lpstr>
      <vt:lpstr>Сущностные классы</vt:lpstr>
      <vt:lpstr>Ассоциации</vt:lpstr>
      <vt:lpstr>Object Relation Designer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Редактирование модели сущностных классов</vt:lpstr>
      <vt:lpstr>Редактирование модели сущностных классов</vt:lpstr>
      <vt:lpstr>Редактирование модели сущностных классов</vt:lpstr>
      <vt:lpstr>Операции LINQ to SQL</vt:lpstr>
      <vt:lpstr>Вставка в базу данных</vt:lpstr>
      <vt:lpstr>Вставка в базу данных</vt:lpstr>
      <vt:lpstr>Вставка в базу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Удаление записей из базы данных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2021-01-27T18:51:42Z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