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86"/>
  </p:notesMasterIdLst>
  <p:handoutMasterIdLst>
    <p:handoutMasterId r:id="rId87"/>
  </p:handoutMasterIdLst>
  <p:sldIdLst>
    <p:sldId id="265" r:id="rId5"/>
    <p:sldId id="389" r:id="rId6"/>
    <p:sldId id="354" r:id="rId7"/>
    <p:sldId id="363" r:id="rId8"/>
    <p:sldId id="364" r:id="rId9"/>
    <p:sldId id="365" r:id="rId10"/>
    <p:sldId id="366" r:id="rId11"/>
    <p:sldId id="367" r:id="rId12"/>
    <p:sldId id="368" r:id="rId13"/>
    <p:sldId id="370" r:id="rId14"/>
    <p:sldId id="371" r:id="rId15"/>
    <p:sldId id="369" r:id="rId16"/>
    <p:sldId id="372" r:id="rId17"/>
    <p:sldId id="373" r:id="rId18"/>
    <p:sldId id="374" r:id="rId19"/>
    <p:sldId id="375" r:id="rId20"/>
    <p:sldId id="376" r:id="rId21"/>
    <p:sldId id="377" r:id="rId22"/>
    <p:sldId id="388" r:id="rId23"/>
    <p:sldId id="355" r:id="rId24"/>
    <p:sldId id="378" r:id="rId25"/>
    <p:sldId id="380" r:id="rId26"/>
    <p:sldId id="393" r:id="rId27"/>
    <p:sldId id="381" r:id="rId28"/>
    <p:sldId id="382" r:id="rId29"/>
    <p:sldId id="383" r:id="rId30"/>
    <p:sldId id="384" r:id="rId31"/>
    <p:sldId id="379" r:id="rId32"/>
    <p:sldId id="392" r:id="rId33"/>
    <p:sldId id="395" r:id="rId34"/>
    <p:sldId id="391" r:id="rId35"/>
    <p:sldId id="394" r:id="rId36"/>
    <p:sldId id="396" r:id="rId37"/>
    <p:sldId id="401" r:id="rId38"/>
    <p:sldId id="399" r:id="rId39"/>
    <p:sldId id="400" r:id="rId40"/>
    <p:sldId id="402" r:id="rId41"/>
    <p:sldId id="397" r:id="rId42"/>
    <p:sldId id="398" r:id="rId43"/>
    <p:sldId id="404" r:id="rId44"/>
    <p:sldId id="405" r:id="rId45"/>
    <p:sldId id="403" r:id="rId46"/>
    <p:sldId id="385" r:id="rId47"/>
    <p:sldId id="407" r:id="rId48"/>
    <p:sldId id="408" r:id="rId49"/>
    <p:sldId id="409" r:id="rId50"/>
    <p:sldId id="410" r:id="rId51"/>
    <p:sldId id="412" r:id="rId52"/>
    <p:sldId id="411" r:id="rId53"/>
    <p:sldId id="406" r:id="rId54"/>
    <p:sldId id="415" r:id="rId55"/>
    <p:sldId id="386" r:id="rId56"/>
    <p:sldId id="414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4" r:id="rId65"/>
    <p:sldId id="423" r:id="rId66"/>
    <p:sldId id="425" r:id="rId67"/>
    <p:sldId id="426" r:id="rId68"/>
    <p:sldId id="428" r:id="rId69"/>
    <p:sldId id="429" r:id="rId70"/>
    <p:sldId id="427" r:id="rId71"/>
    <p:sldId id="430" r:id="rId72"/>
    <p:sldId id="431" r:id="rId73"/>
    <p:sldId id="432" r:id="rId74"/>
    <p:sldId id="433" r:id="rId75"/>
    <p:sldId id="413" r:id="rId76"/>
    <p:sldId id="435" r:id="rId77"/>
    <p:sldId id="390" r:id="rId78"/>
    <p:sldId id="357" r:id="rId79"/>
    <p:sldId id="358" r:id="rId80"/>
    <p:sldId id="359" r:id="rId81"/>
    <p:sldId id="360" r:id="rId82"/>
    <p:sldId id="361" r:id="rId83"/>
    <p:sldId id="362" r:id="rId84"/>
    <p:sldId id="350" r:id="rId85"/>
  </p:sldIdLst>
  <p:sldSz cx="12188825" cy="6858000"/>
  <p:notesSz cx="6858000" cy="9144000"/>
  <p:custDataLst>
    <p:tags r:id="rId88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9884" autoAdjust="0"/>
  </p:normalViewPr>
  <p:slideViewPr>
    <p:cSldViewPr showGuides="1">
      <p:cViewPr varScale="1">
        <p:scale>
          <a:sx n="100" d="100"/>
          <a:sy n="100" d="100"/>
        </p:scale>
        <p:origin x="942" y="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26.01.2021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tanit.com/sharp/tutorial/13.5.php" TargetMode="External"/><Relationship Id="rId13" Type="http://schemas.openxmlformats.org/officeDocument/2006/relationships/hyperlink" Target="https://docs.microsoft.com/ru-ru/dotnet/framework/interop/callback-functions" TargetMode="External"/><Relationship Id="rId3" Type="http://schemas.openxmlformats.org/officeDocument/2006/relationships/hyperlink" Target="https://professorweb.ru/my/ADO_NET/base/level1/ado_net_index.php" TargetMode="External"/><Relationship Id="rId7" Type="http://schemas.openxmlformats.org/officeDocument/2006/relationships/hyperlink" Target="https://metanit.com/sharp/tutorial/13.7.php" TargetMode="External"/><Relationship Id="rId12" Type="http://schemas.openxmlformats.org/officeDocument/2006/relationships/hyperlink" Target="https://docs.microsoft.com/ru-ru/visualstudio/data-tools/connect-to-data-in-an-access-database-windows-forms?view=vs-2019" TargetMode="External"/><Relationship Id="rId2" Type="http://schemas.openxmlformats.org/officeDocument/2006/relationships/slide" Target="../slides/slide1.xml"/><Relationship Id="rId16" Type="http://schemas.openxmlformats.org/officeDocument/2006/relationships/hyperlink" Target="https://docs.microsoft.com/en-us/dotnet/api/system.threading.waithandle.waitone?view=net-5.0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etanit.com/sharp/tutorial/13.3.php" TargetMode="External"/><Relationship Id="rId11" Type="http://schemas.openxmlformats.org/officeDocument/2006/relationships/hyperlink" Target="https://metanit.com/sharp/tutorial/13.8.php" TargetMode="External"/><Relationship Id="rId5" Type="http://schemas.openxmlformats.org/officeDocument/2006/relationships/hyperlink" Target="https://professorweb.ru/my/csharp/thread_and_files/1/1_12.php" TargetMode="External"/><Relationship Id="rId15" Type="http://schemas.openxmlformats.org/officeDocument/2006/relationships/hyperlink" Target="https://docs.microsoft.com/ru-ru/dotnet/api/system.threading.waithandle.waitany?view=net-5.0" TargetMode="External"/><Relationship Id="rId10" Type="http://schemas.openxmlformats.org/officeDocument/2006/relationships/hyperlink" Target="https://metanit.com/sharp/tutorial/13.6.php" TargetMode="External"/><Relationship Id="rId4" Type="http://schemas.openxmlformats.org/officeDocument/2006/relationships/hyperlink" Target="https://professorweb.ru/my/csharp/thread_and_files/1/thread_index.php" TargetMode="External"/><Relationship Id="rId9" Type="http://schemas.openxmlformats.org/officeDocument/2006/relationships/hyperlink" Target="https://metanit.com/sharp/tutorial/13.4.php" TargetMode="External"/><Relationship Id="rId14" Type="http://schemas.openxmlformats.org/officeDocument/2006/relationships/hyperlink" Target="https://docs.microsoft.com/en-us/dotnet/api/system.threading.waithandle?view=net-5.0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visualstudio/data-tools/connect-to-data-in-an-access-database-windows-forms?view=vs-2019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https://professorweb.ru/my/ADO_NET/base/level1/ado_net_index.php</a:t>
            </a:r>
            <a:endParaRPr lang="en-US" b="1" dirty="0" smtClean="0"/>
          </a:p>
          <a:p>
            <a:r>
              <a:rPr lang="en-US" dirty="0" smtClean="0"/>
              <a:t>{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https://professorweb.ru/my/csharp/thread_and_files/1/thread_index.php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https://professorweb.ru/my/csharp/thread_and_files/1/1_12.php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 smtClean="0"/>
          </a:p>
          <a:p>
            <a:r>
              <a:rPr lang="en-US" b="1" dirty="0" smtClean="0"/>
              <a:t>metanit.com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>
                <a:hlinkClick r:id="rId6"/>
              </a:rPr>
              <a:t>https://metanit.com/sharp/tutorial/13.3.php</a:t>
            </a:r>
            <a:endParaRPr lang="ru-RU" dirty="0" smtClean="0"/>
          </a:p>
          <a:p>
            <a:r>
              <a:rPr lang="en-US" dirty="0" smtClean="0">
                <a:hlinkClick r:id="rId7"/>
              </a:rPr>
              <a:t>https://metanit.com/sharp/tutorial/13.7.php</a:t>
            </a:r>
            <a:endParaRPr lang="ru-RU" dirty="0" smtClean="0"/>
          </a:p>
          <a:p>
            <a:r>
              <a:rPr lang="en-US" dirty="0" smtClean="0">
                <a:hlinkClick r:id="rId8"/>
              </a:rPr>
              <a:t>https://metanit.com/sharp/tutorial/13.5.php</a:t>
            </a:r>
            <a:endParaRPr lang="ru-RU" dirty="0" smtClean="0"/>
          </a:p>
          <a:p>
            <a:r>
              <a:rPr lang="en-US" dirty="0" smtClean="0">
                <a:hlinkClick r:id="rId9"/>
              </a:rPr>
              <a:t>https://metanit.com/sharp/tutorial/13.4.php</a:t>
            </a:r>
            <a:endParaRPr lang="ru-RU" dirty="0" smtClean="0"/>
          </a:p>
          <a:p>
            <a:r>
              <a:rPr lang="en-US" dirty="0" smtClean="0">
                <a:hlinkClick r:id="rId10"/>
              </a:rPr>
              <a:t>https://metanit.com/sharp/tutorial/13.6.php</a:t>
            </a:r>
            <a:endParaRPr lang="ru-RU" dirty="0" smtClean="0"/>
          </a:p>
          <a:p>
            <a:r>
              <a:rPr lang="en-US" dirty="0" smtClean="0">
                <a:hlinkClick r:id="rId11"/>
              </a:rPr>
              <a:t>https://metanit.com/sharp/tutorial/13.8.php</a:t>
            </a:r>
            <a:endParaRPr lang="ru-RU" dirty="0" smtClean="0"/>
          </a:p>
          <a:p>
            <a:r>
              <a:rPr lang="en-US" dirty="0" smtClean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12"/>
              </a:rPr>
              <a:t>https://docs.microsoft.com/ru-ru/visualstudio/data-tools/connect-to-data-in-an-access-database-windows-forms?view=vs-2019</a:t>
            </a:r>
            <a:endParaRPr lang="en-US" dirty="0" smtClean="0"/>
          </a:p>
          <a:p>
            <a:r>
              <a:rPr lang="en-US" dirty="0" smtClean="0">
                <a:hlinkClick r:id="rId13"/>
              </a:rPr>
              <a:t>https://docs.microsoft.com/ru-ru/dotnet/framework/interop/callback-functions</a:t>
            </a:r>
            <a:endParaRPr lang="en-US" dirty="0" smtClean="0"/>
          </a:p>
          <a:p>
            <a:r>
              <a:rPr lang="en-US" dirty="0" smtClean="0">
                <a:hlinkClick r:id="rId14"/>
              </a:rPr>
              <a:t>https://docs.microsoft.com/en-us/dotnet/api/system.threading.waithandle?view=net-5.0</a:t>
            </a:r>
            <a:endParaRPr lang="en-US" dirty="0" smtClean="0"/>
          </a:p>
          <a:p>
            <a:r>
              <a:rPr lang="en-US" dirty="0" smtClean="0">
                <a:hlinkClick r:id="rId15"/>
              </a:rPr>
              <a:t>https://docs.microsoft.com/ru-ru/dotnet/api/system.threading.waithandle.waitany?view=net-5.0</a:t>
            </a:r>
            <a:endParaRPr lang="en-US" dirty="0" smtClean="0"/>
          </a:p>
          <a:p>
            <a:r>
              <a:rPr lang="en-US" dirty="0" smtClean="0">
                <a:hlinkClick r:id="rId16"/>
              </a:rPr>
              <a:t>https://docs.microsoft.com/en-us/dotnet/api/system.threading.waithandle.waitone?view=net-5.0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625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0860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8083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System.ComponentModel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System.Drawing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System.Data.Common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WindowsFormsApp4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partial class Form1 : Form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DbConnection</a:t>
            </a:r>
            <a:r>
              <a:rPr lang="en-US" dirty="0" smtClean="0"/>
              <a:t> conn;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 err="1" smtClean="0"/>
              <a:t>dt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DbProviderFactory</a:t>
            </a:r>
            <a:r>
              <a:rPr lang="en-US" dirty="0" smtClean="0"/>
              <a:t> factory;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public Form1()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this.Load</a:t>
            </a:r>
            <a:r>
              <a:rPr lang="en-US" dirty="0" smtClean="0"/>
              <a:t> += Form1_Load;</a:t>
            </a:r>
          </a:p>
          <a:p>
            <a:pPr marL="0" indent="0">
              <a:buNone/>
            </a:pPr>
            <a:r>
              <a:rPr lang="en-US" dirty="0" smtClean="0"/>
              <a:t>            button1.Click += Button1_Click;</a:t>
            </a:r>
          </a:p>
          <a:p>
            <a:pPr marL="0" indent="0">
              <a:buNone/>
            </a:pPr>
            <a:r>
              <a:rPr lang="en-US" dirty="0" smtClean="0"/>
              <a:t>            button2.Click += Button2_Click;</a:t>
            </a:r>
          </a:p>
          <a:p>
            <a:pPr marL="0" indent="0">
              <a:buNone/>
            </a:pPr>
            <a:r>
              <a:rPr lang="en-US" dirty="0" smtClean="0"/>
              <a:t>            comboBox1.SelectedIndexChanged += ComboBox1_SelectedIndexChanged;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Form1_Load(object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textBox2.Text = "select * from Book";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Button1_Click(object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dt</a:t>
            </a:r>
            <a:r>
              <a:rPr lang="en-US" dirty="0" smtClean="0"/>
              <a:t> = </a:t>
            </a:r>
            <a:r>
              <a:rPr lang="en-US" dirty="0" err="1" smtClean="0"/>
              <a:t>DbProviderFactories.GetFactoryClasses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dataGridView1.DataSource = </a:t>
            </a:r>
            <a:r>
              <a:rPr lang="en-US" dirty="0" err="1" smtClean="0"/>
              <a:t>dt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comboBox1.Items.Clear();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DataRow</a:t>
            </a:r>
            <a:r>
              <a:rPr lang="en-US" dirty="0" smtClean="0"/>
              <a:t> row in </a:t>
            </a:r>
            <a:r>
              <a:rPr lang="en-US" dirty="0" err="1" smtClean="0"/>
              <a:t>dt.Rows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comboBox1.Items.Add(row["</a:t>
            </a:r>
            <a:r>
              <a:rPr lang="en-US" dirty="0" err="1" smtClean="0"/>
              <a:t>InvariantName</a:t>
            </a:r>
            <a:r>
              <a:rPr lang="en-US" dirty="0" smtClean="0"/>
              <a:t>"]);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ComboBox1_SelectedIndexChanged(object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if (comboBox1.SelectedIndex != -1)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try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string invariant = comboBox1.SelectedItem.ToString();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connectionString</a:t>
            </a:r>
            <a:r>
              <a:rPr lang="en-US" dirty="0" smtClean="0"/>
              <a:t> = </a:t>
            </a:r>
            <a:r>
              <a:rPr lang="en-US" dirty="0" err="1" smtClean="0"/>
              <a:t>GetConnectionStringByProviderName</a:t>
            </a:r>
            <a:r>
              <a:rPr lang="en-US" dirty="0" smtClean="0"/>
              <a:t>(invariant);</a:t>
            </a:r>
          </a:p>
          <a:p>
            <a:pPr marL="0" indent="0">
              <a:buNone/>
            </a:pPr>
            <a:r>
              <a:rPr lang="en-US" dirty="0" smtClean="0"/>
              <a:t>                    textBox1.Text = 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   factory = </a:t>
            </a:r>
            <a:r>
              <a:rPr lang="en-US" dirty="0" err="1" smtClean="0"/>
              <a:t>DbProviderFactories.GetFactory</a:t>
            </a:r>
            <a:r>
              <a:rPr lang="en-US" dirty="0" smtClean="0"/>
              <a:t>(invariant);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string </a:t>
            </a:r>
            <a:r>
              <a:rPr lang="en-US" dirty="0" err="1" smtClean="0"/>
              <a:t>GetConnectionStringByProviderName</a:t>
            </a:r>
            <a:r>
              <a:rPr lang="en-US" dirty="0" smtClean="0"/>
              <a:t>(string </a:t>
            </a:r>
            <a:r>
              <a:rPr lang="en-US" dirty="0" err="1" smtClean="0"/>
              <a:t>invariantName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connStr</a:t>
            </a:r>
            <a:r>
              <a:rPr lang="en-US" dirty="0" smtClean="0"/>
              <a:t> = "";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ConnectionStringSettingsCollection</a:t>
            </a:r>
            <a:r>
              <a:rPr lang="en-US" dirty="0" smtClean="0"/>
              <a:t> settings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ConnectionStringSettings</a:t>
            </a:r>
            <a:r>
              <a:rPr lang="en-US" dirty="0" smtClean="0"/>
              <a:t> item in settings)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if (</a:t>
            </a:r>
            <a:r>
              <a:rPr lang="en-US" dirty="0" err="1" smtClean="0"/>
              <a:t>item.ProviderName</a:t>
            </a:r>
            <a:r>
              <a:rPr lang="en-US" dirty="0" smtClean="0"/>
              <a:t> == </a:t>
            </a:r>
            <a:r>
              <a:rPr lang="en-US" dirty="0" err="1" smtClean="0"/>
              <a:t>invariantName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connStr</a:t>
            </a:r>
            <a:r>
              <a:rPr lang="en-US" dirty="0" smtClean="0"/>
              <a:t> = </a:t>
            </a:r>
            <a:r>
              <a:rPr lang="en-US" dirty="0" err="1" smtClean="0"/>
              <a:t>item.ConnectionString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connStr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Button2_Click(object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conn = </a:t>
            </a:r>
            <a:r>
              <a:rPr lang="en-US" dirty="0" err="1" smtClean="0"/>
              <a:t>factory.CreateConnection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DbCommand</a:t>
            </a:r>
            <a:r>
              <a:rPr lang="en-US" dirty="0" smtClean="0"/>
              <a:t> command = </a:t>
            </a:r>
            <a:r>
              <a:rPr lang="en-US" dirty="0" err="1" smtClean="0"/>
              <a:t>conn.CreateCommand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command.CommandText</a:t>
            </a:r>
            <a:r>
              <a:rPr lang="en-US" dirty="0" smtClean="0"/>
              <a:t> = textBox2.Text;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DbDataAdapter</a:t>
            </a:r>
            <a:r>
              <a:rPr lang="en-US" dirty="0" smtClean="0"/>
              <a:t> da = </a:t>
            </a:r>
            <a:r>
              <a:rPr lang="en-US" dirty="0" err="1" smtClean="0"/>
              <a:t>factory.CreateDataAdapter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da.SelectCommand</a:t>
            </a:r>
            <a:r>
              <a:rPr lang="en-US" dirty="0" smtClean="0"/>
              <a:t> = command;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DataTable</a:t>
            </a:r>
            <a:r>
              <a:rPr lang="en-US" dirty="0" smtClean="0"/>
              <a:t> table = new </a:t>
            </a:r>
            <a:r>
              <a:rPr lang="en-US" dirty="0" err="1" smtClean="0"/>
              <a:t>DataTable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da.Fill</a:t>
            </a:r>
            <a:r>
              <a:rPr lang="en-US" dirty="0" smtClean="0"/>
              <a:t>(table);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table;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298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586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4045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057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3"/>
              </a:rPr>
              <a:t>https://docs.microsoft.com/ru-ru/visualstudio/data-tools/connect-to-data-in-an-access-database-windows-forms?view=vs-2019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547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190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774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733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564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198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7522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2980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964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91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341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07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409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912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369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965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3725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70968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267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677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9809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022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375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0566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7847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8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7225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WindowsFormsApp5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partial class Form1 : Form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private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SqlDataAdapter</a:t>
            </a:r>
            <a:r>
              <a:rPr lang="en-US" dirty="0" smtClean="0"/>
              <a:t> da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DataSet</a:t>
            </a:r>
            <a:r>
              <a:rPr lang="en-US" dirty="0" smtClean="0"/>
              <a:t> set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SqlCommandBuilder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DataTable</a:t>
            </a:r>
            <a:r>
              <a:rPr lang="en-US" dirty="0" smtClean="0"/>
              <a:t> table = null;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cs</a:t>
            </a:r>
            <a:r>
              <a:rPr lang="en-US" dirty="0" smtClean="0"/>
              <a:t> = "";</a:t>
            </a:r>
          </a:p>
          <a:p>
            <a:pPr marL="0" indent="0">
              <a:buNone/>
            </a:pPr>
            <a:r>
              <a:rPr lang="en-US" dirty="0" smtClean="0"/>
              <a:t>        public Form1()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cs</a:t>
            </a:r>
            <a:r>
              <a:rPr lang="en-US" dirty="0" smtClean="0"/>
              <a:t>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MyConnString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</a:t>
            </a:r>
            <a:r>
              <a:rPr lang="en-US" dirty="0" err="1" smtClean="0"/>
              <a:t>cs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textBox1.Text = "select * from Customers";</a:t>
            </a:r>
          </a:p>
          <a:p>
            <a:pPr marL="0" indent="0">
              <a:buNone/>
            </a:pPr>
            <a:r>
              <a:rPr lang="en-US" dirty="0" smtClean="0"/>
              <a:t>            button1.Click += button1_Click;</a:t>
            </a:r>
          </a:p>
          <a:p>
            <a:pPr marL="0" indent="0">
              <a:buNone/>
            </a:pPr>
            <a:r>
              <a:rPr lang="en-US" dirty="0" smtClean="0"/>
              <a:t>            button2.Click += button2_Click;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button1_Click(object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set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sql</a:t>
            </a:r>
            <a:r>
              <a:rPr lang="en-US" dirty="0" smtClean="0"/>
              <a:t> = textBox1.Text;</a:t>
            </a:r>
          </a:p>
          <a:p>
            <a:pPr marL="0" indent="0">
              <a:buNone/>
            </a:pPr>
            <a:r>
              <a:rPr lang="en-US" dirty="0" smtClean="0"/>
              <a:t>                da = new </a:t>
            </a:r>
            <a:r>
              <a:rPr lang="en-US" dirty="0" err="1" smtClean="0"/>
              <a:t>SqlDataAdapter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null;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SqlCommandBuilder</a:t>
            </a:r>
            <a:r>
              <a:rPr lang="en-US" dirty="0" smtClean="0"/>
              <a:t>(da);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da.Fill</a:t>
            </a:r>
            <a:r>
              <a:rPr lang="en-US" dirty="0" smtClean="0"/>
              <a:t>(set, 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</a:t>
            </a:r>
            <a:r>
              <a:rPr lang="en-US" dirty="0" err="1" smtClean="0"/>
              <a:t>set.Tables</a:t>
            </a:r>
            <a:r>
              <a:rPr lang="en-US" dirty="0" smtClean="0"/>
              <a:t>["</a:t>
            </a:r>
            <a:r>
              <a:rPr lang="en-US" dirty="0" err="1" smtClean="0"/>
              <a:t>mytable</a:t>
            </a:r>
            <a:r>
              <a:rPr lang="en-US" dirty="0" smtClean="0"/>
              <a:t>"];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button2_Click(object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da.Update</a:t>
            </a:r>
            <a:r>
              <a:rPr lang="en-US" dirty="0" smtClean="0"/>
              <a:t>(set, 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button3_Click(object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const</a:t>
            </a:r>
            <a:r>
              <a:rPr lang="en-US" dirty="0" smtClean="0"/>
              <a:t> string </a:t>
            </a:r>
            <a:r>
              <a:rPr lang="en-US" dirty="0" err="1" smtClean="0"/>
              <a:t>AsyncEnabled</a:t>
            </a:r>
            <a:r>
              <a:rPr lang="en-US" dirty="0" smtClean="0"/>
              <a:t> = "Asynchronous Processing=true";</a:t>
            </a:r>
          </a:p>
          <a:p>
            <a:pPr marL="0" indent="0">
              <a:buNone/>
            </a:pPr>
            <a:r>
              <a:rPr lang="en-US" dirty="0" smtClean="0"/>
              <a:t>            if (!</a:t>
            </a:r>
            <a:r>
              <a:rPr lang="en-US" dirty="0" err="1" smtClean="0"/>
              <a:t>cs.Contains</a:t>
            </a:r>
            <a:r>
              <a:rPr lang="en-US" dirty="0" smtClean="0"/>
              <a:t>(</a:t>
            </a:r>
            <a:r>
              <a:rPr lang="en-US" dirty="0" err="1" smtClean="0"/>
              <a:t>AsyncEnabled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cs</a:t>
            </a:r>
            <a:r>
              <a:rPr lang="en-US" dirty="0" smtClean="0"/>
              <a:t> = </a:t>
            </a:r>
            <a:r>
              <a:rPr lang="en-US" dirty="0" err="1" smtClean="0"/>
              <a:t>String.Format</a:t>
            </a:r>
            <a:r>
              <a:rPr lang="en-US" dirty="0" smtClean="0"/>
              <a:t>($"{</a:t>
            </a:r>
            <a:r>
              <a:rPr lang="en-US" dirty="0" err="1" smtClean="0"/>
              <a:t>cs</a:t>
            </a:r>
            <a:r>
              <a:rPr lang="en-US" dirty="0" smtClean="0"/>
              <a:t>}; {</a:t>
            </a:r>
            <a:r>
              <a:rPr lang="en-US" dirty="0" err="1" smtClean="0"/>
              <a:t>AsyncEnabled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///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 = </a:t>
            </a:r>
            <a:r>
              <a:rPr lang="en-US" dirty="0" err="1" smtClean="0"/>
              <a:t>conn.CreateCommand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/// </a:t>
            </a:r>
            <a:r>
              <a:rPr lang="ru-RU" dirty="0" smtClean="0"/>
              <a:t>блок 2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comm.CommandText</a:t>
            </a:r>
            <a:r>
              <a:rPr lang="en-US" dirty="0" smtClean="0"/>
              <a:t> = "WAITFOR DELAY '00:00:05'; SELECT* FROM Customers; ";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comm.CommandType</a:t>
            </a:r>
            <a:r>
              <a:rPr lang="en-US" dirty="0" smtClean="0"/>
              <a:t> = </a:t>
            </a:r>
            <a:r>
              <a:rPr lang="en-US" dirty="0" err="1" smtClean="0"/>
              <a:t>CommandType.Text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comm.CommandTimeout</a:t>
            </a:r>
            <a:r>
              <a:rPr lang="en-US" dirty="0" smtClean="0"/>
              <a:t> = 30;</a:t>
            </a:r>
          </a:p>
          <a:p>
            <a:pPr marL="0" indent="0">
              <a:buNone/>
            </a:pPr>
            <a:r>
              <a:rPr lang="en-US" dirty="0" smtClean="0"/>
              <a:t>            ///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/// </a:t>
            </a:r>
            <a:r>
              <a:rPr lang="ru-RU" dirty="0" smtClean="0"/>
              <a:t>блок 3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AsyncCallback</a:t>
            </a:r>
            <a:r>
              <a:rPr lang="en-US" dirty="0" smtClean="0"/>
              <a:t> callback = new </a:t>
            </a:r>
            <a:r>
              <a:rPr lang="en-US" dirty="0" err="1" smtClean="0"/>
              <a:t>AsyncCallback</a:t>
            </a:r>
            <a:r>
              <a:rPr lang="en-US" dirty="0" smtClean="0"/>
              <a:t>(</a:t>
            </a:r>
            <a:r>
              <a:rPr lang="en-US" dirty="0" err="1" smtClean="0"/>
              <a:t>GetDataCallback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comm.BeginExecuteReader</a:t>
            </a:r>
            <a:r>
              <a:rPr lang="en-US" dirty="0" smtClean="0"/>
              <a:t>(callback, </a:t>
            </a:r>
            <a:r>
              <a:rPr lang="en-US" dirty="0" err="1" smtClean="0"/>
              <a:t>comm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("Added thread is working...");</a:t>
            </a:r>
          </a:p>
          <a:p>
            <a:pPr marL="0" indent="0">
              <a:buNone/>
            </a:pPr>
            <a:r>
              <a:rPr lang="en-US" dirty="0" smtClean="0"/>
              <a:t>                ///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GetDataCallback</a:t>
            </a:r>
            <a:r>
              <a:rPr lang="en-US" dirty="0" smtClean="0"/>
              <a:t>(</a:t>
            </a:r>
            <a:r>
              <a:rPr lang="en-US" dirty="0" err="1" smtClean="0"/>
              <a:t>IAsyncResult</a:t>
            </a:r>
            <a:r>
              <a:rPr lang="en-US" dirty="0" smtClean="0"/>
              <a:t> result)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reader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/// </a:t>
            </a:r>
            <a:r>
              <a:rPr lang="ru-RU" dirty="0" smtClean="0"/>
              <a:t>блок 1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command = (</a:t>
            </a:r>
            <a:r>
              <a:rPr lang="en-US" dirty="0" err="1" smtClean="0"/>
              <a:t>SqlCommand</a:t>
            </a:r>
            <a:r>
              <a:rPr lang="en-US" dirty="0" smtClean="0"/>
              <a:t>)</a:t>
            </a:r>
            <a:r>
              <a:rPr lang="en-US" dirty="0" err="1" smtClean="0"/>
              <a:t>result.AsyncState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/// </a:t>
            </a:r>
            <a:r>
              <a:rPr lang="ru-RU" dirty="0" smtClean="0"/>
              <a:t>блок 2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reader = </a:t>
            </a:r>
            <a:r>
              <a:rPr lang="en-US" dirty="0" err="1" smtClean="0"/>
              <a:t>command.EndExecuteReader</a:t>
            </a:r>
            <a:r>
              <a:rPr lang="en-US" dirty="0" smtClean="0"/>
              <a:t>(result);</a:t>
            </a:r>
          </a:p>
          <a:p>
            <a:pPr marL="0" indent="0">
              <a:buNone/>
            </a:pPr>
            <a:r>
              <a:rPr lang="en-US" dirty="0" smtClean="0"/>
              <a:t>                table = new </a:t>
            </a:r>
            <a:r>
              <a:rPr lang="en-US" dirty="0" err="1" smtClean="0"/>
              <a:t>DataTable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reader.Read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                          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table.Columns.Add</a:t>
            </a:r>
            <a:r>
              <a:rPr lang="en-US" dirty="0" smtClean="0"/>
              <a:t>(</a:t>
            </a:r>
            <a:r>
              <a:rPr lang="en-US" dirty="0" err="1" smtClean="0"/>
              <a:t>reader.GetName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DataRow</a:t>
            </a:r>
            <a:r>
              <a:rPr lang="en-US" dirty="0" smtClean="0"/>
              <a:t> row = </a:t>
            </a:r>
            <a:r>
              <a:rPr lang="en-US" dirty="0" err="1" smtClean="0"/>
              <a:t>table.NewRow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row[</a:t>
            </a:r>
            <a:r>
              <a:rPr lang="en-US" dirty="0" err="1" smtClean="0"/>
              <a:t>i</a:t>
            </a:r>
            <a:r>
              <a:rPr lang="en-US" dirty="0" smtClean="0"/>
              <a:t>] = reader[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table.Rows.Add</a:t>
            </a:r>
            <a:r>
              <a:rPr lang="en-US" dirty="0" smtClean="0"/>
              <a:t>(row);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reader.NextResult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DgvAction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("From Callback 1:" + 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try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if (!</a:t>
            </a:r>
            <a:r>
              <a:rPr lang="en-US" dirty="0" err="1" smtClean="0"/>
              <a:t>reader.IsClosed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reader.Close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("From Callback 2:" + 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DgvAction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if (dataGridView1.InvokeRequired)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dataGridView1.Invoke(new Action(</a:t>
            </a:r>
            <a:r>
              <a:rPr lang="en-US" dirty="0" err="1" smtClean="0"/>
              <a:t>DgvAction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        return;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dataGridView1.DataSource = table;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&lt;?xml version="1.0" encoding="utf-8" ?&gt;</a:t>
            </a:r>
          </a:p>
          <a:p>
            <a:pPr marL="0" indent="0">
              <a:buNone/>
            </a:pPr>
            <a:r>
              <a:rPr lang="en-US" dirty="0" smtClean="0"/>
              <a:t>&lt;configuration&gt;</a:t>
            </a:r>
          </a:p>
          <a:p>
            <a:pPr marL="0" indent="0">
              <a:buNone/>
            </a:pPr>
            <a:r>
              <a:rPr lang="en-US" dirty="0" smtClean="0"/>
              <a:t>  &lt;startup&gt;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supportedRuntime</a:t>
            </a:r>
            <a:r>
              <a:rPr lang="en-US" dirty="0" smtClean="0"/>
              <a:t> version="v4.0" </a:t>
            </a:r>
            <a:r>
              <a:rPr lang="en-US" dirty="0" err="1" smtClean="0"/>
              <a:t>sku</a:t>
            </a:r>
            <a:r>
              <a:rPr lang="en-US" dirty="0" smtClean="0"/>
              <a:t>=".</a:t>
            </a:r>
            <a:r>
              <a:rPr lang="en-US" dirty="0" err="1" smtClean="0"/>
              <a:t>NETFramework,Version</a:t>
            </a:r>
            <a:r>
              <a:rPr lang="en-US" dirty="0" smtClean="0"/>
              <a:t>=v4.7.2" /&gt;</a:t>
            </a:r>
          </a:p>
          <a:p>
            <a:pPr marL="0" indent="0">
              <a:buNone/>
            </a:pPr>
            <a:r>
              <a:rPr lang="en-US" dirty="0" smtClean="0"/>
              <a:t>  &lt;/startup&gt;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connectionStrings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&lt;add name="</a:t>
            </a:r>
            <a:r>
              <a:rPr lang="en-US" dirty="0" err="1" smtClean="0"/>
              <a:t>MyConnString</a:t>
            </a:r>
            <a:r>
              <a:rPr lang="en-US" dirty="0" smtClean="0"/>
              <a:t>" </a:t>
            </a:r>
            <a:r>
              <a:rPr lang="en-US" dirty="0" err="1" smtClean="0"/>
              <a:t>connectionString</a:t>
            </a:r>
            <a:r>
              <a:rPr lang="en-US" dirty="0" smtClean="0"/>
              <a:t>="Data Source=DESKTOP-9OELABF\</a:t>
            </a:r>
            <a:r>
              <a:rPr lang="en-US" dirty="0" err="1" smtClean="0"/>
              <a:t>SQLEXPRESS;Initial</a:t>
            </a:r>
            <a:r>
              <a:rPr lang="en-US" dirty="0" smtClean="0"/>
              <a:t> Catalog=Lesson20122020;Integrated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=False"/&gt;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connectionStrings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&lt;/configuration&gt;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2411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60471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96908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257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9340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private void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SqlCommand</a:t>
            </a:r>
            <a:r>
              <a:rPr lang="en-US" dirty="0" smtClean="0"/>
              <a:t> command, </a:t>
            </a:r>
            <a:r>
              <a:rPr lang="en-US" dirty="0" err="1" smtClean="0"/>
              <a:t>IAsyncResult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reader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reader = </a:t>
            </a:r>
            <a:r>
              <a:rPr lang="en-US" dirty="0" err="1" smtClean="0"/>
              <a:t>command.EndExecuteReader</a:t>
            </a:r>
            <a:r>
              <a:rPr lang="en-US" dirty="0" smtClean="0"/>
              <a:t>(</a:t>
            </a:r>
            <a:r>
              <a:rPr lang="en-US" dirty="0" err="1" smtClean="0"/>
              <a:t>ia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DataTable</a:t>
            </a:r>
            <a:r>
              <a:rPr lang="en-US" dirty="0" smtClean="0"/>
              <a:t> table = new </a:t>
            </a:r>
            <a:r>
              <a:rPr lang="en-US" dirty="0" err="1" smtClean="0"/>
              <a:t>DataTable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null;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reader.Read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reader.FieldCount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table.Columns.Add</a:t>
            </a:r>
            <a:r>
              <a:rPr lang="en-US" dirty="0" smtClean="0"/>
              <a:t>(</a:t>
            </a:r>
            <a:r>
              <a:rPr lang="en-US" dirty="0" err="1" smtClean="0"/>
              <a:t>reader.GetName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DataRow</a:t>
            </a:r>
            <a:r>
              <a:rPr lang="en-US" dirty="0" smtClean="0"/>
              <a:t> row = </a:t>
            </a:r>
            <a:r>
              <a:rPr lang="en-US" dirty="0" err="1" smtClean="0"/>
              <a:t>table.NewRow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row[</a:t>
            </a:r>
            <a:r>
              <a:rPr lang="en-US" dirty="0" err="1" smtClean="0"/>
              <a:t>i</a:t>
            </a:r>
            <a:r>
              <a:rPr lang="en-US" dirty="0" smtClean="0"/>
              <a:t>] = reader[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table.Rows.Add</a:t>
            </a:r>
            <a:r>
              <a:rPr lang="en-US" dirty="0" smtClean="0"/>
              <a:t>(row);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reader.NextResult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table;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("From </a:t>
            </a:r>
            <a:r>
              <a:rPr lang="en-US" dirty="0" err="1" smtClean="0"/>
              <a:t>GetData</a:t>
            </a:r>
            <a:r>
              <a:rPr lang="en-US" dirty="0" smtClean="0"/>
              <a:t>:" +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try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if (!</a:t>
            </a:r>
            <a:r>
              <a:rPr lang="en-US" dirty="0" err="1" smtClean="0"/>
              <a:t>reader.IsClosed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reader.Close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catch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1078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8432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WindowsFormsApp5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partial class Form1 : Form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private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SqlDataAdapter</a:t>
            </a:r>
            <a:r>
              <a:rPr lang="en-US" dirty="0" smtClean="0"/>
              <a:t> da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DataSet</a:t>
            </a:r>
            <a:r>
              <a:rPr lang="en-US" dirty="0" smtClean="0"/>
              <a:t> set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SqlCommandBuilder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DataTable</a:t>
            </a:r>
            <a:r>
              <a:rPr lang="en-US" dirty="0" smtClean="0"/>
              <a:t> table = null;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cs</a:t>
            </a:r>
            <a:r>
              <a:rPr lang="en-US" dirty="0" smtClean="0"/>
              <a:t> = "";</a:t>
            </a:r>
          </a:p>
          <a:p>
            <a:pPr marL="0" indent="0">
              <a:buNone/>
            </a:pPr>
            <a:r>
              <a:rPr lang="en-US" dirty="0" smtClean="0"/>
              <a:t>        public Form1()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cs</a:t>
            </a:r>
            <a:r>
              <a:rPr lang="en-US" dirty="0" smtClean="0"/>
              <a:t>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MyConnString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</a:t>
            </a:r>
            <a:r>
              <a:rPr lang="en-US" dirty="0" err="1" smtClean="0"/>
              <a:t>cs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textBox1.Text = "select * from Customers";</a:t>
            </a:r>
          </a:p>
          <a:p>
            <a:pPr marL="0" indent="0">
              <a:buNone/>
            </a:pPr>
            <a:r>
              <a:rPr lang="en-US" dirty="0" smtClean="0"/>
              <a:t>            button1.Click += button1_Click;</a:t>
            </a:r>
          </a:p>
          <a:p>
            <a:pPr marL="0" indent="0">
              <a:buNone/>
            </a:pPr>
            <a:r>
              <a:rPr lang="en-US" dirty="0" smtClean="0"/>
              <a:t>            button2.Click += button2_Click;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button1_Click(object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set = new </a:t>
            </a:r>
            <a:r>
              <a:rPr lang="en-US" dirty="0" err="1" smtClean="0"/>
              <a:t>DataSet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sql</a:t>
            </a:r>
            <a:r>
              <a:rPr lang="en-US" dirty="0" smtClean="0"/>
              <a:t> = textBox1.Text;</a:t>
            </a:r>
          </a:p>
          <a:p>
            <a:pPr marL="0" indent="0">
              <a:buNone/>
            </a:pPr>
            <a:r>
              <a:rPr lang="en-US" dirty="0" smtClean="0"/>
              <a:t>                da = new </a:t>
            </a:r>
            <a:r>
              <a:rPr lang="en-US" dirty="0" err="1" smtClean="0"/>
              <a:t>SqlDataAdapter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null;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SqlCommandBuilder</a:t>
            </a:r>
            <a:r>
              <a:rPr lang="en-US" dirty="0" smtClean="0"/>
              <a:t>(da);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da.Fill</a:t>
            </a:r>
            <a:r>
              <a:rPr lang="en-US" dirty="0" smtClean="0"/>
              <a:t>(set, 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</a:t>
            </a:r>
            <a:r>
              <a:rPr lang="en-US" dirty="0" err="1" smtClean="0"/>
              <a:t>set.Tables</a:t>
            </a:r>
            <a:r>
              <a:rPr lang="en-US" dirty="0" smtClean="0"/>
              <a:t>["</a:t>
            </a:r>
            <a:r>
              <a:rPr lang="en-US" dirty="0" err="1" smtClean="0"/>
              <a:t>mytable</a:t>
            </a:r>
            <a:r>
              <a:rPr lang="en-US" dirty="0" smtClean="0"/>
              <a:t>"];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button2_Click(object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da.Update</a:t>
            </a:r>
            <a:r>
              <a:rPr lang="en-US" dirty="0" smtClean="0"/>
              <a:t>(set, "</a:t>
            </a:r>
            <a:r>
              <a:rPr lang="en-US" dirty="0" err="1" smtClean="0"/>
              <a:t>mytable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button3_Click(object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const</a:t>
            </a:r>
            <a:r>
              <a:rPr lang="en-US" dirty="0" smtClean="0"/>
              <a:t> string </a:t>
            </a:r>
            <a:r>
              <a:rPr lang="en-US" dirty="0" err="1" smtClean="0"/>
              <a:t>AsyncEnabled</a:t>
            </a:r>
            <a:r>
              <a:rPr lang="en-US" dirty="0" smtClean="0"/>
              <a:t> = "Asynchronous Processing=true";</a:t>
            </a:r>
          </a:p>
          <a:p>
            <a:pPr marL="0" indent="0">
              <a:buNone/>
            </a:pPr>
            <a:r>
              <a:rPr lang="en-US" dirty="0" smtClean="0"/>
              <a:t>            if (!</a:t>
            </a:r>
            <a:r>
              <a:rPr lang="en-US" dirty="0" err="1" smtClean="0"/>
              <a:t>cs.Contains</a:t>
            </a:r>
            <a:r>
              <a:rPr lang="en-US" dirty="0" smtClean="0"/>
              <a:t>(</a:t>
            </a:r>
            <a:r>
              <a:rPr lang="en-US" dirty="0" err="1" smtClean="0"/>
              <a:t>AsyncEnabled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cs</a:t>
            </a:r>
            <a:r>
              <a:rPr lang="en-US" dirty="0" smtClean="0"/>
              <a:t> = </a:t>
            </a:r>
            <a:r>
              <a:rPr lang="en-US" dirty="0" err="1" smtClean="0"/>
              <a:t>String.Format</a:t>
            </a:r>
            <a:r>
              <a:rPr lang="en-US" dirty="0" smtClean="0"/>
              <a:t>($"{</a:t>
            </a:r>
            <a:r>
              <a:rPr lang="en-US" dirty="0" err="1" smtClean="0"/>
              <a:t>cs</a:t>
            </a:r>
            <a:r>
              <a:rPr lang="en-US" dirty="0" smtClean="0"/>
              <a:t>}; {</a:t>
            </a:r>
            <a:r>
              <a:rPr lang="en-US" dirty="0" err="1" smtClean="0"/>
              <a:t>AsyncEnabled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///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 = </a:t>
            </a:r>
            <a:r>
              <a:rPr lang="en-US" dirty="0" err="1" smtClean="0"/>
              <a:t>conn.CreateCommand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/// </a:t>
            </a:r>
            <a:r>
              <a:rPr lang="ru-RU" dirty="0" smtClean="0"/>
              <a:t>блок 2</a:t>
            </a:r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comm.CommandText</a:t>
            </a:r>
            <a:r>
              <a:rPr lang="en-US" dirty="0" smtClean="0"/>
              <a:t> = "WAITFOR DELAY '00:00:05'; SELECT* FROM Customers; ";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comm.CommandType</a:t>
            </a:r>
            <a:r>
              <a:rPr lang="en-US" dirty="0" smtClean="0"/>
              <a:t> = </a:t>
            </a:r>
            <a:r>
              <a:rPr lang="en-US" dirty="0" err="1" smtClean="0"/>
              <a:t>CommandType.Text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comm.CommandTimeout</a:t>
            </a:r>
            <a:r>
              <a:rPr lang="en-US" dirty="0" smtClean="0"/>
              <a:t> = 30;</a:t>
            </a:r>
          </a:p>
          <a:p>
            <a:pPr marL="0" indent="0">
              <a:buNone/>
            </a:pPr>
            <a:r>
              <a:rPr lang="en-US" dirty="0" smtClean="0"/>
              <a:t>            ///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/// </a:t>
            </a:r>
            <a:r>
              <a:rPr lang="ru-RU" dirty="0" smtClean="0"/>
              <a:t>блок 3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AsyncCallback</a:t>
            </a:r>
            <a:r>
              <a:rPr lang="en-US" dirty="0" smtClean="0"/>
              <a:t> callback = new </a:t>
            </a:r>
            <a:r>
              <a:rPr lang="en-US" dirty="0" err="1" smtClean="0"/>
              <a:t>AsyncCallback</a:t>
            </a:r>
            <a:r>
              <a:rPr lang="en-US" dirty="0" smtClean="0"/>
              <a:t>(</a:t>
            </a:r>
            <a:r>
              <a:rPr lang="en-US" dirty="0" err="1" smtClean="0"/>
              <a:t>GetDataCallback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comm.BeginExecuteReader</a:t>
            </a:r>
            <a:r>
              <a:rPr lang="en-US" dirty="0" smtClean="0"/>
              <a:t>(callback, </a:t>
            </a:r>
            <a:r>
              <a:rPr lang="en-US" dirty="0" err="1" smtClean="0"/>
              <a:t>comm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("Added thread is working...");</a:t>
            </a:r>
          </a:p>
          <a:p>
            <a:pPr marL="0" indent="0">
              <a:buNone/>
            </a:pPr>
            <a:r>
              <a:rPr lang="en-US" dirty="0" smtClean="0"/>
              <a:t>                ///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GetDataCallback</a:t>
            </a:r>
            <a:r>
              <a:rPr lang="en-US" dirty="0" smtClean="0"/>
              <a:t>(</a:t>
            </a:r>
            <a:r>
              <a:rPr lang="en-US" dirty="0" err="1" smtClean="0"/>
              <a:t>IAsyncResult</a:t>
            </a:r>
            <a:r>
              <a:rPr lang="en-US" dirty="0" smtClean="0"/>
              <a:t> result)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reader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/// </a:t>
            </a:r>
            <a:r>
              <a:rPr lang="ru-RU" dirty="0" smtClean="0"/>
              <a:t>блок 1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command = (</a:t>
            </a:r>
            <a:r>
              <a:rPr lang="en-US" dirty="0" err="1" smtClean="0"/>
              <a:t>SqlCommand</a:t>
            </a:r>
            <a:r>
              <a:rPr lang="en-US" dirty="0" smtClean="0"/>
              <a:t>)</a:t>
            </a:r>
            <a:r>
              <a:rPr lang="en-US" dirty="0" err="1" smtClean="0"/>
              <a:t>result.AsyncState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/// </a:t>
            </a:r>
            <a:r>
              <a:rPr lang="ru-RU" dirty="0" smtClean="0"/>
              <a:t>блок 2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reader = </a:t>
            </a:r>
            <a:r>
              <a:rPr lang="en-US" dirty="0" err="1" smtClean="0"/>
              <a:t>command.EndExecuteReader</a:t>
            </a:r>
            <a:r>
              <a:rPr lang="en-US" dirty="0" smtClean="0"/>
              <a:t>(result);</a:t>
            </a:r>
          </a:p>
          <a:p>
            <a:pPr marL="0" indent="0">
              <a:buNone/>
            </a:pPr>
            <a:r>
              <a:rPr lang="en-US" dirty="0" smtClean="0"/>
              <a:t>                table = new </a:t>
            </a:r>
            <a:r>
              <a:rPr lang="en-US" dirty="0" err="1" smtClean="0"/>
              <a:t>DataTable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reader.Read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table.Columns.Add</a:t>
            </a:r>
            <a:r>
              <a:rPr lang="en-US" dirty="0" smtClean="0"/>
              <a:t>(</a:t>
            </a:r>
            <a:r>
              <a:rPr lang="en-US" dirty="0" err="1" smtClean="0"/>
              <a:t>reader.GetName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DataRow</a:t>
            </a:r>
            <a:r>
              <a:rPr lang="en-US" dirty="0" smtClean="0"/>
              <a:t> row = </a:t>
            </a:r>
            <a:r>
              <a:rPr lang="en-US" dirty="0" err="1" smtClean="0"/>
              <a:t>table.NewRow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row[</a:t>
            </a:r>
            <a:r>
              <a:rPr lang="en-US" dirty="0" err="1" smtClean="0"/>
              <a:t>i</a:t>
            </a:r>
            <a:r>
              <a:rPr lang="en-US" dirty="0" smtClean="0"/>
              <a:t>] = reader[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table.Rows.Add</a:t>
            </a:r>
            <a:r>
              <a:rPr lang="en-US" dirty="0" smtClean="0"/>
              <a:t>(row);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reader.NextResult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DgvAction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("From Callback 1:" + 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try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if (!</a:t>
            </a:r>
            <a:r>
              <a:rPr lang="en-US" dirty="0" err="1" smtClean="0"/>
              <a:t>reader.IsClosed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reader.Close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("From Callback 2:" + 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DgvAction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if (dataGridView1.InvokeRequired)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dataGridView1.Invoke(new Action(</a:t>
            </a:r>
            <a:r>
              <a:rPr lang="en-US" dirty="0" err="1" smtClean="0"/>
              <a:t>DgvAction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        return;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dataGridView1.DataSource = table;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button4_Click(object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const</a:t>
            </a:r>
            <a:r>
              <a:rPr lang="en-US" dirty="0" smtClean="0"/>
              <a:t> string </a:t>
            </a:r>
            <a:r>
              <a:rPr lang="en-US" dirty="0" err="1" smtClean="0"/>
              <a:t>AsyncEnabled</a:t>
            </a:r>
            <a:r>
              <a:rPr lang="en-US" dirty="0" smtClean="0"/>
              <a:t> = "Asynchronous Processing=true";</a:t>
            </a:r>
          </a:p>
          <a:p>
            <a:pPr marL="0" indent="0">
              <a:buNone/>
            </a:pPr>
            <a:r>
              <a:rPr lang="en-US" dirty="0" smtClean="0"/>
              <a:t>            if (!</a:t>
            </a:r>
            <a:r>
              <a:rPr lang="en-US" dirty="0" err="1" smtClean="0"/>
              <a:t>cs.Contains</a:t>
            </a:r>
            <a:r>
              <a:rPr lang="en-US" dirty="0" smtClean="0"/>
              <a:t>(</a:t>
            </a:r>
            <a:r>
              <a:rPr lang="en-US" dirty="0" err="1" smtClean="0"/>
              <a:t>AsyncEnabled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cs</a:t>
            </a:r>
            <a:r>
              <a:rPr lang="en-US" dirty="0" smtClean="0"/>
              <a:t> = </a:t>
            </a:r>
            <a:r>
              <a:rPr lang="en-US" dirty="0" err="1" smtClean="0"/>
              <a:t>String.Format</a:t>
            </a:r>
            <a:r>
              <a:rPr lang="en-US" dirty="0" smtClean="0"/>
              <a:t>($"{</a:t>
            </a:r>
            <a:r>
              <a:rPr lang="en-US" dirty="0" err="1" smtClean="0"/>
              <a:t>cs</a:t>
            </a:r>
            <a:r>
              <a:rPr lang="en-US" dirty="0" smtClean="0"/>
              <a:t>}; {</a:t>
            </a:r>
            <a:r>
              <a:rPr lang="en-US" dirty="0" err="1" smtClean="0"/>
              <a:t>AsyncEnabled</a:t>
            </a:r>
            <a:r>
              <a:rPr lang="en-US" dirty="0" smtClean="0"/>
              <a:t>}");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 = </a:t>
            </a:r>
            <a:r>
              <a:rPr lang="en-US" dirty="0" err="1" smtClean="0"/>
              <a:t>conn.CreateCommand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comm.CommandText</a:t>
            </a:r>
            <a:r>
              <a:rPr lang="en-US" dirty="0" smtClean="0"/>
              <a:t> = "WAITFOR DELAY '00:00:05'; SELECT* FROM Customers; ";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comm.CommandType</a:t>
            </a:r>
            <a:r>
              <a:rPr lang="en-US" dirty="0" smtClean="0"/>
              <a:t> = </a:t>
            </a:r>
            <a:r>
              <a:rPr lang="en-US" dirty="0" err="1" smtClean="0"/>
              <a:t>CommandType.Text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comm.CommandTimeout</a:t>
            </a:r>
            <a:r>
              <a:rPr lang="en-US" dirty="0" smtClean="0"/>
              <a:t> = 30;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/// </a:t>
            </a:r>
            <a:r>
              <a:rPr lang="ru-RU" dirty="0" smtClean="0"/>
              <a:t>блок 1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IAsyncResult</a:t>
            </a:r>
            <a:r>
              <a:rPr lang="en-US" dirty="0" smtClean="0"/>
              <a:t> </a:t>
            </a:r>
            <a:r>
              <a:rPr lang="en-US" dirty="0" err="1" smtClean="0"/>
              <a:t>iar</a:t>
            </a:r>
            <a:r>
              <a:rPr lang="en-US" dirty="0" smtClean="0"/>
              <a:t> = </a:t>
            </a:r>
            <a:r>
              <a:rPr lang="en-US" dirty="0" err="1" smtClean="0"/>
              <a:t>comm.BeginExecuteReader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/// </a:t>
            </a:r>
            <a:r>
              <a:rPr lang="ru-RU" dirty="0" smtClean="0"/>
              <a:t>блок 2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err="1" smtClean="0"/>
              <a:t>WaitHandle</a:t>
            </a:r>
            <a:r>
              <a:rPr lang="en-US" dirty="0" smtClean="0"/>
              <a:t> handle = </a:t>
            </a:r>
            <a:r>
              <a:rPr lang="en-US" dirty="0" err="1" smtClean="0"/>
              <a:t>iar.AsyncWaitHandle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/// </a:t>
            </a:r>
            <a:r>
              <a:rPr lang="ru-RU" dirty="0" smtClean="0"/>
              <a:t>блок 3</a:t>
            </a:r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if (</a:t>
            </a:r>
            <a:r>
              <a:rPr lang="en-US" dirty="0" err="1" smtClean="0"/>
              <a:t>handle.WaitOne</a:t>
            </a:r>
            <a:r>
              <a:rPr lang="en-US" dirty="0" smtClean="0"/>
              <a:t>(10000))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/// </a:t>
            </a:r>
            <a:r>
              <a:rPr lang="ru-RU" dirty="0" smtClean="0"/>
              <a:t>блок 4</a:t>
            </a:r>
          </a:p>
          <a:p>
            <a:pPr marL="0" indent="0">
              <a:buNone/>
            </a:pPr>
            <a:r>
              <a:rPr lang="ru-RU" dirty="0" smtClean="0"/>
              <a:t>                   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comm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else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</a:t>
            </a:r>
            <a:r>
              <a:rPr lang="en-US" dirty="0" err="1" smtClean="0"/>
              <a:t>TimeOut</a:t>
            </a:r>
            <a:r>
              <a:rPr lang="en-US" dirty="0" smtClean="0"/>
              <a:t> exceeded");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void </a:t>
            </a:r>
            <a:r>
              <a:rPr lang="en-US" dirty="0" err="1" smtClean="0"/>
              <a:t>GetData</a:t>
            </a:r>
            <a:r>
              <a:rPr lang="en-US" dirty="0" smtClean="0"/>
              <a:t>(</a:t>
            </a:r>
            <a:r>
              <a:rPr lang="en-US" dirty="0" err="1" smtClean="0"/>
              <a:t>SqlCommand</a:t>
            </a:r>
            <a:r>
              <a:rPr lang="en-US" dirty="0" smtClean="0"/>
              <a:t> command, </a:t>
            </a:r>
            <a:r>
              <a:rPr lang="en-US" dirty="0" err="1" smtClean="0"/>
              <a:t>IAsyncResult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reader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reader = </a:t>
            </a:r>
            <a:r>
              <a:rPr lang="en-US" dirty="0" err="1" smtClean="0"/>
              <a:t>command.EndExecuteReader</a:t>
            </a:r>
            <a:r>
              <a:rPr lang="en-US" dirty="0" smtClean="0"/>
              <a:t>(</a:t>
            </a:r>
            <a:r>
              <a:rPr lang="en-US" dirty="0" err="1" smtClean="0"/>
              <a:t>ia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DataTable</a:t>
            </a:r>
            <a:r>
              <a:rPr lang="en-US" dirty="0" smtClean="0"/>
              <a:t> table = new </a:t>
            </a:r>
            <a:r>
              <a:rPr lang="en-US" dirty="0" err="1" smtClean="0"/>
              <a:t>DataTable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null;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reader.Read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reader.FieldCount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table.Columns.Add</a:t>
            </a:r>
            <a:r>
              <a:rPr lang="en-US" dirty="0" smtClean="0"/>
              <a:t>(</a:t>
            </a:r>
            <a:r>
              <a:rPr lang="en-US" dirty="0" err="1" smtClean="0"/>
              <a:t>reader.GetName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DataRow</a:t>
            </a:r>
            <a:r>
              <a:rPr lang="en-US" dirty="0" smtClean="0"/>
              <a:t> row = </a:t>
            </a:r>
            <a:r>
              <a:rPr lang="en-US" dirty="0" err="1" smtClean="0"/>
              <a:t>table.NewRow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row[</a:t>
            </a:r>
            <a:r>
              <a:rPr lang="en-US" dirty="0" err="1" smtClean="0"/>
              <a:t>i</a:t>
            </a:r>
            <a:r>
              <a:rPr lang="en-US" dirty="0" smtClean="0"/>
              <a:t>] = reader[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table.Rows.Add</a:t>
            </a:r>
            <a:r>
              <a:rPr lang="en-US" dirty="0" smtClean="0"/>
              <a:t>(row);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reader.NextResult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dataGridView1.DataSource = table;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(Exception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MessageBox.Show</a:t>
            </a:r>
            <a:r>
              <a:rPr lang="en-US" dirty="0" smtClean="0"/>
              <a:t>("From </a:t>
            </a:r>
            <a:r>
              <a:rPr lang="en-US" dirty="0" err="1" smtClean="0"/>
              <a:t>GetData</a:t>
            </a:r>
            <a:r>
              <a:rPr lang="en-US" dirty="0" smtClean="0"/>
              <a:t>:" +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try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if (!</a:t>
            </a:r>
            <a:r>
              <a:rPr lang="en-US" dirty="0" err="1" smtClean="0"/>
              <a:t>reader.IsClosed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reader.Close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catch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5614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8214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53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220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4525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822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1686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5044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3063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1983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9318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System.IO;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ConsoleApp1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static string Result = "";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Print();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async</a:t>
            </a:r>
            <a:r>
              <a:rPr lang="en-US" dirty="0" smtClean="0"/>
              <a:t> static void Print()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("Before </a:t>
            </a:r>
            <a:r>
              <a:rPr lang="en-US" dirty="0" err="1" smtClean="0"/>
              <a:t>async</a:t>
            </a:r>
            <a:r>
              <a:rPr lang="en-US" dirty="0" smtClean="0"/>
              <a:t> call");</a:t>
            </a:r>
          </a:p>
          <a:p>
            <a:pPr marL="0" indent="0">
              <a:buNone/>
            </a:pPr>
            <a:r>
              <a:rPr lang="en-US" dirty="0" smtClean="0"/>
              <a:t>            await </a:t>
            </a:r>
            <a:r>
              <a:rPr lang="en-US" dirty="0" err="1" smtClean="0"/>
              <a:t>GetDataAsync</a:t>
            </a:r>
            <a:r>
              <a:rPr lang="en-US" dirty="0" smtClean="0"/>
              <a:t>("1.txt");</a:t>
            </a:r>
          </a:p>
          <a:p>
            <a:pPr marL="0" indent="0">
              <a:buNone/>
            </a:pPr>
            <a:r>
              <a:rPr lang="en-US" dirty="0" smtClean="0"/>
              <a:t>            // </a:t>
            </a:r>
            <a:r>
              <a:rPr lang="en-US" dirty="0" err="1" smtClean="0"/>
              <a:t>GetDataAsync</a:t>
            </a:r>
            <a:r>
              <a:rPr lang="en-US" dirty="0" smtClean="0"/>
              <a:t>("1.txt");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("After </a:t>
            </a:r>
            <a:r>
              <a:rPr lang="en-US" dirty="0" err="1" smtClean="0"/>
              <a:t>async</a:t>
            </a:r>
            <a:r>
              <a:rPr lang="en-US" dirty="0" smtClean="0"/>
              <a:t> call");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async</a:t>
            </a:r>
            <a:r>
              <a:rPr lang="en-US" dirty="0" smtClean="0"/>
              <a:t> static private Task </a:t>
            </a:r>
            <a:r>
              <a:rPr lang="en-US" dirty="0" err="1" smtClean="0"/>
              <a:t>GetDataAsync</a:t>
            </a:r>
            <a:r>
              <a:rPr lang="en-US" dirty="0" smtClean="0"/>
              <a:t>(string filename)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byte[] data = null;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using (</a:t>
            </a:r>
            <a:r>
              <a:rPr lang="en-US" dirty="0" err="1" smtClean="0"/>
              <a:t>FileStream</a:t>
            </a:r>
            <a:r>
              <a:rPr lang="en-US" dirty="0" smtClean="0"/>
              <a:t> fs = </a:t>
            </a:r>
            <a:r>
              <a:rPr lang="en-US" dirty="0" err="1" smtClean="0"/>
              <a:t>File.Open</a:t>
            </a:r>
            <a:r>
              <a:rPr lang="en-US" dirty="0" smtClean="0"/>
              <a:t>(filename, </a:t>
            </a:r>
            <a:r>
              <a:rPr lang="en-US" dirty="0" err="1" smtClean="0"/>
              <a:t>FileMode.Open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data = new byte[</a:t>
            </a:r>
            <a:r>
              <a:rPr lang="en-US" dirty="0" err="1" smtClean="0"/>
              <a:t>fs.Length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                await </a:t>
            </a:r>
            <a:r>
              <a:rPr lang="en-US" dirty="0" err="1" smtClean="0"/>
              <a:t>fs.ReadAsync</a:t>
            </a:r>
            <a:r>
              <a:rPr lang="en-US" dirty="0" smtClean="0"/>
              <a:t>(data, 0,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r>
              <a:rPr lang="en-US" dirty="0" err="1" smtClean="0"/>
              <a:t>fs.Length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Result = System.Text.Encoding.UTF8.GetString(data);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(Result);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3154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17984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3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6275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20361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1543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1264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688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367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9873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58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238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Module1_Example_Task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static string </a:t>
            </a:r>
            <a:r>
              <a:rPr lang="en-US" dirty="0" err="1" smtClean="0"/>
              <a:t>SlowMethod</a:t>
            </a:r>
            <a:r>
              <a:rPr lang="en-US" dirty="0" smtClean="0"/>
              <a:t>(string file)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Thread.Sleep</a:t>
            </a:r>
            <a:r>
              <a:rPr lang="en-US" dirty="0" smtClean="0"/>
              <a:t>(3000);</a:t>
            </a:r>
          </a:p>
          <a:p>
            <a:pPr marL="0" indent="0"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string.Format</a:t>
            </a:r>
            <a:r>
              <a:rPr lang="en-US" dirty="0" smtClean="0"/>
              <a:t>("File {0} is read", file);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Task&lt;string&gt; </a:t>
            </a:r>
            <a:r>
              <a:rPr lang="en-US" dirty="0" err="1" smtClean="0"/>
              <a:t>SlowMethodAsync</a:t>
            </a:r>
            <a:r>
              <a:rPr lang="en-US" dirty="0" smtClean="0"/>
              <a:t>(string file)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Task.Run</a:t>
            </a:r>
            <a:r>
              <a:rPr lang="en-US" dirty="0" smtClean="0"/>
              <a:t>(() =&gt;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return </a:t>
            </a:r>
            <a:r>
              <a:rPr lang="en-US" dirty="0" err="1" smtClean="0"/>
              <a:t>SlowMethod</a:t>
            </a:r>
            <a:r>
              <a:rPr lang="en-US" dirty="0" smtClean="0"/>
              <a:t>(file);</a:t>
            </a:r>
          </a:p>
          <a:p>
            <a:pPr marL="0" indent="0">
              <a:buNone/>
            </a:pPr>
            <a:r>
              <a:rPr lang="en-US" dirty="0" smtClean="0"/>
              <a:t>            });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</a:t>
            </a:r>
            <a:r>
              <a:rPr lang="en-US" dirty="0" err="1" smtClean="0"/>
              <a:t>async</a:t>
            </a:r>
            <a:r>
              <a:rPr lang="en-US" dirty="0" smtClean="0"/>
              <a:t> static void </a:t>
            </a:r>
            <a:r>
              <a:rPr lang="en-US" dirty="0" err="1" smtClean="0"/>
              <a:t>CallMyAsync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string result = await </a:t>
            </a:r>
            <a:r>
              <a:rPr lang="en-US" dirty="0" err="1" smtClean="0"/>
              <a:t>SlowMethodAsync</a:t>
            </a:r>
            <a:r>
              <a:rPr lang="en-US" dirty="0" smtClean="0"/>
              <a:t>("BigFile.txt");</a:t>
            </a:r>
          </a:p>
          <a:p>
            <a:pPr marL="0" indent="0">
              <a:buNone/>
            </a:pPr>
            <a:r>
              <a:rPr lang="en-US" dirty="0" smtClean="0"/>
              <a:t>            //</a:t>
            </a:r>
            <a:r>
              <a:rPr lang="ru-RU" dirty="0" smtClean="0"/>
              <a:t>сюда можно добавить и другие вызовы нашего метода</a:t>
            </a:r>
          </a:p>
          <a:p>
            <a:pPr marL="0" indent="0">
              <a:buNone/>
            </a:pPr>
            <a:r>
              <a:rPr lang="ru-RU" dirty="0" smtClean="0"/>
              <a:t>            //</a:t>
            </a:r>
            <a:r>
              <a:rPr lang="en-US" dirty="0" smtClean="0"/>
              <a:t>string result1 = await </a:t>
            </a:r>
            <a:r>
              <a:rPr lang="en-US" dirty="0" err="1" smtClean="0"/>
              <a:t>SlowMethodAsync</a:t>
            </a:r>
            <a:r>
              <a:rPr lang="en-US" dirty="0" smtClean="0"/>
              <a:t>("BigFile1.txt");</a:t>
            </a:r>
          </a:p>
          <a:p>
            <a:pPr marL="0" indent="0">
              <a:buNone/>
            </a:pPr>
            <a:r>
              <a:rPr lang="en-US" dirty="0" smtClean="0"/>
              <a:t>            //string result2 = await </a:t>
            </a:r>
            <a:r>
              <a:rPr lang="en-US" dirty="0" err="1" smtClean="0"/>
              <a:t>SlowMethodAsync</a:t>
            </a:r>
            <a:r>
              <a:rPr lang="en-US" dirty="0" smtClean="0"/>
              <a:t>("BigFile2.txt");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(result);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</a:t>
            </a:r>
            <a:r>
              <a:rPr lang="en-US" dirty="0" err="1" smtClean="0"/>
              <a:t>async</a:t>
            </a:r>
            <a:r>
              <a:rPr lang="en-US" dirty="0" smtClean="0"/>
              <a:t> static void CallMyAsync1()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cts</a:t>
            </a:r>
            <a:r>
              <a:rPr lang="en-US" dirty="0" smtClean="0"/>
              <a:t> = new </a:t>
            </a:r>
            <a:r>
              <a:rPr lang="en-US" dirty="0" err="1" smtClean="0"/>
              <a:t>CancellationTokenSource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cts.CancelAfter</a:t>
            </a:r>
            <a:r>
              <a:rPr lang="en-US" dirty="0" smtClean="0"/>
              <a:t>(</a:t>
            </a:r>
            <a:r>
              <a:rPr lang="en-US" dirty="0" err="1" smtClean="0"/>
              <a:t>TimeSpan.FromSeconds</a:t>
            </a:r>
            <a:r>
              <a:rPr lang="en-US" dirty="0" smtClean="0"/>
              <a:t>(3));</a:t>
            </a:r>
          </a:p>
          <a:p>
            <a:pPr marL="0" indent="0">
              <a:buNone/>
            </a:pPr>
            <a:r>
              <a:rPr lang="en-US" dirty="0" smtClean="0"/>
              <a:t>                Task&lt;string&gt; t1 = SlowMethodAsync1("BigFile.txt", </a:t>
            </a:r>
            <a:r>
              <a:rPr lang="en-US" dirty="0" err="1" smtClean="0"/>
              <a:t>cts.Token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string result = await t1;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(result);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catch (</a:t>
            </a:r>
            <a:r>
              <a:rPr lang="en-US" dirty="0" err="1" smtClean="0"/>
              <a:t>OperationCanceledException</a:t>
            </a:r>
            <a:r>
              <a:rPr lang="en-US" dirty="0" smtClean="0"/>
              <a:t> ex)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ex.Message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string SlowMethod1(string file, </a:t>
            </a:r>
            <a:r>
              <a:rPr lang="en-US" dirty="0" err="1" smtClean="0"/>
              <a:t>CancellationToken</a:t>
            </a:r>
            <a:r>
              <a:rPr lang="en-US" dirty="0" smtClean="0"/>
              <a:t> token)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Thread.Sleep</a:t>
            </a:r>
            <a:r>
              <a:rPr lang="en-US" dirty="0" smtClean="0"/>
              <a:t>(3000);</a:t>
            </a:r>
          </a:p>
          <a:p>
            <a:pPr marL="0" indent="0">
              <a:buNone/>
            </a:pPr>
            <a:r>
              <a:rPr lang="en-US" dirty="0" smtClean="0"/>
              <a:t>            //reading file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token.ThrowIfCancellationRequested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string.Format</a:t>
            </a:r>
            <a:r>
              <a:rPr lang="en-US" dirty="0" smtClean="0"/>
              <a:t>("File {0} is read", file);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Task&lt;string&gt; SlowMethodAsync1(string file, </a:t>
            </a:r>
            <a:r>
              <a:rPr lang="en-US" dirty="0" err="1" smtClean="0"/>
              <a:t>CancellationToken</a:t>
            </a:r>
            <a:r>
              <a:rPr lang="en-US" dirty="0" smtClean="0"/>
              <a:t> token)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return </a:t>
            </a:r>
            <a:r>
              <a:rPr lang="en-US" dirty="0" err="1" smtClean="0"/>
              <a:t>Task.Run</a:t>
            </a:r>
            <a:r>
              <a:rPr lang="en-US" dirty="0" smtClean="0"/>
              <a:t>&lt;string&gt;(() =&gt;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return SlowMethod1(file, token);</a:t>
            </a:r>
          </a:p>
          <a:p>
            <a:pPr marL="0" indent="0">
              <a:buNone/>
            </a:pPr>
            <a:r>
              <a:rPr lang="en-US" dirty="0" smtClean="0"/>
              <a:t>            });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9373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Более полный перечень новых </a:t>
            </a:r>
            <a:r>
              <a:rPr lang="ru-RU" dirty="0" err="1" smtClean="0"/>
              <a:t>асинхронних</a:t>
            </a:r>
            <a:r>
              <a:rPr lang="ru-RU" dirty="0" smtClean="0"/>
              <a:t> методов можно посмотреть на странице: https://msdn.microsoft. </a:t>
            </a:r>
            <a:r>
              <a:rPr lang="ru-RU" dirty="0" err="1" smtClean="0"/>
              <a:t>com</a:t>
            </a:r>
            <a:r>
              <a:rPr lang="ru-RU" dirty="0" smtClean="0"/>
              <a:t>/</a:t>
            </a:r>
            <a:r>
              <a:rPr lang="ru-RU" dirty="0" err="1" smtClean="0"/>
              <a:t>en-us</a:t>
            </a:r>
            <a:r>
              <a:rPr lang="ru-RU" dirty="0" smtClean="0"/>
              <a:t>/</a:t>
            </a:r>
            <a:r>
              <a:rPr lang="ru-RU" dirty="0" err="1" smtClean="0"/>
              <a:t>library</a:t>
            </a:r>
            <a:r>
              <a:rPr lang="ru-RU" dirty="0" smtClean="0"/>
              <a:t>/hh211418(v=vs.110).aspx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60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7974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System.Data.Common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System.Windows.Forms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namespace WindowsFormsApp5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public partial class Form1 : Form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DbConnection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DbProviderFactory</a:t>
            </a:r>
            <a:r>
              <a:rPr lang="en-US" dirty="0" smtClean="0"/>
              <a:t> fact = null;</a:t>
            </a:r>
          </a:p>
          <a:p>
            <a:pPr marL="0" indent="0">
              <a:buNone/>
            </a:pPr>
            <a:r>
              <a:rPr lang="en-US" dirty="0" smtClean="0"/>
              <a:t>        string </a:t>
            </a:r>
            <a:r>
              <a:rPr lang="en-US" dirty="0" err="1" smtClean="0"/>
              <a:t>connectionString</a:t>
            </a:r>
            <a:r>
              <a:rPr lang="en-US" dirty="0" smtClean="0"/>
              <a:t> = @"Data Source=DESKTOP-9OELABF\</a:t>
            </a:r>
            <a:r>
              <a:rPr lang="en-US" dirty="0" err="1" smtClean="0"/>
              <a:t>SQLEXPRESS;Initial</a:t>
            </a:r>
            <a:r>
              <a:rPr lang="en-US" dirty="0" smtClean="0"/>
              <a:t> Catalog=Lesson20122020;Integrated Security=</a:t>
            </a:r>
            <a:r>
              <a:rPr lang="en-US" dirty="0" err="1" smtClean="0"/>
              <a:t>True;Connect</a:t>
            </a:r>
            <a:r>
              <a:rPr lang="en-US" dirty="0" smtClean="0"/>
              <a:t> Timeout=30;Encrypt=</a:t>
            </a:r>
            <a:r>
              <a:rPr lang="en-US" dirty="0" err="1" smtClean="0"/>
              <a:t>False;TrustServerCertificate</a:t>
            </a:r>
            <a:r>
              <a:rPr lang="en-US" dirty="0" smtClean="0"/>
              <a:t>=</a:t>
            </a:r>
            <a:r>
              <a:rPr lang="en-US" dirty="0" err="1" smtClean="0"/>
              <a:t>False;ApplicationIntent</a:t>
            </a:r>
            <a:r>
              <a:rPr lang="en-US" dirty="0" smtClean="0"/>
              <a:t>=</a:t>
            </a:r>
            <a:r>
              <a:rPr lang="en-US" dirty="0" err="1" smtClean="0"/>
              <a:t>ReadWrite;MultiSubnetFailover</a:t>
            </a:r>
            <a:r>
              <a:rPr lang="en-US" dirty="0" smtClean="0"/>
              <a:t>=False";</a:t>
            </a:r>
          </a:p>
          <a:p>
            <a:pPr marL="0" indent="0">
              <a:buNone/>
            </a:pPr>
            <a:r>
              <a:rPr lang="en-US" dirty="0" smtClean="0"/>
              <a:t>        public Form1()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InitializeComponent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button1.Enabled = false;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this.Load</a:t>
            </a:r>
            <a:r>
              <a:rPr lang="en-US" dirty="0" smtClean="0"/>
              <a:t> += Form1_Load;</a:t>
            </a:r>
          </a:p>
          <a:p>
            <a:pPr marL="0" indent="0">
              <a:buNone/>
            </a:pPr>
            <a:r>
              <a:rPr lang="en-US" dirty="0" smtClean="0"/>
              <a:t>            button1.Click += button1_Click;</a:t>
            </a:r>
          </a:p>
          <a:p>
            <a:pPr marL="0" indent="0">
              <a:buNone/>
            </a:pPr>
            <a:r>
              <a:rPr lang="en-US" dirty="0" smtClean="0"/>
              <a:t>            textBox1.TextChanged += textBox1_TextChanged;</a:t>
            </a:r>
          </a:p>
          <a:p>
            <a:pPr marL="0" indent="0">
              <a:buNone/>
            </a:pPr>
            <a:r>
              <a:rPr lang="en-US" dirty="0" smtClean="0"/>
              <a:t>            textBox1.Text = "select * from Customers";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private </a:t>
            </a:r>
            <a:r>
              <a:rPr lang="en-US" dirty="0" err="1" smtClean="0"/>
              <a:t>async</a:t>
            </a:r>
            <a:r>
              <a:rPr lang="en-US" dirty="0" smtClean="0"/>
              <a:t> void button1_Click(object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conn.ConnectionString</a:t>
            </a:r>
            <a:r>
              <a:rPr lang="en-US" dirty="0" smtClean="0"/>
              <a:t> = 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await </a:t>
            </a:r>
            <a:r>
              <a:rPr lang="en-US" dirty="0" err="1" smtClean="0"/>
              <a:t>conn.OpenAsync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DbCommand</a:t>
            </a:r>
            <a:r>
              <a:rPr lang="en-US" dirty="0" smtClean="0"/>
              <a:t> </a:t>
            </a:r>
            <a:r>
              <a:rPr lang="en-US" dirty="0" err="1" smtClean="0"/>
              <a:t>comm</a:t>
            </a:r>
            <a:r>
              <a:rPr lang="en-US" dirty="0" smtClean="0"/>
              <a:t> = </a:t>
            </a:r>
            <a:r>
              <a:rPr lang="en-US" dirty="0" err="1" smtClean="0"/>
              <a:t>conn.CreateCommand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comm.CommandText</a:t>
            </a:r>
            <a:r>
              <a:rPr lang="en-US" dirty="0" smtClean="0"/>
              <a:t> = "WAITFOR DELAY '00:00:05';";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comm.CommandText</a:t>
            </a:r>
            <a:r>
              <a:rPr lang="en-US" dirty="0" smtClean="0"/>
              <a:t> += textBox1.Text.ToString();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DataTable</a:t>
            </a:r>
            <a:r>
              <a:rPr lang="en-US" dirty="0" smtClean="0"/>
              <a:t> table = new </a:t>
            </a:r>
            <a:r>
              <a:rPr lang="en-US" dirty="0" err="1" smtClean="0"/>
              <a:t>DataTable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using (</a:t>
            </a:r>
            <a:r>
              <a:rPr lang="en-US" dirty="0" err="1" smtClean="0"/>
              <a:t>DbDataReader</a:t>
            </a:r>
            <a:r>
              <a:rPr lang="en-US" dirty="0" smtClean="0"/>
              <a:t> reader = await </a:t>
            </a:r>
            <a:r>
              <a:rPr lang="en-US" dirty="0" err="1" smtClean="0"/>
              <a:t>comm.ExecuteReaderAsync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(await </a:t>
            </a:r>
            <a:r>
              <a:rPr lang="en-US" dirty="0" err="1" smtClean="0"/>
              <a:t>reader.ReadAsync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table.Columns.Add</a:t>
            </a:r>
            <a:r>
              <a:rPr lang="en-US" dirty="0" smtClean="0"/>
              <a:t>(</a:t>
            </a:r>
            <a:r>
              <a:rPr lang="en-US" dirty="0" err="1" smtClean="0"/>
              <a:t>reader.GetName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DataRow</a:t>
            </a:r>
            <a:r>
              <a:rPr lang="en-US" dirty="0" smtClean="0"/>
              <a:t> row = </a:t>
            </a:r>
            <a:r>
              <a:rPr lang="en-US" dirty="0" err="1" smtClean="0"/>
              <a:t>table.NewRow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reader.FieldCount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row[</a:t>
            </a:r>
            <a:r>
              <a:rPr lang="en-US" dirty="0" err="1" smtClean="0"/>
              <a:t>i</a:t>
            </a:r>
            <a:r>
              <a:rPr lang="en-US" dirty="0" smtClean="0"/>
              <a:t>] = await reader.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err="1" smtClean="0"/>
              <a:t>GetFieldValueAsync</a:t>
            </a:r>
            <a:r>
              <a:rPr lang="en-US" dirty="0" smtClean="0"/>
              <a:t>&lt;Object&gt;(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table.Rows.Add</a:t>
            </a:r>
            <a:r>
              <a:rPr lang="en-US" dirty="0" smtClean="0"/>
              <a:t>(row);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reader.NextResult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dataGridView1.DataSource = null;</a:t>
            </a:r>
          </a:p>
          <a:p>
            <a:pPr marL="0" indent="0">
              <a:buNone/>
            </a:pPr>
            <a:r>
              <a:rPr lang="en-US" dirty="0" smtClean="0"/>
              <a:t>            dataGridView1.DataSource = table;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private void Form1_Load(object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fact = </a:t>
            </a:r>
            <a:r>
              <a:rPr lang="en-US" dirty="0" err="1" smtClean="0"/>
              <a:t>DbProviderFactories.GetFactory</a:t>
            </a:r>
            <a:r>
              <a:rPr lang="en-US" dirty="0" smtClean="0"/>
              <a:t>("</a:t>
            </a:r>
            <a:r>
              <a:rPr lang="en-US" dirty="0" err="1" smtClean="0"/>
              <a:t>System.Data.SqlClient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            conn = </a:t>
            </a:r>
            <a:r>
              <a:rPr lang="en-US" dirty="0" err="1" smtClean="0"/>
              <a:t>fact.CreateConnection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void textBox1_TextChanged(object sender, </a:t>
            </a:r>
            <a:r>
              <a:rPr lang="en-US" dirty="0" err="1" smtClean="0"/>
              <a:t>EventArgs</a:t>
            </a:r>
            <a:r>
              <a:rPr lang="en-US" dirty="0" smtClean="0"/>
              <a:t> e)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if (textBox1.Text.Length &gt; 3)</a:t>
            </a:r>
          </a:p>
          <a:p>
            <a:pPr marL="0" indent="0">
              <a:buNone/>
            </a:pPr>
            <a:r>
              <a:rPr lang="en-US" dirty="0" smtClean="0"/>
              <a:t>                button1.Enabled = true;</a:t>
            </a:r>
          </a:p>
          <a:p>
            <a:pPr marL="0" indent="0">
              <a:buNone/>
            </a:pPr>
            <a:r>
              <a:rPr lang="en-US" dirty="0" smtClean="0"/>
              <a:t>            else</a:t>
            </a:r>
          </a:p>
          <a:p>
            <a:pPr marL="0" indent="0">
              <a:buNone/>
            </a:pPr>
            <a:r>
              <a:rPr lang="en-US" dirty="0" smtClean="0"/>
              <a:t>                button1.Enabled = false;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853048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0129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665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9545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67018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79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758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System;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System.Collections.Generic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System.Data.SqlClient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System.Text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System.Threading.Tasks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System.Configuration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namespace ConsoleApp2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class Program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SqlConnection</a:t>
            </a:r>
            <a:r>
              <a:rPr lang="en-US" dirty="0" smtClean="0"/>
              <a:t> conn = null;</a:t>
            </a:r>
          </a:p>
          <a:p>
            <a:pPr marL="0" indent="0">
              <a:buNone/>
            </a:pPr>
            <a:r>
              <a:rPr lang="en-US" dirty="0" smtClean="0"/>
              <a:t>        public Program()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string </a:t>
            </a:r>
            <a:r>
              <a:rPr lang="en-US" dirty="0" err="1" smtClean="0"/>
              <a:t>ConnectionString</a:t>
            </a:r>
            <a:r>
              <a:rPr lang="en-US" dirty="0" smtClean="0"/>
              <a:t> = </a:t>
            </a:r>
            <a:r>
              <a:rPr lang="en-US" dirty="0" err="1" smtClean="0"/>
              <a:t>ConfigurationManager.ConnectionStrings</a:t>
            </a:r>
            <a:r>
              <a:rPr lang="en-US" dirty="0" smtClean="0"/>
              <a:t>["</a:t>
            </a:r>
            <a:r>
              <a:rPr lang="en-US" dirty="0" err="1" smtClean="0"/>
              <a:t>MyConn</a:t>
            </a:r>
            <a:r>
              <a:rPr lang="en-US" dirty="0" smtClean="0"/>
              <a:t>"].</a:t>
            </a:r>
            <a:r>
              <a:rPr lang="en-US" dirty="0" err="1" smtClean="0"/>
              <a:t>ConnectionString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      conn = new </a:t>
            </a:r>
            <a:r>
              <a:rPr lang="en-US" dirty="0" err="1" smtClean="0"/>
              <a:t>SqlConnection</a:t>
            </a:r>
            <a:r>
              <a:rPr lang="en-US" dirty="0" smtClean="0"/>
              <a:t>(</a:t>
            </a:r>
            <a:r>
              <a:rPr lang="en-US" dirty="0" err="1" smtClean="0"/>
              <a:t>ConnectionString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Program </a:t>
            </a:r>
            <a:r>
              <a:rPr lang="en-US" dirty="0" err="1" smtClean="0"/>
              <a:t>pr</a:t>
            </a:r>
            <a:r>
              <a:rPr lang="en-US" dirty="0" smtClean="0"/>
              <a:t> = new Program();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pr.ReadData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ReadData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SqlDataReader</a:t>
            </a:r>
            <a:r>
              <a:rPr lang="en-US" dirty="0" smtClean="0"/>
              <a:t> </a:t>
            </a:r>
            <a:r>
              <a:rPr lang="en-US" dirty="0" err="1" smtClean="0"/>
              <a:t>rdr</a:t>
            </a:r>
            <a:r>
              <a:rPr lang="en-US" dirty="0" smtClean="0"/>
              <a:t> = null;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(" select * from </a:t>
            </a:r>
            <a:r>
              <a:rPr lang="en-US" dirty="0" err="1" smtClean="0"/>
              <a:t>Groups;select</a:t>
            </a:r>
            <a:r>
              <a:rPr lang="en-US" dirty="0" smtClean="0"/>
              <a:t> * from Students;",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rdr</a:t>
            </a:r>
            <a:r>
              <a:rPr lang="en-US" dirty="0" smtClean="0"/>
              <a:t> = </a:t>
            </a:r>
            <a:r>
              <a:rPr lang="en-US" dirty="0" err="1" smtClean="0"/>
              <a:t>cmd.ExecuteReader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int</a:t>
            </a:r>
            <a:r>
              <a:rPr lang="en-US" dirty="0" smtClean="0"/>
              <a:t> line = 0;</a:t>
            </a:r>
          </a:p>
          <a:p>
            <a:pPr marL="0" indent="0">
              <a:buNone/>
            </a:pPr>
            <a:r>
              <a:rPr lang="en-US" dirty="0" smtClean="0"/>
              <a:t>                do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while (</a:t>
            </a:r>
            <a:r>
              <a:rPr lang="en-US" dirty="0" err="1" smtClean="0"/>
              <a:t>rdr.Read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if (line == 0)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rdr.GetName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                                </a:t>
            </a:r>
            <a:r>
              <a:rPr lang="en-US" dirty="0" err="1" smtClean="0"/>
              <a:t>ToString</a:t>
            </a:r>
            <a:r>
              <a:rPr lang="en-US" dirty="0" smtClean="0"/>
              <a:t>() + " ");</a:t>
            </a:r>
          </a:p>
          <a:p>
            <a:pPr marL="0" indent="0">
              <a:buNone/>
            </a:pPr>
            <a:r>
              <a:rPr lang="en-US" dirty="0" smtClean="0"/>
              <a:t>    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    line++;</a:t>
            </a:r>
          </a:p>
          <a:p>
            <a:pPr marL="0" indent="0">
              <a:buNone/>
            </a:pPr>
            <a:r>
              <a:rPr lang="en-US" dirty="0" smtClean="0"/>
              <a:t>                    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rdr.FieldCount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marL="0" indent="0">
              <a:buNone/>
            </a:pPr>
            <a:r>
              <a:rPr lang="en-US" dirty="0" smtClean="0"/>
              <a:t>                        {</a:t>
            </a:r>
          </a:p>
          <a:p>
            <a:pPr marL="0" indent="0">
              <a:buNone/>
            </a:pPr>
            <a:r>
              <a:rPr lang="en-US" dirty="0" smtClean="0"/>
              <a:t>                            </a:t>
            </a:r>
            <a:r>
              <a:rPr lang="en-US" dirty="0" err="1" smtClean="0"/>
              <a:t>Console.Write</a:t>
            </a:r>
            <a:r>
              <a:rPr lang="en-US" dirty="0" smtClean="0"/>
              <a:t>(</a:t>
            </a:r>
            <a:r>
              <a:rPr lang="en-US" dirty="0" err="1" smtClean="0"/>
              <a:t>rdr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 "\t");</a:t>
            </a:r>
          </a:p>
          <a:p>
            <a:pPr marL="0" indent="0">
              <a:buNone/>
            </a:pPr>
            <a:r>
              <a:rPr lang="en-US" dirty="0" smtClean="0"/>
              <a:t>    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}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</a:t>
            </a:r>
            <a:r>
              <a:rPr lang="ru-RU" dirty="0" smtClean="0"/>
              <a:t>Обработано записей: " + </a:t>
            </a:r>
            <a:r>
              <a:rPr lang="en-US" dirty="0" err="1" smtClean="0"/>
              <a:t>line.ToString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      line = 0;</a:t>
            </a:r>
          </a:p>
          <a:p>
            <a:pPr marL="0" indent="0">
              <a:buNone/>
            </a:pPr>
            <a:r>
              <a:rPr lang="en-US" dirty="0" smtClean="0"/>
              <a:t>                } while (</a:t>
            </a:r>
            <a:r>
              <a:rPr lang="en-US" dirty="0" err="1" smtClean="0"/>
              <a:t>rdr.NextResult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</a:t>
            </a:r>
            <a:r>
              <a:rPr lang="en-US" dirty="0" err="1" smtClean="0"/>
              <a:t>rdr</a:t>
            </a:r>
            <a:r>
              <a:rPr lang="en-US" dirty="0" smtClean="0"/>
              <a:t>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rdr.Close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Console.ReadKey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public void </a:t>
            </a:r>
            <a:r>
              <a:rPr lang="en-US" dirty="0" err="1" smtClean="0"/>
              <a:t>InsertQuery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{</a:t>
            </a:r>
          </a:p>
          <a:p>
            <a:pPr marL="0" indent="0">
              <a:buNone/>
            </a:pPr>
            <a:r>
              <a:rPr lang="en-US" dirty="0" smtClean="0"/>
              <a:t>            try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string </a:t>
            </a:r>
            <a:r>
              <a:rPr lang="en-US" dirty="0" err="1" smtClean="0"/>
              <a:t>insertString</a:t>
            </a:r>
            <a:r>
              <a:rPr lang="en-US" dirty="0" smtClean="0"/>
              <a:t> = @"insert into Groups (</a:t>
            </a:r>
            <a:r>
              <a:rPr lang="en-US" dirty="0" err="1" smtClean="0"/>
              <a:t>GroupName</a:t>
            </a:r>
            <a:r>
              <a:rPr lang="en-US" dirty="0" smtClean="0"/>
              <a:t>) values ('KN-20')";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SqlCommand</a:t>
            </a:r>
            <a:r>
              <a:rPr lang="en-US" dirty="0" smtClean="0"/>
              <a:t> </a:t>
            </a:r>
            <a:r>
              <a:rPr lang="en-US" dirty="0" err="1" smtClean="0"/>
              <a:t>cmd</a:t>
            </a:r>
            <a:r>
              <a:rPr lang="en-US" dirty="0" smtClean="0"/>
              <a:t> = new </a:t>
            </a:r>
            <a:r>
              <a:rPr lang="en-US" dirty="0" err="1" smtClean="0"/>
              <a:t>SqlCommand</a:t>
            </a:r>
            <a:r>
              <a:rPr lang="en-US" dirty="0" smtClean="0"/>
              <a:t>(</a:t>
            </a:r>
            <a:r>
              <a:rPr lang="en-US" dirty="0" err="1" smtClean="0"/>
              <a:t>insertString</a:t>
            </a:r>
            <a:r>
              <a:rPr lang="en-US" dirty="0" smtClean="0"/>
              <a:t>, conn);</a:t>
            </a:r>
          </a:p>
          <a:p>
            <a:pPr marL="0" indent="0">
              <a:buNone/>
            </a:pPr>
            <a:r>
              <a:rPr lang="en-US" dirty="0" smtClean="0"/>
              <a:t>               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    finally</a:t>
            </a:r>
          </a:p>
          <a:p>
            <a:pPr marL="0" indent="0">
              <a:buNone/>
            </a:pPr>
            <a:r>
              <a:rPr lang="en-US" dirty="0" smtClean="0"/>
              <a:t>            {</a:t>
            </a:r>
          </a:p>
          <a:p>
            <a:pPr marL="0" indent="0">
              <a:buNone/>
            </a:pPr>
            <a:r>
              <a:rPr lang="en-US" dirty="0" smtClean="0"/>
              <a:t>                if (conn != null)</a:t>
            </a:r>
          </a:p>
          <a:p>
            <a:pPr marL="0" indent="0">
              <a:buNone/>
            </a:pPr>
            <a:r>
              <a:rPr lang="en-US" dirty="0" smtClean="0"/>
              <a:t>                {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("Information was inserted.");</a:t>
            </a:r>
          </a:p>
          <a:p>
            <a:pPr marL="0" indent="0">
              <a:buNone/>
            </a:pPr>
            <a:r>
              <a:rPr lang="en-US" dirty="0" smtClean="0"/>
              <a:t>                }</a:t>
            </a:r>
          </a:p>
          <a:p>
            <a:pPr marL="0" indent="0">
              <a:buNone/>
            </a:pPr>
            <a:r>
              <a:rPr lang="en-US" dirty="0" smtClean="0"/>
              <a:t>            }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80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149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34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15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 smtClean="0"/>
              <a:t>​</a:t>
            </a:r>
            <a:fld id="{37209019-E585-49FC-B62B-4F8E88B75BBF}" type="datetime1">
              <a:rPr lang="ru-RU" smtClean="0"/>
              <a:pPr/>
              <a:t>26.01.2021</a:t>
            </a:fld>
            <a:r>
              <a:rPr lang="ru-RU" dirty="0" smtClean="0"/>
              <a:t>​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 smtClean="0"/>
              <a:t>Образец текста</a:t>
            </a:r>
          </a:p>
          <a:p>
            <a:pPr lvl="1" rtl="0"/>
            <a:r>
              <a:rPr lang="ru-RU" dirty="0" smtClean="0"/>
              <a:t>Второй уровень</a:t>
            </a:r>
          </a:p>
          <a:p>
            <a:pPr lvl="2" rtl="0"/>
            <a:r>
              <a:rPr lang="ru-RU" dirty="0" smtClean="0"/>
              <a:t>Третий уровень</a:t>
            </a:r>
          </a:p>
          <a:p>
            <a:pPr lvl="3" rtl="0"/>
            <a:r>
              <a:rPr lang="ru-RU" dirty="0" smtClean="0"/>
              <a:t>Четвертый уровень</a:t>
            </a:r>
          </a:p>
          <a:p>
            <a:pPr lvl="4" rt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26.01.2021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693812" y="2564904"/>
            <a:ext cx="9721080" cy="3744416"/>
          </a:xfrm>
        </p:spPr>
        <p:txBody>
          <a:bodyPr rtlCol="0">
            <a:normAutofit fontScale="90000"/>
          </a:bodyPr>
          <a:lstStyle/>
          <a:p>
            <a:r>
              <a:rPr lang="en-US" dirty="0" err="1"/>
              <a:t>Модуль</a:t>
            </a:r>
            <a:r>
              <a:rPr lang="en-US" dirty="0"/>
              <a:t> </a:t>
            </a:r>
            <a:r>
              <a:rPr lang="ru-RU" smtClean="0"/>
              <a:t>4</a:t>
            </a:r>
            <a:r>
              <a:rPr lang="en-US" smtClean="0"/>
              <a:t>. </a:t>
            </a:r>
            <a:r>
              <a:rPr lang="en-US" dirty="0" err="1"/>
              <a:t>Фабрика</a:t>
            </a:r>
            <a:r>
              <a:rPr lang="en-US" dirty="0"/>
              <a:t> </a:t>
            </a:r>
            <a:r>
              <a:rPr lang="en-US" dirty="0" err="1"/>
              <a:t>провайдеров</a:t>
            </a:r>
            <a:r>
              <a:rPr lang="en-US" dirty="0"/>
              <a:t>, </a:t>
            </a:r>
            <a:r>
              <a:rPr lang="en-US" dirty="0" err="1"/>
              <a:t>асинхронный</a:t>
            </a:r>
            <a:r>
              <a:rPr lang="en-US" dirty="0"/>
              <a:t> </a:t>
            </a:r>
            <a:r>
              <a:rPr lang="en-US" dirty="0" err="1"/>
              <a:t>режим</a:t>
            </a:r>
            <a:r>
              <a:rPr lang="en-US" dirty="0"/>
              <a:t> </a:t>
            </a:r>
            <a:r>
              <a:rPr lang="en-US" dirty="0" err="1"/>
              <a:t>доступа</a:t>
            </a:r>
            <a:r>
              <a:rPr lang="en-US" dirty="0"/>
              <a:t>, </a:t>
            </a:r>
            <a:r>
              <a:rPr lang="en-US" dirty="0" err="1"/>
              <a:t>конфигурационные</a:t>
            </a:r>
            <a:r>
              <a:rPr lang="en-US" dirty="0"/>
              <a:t> </a:t>
            </a:r>
            <a:r>
              <a:rPr lang="en-US" dirty="0" err="1"/>
              <a:t>файлы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</a:t>
            </a:r>
            <a:r>
              <a:rPr lang="ru-RU" dirty="0" smtClean="0"/>
              <a:t>ласс </a:t>
            </a:r>
            <a:r>
              <a:rPr lang="en-US" dirty="0" err="1"/>
              <a:t>DbProviderFactory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Фабрика конкретного поставщика данных — это объект типа </a:t>
            </a:r>
            <a:r>
              <a:rPr lang="en-US" dirty="0" err="1"/>
              <a:t>DbProviderFactory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Имея </a:t>
            </a:r>
            <a:r>
              <a:rPr lang="ru-RU" dirty="0"/>
              <a:t>в своем распоряжении такую фабрику, мы можем использовать фабричные методы </a:t>
            </a:r>
            <a:r>
              <a:rPr lang="en-US" dirty="0" err="1"/>
              <a:t>CreateConnection</a:t>
            </a:r>
            <a:r>
              <a:rPr lang="en-US" dirty="0"/>
              <a:t>(), </a:t>
            </a:r>
            <a:r>
              <a:rPr lang="en-US" dirty="0" err="1"/>
              <a:t>CreateCommand</a:t>
            </a:r>
            <a:r>
              <a:rPr lang="en-US" dirty="0"/>
              <a:t>(), </a:t>
            </a:r>
            <a:r>
              <a:rPr lang="ru-RU" dirty="0"/>
              <a:t>и </a:t>
            </a:r>
            <a:r>
              <a:rPr lang="en-US" dirty="0" err="1"/>
              <a:t>CreateDataAdapter</a:t>
            </a:r>
            <a:r>
              <a:rPr lang="en-US" dirty="0"/>
              <a:t>() </a:t>
            </a:r>
            <a:r>
              <a:rPr lang="ru-RU" dirty="0"/>
              <a:t>и получить объекты </a:t>
            </a:r>
            <a:r>
              <a:rPr lang="en-US" dirty="0" err="1"/>
              <a:t>DbConnection</a:t>
            </a:r>
            <a:r>
              <a:rPr lang="en-US" dirty="0"/>
              <a:t>, </a:t>
            </a:r>
            <a:r>
              <a:rPr lang="en-US" dirty="0" err="1"/>
              <a:t>DbCommand</a:t>
            </a:r>
            <a:r>
              <a:rPr lang="en-US" dirty="0"/>
              <a:t> </a:t>
            </a:r>
            <a:r>
              <a:rPr lang="ru-RU" dirty="0"/>
              <a:t>и </a:t>
            </a:r>
            <a:r>
              <a:rPr lang="en-US" dirty="0" err="1"/>
              <a:t>DbDataAdapter</a:t>
            </a:r>
            <a:r>
              <a:rPr lang="en-US" dirty="0"/>
              <a:t> </a:t>
            </a:r>
            <a:r>
              <a:rPr lang="ru-RU" dirty="0"/>
              <a:t>для конкретного поставщика </a:t>
            </a:r>
            <a:r>
              <a:rPr lang="ru-RU" dirty="0" smtClean="0"/>
              <a:t>данных.</a:t>
            </a:r>
          </a:p>
          <a:p>
            <a:pPr marL="0" indent="531813">
              <a:buNone/>
            </a:pPr>
            <a:r>
              <a:rPr lang="ru-RU" dirty="0"/>
              <a:t>Как мы уже договорились, чтобы иметь в своем распоряжении источник данных, отличный от </a:t>
            </a:r>
            <a:r>
              <a:rPr lang="ru-RU" dirty="0" err="1"/>
              <a:t>System.Data</a:t>
            </a:r>
            <a:r>
              <a:rPr lang="ru-RU" dirty="0"/>
              <a:t>. </a:t>
            </a:r>
            <a:r>
              <a:rPr lang="ru-RU" dirty="0" err="1"/>
              <a:t>SqlClient</a:t>
            </a:r>
            <a:r>
              <a:rPr lang="ru-RU" dirty="0"/>
              <a:t>, создадим таблицу в MS </a:t>
            </a:r>
            <a:r>
              <a:rPr lang="ru-RU" dirty="0" err="1" smtClean="0"/>
              <a:t>Access</a:t>
            </a:r>
            <a:r>
              <a:rPr lang="ru-RU" dirty="0" smtClean="0"/>
              <a:t>. </a:t>
            </a:r>
            <a:r>
              <a:rPr lang="ru-RU" dirty="0"/>
              <a:t>Таблица может быть совершенно произвольной, нам просто надо убедиться, что мы получим к ней доступ. </a:t>
            </a:r>
            <a:r>
              <a:rPr lang="ru-RU" i="1" dirty="0" smtClean="0"/>
              <a:t>Мы будем подключаться к этой таблице через поставщика данных </a:t>
            </a:r>
            <a:r>
              <a:rPr lang="ru-RU" i="1" dirty="0" err="1" smtClean="0"/>
              <a:t>System.Data.OleDb</a:t>
            </a:r>
            <a:r>
              <a:rPr lang="ru-RU" i="1" dirty="0" smtClean="0"/>
              <a:t>. </a:t>
            </a:r>
            <a:r>
              <a:rPr lang="ru-RU" dirty="0" smtClean="0"/>
              <a:t>В </a:t>
            </a:r>
            <a:r>
              <a:rPr lang="ru-RU" dirty="0"/>
              <a:t>моем </a:t>
            </a:r>
            <a:r>
              <a:rPr lang="ru-RU" dirty="0" smtClean="0"/>
              <a:t>случае </a:t>
            </a:r>
            <a:r>
              <a:rPr lang="ru-RU" dirty="0"/>
              <a:t>созданная БД называется Library.accdb и для простоты этот файл располагается в корневой папке создаваемого приложения</a:t>
            </a:r>
            <a:r>
              <a:rPr lang="ru-RU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2473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944724"/>
            <a:ext cx="11737304" cy="1800200"/>
          </a:xfrm>
        </p:spPr>
        <p:txBody>
          <a:bodyPr rtlCol="0" anchor="ctr">
            <a:normAutofit fontScale="77500" lnSpcReduction="20000"/>
          </a:bodyPr>
          <a:lstStyle/>
          <a:p>
            <a:pPr marL="0" indent="531813">
              <a:buNone/>
            </a:pPr>
            <a:r>
              <a:rPr lang="ru-RU" dirty="0"/>
              <a:t>■ Запускаем </a:t>
            </a:r>
            <a:r>
              <a:rPr lang="ru-RU" dirty="0" err="1"/>
              <a:t>Visual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ru-RU" dirty="0"/>
              <a:t> создаем новый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 проект с окном такого вида: две кнопки — “</a:t>
            </a:r>
            <a:r>
              <a:rPr lang="ru-RU" dirty="0" err="1"/>
              <a:t>Get</a:t>
            </a:r>
            <a:r>
              <a:rPr lang="ru-RU" dirty="0"/>
              <a:t> </a:t>
            </a:r>
            <a:r>
              <a:rPr lang="ru-RU" dirty="0" err="1"/>
              <a:t>All</a:t>
            </a:r>
            <a:r>
              <a:rPr lang="ru-RU" dirty="0"/>
              <a:t> </a:t>
            </a:r>
            <a:r>
              <a:rPr lang="ru-RU" dirty="0" err="1"/>
              <a:t>Providers</a:t>
            </a:r>
            <a:r>
              <a:rPr lang="ru-RU" dirty="0"/>
              <a:t>” и “</a:t>
            </a:r>
            <a:r>
              <a:rPr lang="ru-RU" dirty="0" err="1"/>
              <a:t>Execute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”;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■ </a:t>
            </a:r>
            <a:r>
              <a:rPr lang="en-US" dirty="0" err="1" smtClean="0"/>
              <a:t>ComboBox</a:t>
            </a:r>
            <a:r>
              <a:rPr lang="ru-RU" dirty="0"/>
              <a:t> — для выбора провайдера;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■ </a:t>
            </a:r>
            <a:r>
              <a:rPr lang="ru-RU" dirty="0"/>
              <a:t>два текстовых поля — для отображения строки подключения (</a:t>
            </a:r>
            <a:r>
              <a:rPr lang="ru-RU" dirty="0" err="1"/>
              <a:t>Readonly</a:t>
            </a:r>
            <a:r>
              <a:rPr lang="ru-RU" dirty="0"/>
              <a:t>) и для ввода запросов;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■ </a:t>
            </a:r>
            <a:r>
              <a:rPr lang="ru-RU" dirty="0" err="1"/>
              <a:t>DataGridView</a:t>
            </a:r>
            <a:r>
              <a:rPr lang="ru-RU" dirty="0"/>
              <a:t>  — для отображения результатов выполнения запросов.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70" y="2852936"/>
            <a:ext cx="6960276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9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 fontScale="77500" lnSpcReduction="20000"/>
          </a:bodyPr>
          <a:lstStyle/>
          <a:p>
            <a:pPr marL="0" indent="531813">
              <a:buNone/>
            </a:pPr>
            <a:r>
              <a:rPr lang="ru-RU" dirty="0"/>
              <a:t>Добавьте в конфигурационный файл созданного приложения строки подключения к тем БД, с которыми вы планируете работать. В моем случае </a:t>
            </a:r>
            <a:r>
              <a:rPr lang="ru-RU" dirty="0" err="1"/>
              <a:t>App.config</a:t>
            </a:r>
            <a:r>
              <a:rPr lang="ru-RU" dirty="0"/>
              <a:t> выглядит так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&lt;?xml version="1.0" encoding="utf-8" ?&gt;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&lt;configuration&gt;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&lt;</a:t>
            </a:r>
            <a:r>
              <a:rPr lang="en-US" b="1" dirty="0" err="1">
                <a:solidFill>
                  <a:srgbClr val="00B050"/>
                </a:solidFill>
              </a:rPr>
              <a:t>configSections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&lt;/</a:t>
            </a:r>
            <a:r>
              <a:rPr lang="en-US" b="1" dirty="0" err="1">
                <a:solidFill>
                  <a:srgbClr val="00B050"/>
                </a:solidFill>
              </a:rPr>
              <a:t>configSections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&lt;startup&gt;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&lt;</a:t>
            </a:r>
            <a:r>
              <a:rPr lang="en-US" b="1" dirty="0" err="1">
                <a:solidFill>
                  <a:srgbClr val="00B050"/>
                </a:solidFill>
              </a:rPr>
              <a:t>supportedRuntime</a:t>
            </a:r>
            <a:r>
              <a:rPr lang="en-US" b="1" dirty="0">
                <a:solidFill>
                  <a:srgbClr val="00B050"/>
                </a:solidFill>
              </a:rPr>
              <a:t> version="v4.0" </a:t>
            </a:r>
            <a:r>
              <a:rPr lang="en-US" b="1" dirty="0" err="1">
                <a:solidFill>
                  <a:srgbClr val="00B050"/>
                </a:solidFill>
              </a:rPr>
              <a:t>sku</a:t>
            </a:r>
            <a:r>
              <a:rPr lang="en-US" b="1" dirty="0">
                <a:solidFill>
                  <a:srgbClr val="00B050"/>
                </a:solidFill>
              </a:rPr>
              <a:t>=".</a:t>
            </a:r>
            <a:r>
              <a:rPr lang="en-US" b="1" dirty="0" err="1">
                <a:solidFill>
                  <a:srgbClr val="00B050"/>
                </a:solidFill>
              </a:rPr>
              <a:t>NETFramework,Version</a:t>
            </a:r>
            <a:r>
              <a:rPr lang="en-US" b="1" dirty="0">
                <a:solidFill>
                  <a:srgbClr val="00B050"/>
                </a:solidFill>
              </a:rPr>
              <a:t>=v4.7.2" /&gt;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&lt;/startup&gt;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&lt;</a:t>
            </a:r>
            <a:r>
              <a:rPr lang="en-US" b="1" dirty="0" err="1">
                <a:solidFill>
                  <a:srgbClr val="00B050"/>
                </a:solidFill>
              </a:rPr>
              <a:t>connectionStrings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&lt;add name="</a:t>
            </a:r>
            <a:r>
              <a:rPr lang="en-US" b="1" dirty="0" err="1">
                <a:solidFill>
                  <a:srgbClr val="00B050"/>
                </a:solidFill>
              </a:rPr>
              <a:t>myMSSQL</a:t>
            </a:r>
            <a:r>
              <a:rPr lang="en-US" b="1" dirty="0">
                <a:solidFill>
                  <a:srgbClr val="00B050"/>
                </a:solidFill>
              </a:rPr>
              <a:t>" </a:t>
            </a:r>
            <a:r>
              <a:rPr lang="en-US" b="1" dirty="0" err="1">
                <a:solidFill>
                  <a:srgbClr val="00B050"/>
                </a:solidFill>
              </a:rPr>
              <a:t>connectionString</a:t>
            </a:r>
            <a:r>
              <a:rPr lang="en-US" b="1" dirty="0">
                <a:solidFill>
                  <a:srgbClr val="00B050"/>
                </a:solidFill>
              </a:rPr>
              <a:t>="Data Source=(</a:t>
            </a:r>
            <a:r>
              <a:rPr lang="en-US" b="1" dirty="0" err="1">
                <a:solidFill>
                  <a:srgbClr val="00B050"/>
                </a:solidFill>
              </a:rPr>
              <a:t>localdb</a:t>
            </a:r>
            <a:r>
              <a:rPr lang="en-US" b="1" dirty="0">
                <a:solidFill>
                  <a:srgbClr val="00B050"/>
                </a:solidFill>
              </a:rPr>
              <a:t>)\</a:t>
            </a:r>
            <a:r>
              <a:rPr lang="en-US" b="1" dirty="0" err="1">
                <a:solidFill>
                  <a:srgbClr val="00B050"/>
                </a:solidFill>
              </a:rPr>
              <a:t>MSSQLLocalDB;Initial</a:t>
            </a:r>
            <a:r>
              <a:rPr lang="en-US" b="1" dirty="0">
                <a:solidFill>
                  <a:srgbClr val="00B050"/>
                </a:solidFill>
              </a:rPr>
              <a:t> Catalog=</a:t>
            </a:r>
            <a:r>
              <a:rPr lang="en-US" b="1" dirty="0" err="1">
                <a:solidFill>
                  <a:srgbClr val="00B050"/>
                </a:solidFill>
              </a:rPr>
              <a:t>Library;Integrated</a:t>
            </a:r>
            <a:r>
              <a:rPr lang="en-US" b="1" dirty="0">
                <a:solidFill>
                  <a:srgbClr val="00B050"/>
                </a:solidFill>
              </a:rPr>
              <a:t> Security=</a:t>
            </a:r>
            <a:r>
              <a:rPr lang="en-US" b="1" dirty="0" err="1">
                <a:solidFill>
                  <a:srgbClr val="00B050"/>
                </a:solidFill>
              </a:rPr>
              <a:t>True;Connect</a:t>
            </a:r>
            <a:r>
              <a:rPr lang="en-US" b="1" dirty="0">
                <a:solidFill>
                  <a:srgbClr val="00B050"/>
                </a:solidFill>
              </a:rPr>
              <a:t> Timeout=30;Encrypt=</a:t>
            </a:r>
            <a:r>
              <a:rPr lang="en-US" b="1" dirty="0" err="1">
                <a:solidFill>
                  <a:srgbClr val="00B050"/>
                </a:solidFill>
              </a:rPr>
              <a:t>False;TrustServerCertificate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False;ApplicationIntent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ReadWrite;MultiSubnetFailover</a:t>
            </a:r>
            <a:r>
              <a:rPr lang="en-US" b="1" dirty="0">
                <a:solidFill>
                  <a:srgbClr val="00B050"/>
                </a:solidFill>
              </a:rPr>
              <a:t>=False"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  </a:t>
            </a:r>
            <a:r>
              <a:rPr lang="en-US" b="1" dirty="0" err="1">
                <a:solidFill>
                  <a:srgbClr val="00B050"/>
                </a:solidFill>
              </a:rPr>
              <a:t>providerName</a:t>
            </a:r>
            <a:r>
              <a:rPr lang="en-US" b="1" dirty="0">
                <a:solidFill>
                  <a:srgbClr val="00B050"/>
                </a:solidFill>
              </a:rPr>
              <a:t>="</a:t>
            </a:r>
            <a:r>
              <a:rPr lang="en-US" b="1" dirty="0" err="1">
                <a:solidFill>
                  <a:srgbClr val="00B050"/>
                </a:solidFill>
              </a:rPr>
              <a:t>System.Data.SqlClient</a:t>
            </a:r>
            <a:r>
              <a:rPr lang="en-US" b="1" dirty="0">
                <a:solidFill>
                  <a:srgbClr val="00B050"/>
                </a:solidFill>
              </a:rPr>
              <a:t>" /&gt;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&lt;add name="</a:t>
            </a:r>
            <a:r>
              <a:rPr lang="en-US" b="1" dirty="0" err="1">
                <a:solidFill>
                  <a:srgbClr val="00B050"/>
                </a:solidFill>
              </a:rPr>
              <a:t>myNPQSQL</a:t>
            </a:r>
            <a:r>
              <a:rPr lang="en-US" b="1" dirty="0">
                <a:solidFill>
                  <a:srgbClr val="00B050"/>
                </a:solidFill>
              </a:rPr>
              <a:t>" </a:t>
            </a:r>
            <a:r>
              <a:rPr lang="en-US" b="1" dirty="0" err="1">
                <a:solidFill>
                  <a:srgbClr val="00B050"/>
                </a:solidFill>
              </a:rPr>
              <a:t>connectionString</a:t>
            </a:r>
            <a:r>
              <a:rPr lang="en-US" b="1" dirty="0">
                <a:solidFill>
                  <a:srgbClr val="00B050"/>
                </a:solidFill>
              </a:rPr>
              <a:t>="Host=127.0.0.1;Port=5432;Database=</a:t>
            </a:r>
            <a:r>
              <a:rPr lang="en-US" b="1" dirty="0" err="1">
                <a:solidFill>
                  <a:srgbClr val="00B050"/>
                </a:solidFill>
              </a:rPr>
              <a:t>Library;Username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postgres;Password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MyPassword</a:t>
            </a:r>
            <a:r>
              <a:rPr lang="en-US" b="1" dirty="0">
                <a:solidFill>
                  <a:srgbClr val="00B050"/>
                </a:solidFill>
              </a:rPr>
              <a:t>;"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  </a:t>
            </a:r>
            <a:r>
              <a:rPr lang="en-US" b="1" dirty="0" err="1">
                <a:solidFill>
                  <a:srgbClr val="00B050"/>
                </a:solidFill>
              </a:rPr>
              <a:t>providerName</a:t>
            </a:r>
            <a:r>
              <a:rPr lang="en-US" b="1" dirty="0">
                <a:solidFill>
                  <a:srgbClr val="00B050"/>
                </a:solidFill>
              </a:rPr>
              <a:t>="</a:t>
            </a:r>
            <a:r>
              <a:rPr lang="en-US" b="1" dirty="0" err="1">
                <a:solidFill>
                  <a:srgbClr val="00B050"/>
                </a:solidFill>
              </a:rPr>
              <a:t>Npgsql</a:t>
            </a:r>
            <a:r>
              <a:rPr lang="en-US" b="1" dirty="0">
                <a:solidFill>
                  <a:srgbClr val="00B050"/>
                </a:solidFill>
              </a:rPr>
              <a:t>" /&gt;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&lt;add name="WindowsFormsApp4.Properties.Settings.LibraryConnectionString"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  </a:t>
            </a:r>
            <a:r>
              <a:rPr lang="en-US" b="1" dirty="0" err="1">
                <a:solidFill>
                  <a:srgbClr val="00B050"/>
                </a:solidFill>
              </a:rPr>
              <a:t>connectionString</a:t>
            </a:r>
            <a:r>
              <a:rPr lang="en-US" b="1" dirty="0">
                <a:solidFill>
                  <a:srgbClr val="00B050"/>
                </a:solidFill>
              </a:rPr>
              <a:t>="Provider=Microsoft.ACE.OLEDB.12.0;Data Source=|</a:t>
            </a:r>
            <a:r>
              <a:rPr lang="en-US" b="1" dirty="0" err="1">
                <a:solidFill>
                  <a:srgbClr val="00B050"/>
                </a:solidFill>
              </a:rPr>
              <a:t>DataDirectory</a:t>
            </a:r>
            <a:r>
              <a:rPr lang="en-US" b="1" dirty="0">
                <a:solidFill>
                  <a:srgbClr val="00B050"/>
                </a:solidFill>
              </a:rPr>
              <a:t>|\Library.accdb"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    </a:t>
            </a:r>
            <a:r>
              <a:rPr lang="en-US" b="1" dirty="0" err="1">
                <a:solidFill>
                  <a:srgbClr val="00B050"/>
                </a:solidFill>
              </a:rPr>
              <a:t>providerName</a:t>
            </a:r>
            <a:r>
              <a:rPr lang="en-US" b="1" dirty="0">
                <a:solidFill>
                  <a:srgbClr val="00B050"/>
                </a:solidFill>
              </a:rPr>
              <a:t>="</a:t>
            </a:r>
            <a:r>
              <a:rPr lang="en-US" b="1" dirty="0" err="1">
                <a:solidFill>
                  <a:srgbClr val="00B050"/>
                </a:solidFill>
              </a:rPr>
              <a:t>System.Data.OleDb</a:t>
            </a:r>
            <a:r>
              <a:rPr lang="en-US" b="1" dirty="0">
                <a:solidFill>
                  <a:srgbClr val="00B050"/>
                </a:solidFill>
              </a:rPr>
              <a:t>" /&gt;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  &lt;/</a:t>
            </a:r>
            <a:r>
              <a:rPr lang="en-US" b="1" dirty="0" err="1">
                <a:solidFill>
                  <a:srgbClr val="00B050"/>
                </a:solidFill>
              </a:rPr>
              <a:t>connectionStrings</a:t>
            </a:r>
            <a:r>
              <a:rPr lang="en-US" b="1" dirty="0">
                <a:solidFill>
                  <a:srgbClr val="00B050"/>
                </a:solidFill>
              </a:rPr>
              <a:t>&gt;</a:t>
            </a:r>
          </a:p>
          <a:p>
            <a:pPr marL="0" indent="531813">
              <a:buNone/>
            </a:pPr>
            <a:r>
              <a:rPr lang="en-US" b="1" dirty="0">
                <a:solidFill>
                  <a:srgbClr val="00B050"/>
                </a:solidFill>
              </a:rPr>
              <a:t>&lt;/configuration&gt;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Добавьте в проект ссылку на пространство имен </a:t>
            </a:r>
            <a:r>
              <a:rPr lang="ru-RU" dirty="0" err="1"/>
              <a:t>System</a:t>
            </a:r>
            <a:r>
              <a:rPr lang="ru-RU" dirty="0"/>
              <a:t>. </a:t>
            </a:r>
            <a:r>
              <a:rPr lang="ru-RU" dirty="0" err="1"/>
              <a:t>Configuration</a:t>
            </a:r>
            <a:r>
              <a:rPr lang="ru-RU" dirty="0"/>
              <a:t> и директиву </a:t>
            </a:r>
            <a:r>
              <a:rPr lang="ru-RU" dirty="0" err="1"/>
              <a:t>using</a:t>
            </a:r>
            <a:r>
              <a:rPr lang="ru-RU" dirty="0"/>
              <a:t> </a:t>
            </a:r>
            <a:r>
              <a:rPr lang="ru-RU" dirty="0" err="1"/>
              <a:t>System.Configuration</a:t>
            </a:r>
            <a:r>
              <a:rPr lang="ru-RU" dirty="0"/>
              <a:t>. Приведите код приложения к такому </a:t>
            </a:r>
            <a:r>
              <a:rPr lang="ru-RU" dirty="0" smtClean="0"/>
              <a:t>виду</a:t>
            </a:r>
            <a:r>
              <a:rPr lang="en-US" dirty="0" smtClean="0"/>
              <a:t>, </a:t>
            </a:r>
            <a:r>
              <a:rPr lang="ru-RU" dirty="0" smtClean="0"/>
              <a:t>как пример в заметках к слайду.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288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4577862" cy="5760640"/>
          </a:xfrm>
        </p:spPr>
        <p:txBody>
          <a:bodyPr rtlCol="0" anchor="ctr">
            <a:noAutofit/>
          </a:bodyPr>
          <a:lstStyle/>
          <a:p>
            <a:pPr marL="0" indent="531813">
              <a:buNone/>
            </a:pPr>
            <a:r>
              <a:rPr lang="ru-RU" sz="1800" dirty="0"/>
              <a:t>Посмотрим, как работает наше приложение, и разберем подробнее некоторые моменты. </a:t>
            </a:r>
            <a:endParaRPr lang="ru-RU" sz="1800" dirty="0" smtClean="0"/>
          </a:p>
          <a:p>
            <a:pPr marL="0" indent="531813">
              <a:buNone/>
            </a:pPr>
            <a:r>
              <a:rPr lang="ru-RU" sz="1800" dirty="0" smtClean="0"/>
              <a:t>Запустите </a:t>
            </a:r>
            <a:r>
              <a:rPr lang="ru-RU" sz="1800" dirty="0"/>
              <a:t>приложение и нажмите кнопку </a:t>
            </a:r>
            <a:r>
              <a:rPr lang="ru-RU" sz="1800" dirty="0" err="1"/>
              <a:t>Get</a:t>
            </a:r>
            <a:r>
              <a:rPr lang="ru-RU" sz="1800" dirty="0"/>
              <a:t> </a:t>
            </a:r>
            <a:r>
              <a:rPr lang="ru-RU" sz="1800" dirty="0" err="1"/>
              <a:t>All</a:t>
            </a:r>
            <a:r>
              <a:rPr lang="ru-RU" sz="1800" dirty="0"/>
              <a:t> </a:t>
            </a:r>
            <a:r>
              <a:rPr lang="ru-RU" sz="1800" dirty="0" err="1"/>
              <a:t>Providers</a:t>
            </a:r>
            <a:r>
              <a:rPr lang="ru-RU" sz="1800" dirty="0"/>
              <a:t>. В нижней части окна вы увидите таблицу, в которой отображена информация о зарегистрированных поставщиках данных из файла </a:t>
            </a:r>
            <a:r>
              <a:rPr lang="ru-RU" sz="1800" dirty="0" err="1"/>
              <a:t>machine.config</a:t>
            </a:r>
            <a:r>
              <a:rPr lang="ru-RU" sz="1800" dirty="0"/>
              <a:t>. </a:t>
            </a:r>
            <a:endParaRPr lang="ru-RU" sz="1800" dirty="0" smtClean="0"/>
          </a:p>
          <a:p>
            <a:pPr marL="0" indent="531813">
              <a:buNone/>
            </a:pPr>
            <a:r>
              <a:rPr lang="ru-RU" sz="1800" dirty="0" smtClean="0"/>
              <a:t>Особое </a:t>
            </a:r>
            <a:r>
              <a:rPr lang="ru-RU" sz="1800" dirty="0"/>
              <a:t>внимание обратите на </a:t>
            </a:r>
            <a:r>
              <a:rPr lang="ru-RU" sz="1800" i="1" dirty="0"/>
              <a:t>колонку </a:t>
            </a:r>
            <a:r>
              <a:rPr lang="ru-RU" sz="1800" i="1" dirty="0" err="1"/>
              <a:t>InvariantName</a:t>
            </a:r>
            <a:r>
              <a:rPr lang="ru-RU" sz="1800" i="1" dirty="0"/>
              <a:t>. В ней содержится уникальное имя для каждого поставщика. </a:t>
            </a:r>
            <a:r>
              <a:rPr lang="ru-RU" sz="1800" dirty="0"/>
              <a:t>Именно по этому имени мы будем выбирать конкретную фабрику. Значения из этой колонки всегда размещаются в строке подключения в файле </a:t>
            </a:r>
            <a:r>
              <a:rPr lang="ru-RU" sz="1800" dirty="0" err="1"/>
              <a:t>App.config</a:t>
            </a:r>
            <a:r>
              <a:rPr lang="ru-RU" sz="1800" dirty="0"/>
              <a:t> в атрибуте </a:t>
            </a:r>
            <a:r>
              <a:rPr lang="ru-RU" sz="1800" dirty="0" err="1"/>
              <a:t>providerName</a:t>
            </a:r>
            <a:r>
              <a:rPr lang="ru-RU" sz="1800" dirty="0"/>
              <a:t>. Наше приложение заносит в </a:t>
            </a:r>
            <a:r>
              <a:rPr lang="ru-RU" sz="1800" dirty="0" err="1"/>
              <a:t>комбобокс</a:t>
            </a:r>
            <a:r>
              <a:rPr lang="ru-RU" sz="1800" dirty="0"/>
              <a:t> именно значения </a:t>
            </a:r>
            <a:r>
              <a:rPr lang="ru-RU" sz="1800" dirty="0" err="1"/>
              <a:t>InvariantName</a:t>
            </a:r>
            <a:r>
              <a:rPr lang="ru-RU" sz="1800" dirty="0"/>
              <a:t> для зарегистрированных поставщиков данных.</a:t>
            </a:r>
            <a:endParaRPr lang="ru-RU" sz="1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166" y="1484784"/>
            <a:ext cx="74104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8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Выберите в </a:t>
            </a:r>
            <a:r>
              <a:rPr lang="ru-RU" dirty="0" err="1"/>
              <a:t>комбобоксе</a:t>
            </a:r>
            <a:r>
              <a:rPr lang="ru-RU" dirty="0"/>
              <a:t> требуемое имя поставщика данных, в нашем случае — </a:t>
            </a:r>
            <a:r>
              <a:rPr lang="ru-RU" dirty="0" err="1"/>
              <a:t>System.Data.SqlClient</a:t>
            </a:r>
            <a:r>
              <a:rPr lang="ru-RU" dirty="0"/>
              <a:t> или </a:t>
            </a:r>
            <a:r>
              <a:rPr lang="ru-RU" dirty="0" err="1"/>
              <a:t>System.Data.OleDb</a:t>
            </a:r>
            <a:r>
              <a:rPr lang="ru-RU" dirty="0"/>
              <a:t>. Ведь для других поставщиков мы не предусмотрели строки подключения. </a:t>
            </a:r>
            <a:endParaRPr lang="ru-RU" dirty="0" smtClean="0"/>
          </a:p>
          <a:p>
            <a:pPr marL="0" indent="531813">
              <a:buNone/>
            </a:pPr>
            <a:endParaRPr lang="ru-RU" dirty="0"/>
          </a:p>
          <a:p>
            <a:pPr marL="0" indent="531813">
              <a:buNone/>
            </a:pPr>
            <a:endParaRPr lang="ru-RU" dirty="0" smtClean="0"/>
          </a:p>
          <a:p>
            <a:pPr marL="0" indent="531813">
              <a:buNone/>
            </a:pPr>
            <a:endParaRPr lang="ru-RU" b="1" dirty="0"/>
          </a:p>
          <a:p>
            <a:pPr marL="0" indent="531813">
              <a:buNone/>
            </a:pPr>
            <a:endParaRPr lang="ru-RU" b="1" dirty="0" smtClean="0"/>
          </a:p>
          <a:p>
            <a:pPr marL="0" indent="531813">
              <a:buNone/>
            </a:pPr>
            <a:endParaRPr lang="ru-RU" b="1" dirty="0"/>
          </a:p>
          <a:p>
            <a:pPr marL="0" indent="531813">
              <a:buNone/>
            </a:pPr>
            <a:endParaRPr lang="ru-RU" b="1" dirty="0" smtClean="0"/>
          </a:p>
          <a:p>
            <a:pPr marL="0" indent="531813">
              <a:buNone/>
            </a:pP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133" y="2420888"/>
            <a:ext cx="74485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656184"/>
          </a:xfrm>
        </p:spPr>
        <p:txBody>
          <a:bodyPr rtlCol="0" anchor="ctr">
            <a:normAutofit fontScale="92500" lnSpcReduction="20000"/>
          </a:bodyPr>
          <a:lstStyle/>
          <a:p>
            <a:pPr marL="0" indent="531813">
              <a:buNone/>
            </a:pPr>
            <a:r>
              <a:rPr lang="ru-RU" dirty="0"/>
              <a:t>После выбора поставщика вы увидите строку подключения в текстовом поле. Обратите внимание, что кнопка </a:t>
            </a:r>
            <a:r>
              <a:rPr lang="ru-RU" dirty="0" smtClean="0"/>
              <a:t>выполнения </a:t>
            </a:r>
            <a:r>
              <a:rPr lang="ru-RU" dirty="0"/>
              <a:t>запроса неактивна до тех пор, пока вы не занесете запрос во второе текстовое </a:t>
            </a:r>
            <a:r>
              <a:rPr lang="ru-RU" dirty="0" smtClean="0"/>
              <a:t>поле.</a:t>
            </a:r>
          </a:p>
          <a:p>
            <a:pPr marL="0" indent="531813">
              <a:buNone/>
            </a:pPr>
            <a:r>
              <a:rPr lang="ru-RU" dirty="0"/>
              <a:t>Занесите в текстовое поле для запросов какой-либо запрос к своей БД и нажмите кнопку </a:t>
            </a:r>
            <a:r>
              <a:rPr lang="ru-RU" dirty="0" err="1"/>
              <a:t>Execute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. Запрос будет выполнен, а его результаты будут выведены в dataGridView1. </a:t>
            </a:r>
            <a:endParaRPr lang="en-US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028" y="2636912"/>
            <a:ext cx="7429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5472608" cy="5760640"/>
          </a:xfrm>
        </p:spPr>
        <p:txBody>
          <a:bodyPr rtlCol="0" anchor="ctr">
            <a:normAutofit lnSpcReduction="10000"/>
          </a:bodyPr>
          <a:lstStyle/>
          <a:p>
            <a:pPr marL="0" indent="531813">
              <a:buNone/>
            </a:pPr>
            <a:r>
              <a:rPr lang="ru-RU" dirty="0"/>
              <a:t>Теперь выполним в нашем приложении те же действия для второй БД. Выберем в </a:t>
            </a:r>
            <a:r>
              <a:rPr lang="ru-RU" dirty="0" err="1"/>
              <a:t>комбобоксе</a:t>
            </a:r>
            <a:r>
              <a:rPr lang="ru-RU" dirty="0"/>
              <a:t> значение </a:t>
            </a:r>
            <a:r>
              <a:rPr lang="ru-RU" dirty="0" err="1"/>
              <a:t>System.Data</a:t>
            </a:r>
            <a:r>
              <a:rPr lang="ru-RU" dirty="0"/>
              <a:t>. </a:t>
            </a:r>
            <a:r>
              <a:rPr lang="ru-RU" dirty="0" err="1"/>
              <a:t>OleDb</a:t>
            </a:r>
            <a:r>
              <a:rPr lang="ru-RU" dirty="0"/>
              <a:t>. </a:t>
            </a:r>
            <a:r>
              <a:rPr lang="ru-RU" dirty="0" err="1"/>
              <a:t>Выбыраем</a:t>
            </a:r>
            <a:r>
              <a:rPr lang="ru-RU" dirty="0"/>
              <a:t> именно это значение потому, что для этого поставщика данных у нас есть БД и строка подключения к этой БД в конфигурационном файле нашего приложения. Строка подключения с именем </a:t>
            </a:r>
            <a:r>
              <a:rPr lang="ru-RU" dirty="0" err="1"/>
              <a:t>MyAccess</a:t>
            </a:r>
            <a:r>
              <a:rPr lang="ru-RU" dirty="0"/>
              <a:t> использует поставщика данных </a:t>
            </a:r>
            <a:r>
              <a:rPr lang="ru-RU" dirty="0" err="1"/>
              <a:t>System.Data.OleDb</a:t>
            </a:r>
            <a:r>
              <a:rPr lang="ru-RU" dirty="0"/>
              <a:t>, как это видно по значению атрибута </a:t>
            </a:r>
            <a:r>
              <a:rPr lang="ru-RU" dirty="0" err="1"/>
              <a:t>providerName</a:t>
            </a:r>
            <a:r>
              <a:rPr lang="ru-RU" dirty="0"/>
              <a:t>. Теперь введем подходящий для этой БД запрос </a:t>
            </a:r>
            <a:r>
              <a:rPr lang="ru-RU" dirty="0" err="1"/>
              <a:t>select</a:t>
            </a:r>
            <a:r>
              <a:rPr lang="ru-RU" dirty="0"/>
              <a:t> и выполним этот запрос, нажав кнопку </a:t>
            </a:r>
            <a:r>
              <a:rPr lang="ru-RU" dirty="0" err="1"/>
              <a:t>Execute</a:t>
            </a:r>
            <a:r>
              <a:rPr lang="ru-RU" dirty="0"/>
              <a:t> </a:t>
            </a:r>
            <a:r>
              <a:rPr lang="ru-RU" dirty="0" err="1"/>
              <a:t>request</a:t>
            </a:r>
            <a:r>
              <a:rPr lang="ru-RU" dirty="0"/>
              <a:t>. В нижней части окна мы увидим результат выполнения запроса.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251" y="1772816"/>
            <a:ext cx="6339855" cy="34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0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sz="2200" dirty="0"/>
              <a:t>Данное приложение демонстрирует, что один и тот же код может работать с разными поставщиками данных. Вы понимаете, что это возможно благодаря классам </a:t>
            </a:r>
            <a:r>
              <a:rPr lang="ru-RU" sz="2200" dirty="0" err="1"/>
              <a:t>DbProviderFactory</a:t>
            </a:r>
            <a:r>
              <a:rPr lang="ru-RU" sz="2200" dirty="0"/>
              <a:t> и </a:t>
            </a:r>
            <a:r>
              <a:rPr lang="ru-RU" sz="2200" dirty="0" err="1"/>
              <a:t>DbProviderFactories</a:t>
            </a:r>
            <a:r>
              <a:rPr lang="ru-RU" sz="2200" dirty="0"/>
              <a:t>. Хотите попробовать еще какого-нибудь поставщика? Добавьте строку подключения к соответствующей БД в наш конфигурационный файл и убедитесь, что требуемый поставщик зарегистрирован на вашем компьютере. В коде приложения изменять ничего не надо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0" indent="531813">
              <a:buNone/>
            </a:pPr>
            <a:r>
              <a:rPr lang="en-US" sz="2000" b="1" dirty="0">
                <a:solidFill>
                  <a:srgbClr val="00B050"/>
                </a:solidFill>
              </a:rPr>
              <a:t>&lt;</a:t>
            </a:r>
            <a:r>
              <a:rPr lang="en-US" sz="2000" b="1" dirty="0" err="1">
                <a:solidFill>
                  <a:srgbClr val="00B050"/>
                </a:solidFill>
              </a:rPr>
              <a:t>DbProviderFactories</a:t>
            </a:r>
            <a:r>
              <a:rPr lang="en-US" sz="2000" b="1" dirty="0">
                <a:solidFill>
                  <a:srgbClr val="00B050"/>
                </a:solidFill>
              </a:rPr>
              <a:t>&gt;</a:t>
            </a:r>
          </a:p>
          <a:p>
            <a:pPr marL="0" indent="531813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&lt;add name="</a:t>
            </a:r>
            <a:r>
              <a:rPr lang="en-US" sz="2000" b="1" dirty="0" err="1">
                <a:solidFill>
                  <a:srgbClr val="00B050"/>
                </a:solidFill>
              </a:rPr>
              <a:t>Npgsql</a:t>
            </a:r>
            <a:r>
              <a:rPr lang="en-US" sz="2000" b="1" dirty="0">
                <a:solidFill>
                  <a:srgbClr val="00B050"/>
                </a:solidFill>
              </a:rPr>
              <a:t> Data Provider" invariant="</a:t>
            </a:r>
            <a:r>
              <a:rPr lang="en-US" sz="2000" b="1" dirty="0" err="1">
                <a:solidFill>
                  <a:srgbClr val="00B050"/>
                </a:solidFill>
              </a:rPr>
              <a:t>Npgsql</a:t>
            </a:r>
            <a:r>
              <a:rPr lang="en-US" sz="2000" b="1" dirty="0">
                <a:solidFill>
                  <a:srgbClr val="00B050"/>
                </a:solidFill>
              </a:rPr>
              <a:t>" description="</a:t>
            </a:r>
            <a:r>
              <a:rPr lang="en-US" sz="2000" b="1" dirty="0" err="1">
                <a:solidFill>
                  <a:srgbClr val="00B050"/>
                </a:solidFill>
              </a:rPr>
              <a:t>.Net</a:t>
            </a:r>
            <a:r>
              <a:rPr lang="en-US" sz="2000" b="1" dirty="0">
                <a:solidFill>
                  <a:srgbClr val="00B050"/>
                </a:solidFill>
              </a:rPr>
              <a:t> Data Provider for PostgreSQL" type="</a:t>
            </a:r>
            <a:r>
              <a:rPr lang="en-US" sz="2000" b="1" dirty="0" err="1">
                <a:solidFill>
                  <a:srgbClr val="00B050"/>
                </a:solidFill>
              </a:rPr>
              <a:t>Npgsql.NpgsqlFactory</a:t>
            </a:r>
            <a:r>
              <a:rPr lang="en-US" sz="2000" b="1" dirty="0">
                <a:solidFill>
                  <a:srgbClr val="00B050"/>
                </a:solidFill>
              </a:rPr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Npgsql</a:t>
            </a:r>
            <a:r>
              <a:rPr lang="en-US" sz="2000" b="1" dirty="0">
                <a:solidFill>
                  <a:srgbClr val="00B050"/>
                </a:solidFill>
              </a:rPr>
              <a:t>, Culture=neutral, </a:t>
            </a:r>
            <a:r>
              <a:rPr lang="en-US" sz="2000" b="1" dirty="0" err="1">
                <a:solidFill>
                  <a:srgbClr val="00B050"/>
                </a:solidFill>
              </a:rPr>
              <a:t>PublicKeyToken</a:t>
            </a:r>
            <a:r>
              <a:rPr lang="en-US" sz="2000" b="1" dirty="0">
                <a:solidFill>
                  <a:srgbClr val="00B050"/>
                </a:solidFill>
              </a:rPr>
              <a:t>=5d8b90d52f46fda7" /&gt;</a:t>
            </a:r>
          </a:p>
          <a:p>
            <a:pPr marL="0" indent="531813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&lt;/</a:t>
            </a:r>
            <a:r>
              <a:rPr lang="en-US" sz="2000" b="1" dirty="0" err="1">
                <a:solidFill>
                  <a:srgbClr val="00B050"/>
                </a:solidFill>
              </a:rPr>
              <a:t>DbProviderFactories</a:t>
            </a:r>
            <a:r>
              <a:rPr lang="en-US" sz="2000" b="1" dirty="0">
                <a:solidFill>
                  <a:srgbClr val="00B050"/>
                </a:solidFill>
              </a:rPr>
              <a:t>&gt;</a:t>
            </a:r>
            <a:endParaRPr lang="ru-RU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Асинхронные механизмы доступа к данным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провайдеров </a:t>
            </a:r>
            <a:r>
              <a:rPr lang="en-US" dirty="0"/>
              <a:t>ADO.NET</a:t>
            </a:r>
          </a:p>
        </p:txBody>
      </p:sp>
    </p:spTree>
    <p:extLst>
      <p:ext uri="{BB962C8B-B14F-4D97-AF65-F5344CB8AC3E}">
        <p14:creationId xmlns:p14="http://schemas.microsoft.com/office/powerpoint/2010/main" val="392696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Асинхронные механизмы доступа к данным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i="1" dirty="0"/>
              <a:t>Что такое асинхронность? Это отсутствие «синхронности» или же отсутствие блокировок. </a:t>
            </a:r>
            <a:endParaRPr lang="ru-RU" i="1" dirty="0" smtClean="0"/>
          </a:p>
          <a:p>
            <a:pPr marL="0" indent="531813">
              <a:buNone/>
            </a:pPr>
            <a:r>
              <a:rPr lang="ru-RU" dirty="0" smtClean="0"/>
              <a:t>Наверное</a:t>
            </a:r>
            <a:r>
              <a:rPr lang="ru-RU" dirty="0"/>
              <a:t>, вы все сталкивались с ситуацией, когда какая-либо программа начинает выполнять какое-то действие и вдруг окно этой программы становится неактивным, в заголовке может появиться сообщение «не отвечает», а любые пользовательские действия с программой становятся невозможными? Через какое-то время все восстанавливается, и программа снова ведет себя «как надо». Это типичный пример блокировки. Такая блокировка возникает потому, что активированное действие заставляет всех ожидать, пока оно (это действие) не завершится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ru-RU" dirty="0"/>
              <a:t>А если такое действие выполняется в первичном потоке приложения, то это очень плохо.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7681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Асинхронные механизмы доступа к данным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i="1" dirty="0"/>
              <a:t>Первичный поток приложения предназначен для обслуживания пользовательских действий с элементами управления окна программы. </a:t>
            </a:r>
            <a:r>
              <a:rPr lang="ru-RU" dirty="0"/>
              <a:t>И если первичный поток занять трудоемкой операцией, то обслуживать работу с окном программы будет некому. Чтобы не возникали такие ситуации, трудоемкие действия надо выполнять асинхронно, т.е. так, чтобы они не вызывали блокировки. Один из способов обеспечения асинхронности — выполнение блокирующего действия в дополнительном потоке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531813">
              <a:buNone/>
            </a:pPr>
            <a:r>
              <a:rPr lang="ru-RU" i="1" dirty="0"/>
              <a:t>Многие считают, что асинхронность — это и есть работа в дополнительном потоке. Это не так. </a:t>
            </a:r>
            <a:r>
              <a:rPr lang="ru-RU" b="1" i="1" dirty="0"/>
              <a:t>Асинхронность — это отсутствие блокировок</a:t>
            </a:r>
            <a:r>
              <a:rPr lang="ru-RU" i="1" dirty="0"/>
              <a:t>. А отсутствие блокировок можно достичь и без использования дополнительных потоков. </a:t>
            </a:r>
            <a:r>
              <a:rPr lang="ru-RU" i="1" dirty="0" smtClean="0"/>
              <a:t>Вы научитесь делать это при рассмотрении спецификаторов </a:t>
            </a:r>
            <a:r>
              <a:rPr lang="ru-RU" i="1" dirty="0" err="1" smtClean="0"/>
              <a:t>async</a:t>
            </a:r>
            <a:r>
              <a:rPr lang="ru-RU" i="1" dirty="0" smtClean="0"/>
              <a:t> и </a:t>
            </a:r>
            <a:r>
              <a:rPr lang="ru-RU" i="1" dirty="0" err="1" smtClean="0"/>
              <a:t>await</a:t>
            </a:r>
            <a:r>
              <a:rPr lang="ru-RU" i="1" dirty="0" smtClean="0"/>
              <a:t>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5389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Асинхронные механизмы доступа к данным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b="1" dirty="0"/>
              <a:t>Асинхронность</a:t>
            </a:r>
            <a:r>
              <a:rPr lang="ru-RU" dirty="0"/>
              <a:t> позволяет вынести отдельные задачи из основного потока в специальные асинхронные методы или блоки кода. Особенно это актуально в графических программах, где продолжительные задачи могу блокировать интерфейс пользователя. И чтобы этого не произошло, нужно задействовать асинхронность. Также асинхронность несет выгоды в веб-приложениях при обработке запросов от пользователей, при обращении к базам данных или сетевым ресурсам. При больших запросах к базе данных асинхронный метод просто уснет на время, пока не получит данные от БД, а основной поток сможет продолжить свою работу. В синхронном же приложении, если бы код получения данных находился в основном потоке, этот поток просто бы блокировался на время получения данных.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407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Асинхронные механизмы доступа к данным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i="1" dirty="0" smtClean="0"/>
              <a:t>Потоки</a:t>
            </a:r>
            <a:r>
              <a:rPr lang="ru-RU" i="1" dirty="0"/>
              <a:t> — штука очень ресурсоемкая. Поэтому использовать дополнительные потоки надо аккуратно. </a:t>
            </a:r>
            <a:endParaRPr lang="ru-RU" i="1" dirty="0" smtClean="0"/>
          </a:p>
          <a:p>
            <a:pPr marL="0" indent="531813">
              <a:buNone/>
            </a:pPr>
            <a:r>
              <a:rPr lang="ru-RU" b="1" dirty="0"/>
              <a:t>На сегодняшний день у нас есть два способа писать асинхронный код, использующий дополнительные потоки для выполнения в них блокирующих действий: </a:t>
            </a:r>
            <a:endParaRPr lang="en-US" b="1" dirty="0" smtClean="0"/>
          </a:p>
          <a:p>
            <a:r>
              <a:rPr lang="ru-RU" b="1" dirty="0" smtClean="0"/>
              <a:t>использовать </a:t>
            </a:r>
            <a:r>
              <a:rPr lang="ru-RU" b="1" dirty="0"/>
              <a:t>классический паттерн </a:t>
            </a:r>
            <a:r>
              <a:rPr lang="ru-RU" b="1" dirty="0" err="1"/>
              <a:t>BeginXXX</a:t>
            </a:r>
            <a:r>
              <a:rPr lang="ru-RU" b="1" dirty="0"/>
              <a:t>() и </a:t>
            </a:r>
            <a:r>
              <a:rPr lang="ru-RU" b="1" dirty="0" err="1"/>
              <a:t>EndXXX</a:t>
            </a:r>
            <a:r>
              <a:rPr lang="ru-RU" b="1" dirty="0" smtClean="0"/>
              <a:t>()</a:t>
            </a:r>
            <a:r>
              <a:rPr lang="en-US" b="1" dirty="0" smtClean="0"/>
              <a:t>; </a:t>
            </a:r>
          </a:p>
          <a:p>
            <a:r>
              <a:rPr lang="ru-RU" b="1" dirty="0" smtClean="0"/>
              <a:t>использовать </a:t>
            </a:r>
            <a:r>
              <a:rPr lang="ru-RU" b="1" dirty="0"/>
              <a:t>новые средства </a:t>
            </a:r>
            <a:r>
              <a:rPr lang="ru-RU" b="1" dirty="0" err="1"/>
              <a:t>async</a:t>
            </a:r>
            <a:r>
              <a:rPr lang="ru-RU" b="1" dirty="0"/>
              <a:t> и </a:t>
            </a:r>
            <a:r>
              <a:rPr lang="ru-RU" b="1" dirty="0" err="1"/>
              <a:t>await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8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Асинхронные механизмы доступа к данным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В какой момент начинается работа приложения с БД и пересылка данных между приложением и сервером БД? Это происходит в момент выполнения запросов к БД. В момент, когда приложение вызывает методы </a:t>
            </a:r>
            <a:r>
              <a:rPr lang="ru-RU" dirty="0" err="1"/>
              <a:t>ExecuteNonQuery</a:t>
            </a:r>
            <a:r>
              <a:rPr lang="ru-RU" dirty="0"/>
              <a:t>(), </a:t>
            </a:r>
            <a:r>
              <a:rPr lang="ru-RU" dirty="0" err="1"/>
              <a:t>ExecuteReader</a:t>
            </a:r>
            <a:r>
              <a:rPr lang="ru-RU" dirty="0"/>
              <a:t>() или </a:t>
            </a:r>
            <a:r>
              <a:rPr lang="ru-RU" dirty="0" err="1"/>
              <a:t>ExecuteScalar</a:t>
            </a:r>
            <a:r>
              <a:rPr lang="ru-RU" dirty="0"/>
              <a:t>(). Значит именно для этих методов надо обеспечить асинхронность.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Обычно </a:t>
            </a:r>
            <a:r>
              <a:rPr lang="ru-RU" dirty="0"/>
              <a:t>асинхронное выполнение какого-либо действия обеспечивается </a:t>
            </a:r>
            <a:r>
              <a:rPr lang="ru-RU" dirty="0" smtClean="0"/>
              <a:t>двумя</a:t>
            </a:r>
            <a:r>
              <a:rPr lang="en-US" dirty="0" smtClean="0"/>
              <a:t> </a:t>
            </a:r>
            <a:r>
              <a:rPr lang="ru-RU" dirty="0"/>
              <a:t>методами. Один метод, условно называемый </a:t>
            </a:r>
            <a:r>
              <a:rPr lang="ru-RU" dirty="0" err="1"/>
              <a:t>BeginAction</a:t>
            </a:r>
            <a:r>
              <a:rPr lang="ru-RU" dirty="0"/>
              <a:t>(), начинает выполнение требуемого действия в дополнительном потоке. Другой метод, условно называемый </a:t>
            </a:r>
            <a:r>
              <a:rPr lang="ru-RU" dirty="0" err="1"/>
              <a:t>EndAction</a:t>
            </a:r>
            <a:r>
              <a:rPr lang="ru-RU" dirty="0"/>
              <a:t>(), должен быть вызван, когда действие в дополнительном потоке будет завершено. Вы должны понимать, что в методах </a:t>
            </a:r>
            <a:r>
              <a:rPr lang="ru-RU" dirty="0" err="1"/>
              <a:t>BeginAction</a:t>
            </a:r>
            <a:r>
              <a:rPr lang="ru-RU" dirty="0"/>
              <a:t>() и </a:t>
            </a:r>
            <a:r>
              <a:rPr lang="ru-RU" dirty="0" err="1"/>
              <a:t>EndAction</a:t>
            </a:r>
            <a:r>
              <a:rPr lang="ru-RU" dirty="0"/>
              <a:t>() слово </a:t>
            </a:r>
            <a:r>
              <a:rPr lang="ru-RU" dirty="0" err="1"/>
              <a:t>Action</a:t>
            </a:r>
            <a:r>
              <a:rPr lang="ru-RU" dirty="0"/>
              <a:t> означает название какого-либо конкретного действия. Например, </a:t>
            </a:r>
            <a:r>
              <a:rPr lang="ru-RU" dirty="0" err="1"/>
              <a:t>Read</a:t>
            </a:r>
            <a:r>
              <a:rPr lang="ru-RU" dirty="0"/>
              <a:t> или </a:t>
            </a:r>
            <a:r>
              <a:rPr lang="ru-RU" dirty="0" err="1"/>
              <a:t>Write</a:t>
            </a:r>
            <a:r>
              <a:rPr lang="ru-RU" dirty="0"/>
              <a:t>. </a:t>
            </a:r>
            <a:r>
              <a:rPr lang="ru-RU" b="1" u="sng" dirty="0" err="1"/>
              <a:t>BeginAction</a:t>
            </a:r>
            <a:r>
              <a:rPr lang="ru-RU" b="1" u="sng" dirty="0"/>
              <a:t>() и </a:t>
            </a:r>
            <a:r>
              <a:rPr lang="ru-RU" b="1" u="sng" dirty="0" err="1"/>
              <a:t>EndAction</a:t>
            </a:r>
            <a:r>
              <a:rPr lang="ru-RU" b="1" u="sng" dirty="0"/>
              <a:t>() — это обобщенные названия для асинхронных методов, реально методов с такими именами нет. </a:t>
            </a:r>
            <a:r>
              <a:rPr lang="ru-RU" dirty="0"/>
              <a:t>А есть, например, методы </a:t>
            </a:r>
            <a:r>
              <a:rPr lang="ru-RU" dirty="0" err="1"/>
              <a:t>BeginRaed</a:t>
            </a:r>
            <a:r>
              <a:rPr lang="ru-RU" dirty="0"/>
              <a:t>() и </a:t>
            </a:r>
            <a:r>
              <a:rPr lang="ru-RU" dirty="0" err="1"/>
              <a:t>EndRead</a:t>
            </a:r>
            <a:r>
              <a:rPr lang="ru-RU" dirty="0"/>
              <a:t>(), </a:t>
            </a:r>
            <a:r>
              <a:rPr lang="ru-RU" dirty="0" err="1"/>
              <a:t>BeginWrite</a:t>
            </a:r>
            <a:r>
              <a:rPr lang="ru-RU" dirty="0"/>
              <a:t>() и </a:t>
            </a:r>
            <a:r>
              <a:rPr lang="ru-RU" dirty="0" err="1"/>
              <a:t>EndWrite</a:t>
            </a:r>
            <a:r>
              <a:rPr lang="ru-RU" dirty="0"/>
              <a:t>(), и те асинхронные методы для работы с БД, с которыми мы сейчас познакомимся. Продолжим рассмотрение схемы реализации асинхронности.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8404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Асинхронные механизмы доступа к данным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b="1" dirty="0"/>
              <a:t>Н</a:t>
            </a:r>
            <a:r>
              <a:rPr lang="ru-RU" b="1" dirty="0" smtClean="0"/>
              <a:t>адо </a:t>
            </a:r>
            <a:r>
              <a:rPr lang="ru-RU" b="1" dirty="0"/>
              <a:t>понимать два момента: </a:t>
            </a:r>
            <a:endParaRPr lang="ru-RU" b="1" dirty="0" smtClean="0"/>
          </a:p>
          <a:p>
            <a:pPr marL="534988" indent="-534988">
              <a:buFont typeface="Wingdings" panose="05000000000000000000" pitchFamily="2" charset="2"/>
              <a:buChar char="ü"/>
            </a:pPr>
            <a:r>
              <a:rPr lang="ru-RU" i="1" dirty="0" smtClean="0"/>
              <a:t>Если </a:t>
            </a:r>
            <a:r>
              <a:rPr lang="ru-RU" i="1" dirty="0"/>
              <a:t>действие, выполняемое в дополнительном потоке в методе </a:t>
            </a:r>
            <a:r>
              <a:rPr lang="ru-RU" b="1" i="1" dirty="0" err="1"/>
              <a:t>BeginAction</a:t>
            </a:r>
            <a:r>
              <a:rPr lang="ru-RU" i="1" dirty="0"/>
              <a:t>(), должно вернуть какой-либо результат, то этот результат можно получить, только после вызова метода </a:t>
            </a:r>
            <a:r>
              <a:rPr lang="ru-RU" b="1" i="1" dirty="0" err="1"/>
              <a:t>EndAction</a:t>
            </a:r>
            <a:r>
              <a:rPr lang="ru-RU" i="1" dirty="0"/>
              <a:t>(); </a:t>
            </a:r>
            <a:endParaRPr lang="ru-RU" i="1" dirty="0" smtClean="0"/>
          </a:p>
          <a:p>
            <a:pPr marL="534988" indent="-534988">
              <a:buFont typeface="Wingdings" panose="05000000000000000000" pitchFamily="2" charset="2"/>
              <a:buChar char="ü"/>
            </a:pPr>
            <a:r>
              <a:rPr lang="ru-RU" i="1" dirty="0" smtClean="0"/>
              <a:t>Если </a:t>
            </a:r>
            <a:r>
              <a:rPr lang="ru-RU" i="1" dirty="0"/>
              <a:t>вызвать метод </a:t>
            </a:r>
            <a:r>
              <a:rPr lang="ru-RU" b="1" i="1" dirty="0" err="1"/>
              <a:t>EndAction</a:t>
            </a:r>
            <a:r>
              <a:rPr lang="ru-RU" i="1" dirty="0"/>
              <a:t>() до того, как действие в дополнительном потоке завершится, то этот вызов </a:t>
            </a:r>
            <a:r>
              <a:rPr lang="ru-RU" b="1" i="1" dirty="0" err="1"/>
              <a:t>EndAction</a:t>
            </a:r>
            <a:r>
              <a:rPr lang="ru-RU" i="1" dirty="0"/>
              <a:t>() станет блокирующим и заблокирует, вызвавший его </a:t>
            </a:r>
            <a:r>
              <a:rPr lang="ru-RU" i="1" dirty="0" smtClean="0"/>
              <a:t>поток.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33230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Асинхронные механизмы доступа к данным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Таким образом, задача сводится к тому, как </a:t>
            </a:r>
            <a:r>
              <a:rPr lang="ru-RU" i="1" dirty="0"/>
              <a:t>можно узнать, когда действие в дополнительном потоке завершилось</a:t>
            </a:r>
            <a:r>
              <a:rPr lang="ru-RU" dirty="0"/>
              <a:t>. Чтобы для получения результата вызвать метод </a:t>
            </a:r>
            <a:r>
              <a:rPr lang="ru-RU" b="1" dirty="0" err="1"/>
              <a:t>EndAction</a:t>
            </a:r>
            <a:r>
              <a:rPr lang="ru-RU" dirty="0"/>
              <a:t>() и не блокировать приложение. </a:t>
            </a:r>
            <a:r>
              <a:rPr lang="ru-RU" i="1" dirty="0"/>
              <a:t>Для этого в нашем распоряжении есть три способа</a:t>
            </a:r>
            <a:r>
              <a:rPr lang="ru-RU" i="1" dirty="0" smtClean="0"/>
              <a:t>:</a:t>
            </a:r>
          </a:p>
          <a:p>
            <a:pPr marL="534988" indent="-534988">
              <a:buFont typeface="Wingdings" panose="05000000000000000000" pitchFamily="2" charset="2"/>
              <a:buChar char="ü"/>
            </a:pPr>
            <a:r>
              <a:rPr lang="ru-RU" b="1" i="1" dirty="0"/>
              <a:t>Использование </a:t>
            </a:r>
            <a:r>
              <a:rPr lang="ru-RU" b="1" i="1" dirty="0" err="1"/>
              <a:t>callback</a:t>
            </a:r>
            <a:r>
              <a:rPr lang="ru-RU" b="1" i="1" dirty="0"/>
              <a:t> делегатов; </a:t>
            </a:r>
            <a:endParaRPr lang="ru-RU" b="1" i="1" dirty="0" smtClean="0"/>
          </a:p>
          <a:p>
            <a:pPr marL="534988" indent="-534988">
              <a:buFont typeface="Wingdings" panose="05000000000000000000" pitchFamily="2" charset="2"/>
              <a:buChar char="ü"/>
            </a:pPr>
            <a:r>
              <a:rPr lang="ru-RU" b="1" i="1" dirty="0" smtClean="0"/>
              <a:t>Использование </a:t>
            </a:r>
            <a:r>
              <a:rPr lang="ru-RU" b="1" i="1" dirty="0"/>
              <a:t>класса </a:t>
            </a:r>
            <a:r>
              <a:rPr lang="ru-RU" b="1" i="1" dirty="0" err="1"/>
              <a:t>WaitHandle</a:t>
            </a:r>
            <a:r>
              <a:rPr lang="ru-RU" b="1" i="1" dirty="0"/>
              <a:t>; </a:t>
            </a:r>
            <a:endParaRPr lang="ru-RU" b="1" i="1" dirty="0" smtClean="0"/>
          </a:p>
          <a:p>
            <a:pPr marL="534988" indent="-534988">
              <a:buFont typeface="Wingdings" panose="05000000000000000000" pitchFamily="2" charset="2"/>
              <a:buChar char="ü"/>
            </a:pPr>
            <a:r>
              <a:rPr lang="ru-RU" b="1" i="1" dirty="0" smtClean="0"/>
              <a:t>Опрос </a:t>
            </a:r>
            <a:r>
              <a:rPr lang="ru-RU" b="1" i="1" dirty="0"/>
              <a:t>дополнительного </a:t>
            </a:r>
            <a:r>
              <a:rPr lang="ru-RU" b="1" i="1" dirty="0" smtClean="0"/>
              <a:t>потока.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86131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Асинхронные механизмы доступа к данным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 smtClean="0"/>
              <a:t>Какими </a:t>
            </a:r>
            <a:r>
              <a:rPr lang="ru-RU" dirty="0"/>
              <a:t>инструментами мы располагаем, чтобы создать средства асинхронного доступа к БД? </a:t>
            </a:r>
            <a:endParaRPr lang="en-US" dirty="0" smtClean="0"/>
          </a:p>
          <a:p>
            <a:pPr marL="0" indent="531813">
              <a:buNone/>
            </a:pPr>
            <a:r>
              <a:rPr lang="ru-RU" b="1" dirty="0" smtClean="0"/>
              <a:t>Это </a:t>
            </a:r>
            <a:r>
              <a:rPr lang="ru-RU" b="1" dirty="0"/>
              <a:t>асинхронные варианты командных методов: </a:t>
            </a:r>
            <a:r>
              <a:rPr lang="ru-RU" b="1" dirty="0" err="1"/>
              <a:t>BeginExecuteNonQuery</a:t>
            </a:r>
            <a:r>
              <a:rPr lang="ru-RU" b="1" dirty="0"/>
              <a:t>() и  </a:t>
            </a:r>
            <a:r>
              <a:rPr lang="ru-RU" b="1" dirty="0" err="1"/>
              <a:t>EndExecuteNonQuery</a:t>
            </a:r>
            <a:r>
              <a:rPr lang="ru-RU" b="1" dirty="0"/>
              <a:t>(), </a:t>
            </a:r>
            <a:r>
              <a:rPr lang="ru-RU" b="1" dirty="0" err="1"/>
              <a:t>BeginExecuteReader</a:t>
            </a:r>
            <a:r>
              <a:rPr lang="ru-RU" b="1" dirty="0"/>
              <a:t>() и </a:t>
            </a:r>
            <a:r>
              <a:rPr lang="ru-RU" b="1" dirty="0" err="1"/>
              <a:t>EndExecuteReader</a:t>
            </a:r>
            <a:r>
              <a:rPr lang="ru-RU" b="1" dirty="0"/>
              <a:t>(). </a:t>
            </a:r>
            <a:endParaRPr lang="en-US" b="1" dirty="0" smtClean="0"/>
          </a:p>
          <a:p>
            <a:pPr marL="0" indent="531813">
              <a:buNone/>
            </a:pPr>
            <a:r>
              <a:rPr lang="ru-RU" dirty="0" smtClean="0">
                <a:solidFill>
                  <a:srgbClr val="FF0000"/>
                </a:solidFill>
              </a:rPr>
              <a:t>Для </a:t>
            </a:r>
            <a:r>
              <a:rPr lang="ru-RU" dirty="0">
                <a:solidFill>
                  <a:srgbClr val="FF0000"/>
                </a:solidFill>
              </a:rPr>
              <a:t>метода </a:t>
            </a:r>
            <a:r>
              <a:rPr lang="ru-RU" dirty="0" err="1">
                <a:solidFill>
                  <a:srgbClr val="FF0000"/>
                </a:solidFill>
              </a:rPr>
              <a:t>ExecuteScalar</a:t>
            </a:r>
            <a:r>
              <a:rPr lang="ru-RU" dirty="0">
                <a:solidFill>
                  <a:srgbClr val="FF0000"/>
                </a:solidFill>
              </a:rPr>
              <a:t>() асинхронного варианта нет.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Асинхронные механизмы доступа к данным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Кроме этих методов, важную роль в реализации асинхронности играет интерфейс </a:t>
            </a:r>
            <a:r>
              <a:rPr lang="en-US" dirty="0" err="1"/>
              <a:t>IAsyncResult</a:t>
            </a:r>
            <a:r>
              <a:rPr lang="en-US" dirty="0"/>
              <a:t>. </a:t>
            </a:r>
            <a:r>
              <a:rPr lang="ru-RU" dirty="0"/>
              <a:t>Что надо знать об этом интерфейсе</a:t>
            </a:r>
            <a:r>
              <a:rPr lang="ru-RU" dirty="0" smtClean="0"/>
              <a:t>?</a:t>
            </a:r>
          </a:p>
          <a:p>
            <a:pPr marL="357188" indent="-357188"/>
            <a:r>
              <a:rPr lang="ru-RU" dirty="0" smtClean="0"/>
              <a:t>Методы </a:t>
            </a:r>
            <a:r>
              <a:rPr lang="en-US" dirty="0" err="1"/>
              <a:t>BeginExecuteNonQuery</a:t>
            </a:r>
            <a:r>
              <a:rPr lang="en-US" dirty="0"/>
              <a:t>() </a:t>
            </a:r>
            <a:r>
              <a:rPr lang="ru-RU" dirty="0"/>
              <a:t>и </a:t>
            </a:r>
            <a:r>
              <a:rPr lang="en-US" dirty="0" err="1"/>
              <a:t>BeginExecuteReader</a:t>
            </a:r>
            <a:r>
              <a:rPr lang="en-US" dirty="0"/>
              <a:t>() </a:t>
            </a:r>
            <a:r>
              <a:rPr lang="ru-RU" dirty="0"/>
              <a:t>имеют тип возвращаемого значения </a:t>
            </a:r>
            <a:r>
              <a:rPr lang="en-US" dirty="0" err="1"/>
              <a:t>IAsyncResult</a:t>
            </a:r>
            <a:r>
              <a:rPr lang="en-US" dirty="0"/>
              <a:t>. </a:t>
            </a:r>
            <a:endParaRPr lang="ru-RU" dirty="0" smtClean="0"/>
          </a:p>
          <a:p>
            <a:pPr marL="357188" indent="-357188"/>
            <a:r>
              <a:rPr lang="en-US" dirty="0" smtClean="0"/>
              <a:t>Callback </a:t>
            </a:r>
            <a:r>
              <a:rPr lang="ru-RU" dirty="0"/>
              <a:t>методы, используемые в асинхронном механизме, имеют единственный параметр типа </a:t>
            </a:r>
            <a:r>
              <a:rPr lang="en-US" dirty="0" err="1"/>
              <a:t>IAsyncResult</a:t>
            </a:r>
            <a:r>
              <a:rPr lang="en-US" dirty="0"/>
              <a:t>. </a:t>
            </a:r>
            <a:endParaRPr lang="ru-RU" dirty="0" smtClean="0"/>
          </a:p>
          <a:p>
            <a:pPr marL="357188" indent="-357188"/>
            <a:r>
              <a:rPr lang="ru-RU" dirty="0" smtClean="0"/>
              <a:t>В </a:t>
            </a:r>
            <a:r>
              <a:rPr lang="ru-RU" dirty="0"/>
              <a:t>свойстве </a:t>
            </a:r>
            <a:r>
              <a:rPr lang="en-US" dirty="0" err="1"/>
              <a:t>IAsyncResult.AsyncWaitHandle</a:t>
            </a:r>
            <a:r>
              <a:rPr lang="en-US" dirty="0"/>
              <a:t> </a:t>
            </a:r>
            <a:r>
              <a:rPr lang="ru-RU" dirty="0"/>
              <a:t>находится объект </a:t>
            </a:r>
            <a:r>
              <a:rPr lang="en-US" dirty="0" err="1"/>
              <a:t>WaitHandle</a:t>
            </a:r>
            <a:r>
              <a:rPr lang="en-US" dirty="0"/>
              <a:t>, </a:t>
            </a:r>
            <a:r>
              <a:rPr lang="ru-RU" dirty="0"/>
              <a:t>позволяющий управлять вызовом метода </a:t>
            </a:r>
            <a:r>
              <a:rPr lang="en-US" dirty="0" err="1"/>
              <a:t>EndAction</a:t>
            </a:r>
            <a:r>
              <a:rPr lang="en-US" dirty="0"/>
              <a:t>(). </a:t>
            </a:r>
            <a:endParaRPr lang="ru-RU" dirty="0" smtClean="0"/>
          </a:p>
          <a:p>
            <a:pPr marL="357188" indent="-357188"/>
            <a:r>
              <a:rPr lang="ru-RU" dirty="0" smtClean="0"/>
              <a:t>Через </a:t>
            </a:r>
            <a:r>
              <a:rPr lang="ru-RU" dirty="0"/>
              <a:t>свойство </a:t>
            </a:r>
            <a:r>
              <a:rPr lang="en-US" dirty="0" err="1"/>
              <a:t>IAsyncResult.AsyncState</a:t>
            </a:r>
            <a:r>
              <a:rPr lang="en-US" dirty="0"/>
              <a:t> </a:t>
            </a:r>
            <a:r>
              <a:rPr lang="ru-RU" dirty="0"/>
              <a:t>можно предавать данные между дополнительным и основным потоками.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250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 smtClean="0"/>
              <a:t>Один из способов </a:t>
            </a:r>
            <a:r>
              <a:rPr lang="ru-RU" dirty="0"/>
              <a:t>для ожидания результатов от делегата заключается в применении так называемого</a:t>
            </a:r>
            <a:r>
              <a:rPr lang="ru-RU" b="1" dirty="0"/>
              <a:t> асинхронного обратного вызова (</a:t>
            </a:r>
            <a:r>
              <a:rPr lang="ru-RU" b="1" dirty="0" err="1"/>
              <a:t>asynchronous</a:t>
            </a:r>
            <a:r>
              <a:rPr lang="ru-RU" b="1" dirty="0"/>
              <a:t> </a:t>
            </a:r>
            <a:r>
              <a:rPr lang="ru-RU" b="1" dirty="0" err="1"/>
              <a:t>callback</a:t>
            </a:r>
            <a:r>
              <a:rPr lang="ru-RU" b="1" dirty="0"/>
              <a:t>)</a:t>
            </a:r>
            <a:r>
              <a:rPr lang="ru-RU" dirty="0"/>
              <a:t>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С </a:t>
            </a:r>
            <a:r>
              <a:rPr lang="ru-RU" dirty="0"/>
              <a:t>помощью третьего параметра в методе </a:t>
            </a:r>
            <a:r>
              <a:rPr lang="ru-RU" dirty="0" err="1"/>
              <a:t>BeginInvoke</a:t>
            </a:r>
            <a:r>
              <a:rPr lang="ru-RU" dirty="0"/>
              <a:t> можно передать метод, удовлетворяющий требованиям </a:t>
            </a:r>
            <a:r>
              <a:rPr lang="ru-RU" b="1" dirty="0"/>
              <a:t>делегата </a:t>
            </a:r>
            <a:r>
              <a:rPr lang="ru-RU" b="1" dirty="0" err="1"/>
              <a:t>AsyncCallback</a:t>
            </a:r>
            <a:r>
              <a:rPr lang="ru-RU" dirty="0"/>
              <a:t>. Делегат </a:t>
            </a:r>
            <a:r>
              <a:rPr lang="ru-RU" dirty="0" err="1"/>
              <a:t>AsyncCallback</a:t>
            </a:r>
            <a:r>
              <a:rPr lang="ru-RU" dirty="0"/>
              <a:t> требует определять параметр </a:t>
            </a:r>
            <a:r>
              <a:rPr lang="ru-RU" dirty="0" err="1"/>
              <a:t>IAsnycResult</a:t>
            </a:r>
            <a:r>
              <a:rPr lang="ru-RU" dirty="0"/>
              <a:t> и возвращаемый тип </a:t>
            </a:r>
            <a:r>
              <a:rPr lang="ru-RU" dirty="0" err="1"/>
              <a:t>void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ru-RU" dirty="0"/>
              <a:t>Вместо опроса делегата о том, завершился ли асинхронно вызванный метод, было бы более эффективно заставить вторичный поток информировать вызывающий поток о завершении выполнения задания. Чтобы включить такое поведение, необходимо передать экземпляр делегата </a:t>
            </a:r>
            <a:r>
              <a:rPr lang="ru-RU" dirty="0" err="1"/>
              <a:t>System.AsyncCallback</a:t>
            </a:r>
            <a:r>
              <a:rPr lang="ru-RU" dirty="0"/>
              <a:t> в качестве параметра методу </a:t>
            </a:r>
            <a:r>
              <a:rPr lang="ru-RU" dirty="0" err="1"/>
              <a:t>BeginInvoke</a:t>
            </a:r>
            <a:r>
              <a:rPr lang="ru-RU" dirty="0"/>
              <a:t>(); до сих пор этот параметр был равен </a:t>
            </a:r>
            <a:r>
              <a:rPr lang="ru-RU" dirty="0" err="1"/>
              <a:t>null</a:t>
            </a:r>
            <a:r>
              <a:rPr lang="ru-RU" dirty="0"/>
              <a:t>. Если передается объект </a:t>
            </a:r>
            <a:r>
              <a:rPr lang="ru-RU" dirty="0" err="1"/>
              <a:t>AsyncCallback</a:t>
            </a:r>
            <a:r>
              <a:rPr lang="ru-RU" dirty="0"/>
              <a:t>, делегат автоматически вызовет указанный метод по завершении асинхронного вызова.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316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531813">
              <a:buNone/>
            </a:pPr>
            <a:r>
              <a:rPr lang="ru-RU" dirty="0"/>
              <a:t>Вы уже получили представление о том, как происходит работа с источниками данных в ADO.NET. Давайте сейчас вернемся к тому моменту, что в нашем распоряжении есть иерархии классов для доступа к разным источникам данных. Эти классы являются производными от абстрактных классов. Например, </a:t>
            </a:r>
            <a:r>
              <a:rPr lang="ru-RU" u="sng" dirty="0"/>
              <a:t>от абстрактного </a:t>
            </a:r>
            <a:r>
              <a:rPr lang="ru-RU" u="sng" dirty="0" err="1"/>
              <a:t>DbConnection</a:t>
            </a:r>
            <a:r>
              <a:rPr lang="ru-RU" u="sng" dirty="0"/>
              <a:t>, происходят классы </a:t>
            </a:r>
            <a:r>
              <a:rPr lang="ru-RU" u="sng" dirty="0" err="1"/>
              <a:t>OdbcConnection</a:t>
            </a:r>
            <a:r>
              <a:rPr lang="ru-RU" u="sng" dirty="0"/>
              <a:t>, </a:t>
            </a:r>
            <a:r>
              <a:rPr lang="ru-RU" u="sng" dirty="0" err="1"/>
              <a:t>OleDbConnection</a:t>
            </a:r>
            <a:r>
              <a:rPr lang="ru-RU" u="sng" dirty="0"/>
              <a:t>, </a:t>
            </a:r>
            <a:r>
              <a:rPr lang="ru-RU" u="sng" dirty="0" err="1"/>
              <a:t>OracleConnection</a:t>
            </a:r>
            <a:r>
              <a:rPr lang="ru-RU" u="sng" dirty="0"/>
              <a:t> и </a:t>
            </a:r>
            <a:r>
              <a:rPr lang="ru-RU" u="sng" dirty="0" err="1"/>
              <a:t>SqlConnection</a:t>
            </a:r>
            <a:r>
              <a:rPr lang="ru-RU" u="sng" dirty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В </a:t>
            </a:r>
            <a:r>
              <a:rPr lang="ru-RU" dirty="0"/>
              <a:t>наших приложениях мы использовали производные классы </a:t>
            </a:r>
            <a:r>
              <a:rPr lang="ru-RU" dirty="0" err="1"/>
              <a:t>SqlXXX</a:t>
            </a:r>
            <a:r>
              <a:rPr lang="ru-RU" dirty="0"/>
              <a:t>, потому, что мы использовали сервер MS SQL </a:t>
            </a:r>
            <a:r>
              <a:rPr lang="ru-RU" dirty="0" err="1"/>
              <a:t>Server</a:t>
            </a:r>
            <a:r>
              <a:rPr lang="ru-RU" dirty="0"/>
              <a:t>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Если </a:t>
            </a:r>
            <a:r>
              <a:rPr lang="ru-RU" dirty="0"/>
              <a:t>бы нам надо было работать с </a:t>
            </a:r>
            <a:r>
              <a:rPr lang="ru-RU" dirty="0" err="1"/>
              <a:t>Access</a:t>
            </a:r>
            <a:r>
              <a:rPr lang="ru-RU" dirty="0"/>
              <a:t>, мы бы использовали классы </a:t>
            </a:r>
            <a:r>
              <a:rPr lang="ru-RU" dirty="0" err="1"/>
              <a:t>OleDbXXX</a:t>
            </a:r>
            <a:r>
              <a:rPr lang="ru-RU" dirty="0"/>
              <a:t>, если бы мы хотели работать с </a:t>
            </a:r>
            <a:r>
              <a:rPr lang="ru-RU" dirty="0" err="1"/>
              <a:t>Oracle</a:t>
            </a:r>
            <a:r>
              <a:rPr lang="ru-RU" dirty="0"/>
              <a:t>, то, понятно, использовали бы классы </a:t>
            </a:r>
            <a:r>
              <a:rPr lang="ru-RU" dirty="0" err="1"/>
              <a:t>OracleXXX</a:t>
            </a:r>
            <a:r>
              <a:rPr lang="ru-RU" dirty="0"/>
              <a:t>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И </a:t>
            </a:r>
            <a:r>
              <a:rPr lang="ru-RU" dirty="0"/>
              <a:t>вот здесь напрашивается такой вопрос — а можно ли написать код, который будет одинаковым для разных источников данных? Чтобы в случае, когда придется поменять сервер БД, нам не пришлось бы переписывать и </a:t>
            </a:r>
            <a:r>
              <a:rPr lang="ru-RU" dirty="0" err="1"/>
              <a:t>пересобирать</a:t>
            </a:r>
            <a:r>
              <a:rPr lang="ru-RU" dirty="0"/>
              <a:t> наше приложение. Это необходимо для того, чтобы при изменении поставщика данных у клиента, у которого работает ваше приложение, вам не пришлось бы ехать к нему в командировку и изменять код.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66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Метод обратного вызова будет вызван во вторичном потоке, а не в первичном. Это имеет важное последствие для потоков с графическим интерфейсом пользователя (WPF или </a:t>
            </a:r>
            <a:r>
              <a:rPr lang="ru-RU" dirty="0" err="1"/>
              <a:t>Windows</a:t>
            </a:r>
            <a:r>
              <a:rPr lang="ru-RU" dirty="0"/>
              <a:t> </a:t>
            </a:r>
            <a:r>
              <a:rPr lang="ru-RU" dirty="0" err="1"/>
              <a:t>Forms</a:t>
            </a:r>
            <a:r>
              <a:rPr lang="ru-RU" dirty="0"/>
              <a:t>), поскольку элементы управления привязаны к потоку, который их создал, и могут управляться только им. </a:t>
            </a:r>
          </a:p>
          <a:p>
            <a:pPr marL="0" indent="531813">
              <a:buNone/>
            </a:pPr>
            <a:r>
              <a:rPr lang="ru-RU" dirty="0"/>
              <a:t>Как и любой делегат, </a:t>
            </a:r>
            <a:r>
              <a:rPr lang="ru-RU" dirty="0" err="1"/>
              <a:t>AsyncCallback</a:t>
            </a:r>
            <a:r>
              <a:rPr lang="ru-RU" dirty="0"/>
              <a:t> может вызывать только методы, соответствующие определенному шаблону, который в данном случае требует единственного параметра </a:t>
            </a:r>
            <a:r>
              <a:rPr lang="ru-RU" dirty="0" err="1"/>
              <a:t>IAsyncResult</a:t>
            </a:r>
            <a:r>
              <a:rPr lang="ru-RU" dirty="0"/>
              <a:t> и ничего не возвращает:</a:t>
            </a:r>
          </a:p>
          <a:p>
            <a:pPr marL="0" indent="531813" algn="ctr">
              <a:buNone/>
            </a:pPr>
            <a:r>
              <a:rPr lang="en-US" altLang="en-US" i="1" dirty="0">
                <a:solidFill>
                  <a:srgbClr val="00B050"/>
                </a:solidFill>
              </a:rPr>
              <a:t>void </a:t>
            </a:r>
            <a:r>
              <a:rPr lang="en-US" altLang="en-US" i="1" dirty="0" err="1">
                <a:solidFill>
                  <a:srgbClr val="00B050"/>
                </a:solidFill>
              </a:rPr>
              <a:t>MyAsyncCallbackMethod</a:t>
            </a:r>
            <a:r>
              <a:rPr lang="en-US" altLang="en-US" i="1" dirty="0">
                <a:solidFill>
                  <a:srgbClr val="00B050"/>
                </a:solidFill>
              </a:rPr>
              <a:t>(</a:t>
            </a:r>
            <a:r>
              <a:rPr lang="en-US" altLang="en-US" i="1" dirty="0" err="1">
                <a:solidFill>
                  <a:srgbClr val="00B050"/>
                </a:solidFill>
              </a:rPr>
              <a:t>IAsyncResult</a:t>
            </a:r>
            <a:r>
              <a:rPr lang="en-US" altLang="en-US" i="1" dirty="0">
                <a:solidFill>
                  <a:srgbClr val="00B050"/>
                </a:solidFill>
              </a:rPr>
              <a:t> res) </a:t>
            </a:r>
          </a:p>
        </p:txBody>
      </p:sp>
    </p:spTree>
    <p:extLst>
      <p:ext uri="{BB962C8B-B14F-4D97-AF65-F5344CB8AC3E}">
        <p14:creationId xmlns:p14="http://schemas.microsoft.com/office/powerpoint/2010/main" val="273934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2376264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 smtClean="0"/>
              <a:t>Создадим </a:t>
            </a:r>
            <a:r>
              <a:rPr lang="ru-RU" dirty="0"/>
              <a:t>вариант асинхронного обращения к БД в виде отдельного </a:t>
            </a:r>
            <a:r>
              <a:rPr lang="ru-RU" dirty="0" smtClean="0"/>
              <a:t>метода.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2708920"/>
            <a:ext cx="5391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3" rtlCol="0" anchor="ctr">
            <a:normAutofit fontScale="77500" lnSpcReduction="20000"/>
          </a:bodyPr>
          <a:lstStyle/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private void button3_Click(object sender, </a:t>
            </a:r>
            <a:r>
              <a:rPr lang="en-US" i="1" dirty="0" err="1">
                <a:solidFill>
                  <a:srgbClr val="00B050"/>
                </a:solidFill>
              </a:rPr>
              <a:t>EventArgs</a:t>
            </a:r>
            <a:r>
              <a:rPr lang="en-US" i="1" dirty="0">
                <a:solidFill>
                  <a:srgbClr val="00B050"/>
                </a:solidFill>
              </a:rPr>
              <a:t> e)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const</a:t>
            </a:r>
            <a:r>
              <a:rPr lang="en-US" i="1" dirty="0">
                <a:solidFill>
                  <a:srgbClr val="00B050"/>
                </a:solidFill>
              </a:rPr>
              <a:t> string </a:t>
            </a:r>
            <a:r>
              <a:rPr lang="en-US" i="1" dirty="0" err="1">
                <a:solidFill>
                  <a:srgbClr val="00B050"/>
                </a:solidFill>
              </a:rPr>
              <a:t>AsyncEnabled</a:t>
            </a:r>
            <a:r>
              <a:rPr lang="en-US" i="1" dirty="0">
                <a:solidFill>
                  <a:srgbClr val="00B050"/>
                </a:solidFill>
              </a:rPr>
              <a:t> = "Asynchronous Processing=true";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if (!</a:t>
            </a:r>
            <a:r>
              <a:rPr lang="en-US" i="1" dirty="0" err="1">
                <a:solidFill>
                  <a:srgbClr val="00B050"/>
                </a:solidFill>
              </a:rPr>
              <a:t>cs.Contains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AsyncEnabled</a:t>
            </a:r>
            <a:r>
              <a:rPr lang="en-US" i="1" dirty="0">
                <a:solidFill>
                  <a:srgbClr val="00B050"/>
                </a:solidFill>
              </a:rPr>
              <a:t>))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cs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String.Format</a:t>
            </a:r>
            <a:r>
              <a:rPr lang="en-US" i="1" dirty="0">
                <a:solidFill>
                  <a:srgbClr val="00B050"/>
                </a:solidFill>
              </a:rPr>
              <a:t>($"{</a:t>
            </a:r>
            <a:r>
              <a:rPr lang="en-US" i="1" dirty="0" err="1">
                <a:solidFill>
                  <a:srgbClr val="00B050"/>
                </a:solidFill>
              </a:rPr>
              <a:t>cs</a:t>
            </a:r>
            <a:r>
              <a:rPr lang="en-US" i="1" dirty="0">
                <a:solidFill>
                  <a:srgbClr val="00B050"/>
                </a:solidFill>
              </a:rPr>
              <a:t>}; {</a:t>
            </a:r>
            <a:r>
              <a:rPr lang="en-US" i="1" dirty="0" err="1">
                <a:solidFill>
                  <a:srgbClr val="00B050"/>
                </a:solidFill>
              </a:rPr>
              <a:t>AsyncEnabled</a:t>
            </a:r>
            <a:r>
              <a:rPr lang="en-US" i="1" dirty="0">
                <a:solidFill>
                  <a:srgbClr val="00B050"/>
                </a:solidFill>
              </a:rPr>
              <a:t>}");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///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conn = new </a:t>
            </a:r>
            <a:r>
              <a:rPr lang="en-US" i="1" dirty="0" err="1">
                <a:solidFill>
                  <a:srgbClr val="00B050"/>
                </a:solidFill>
              </a:rPr>
              <a:t>SqlConnection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cs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SqlCommand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comm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conn.CreateCommand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/// </a:t>
            </a:r>
            <a:r>
              <a:rPr lang="ru-RU" i="1" dirty="0">
                <a:solidFill>
                  <a:srgbClr val="00B050"/>
                </a:solidFill>
              </a:rPr>
              <a:t>блок 2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comm.CommandText</a:t>
            </a:r>
            <a:r>
              <a:rPr lang="en-US" i="1" dirty="0">
                <a:solidFill>
                  <a:srgbClr val="00B050"/>
                </a:solidFill>
              </a:rPr>
              <a:t> = "WAITFOR DELAY '00:00:05'; SELECT* FROM Customers; ";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comm.CommandType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CommandType.Text</a:t>
            </a:r>
            <a:r>
              <a:rPr lang="en-US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comm.CommandTimeout</a:t>
            </a:r>
            <a:r>
              <a:rPr lang="en-US" i="1" dirty="0">
                <a:solidFill>
                  <a:srgbClr val="00B050"/>
                </a:solidFill>
              </a:rPr>
              <a:t> = 30;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///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try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conn.Open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/// </a:t>
            </a:r>
            <a:r>
              <a:rPr lang="ru-RU" i="1" dirty="0">
                <a:solidFill>
                  <a:srgbClr val="00B050"/>
                </a:solidFill>
              </a:rPr>
              <a:t>блок 3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AsyncCallback</a:t>
            </a:r>
            <a:r>
              <a:rPr lang="en-US" i="1" dirty="0">
                <a:solidFill>
                  <a:srgbClr val="00B050"/>
                </a:solidFill>
              </a:rPr>
              <a:t> callback = new </a:t>
            </a:r>
            <a:r>
              <a:rPr lang="en-US" i="1" dirty="0" err="1">
                <a:solidFill>
                  <a:srgbClr val="00B050"/>
                </a:solidFill>
              </a:rPr>
              <a:t>AsyncCallback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GetDataCallback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endParaRPr lang="en-US" i="1" dirty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comm.BeginExecuteReader</a:t>
            </a:r>
            <a:r>
              <a:rPr lang="en-US" i="1" dirty="0">
                <a:solidFill>
                  <a:srgbClr val="00B050"/>
                </a:solidFill>
              </a:rPr>
              <a:t>(callback, </a:t>
            </a:r>
            <a:r>
              <a:rPr lang="en-US" i="1" dirty="0" err="1">
                <a:solidFill>
                  <a:srgbClr val="00B050"/>
                </a:solidFill>
              </a:rPr>
              <a:t>comm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MessageBox.Show</a:t>
            </a:r>
            <a:r>
              <a:rPr lang="en-US" i="1" dirty="0">
                <a:solidFill>
                  <a:srgbClr val="00B050"/>
                </a:solidFill>
              </a:rPr>
              <a:t>("Added thread is working...");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///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catch (Exception ex)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MessageBox.Show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ex.Message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В этом простом обработчике выделено три блока кода, о которых надо рассказать подробнее.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В </a:t>
            </a:r>
            <a:r>
              <a:rPr lang="ru-RU" dirty="0"/>
              <a:t>первом блоке происходит модификация строки подключения. Дело в том, что при использовании асинхронного доступа к источнику данных, строка подключения должна содержать атрибут «</a:t>
            </a:r>
            <a:r>
              <a:rPr lang="ru-RU" dirty="0" err="1"/>
              <a:t>Asynchronous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=</a:t>
            </a:r>
            <a:r>
              <a:rPr lang="ru-RU" dirty="0" err="1"/>
              <a:t>true</a:t>
            </a:r>
            <a:r>
              <a:rPr lang="ru-RU" dirty="0"/>
              <a:t>». Поэтому в этом блоке проверяется наличие этого атрибута, и если его нет в строке подключения, он добавляется в прочитанную копию строки. Сама строка подключения при этом не изменяется, т.к. мы не планируем использовать асинхронность все время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ru-RU" i="1" dirty="0" smtClean="0">
                <a:solidFill>
                  <a:srgbClr val="00B050"/>
                </a:solidFill>
              </a:rPr>
              <a:t>            </a:t>
            </a:r>
            <a:r>
              <a:rPr lang="en-US" i="1" dirty="0" err="1" smtClean="0">
                <a:solidFill>
                  <a:srgbClr val="00B050"/>
                </a:solidFill>
              </a:rPr>
              <a:t>const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string </a:t>
            </a:r>
            <a:r>
              <a:rPr lang="en-US" i="1" dirty="0" err="1">
                <a:solidFill>
                  <a:srgbClr val="00B050"/>
                </a:solidFill>
              </a:rPr>
              <a:t>AsyncEnabled</a:t>
            </a:r>
            <a:r>
              <a:rPr lang="en-US" i="1" dirty="0">
                <a:solidFill>
                  <a:srgbClr val="00B050"/>
                </a:solidFill>
              </a:rPr>
              <a:t> = "Asynchronous Processing=true";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if (!</a:t>
            </a:r>
            <a:r>
              <a:rPr lang="en-US" i="1" dirty="0" err="1">
                <a:solidFill>
                  <a:srgbClr val="00B050"/>
                </a:solidFill>
              </a:rPr>
              <a:t>cs.Contains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AsyncEnabled</a:t>
            </a:r>
            <a:r>
              <a:rPr lang="en-US" i="1" dirty="0">
                <a:solidFill>
                  <a:srgbClr val="00B050"/>
                </a:solidFill>
              </a:rPr>
              <a:t>))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cs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String.Format</a:t>
            </a:r>
            <a:r>
              <a:rPr lang="en-US" i="1" dirty="0">
                <a:solidFill>
                  <a:srgbClr val="00B050"/>
                </a:solidFill>
              </a:rPr>
              <a:t>($"{</a:t>
            </a:r>
            <a:r>
              <a:rPr lang="en-US" i="1" dirty="0" err="1">
                <a:solidFill>
                  <a:srgbClr val="00B050"/>
                </a:solidFill>
              </a:rPr>
              <a:t>cs</a:t>
            </a:r>
            <a:r>
              <a:rPr lang="en-US" i="1" dirty="0">
                <a:solidFill>
                  <a:srgbClr val="00B050"/>
                </a:solidFill>
              </a:rPr>
              <a:t>}; {</a:t>
            </a:r>
            <a:r>
              <a:rPr lang="en-US" i="1" dirty="0" err="1">
                <a:solidFill>
                  <a:srgbClr val="00B050"/>
                </a:solidFill>
              </a:rPr>
              <a:t>AsyncEnabled</a:t>
            </a:r>
            <a:r>
              <a:rPr lang="en-US" i="1" dirty="0">
                <a:solidFill>
                  <a:srgbClr val="00B050"/>
                </a:solidFill>
              </a:rPr>
              <a:t>}");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6884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Во втором блоке мы имитируем выполнение длительной операции на сервере БД. Для этого используется SQL запрос “WAITFOR DELAY ‘00:00:05’”. Этот запрос вызывает остановку сервера БД на 5 секунд, чтобы мы имели время убедиться, что окно нашего приложения не блокируется на время выполнения запроса к БД. Для этой же цели мы выводим дальше диалоговое окно с сообщением «</a:t>
            </a:r>
            <a:r>
              <a:rPr lang="ru-RU" dirty="0" err="1"/>
              <a:t>Added</a:t>
            </a:r>
            <a:r>
              <a:rPr lang="ru-RU" dirty="0"/>
              <a:t> 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working</a:t>
            </a:r>
            <a:r>
              <a:rPr lang="ru-RU" dirty="0"/>
              <a:t>...», чтобы показать, что после запуска работы в дополнительном потоке приложение продолжает работу в первичном потоке. </a:t>
            </a:r>
          </a:p>
          <a:p>
            <a:pPr marL="0" indent="531813">
              <a:buNone/>
            </a:pPr>
            <a:r>
              <a:rPr lang="en-US" i="1" dirty="0" err="1">
                <a:solidFill>
                  <a:srgbClr val="00B050"/>
                </a:solidFill>
              </a:rPr>
              <a:t>comm.CommandText</a:t>
            </a:r>
            <a:r>
              <a:rPr lang="en-US" i="1" dirty="0">
                <a:solidFill>
                  <a:srgbClr val="00B050"/>
                </a:solidFill>
              </a:rPr>
              <a:t> = "WAITFOR DELAY '00:00:05'; SELECT* FROM Customers; ";</a:t>
            </a:r>
          </a:p>
          <a:p>
            <a:pPr marL="0" indent="53181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comm.CommandType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= </a:t>
            </a:r>
            <a:r>
              <a:rPr lang="en-US" i="1" dirty="0" err="1">
                <a:solidFill>
                  <a:srgbClr val="00B050"/>
                </a:solidFill>
              </a:rPr>
              <a:t>CommandType.Text</a:t>
            </a:r>
            <a:r>
              <a:rPr lang="en-US" i="1" dirty="0" smtClean="0">
                <a:solidFill>
                  <a:srgbClr val="00B050"/>
                </a:solidFill>
              </a:rPr>
              <a:t>;</a:t>
            </a:r>
            <a:endParaRPr lang="en-US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0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 smtClean="0"/>
              <a:t>Здесь </a:t>
            </a:r>
            <a:r>
              <a:rPr lang="ru-RU" dirty="0"/>
              <a:t>надо обратить внимание на инициализацию свойства </a:t>
            </a:r>
            <a:r>
              <a:rPr lang="ru-RU" dirty="0" err="1" smtClean="0"/>
              <a:t>comm.CommandTimeout</a:t>
            </a:r>
            <a:r>
              <a:rPr lang="ru-RU" dirty="0" smtClean="0"/>
              <a:t>. По </a:t>
            </a:r>
            <a:r>
              <a:rPr lang="ru-RU" dirty="0"/>
              <a:t>умолчанию значение этого свойства равно 30 секунд. Это время, выделяемое приложению на подключение к серверу БД и на выполнение запроса. Если вы полагаете, что вашему приложению может потребоваться больше времени, вы должны изменить значение этого свойства. В нашем случае, мы оставляем значение по умолчанию, просто, чтобы продемонстрировать необходимость помнить об этом свойстве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en-US" i="1" dirty="0" err="1">
                <a:solidFill>
                  <a:srgbClr val="00B050"/>
                </a:solidFill>
              </a:rPr>
              <a:t>comm.CommandTimeout</a:t>
            </a:r>
            <a:r>
              <a:rPr lang="en-US" i="1" dirty="0">
                <a:solidFill>
                  <a:srgbClr val="00B050"/>
                </a:solidFill>
              </a:rPr>
              <a:t> = 30</a:t>
            </a:r>
            <a:r>
              <a:rPr lang="en-US" i="1" dirty="0" smtClean="0">
                <a:solidFill>
                  <a:srgbClr val="00B050"/>
                </a:solidFill>
              </a:rPr>
              <a:t>;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24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 smtClean="0"/>
              <a:t>В</a:t>
            </a:r>
            <a:r>
              <a:rPr lang="ru-RU" dirty="0"/>
              <a:t> третьем блоке выполняется очень важная часть работы. Здесь создается делегат типа </a:t>
            </a:r>
            <a:r>
              <a:rPr lang="ru-RU" dirty="0" err="1"/>
              <a:t>AsyncCallback</a:t>
            </a:r>
            <a:r>
              <a:rPr lang="ru-RU" dirty="0"/>
              <a:t>, в который заносится адрес </a:t>
            </a:r>
            <a:r>
              <a:rPr lang="ru-RU" dirty="0" err="1"/>
              <a:t>callback</a:t>
            </a:r>
            <a:r>
              <a:rPr lang="ru-RU" dirty="0"/>
              <a:t> метода с именем </a:t>
            </a:r>
            <a:r>
              <a:rPr lang="ru-RU" dirty="0" err="1"/>
              <a:t>GetDataCallback</a:t>
            </a:r>
            <a:r>
              <a:rPr lang="ru-RU" dirty="0"/>
              <a:t>(). Имя этого метода произвольно, а вот сигнатура должна быть такой: тип возвращаемого </a:t>
            </a:r>
            <a:r>
              <a:rPr lang="ru-RU" dirty="0" err="1"/>
              <a:t>знасения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 err="1"/>
              <a:t>void</a:t>
            </a:r>
            <a:r>
              <a:rPr lang="ru-RU" dirty="0"/>
              <a:t> и один параметр типа </a:t>
            </a:r>
            <a:r>
              <a:rPr lang="ru-RU" dirty="0" err="1"/>
              <a:t>IAsyncResult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en-US" i="1" dirty="0" err="1">
                <a:solidFill>
                  <a:srgbClr val="00B050"/>
                </a:solidFill>
              </a:rPr>
              <a:t>AsyncCallback</a:t>
            </a:r>
            <a:r>
              <a:rPr lang="en-US" i="1" dirty="0">
                <a:solidFill>
                  <a:srgbClr val="00B050"/>
                </a:solidFill>
              </a:rPr>
              <a:t> callback = new </a:t>
            </a:r>
            <a:r>
              <a:rPr lang="en-US" i="1" dirty="0" err="1" smtClean="0">
                <a:solidFill>
                  <a:srgbClr val="00B050"/>
                </a:solidFill>
              </a:rPr>
              <a:t>AsyncCallback</a:t>
            </a:r>
            <a:r>
              <a:rPr lang="en-US" i="1" dirty="0" smtClean="0">
                <a:solidFill>
                  <a:srgbClr val="00B050"/>
                </a:solidFill>
              </a:rPr>
              <a:t>(</a:t>
            </a:r>
            <a:r>
              <a:rPr lang="en-US" i="1" dirty="0" err="1" smtClean="0">
                <a:solidFill>
                  <a:srgbClr val="00B050"/>
                </a:solidFill>
              </a:rPr>
              <a:t>GetDataCallback</a:t>
            </a:r>
            <a:r>
              <a:rPr lang="en-US" i="1" dirty="0" smtClean="0">
                <a:solidFill>
                  <a:srgbClr val="00B050"/>
                </a:solidFill>
              </a:rPr>
              <a:t>);</a:t>
            </a:r>
            <a:endParaRPr lang="ru-RU" i="1" dirty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i="1" dirty="0" smtClean="0">
                <a:solidFill>
                  <a:srgbClr val="00B050"/>
                </a:solidFill>
              </a:rPr>
              <a:t>…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private void </a:t>
            </a:r>
            <a:r>
              <a:rPr lang="en-US" i="1" dirty="0" err="1">
                <a:solidFill>
                  <a:srgbClr val="00B050"/>
                </a:solidFill>
              </a:rPr>
              <a:t>GetDataCallback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IAsyncResult</a:t>
            </a:r>
            <a:r>
              <a:rPr lang="en-US" i="1" dirty="0">
                <a:solidFill>
                  <a:srgbClr val="00B050"/>
                </a:solidFill>
              </a:rPr>
              <a:t> result)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{…}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75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Работа в дополнительном потоке начинается при вызове метода </a:t>
            </a:r>
            <a:endParaRPr lang="en-US" dirty="0" smtClean="0"/>
          </a:p>
          <a:p>
            <a:pPr marL="0" indent="531813" algn="ctr">
              <a:buNone/>
            </a:pPr>
            <a:r>
              <a:rPr lang="ru-RU" i="1" dirty="0" err="1" smtClean="0">
                <a:solidFill>
                  <a:srgbClr val="00B050"/>
                </a:solidFill>
              </a:rPr>
              <a:t>comm.BeginExecuteReader</a:t>
            </a:r>
            <a:r>
              <a:rPr lang="ru-RU" i="1" dirty="0" smtClean="0">
                <a:solidFill>
                  <a:srgbClr val="00B050"/>
                </a:solidFill>
              </a:rPr>
              <a:t>(</a:t>
            </a:r>
            <a:r>
              <a:rPr lang="ru-RU" i="1" dirty="0" err="1" smtClean="0">
                <a:solidFill>
                  <a:srgbClr val="00B050"/>
                </a:solidFill>
              </a:rPr>
              <a:t>callback</a:t>
            </a:r>
            <a:r>
              <a:rPr lang="ru-RU" i="1" dirty="0">
                <a:solidFill>
                  <a:srgbClr val="00B050"/>
                </a:solidFill>
              </a:rPr>
              <a:t>, </a:t>
            </a:r>
            <a:r>
              <a:rPr lang="ru-RU" i="1" dirty="0" err="1">
                <a:solidFill>
                  <a:srgbClr val="00B050"/>
                </a:solidFill>
              </a:rPr>
              <a:t>comm</a:t>
            </a:r>
            <a:r>
              <a:rPr lang="ru-RU" i="1" dirty="0" smtClean="0">
                <a:solidFill>
                  <a:srgbClr val="00B050"/>
                </a:solidFill>
              </a:rPr>
              <a:t>)</a:t>
            </a:r>
            <a:r>
              <a:rPr lang="ru-RU" dirty="0" smtClean="0"/>
              <a:t>;</a:t>
            </a:r>
            <a:r>
              <a:rPr lang="en-US" dirty="0" smtClean="0"/>
              <a:t>.</a:t>
            </a:r>
          </a:p>
          <a:p>
            <a:pPr marL="0" indent="531813">
              <a:buNone/>
            </a:pPr>
            <a:r>
              <a:rPr lang="ru-RU" dirty="0"/>
              <a:t>Обратите внимание, что мы передаем созданный делегат с адресом </a:t>
            </a:r>
            <a:r>
              <a:rPr lang="ru-RU" dirty="0" err="1"/>
              <a:t>callback</a:t>
            </a:r>
            <a:r>
              <a:rPr lang="ru-RU" dirty="0"/>
              <a:t> метода в дополнительный поток. Этот делегат сделает так, что наш </a:t>
            </a:r>
            <a:r>
              <a:rPr lang="ru-RU" dirty="0" err="1"/>
              <a:t>callback</a:t>
            </a:r>
            <a:r>
              <a:rPr lang="ru-RU" dirty="0"/>
              <a:t> метод </a:t>
            </a:r>
            <a:r>
              <a:rPr lang="ru-RU" dirty="0" err="1"/>
              <a:t>GetDataCallback</a:t>
            </a:r>
            <a:r>
              <a:rPr lang="ru-RU" dirty="0"/>
              <a:t>() будет автоматически вызван системой, когда работа в дополнительном потоке будет завершена. Кроме этого, мы передаем в дополнительный поток наш объект </a:t>
            </a:r>
            <a:r>
              <a:rPr lang="ru-RU" dirty="0" err="1"/>
              <a:t>comm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0373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3" rtlCol="0" anchor="ctr">
            <a:normAutofit fontScale="70000" lnSpcReduction="20000"/>
          </a:bodyPr>
          <a:lstStyle/>
          <a:p>
            <a:pPr marL="177800" indent="90488">
              <a:buNone/>
            </a:pPr>
            <a:r>
              <a:rPr lang="ru-RU" dirty="0"/>
              <a:t>Разберем код метода </a:t>
            </a:r>
            <a:r>
              <a:rPr lang="en-US" dirty="0" err="1"/>
              <a:t>GetDataCallback</a:t>
            </a:r>
            <a:r>
              <a:rPr lang="en-US" dirty="0"/>
              <a:t>()</a:t>
            </a:r>
            <a:r>
              <a:rPr lang="ru-RU" dirty="0"/>
              <a:t>.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private void </a:t>
            </a:r>
            <a:r>
              <a:rPr lang="en-US" i="1" dirty="0" err="1">
                <a:solidFill>
                  <a:srgbClr val="00B050"/>
                </a:solidFill>
              </a:rPr>
              <a:t>GetDataCallback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IAsyncResult</a:t>
            </a:r>
            <a:r>
              <a:rPr lang="en-US" i="1" dirty="0">
                <a:solidFill>
                  <a:srgbClr val="00B050"/>
                </a:solidFill>
              </a:rPr>
              <a:t> result)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</a:t>
            </a:r>
            <a:r>
              <a:rPr lang="en-US" i="1" dirty="0" smtClean="0">
                <a:solidFill>
                  <a:srgbClr val="00B050"/>
                </a:solidFill>
              </a:rPr>
              <a:t>{            </a:t>
            </a:r>
            <a:r>
              <a:rPr lang="en-US" i="1" dirty="0" err="1">
                <a:solidFill>
                  <a:srgbClr val="00B050"/>
                </a:solidFill>
              </a:rPr>
              <a:t>SqlDataReader</a:t>
            </a:r>
            <a:r>
              <a:rPr lang="en-US" i="1" dirty="0">
                <a:solidFill>
                  <a:srgbClr val="00B050"/>
                </a:solidFill>
              </a:rPr>
              <a:t> reader = null;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try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{/// </a:t>
            </a:r>
            <a:r>
              <a:rPr lang="ru-RU" i="1" dirty="0">
                <a:solidFill>
                  <a:srgbClr val="00B050"/>
                </a:solidFill>
              </a:rPr>
              <a:t>блок 1</a:t>
            </a:r>
          </a:p>
          <a:p>
            <a:pPr marL="177800" indent="90488">
              <a:buNone/>
            </a:pPr>
            <a:r>
              <a:rPr lang="ru-RU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SqlCommand</a:t>
            </a:r>
            <a:r>
              <a:rPr lang="en-US" i="1" dirty="0">
                <a:solidFill>
                  <a:srgbClr val="00B050"/>
                </a:solidFill>
              </a:rPr>
              <a:t> command = (</a:t>
            </a:r>
            <a:r>
              <a:rPr lang="en-US" i="1" dirty="0" err="1">
                <a:solidFill>
                  <a:srgbClr val="00B050"/>
                </a:solidFill>
              </a:rPr>
              <a:t>SqlCommand</a:t>
            </a:r>
            <a:r>
              <a:rPr lang="en-US" i="1" dirty="0">
                <a:solidFill>
                  <a:srgbClr val="00B050"/>
                </a:solidFill>
              </a:rPr>
              <a:t>)</a:t>
            </a:r>
            <a:r>
              <a:rPr lang="en-US" i="1" dirty="0" err="1">
                <a:solidFill>
                  <a:srgbClr val="00B050"/>
                </a:solidFill>
              </a:rPr>
              <a:t>result.AsyncState</a:t>
            </a:r>
            <a:r>
              <a:rPr lang="en-US" i="1" dirty="0">
                <a:solidFill>
                  <a:srgbClr val="00B050"/>
                </a:solidFill>
              </a:rPr>
              <a:t>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/// </a:t>
            </a:r>
            <a:r>
              <a:rPr lang="ru-RU" i="1" dirty="0">
                <a:solidFill>
                  <a:srgbClr val="00B050"/>
                </a:solidFill>
              </a:rPr>
              <a:t>блок 2</a:t>
            </a:r>
          </a:p>
          <a:p>
            <a:pPr marL="177800" indent="90488">
              <a:buNone/>
            </a:pPr>
            <a:r>
              <a:rPr lang="ru-RU" i="1" dirty="0">
                <a:solidFill>
                  <a:srgbClr val="00B050"/>
                </a:solidFill>
              </a:rPr>
              <a:t>                </a:t>
            </a:r>
            <a:r>
              <a:rPr lang="en-US" i="1" dirty="0">
                <a:solidFill>
                  <a:srgbClr val="00B050"/>
                </a:solidFill>
              </a:rPr>
              <a:t>reader = </a:t>
            </a:r>
            <a:r>
              <a:rPr lang="en-US" i="1" dirty="0" err="1">
                <a:solidFill>
                  <a:srgbClr val="00B050"/>
                </a:solidFill>
              </a:rPr>
              <a:t>command.EndExecuteReader</a:t>
            </a:r>
            <a:r>
              <a:rPr lang="en-US" i="1" dirty="0">
                <a:solidFill>
                  <a:srgbClr val="00B050"/>
                </a:solidFill>
              </a:rPr>
              <a:t>(result);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table = new </a:t>
            </a:r>
            <a:r>
              <a:rPr lang="en-US" i="1" dirty="0" err="1">
                <a:solidFill>
                  <a:srgbClr val="00B050"/>
                </a:solidFill>
              </a:rPr>
              <a:t>DataTable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 line = 0;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do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</a:t>
            </a:r>
            <a:r>
              <a:rPr lang="en-US" i="1" dirty="0">
                <a:solidFill>
                  <a:srgbClr val="00B050"/>
                </a:solidFill>
              </a:rPr>
              <a:t>while (</a:t>
            </a:r>
            <a:r>
              <a:rPr lang="en-US" i="1" dirty="0" err="1">
                <a:solidFill>
                  <a:srgbClr val="00B050"/>
                </a:solidFill>
              </a:rPr>
              <a:t>reader.Read</a:t>
            </a:r>
            <a:r>
              <a:rPr lang="en-US" i="1" dirty="0">
                <a:solidFill>
                  <a:srgbClr val="00B050"/>
                </a:solidFill>
              </a:rPr>
              <a:t>())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    </a:t>
            </a:r>
            <a:r>
              <a:rPr lang="en-US" i="1" dirty="0">
                <a:solidFill>
                  <a:srgbClr val="00B050"/>
                </a:solidFill>
              </a:rPr>
              <a:t>if (line == 0)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        </a:t>
            </a:r>
            <a:r>
              <a:rPr lang="en-US" i="1" dirty="0">
                <a:solidFill>
                  <a:srgbClr val="00B050"/>
                </a:solidFill>
              </a:rPr>
              <a:t>for (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= 0;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&lt;                            </a:t>
            </a:r>
            <a:r>
              <a:rPr lang="en-US" i="1" dirty="0" err="1">
                <a:solidFill>
                  <a:srgbClr val="00B050"/>
                </a:solidFill>
              </a:rPr>
              <a:t>reader.FieldCount</a:t>
            </a:r>
            <a:r>
              <a:rPr lang="en-US" i="1" dirty="0">
                <a:solidFill>
                  <a:srgbClr val="00B050"/>
                </a:solidFill>
              </a:rPr>
              <a:t>;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++)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            </a:t>
            </a:r>
            <a:r>
              <a:rPr lang="en-US" i="1" dirty="0" err="1">
                <a:solidFill>
                  <a:srgbClr val="00B050"/>
                </a:solidFill>
              </a:rPr>
              <a:t>table.Columns.Add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reader.GetName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));                    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    line</a:t>
            </a:r>
            <a:r>
              <a:rPr lang="en-US" i="1" dirty="0" smtClean="0">
                <a:solidFill>
                  <a:srgbClr val="00B050"/>
                </a:solidFill>
              </a:rPr>
              <a:t>++;                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</a:t>
            </a:r>
            <a:r>
              <a:rPr lang="en-US" i="1" dirty="0" err="1">
                <a:solidFill>
                  <a:srgbClr val="00B050"/>
                </a:solidFill>
              </a:rPr>
              <a:t>DataRow</a:t>
            </a:r>
            <a:r>
              <a:rPr lang="en-US" i="1" dirty="0">
                <a:solidFill>
                  <a:srgbClr val="00B050"/>
                </a:solidFill>
              </a:rPr>
              <a:t> row = </a:t>
            </a:r>
            <a:r>
              <a:rPr lang="en-US" i="1" dirty="0" err="1">
                <a:solidFill>
                  <a:srgbClr val="00B050"/>
                </a:solidFill>
              </a:rPr>
              <a:t>table.NewRow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for (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= 0;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&lt; </a:t>
            </a:r>
            <a:r>
              <a:rPr lang="en-US" i="1" dirty="0" err="1">
                <a:solidFill>
                  <a:srgbClr val="00B050"/>
                </a:solidFill>
              </a:rPr>
              <a:t>reader.FieldCount</a:t>
            </a:r>
            <a:r>
              <a:rPr lang="en-US" i="1" dirty="0">
                <a:solidFill>
                  <a:srgbClr val="00B050"/>
                </a:solidFill>
              </a:rPr>
              <a:t>;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++)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</a:t>
            </a:r>
            <a:r>
              <a:rPr lang="en-US" i="1" dirty="0" smtClean="0">
                <a:solidFill>
                  <a:srgbClr val="00B050"/>
                </a:solidFill>
              </a:rPr>
              <a:t>{</a:t>
            </a:r>
          </a:p>
          <a:p>
            <a:pPr marL="177800" indent="90488">
              <a:buNone/>
            </a:pPr>
            <a:r>
              <a:rPr lang="en-US" i="1" dirty="0" smtClean="0">
                <a:solidFill>
                  <a:srgbClr val="00B050"/>
                </a:solidFill>
              </a:rPr>
              <a:t>                            row[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] = reader[</a:t>
            </a:r>
            <a:r>
              <a:rPr lang="en-US" i="1" dirty="0" err="1" smtClean="0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];</a:t>
            </a:r>
          </a:p>
          <a:p>
            <a:pPr marL="177800" indent="90488">
              <a:buNone/>
            </a:pPr>
            <a:r>
              <a:rPr lang="en-US" i="1" dirty="0" smtClean="0">
                <a:solidFill>
                  <a:srgbClr val="00B050"/>
                </a:solidFill>
              </a:rPr>
              <a:t>                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</a:t>
            </a:r>
            <a:r>
              <a:rPr lang="en-US" i="1" dirty="0" err="1">
                <a:solidFill>
                  <a:srgbClr val="00B050"/>
                </a:solidFill>
              </a:rPr>
              <a:t>table.Rows.Add</a:t>
            </a:r>
            <a:r>
              <a:rPr lang="en-US" i="1" dirty="0">
                <a:solidFill>
                  <a:srgbClr val="00B050"/>
                </a:solidFill>
              </a:rPr>
              <a:t>(row);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}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} while (</a:t>
            </a:r>
            <a:r>
              <a:rPr lang="en-US" i="1" dirty="0" err="1">
                <a:solidFill>
                  <a:srgbClr val="00B050"/>
                </a:solidFill>
              </a:rPr>
              <a:t>reader.NextResult</a:t>
            </a:r>
            <a:r>
              <a:rPr lang="en-US" i="1" dirty="0">
                <a:solidFill>
                  <a:srgbClr val="00B050"/>
                </a:solidFill>
              </a:rPr>
              <a:t>());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DgvAction</a:t>
            </a:r>
            <a:r>
              <a:rPr lang="en-US" i="1" dirty="0" smtClean="0">
                <a:solidFill>
                  <a:srgbClr val="00B050"/>
                </a:solidFill>
              </a:rPr>
              <a:t>();            }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catch (Exception ex)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</a:t>
            </a:r>
            <a:r>
              <a:rPr lang="en-US" i="1" dirty="0" err="1">
                <a:solidFill>
                  <a:srgbClr val="00B050"/>
                </a:solidFill>
              </a:rPr>
              <a:t>MessageBox.Show</a:t>
            </a:r>
            <a:r>
              <a:rPr lang="en-US" i="1" dirty="0">
                <a:solidFill>
                  <a:srgbClr val="00B050"/>
                </a:solidFill>
              </a:rPr>
              <a:t>("From Callback 1:" + </a:t>
            </a:r>
            <a:r>
              <a:rPr lang="en-US" i="1" dirty="0" err="1">
                <a:solidFill>
                  <a:srgbClr val="00B050"/>
                </a:solidFill>
              </a:rPr>
              <a:t>ex.Message</a:t>
            </a:r>
            <a:r>
              <a:rPr lang="en-US" i="1" dirty="0" smtClean="0">
                <a:solidFill>
                  <a:srgbClr val="00B050"/>
                </a:solidFill>
              </a:rPr>
              <a:t>);    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finally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</a:t>
            </a:r>
            <a:r>
              <a:rPr lang="en-US" i="1" dirty="0">
                <a:solidFill>
                  <a:srgbClr val="00B050"/>
                </a:solidFill>
              </a:rPr>
              <a:t>try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</a:t>
            </a:r>
            <a:r>
              <a:rPr lang="en-US" i="1" dirty="0">
                <a:solidFill>
                  <a:srgbClr val="00B050"/>
                </a:solidFill>
              </a:rPr>
              <a:t>if (!</a:t>
            </a:r>
            <a:r>
              <a:rPr lang="en-US" i="1" dirty="0" err="1">
                <a:solidFill>
                  <a:srgbClr val="00B050"/>
                </a:solidFill>
              </a:rPr>
              <a:t>reader.IsClosed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    </a:t>
            </a:r>
            <a:r>
              <a:rPr lang="en-US" i="1" dirty="0" err="1">
                <a:solidFill>
                  <a:srgbClr val="00B050"/>
                </a:solidFill>
              </a:rPr>
              <a:t>reader.Close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</a:t>
            </a:r>
            <a:r>
              <a:rPr lang="en-US" i="1" dirty="0" smtClean="0">
                <a:solidFill>
                  <a:srgbClr val="00B050"/>
                </a:solidFill>
              </a:rPr>
              <a:t>}        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catch (Exception ex)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</a:t>
            </a:r>
            <a:r>
              <a:rPr lang="en-US" i="1" dirty="0" err="1">
                <a:solidFill>
                  <a:srgbClr val="00B050"/>
                </a:solidFill>
              </a:rPr>
              <a:t>MessageBox.Show</a:t>
            </a:r>
            <a:r>
              <a:rPr lang="en-US" i="1" dirty="0">
                <a:solidFill>
                  <a:srgbClr val="00B050"/>
                </a:solidFill>
              </a:rPr>
              <a:t>("From Callback 2:" + </a:t>
            </a:r>
            <a:r>
              <a:rPr lang="en-US" i="1" dirty="0" err="1">
                <a:solidFill>
                  <a:srgbClr val="00B050"/>
                </a:solidFill>
              </a:rPr>
              <a:t>ex.Message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177800" indent="90488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smtClean="0">
                <a:solidFill>
                  <a:srgbClr val="00B050"/>
                </a:solidFill>
              </a:rPr>
              <a:t>}            }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48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 marL="0" indent="531813">
              <a:buNone/>
            </a:pPr>
            <a:r>
              <a:rPr lang="ru-RU" dirty="0"/>
              <a:t>Поскольку действие в этом методе выполняется в дополнительном потоке, мы не можем обращаться к </a:t>
            </a:r>
            <a:r>
              <a:rPr lang="ru-RU" dirty="0" err="1"/>
              <a:t>DataGridView</a:t>
            </a:r>
            <a:r>
              <a:rPr lang="ru-RU" dirty="0"/>
              <a:t> из этого метода напрямую. Поэтому мы создали метод </a:t>
            </a:r>
            <a:r>
              <a:rPr lang="ru-RU" dirty="0" err="1"/>
              <a:t>DgvAction</a:t>
            </a:r>
            <a:r>
              <a:rPr lang="ru-RU" dirty="0"/>
              <a:t>() из которого обращаемся к </a:t>
            </a:r>
            <a:r>
              <a:rPr lang="ru-RU" dirty="0" err="1"/>
              <a:t>DataGridView</a:t>
            </a:r>
            <a:r>
              <a:rPr lang="ru-RU" dirty="0"/>
              <a:t>, чтобы отобразить в нем результаты запроса. Для этого нам надо сделать объект </a:t>
            </a:r>
            <a:r>
              <a:rPr lang="ru-RU" dirty="0" err="1"/>
              <a:t>table</a:t>
            </a:r>
            <a:r>
              <a:rPr lang="ru-RU" dirty="0"/>
              <a:t> глобальным, чтобы доступ к нему был и из </a:t>
            </a:r>
            <a:r>
              <a:rPr lang="ru-RU" dirty="0" err="1"/>
              <a:t>GetDataCallback</a:t>
            </a:r>
            <a:r>
              <a:rPr lang="ru-RU" dirty="0"/>
              <a:t>() и из </a:t>
            </a:r>
            <a:r>
              <a:rPr lang="ru-RU" dirty="0" err="1"/>
              <a:t>DgvAction</a:t>
            </a:r>
            <a:r>
              <a:rPr lang="ru-RU" dirty="0"/>
              <a:t>().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private void </a:t>
            </a:r>
            <a:r>
              <a:rPr lang="en-US" i="1" dirty="0" err="1">
                <a:solidFill>
                  <a:srgbClr val="00B050"/>
                </a:solidFill>
              </a:rPr>
              <a:t>DgvAction</a:t>
            </a:r>
            <a:r>
              <a:rPr lang="en-US" i="1" dirty="0">
                <a:solidFill>
                  <a:srgbClr val="00B050"/>
                </a:solidFill>
              </a:rPr>
              <a:t>()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if (dataGridView1.InvokeRequired)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dataGridView1.Invoke(new Action(</a:t>
            </a:r>
            <a:r>
              <a:rPr lang="en-US" i="1" dirty="0" err="1">
                <a:solidFill>
                  <a:srgbClr val="00B050"/>
                </a:solidFill>
              </a:rPr>
              <a:t>DgvAction</a:t>
            </a:r>
            <a:r>
              <a:rPr lang="en-US" i="1" dirty="0">
                <a:solidFill>
                  <a:srgbClr val="00B050"/>
                </a:solidFill>
              </a:rPr>
              <a:t>));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return;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dataGridView1.DataSource = table;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0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Итак, наша цель — </a:t>
            </a:r>
            <a:r>
              <a:rPr lang="ru-RU" i="1" dirty="0"/>
              <a:t>написать код, инвариантный относительно источника данных</a:t>
            </a:r>
            <a:r>
              <a:rPr lang="ru-RU" dirty="0"/>
              <a:t>. Понятно, что такой код должен </a:t>
            </a:r>
            <a:r>
              <a:rPr lang="ru-RU" dirty="0" smtClean="0"/>
              <a:t>быть </a:t>
            </a:r>
            <a:r>
              <a:rPr lang="ru-RU" dirty="0"/>
              <a:t>параметризированным. Т.е. код должен получать каким-либо образом указание, с каким источником данных надо работать и дальше должен однотипно выполнять все необходимые приложению действия. Для написания такого кода нам надо познакомиться с классом </a:t>
            </a:r>
            <a:r>
              <a:rPr lang="ru-RU" b="1" dirty="0" smtClean="0"/>
              <a:t>DbProviderFactory</a:t>
            </a:r>
            <a:r>
              <a:rPr lang="ru-RU" dirty="0" smtClean="0"/>
              <a:t>.9</a:t>
            </a:r>
          </a:p>
          <a:p>
            <a:pPr marL="0" indent="531813">
              <a:buNone/>
            </a:pPr>
            <a:r>
              <a:rPr lang="ru-RU" b="1" dirty="0"/>
              <a:t>Каждый поставщик данных включает в свой состав класс-фабрику, производный от класса </a:t>
            </a:r>
            <a:r>
              <a:rPr lang="ru-RU" b="1" dirty="0" err="1"/>
              <a:t>DbProviderFactory</a:t>
            </a:r>
            <a:r>
              <a:rPr lang="ru-RU" b="1" dirty="0"/>
              <a:t>. </a:t>
            </a:r>
            <a:r>
              <a:rPr lang="ru-RU" dirty="0"/>
              <a:t>Если получить доступ к этому классу-фабрике для конкретного поставщика данных, то с его помощью можно создать объекты </a:t>
            </a:r>
            <a:r>
              <a:rPr lang="ru-RU" dirty="0" err="1"/>
              <a:t>Connection</a:t>
            </a:r>
            <a:r>
              <a:rPr lang="ru-RU" dirty="0"/>
              <a:t>, </a:t>
            </a:r>
            <a:r>
              <a:rPr lang="ru-RU" dirty="0" err="1"/>
              <a:t>Command</a:t>
            </a:r>
            <a:r>
              <a:rPr lang="ru-RU" dirty="0"/>
              <a:t>, </a:t>
            </a:r>
            <a:r>
              <a:rPr lang="ru-RU" dirty="0" err="1"/>
              <a:t>Adapter</a:t>
            </a:r>
            <a:r>
              <a:rPr lang="ru-RU" dirty="0"/>
              <a:t> и другие для этого поставщика данных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7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/>
          </a:bodyPr>
          <a:lstStyle/>
          <a:p>
            <a:pPr marL="0" indent="531813">
              <a:buNone/>
            </a:pPr>
            <a:r>
              <a:rPr lang="ru-RU" dirty="0"/>
              <a:t>Помните, при вызове </a:t>
            </a:r>
            <a:r>
              <a:rPr lang="ru-RU" dirty="0" err="1"/>
              <a:t>BeginExecuteReader</a:t>
            </a:r>
            <a:r>
              <a:rPr lang="ru-RU" dirty="0"/>
              <a:t>(), во втором параметре мы передали в дополнительный поток объект </a:t>
            </a:r>
            <a:r>
              <a:rPr lang="ru-RU" dirty="0" err="1"/>
              <a:t>comm</a:t>
            </a:r>
            <a:r>
              <a:rPr lang="ru-RU" dirty="0"/>
              <a:t>. Запомните, все, что вы передаете в </a:t>
            </a:r>
            <a:r>
              <a:rPr lang="ru-RU" dirty="0" err="1"/>
              <a:t>callback</a:t>
            </a:r>
            <a:r>
              <a:rPr lang="ru-RU" dirty="0"/>
              <a:t> метод, оказывается в свойстве </a:t>
            </a:r>
            <a:r>
              <a:rPr lang="ru-RU" dirty="0" err="1"/>
              <a:t>AsyncState</a:t>
            </a:r>
            <a:r>
              <a:rPr lang="ru-RU" dirty="0"/>
              <a:t> параметра этого </a:t>
            </a:r>
            <a:r>
              <a:rPr lang="ru-RU" dirty="0" err="1"/>
              <a:t>callback</a:t>
            </a:r>
            <a:r>
              <a:rPr lang="ru-RU" dirty="0"/>
              <a:t> метода. Свойство </a:t>
            </a:r>
            <a:r>
              <a:rPr lang="ru-RU" dirty="0" err="1"/>
              <a:t>AsyncState</a:t>
            </a:r>
            <a:r>
              <a:rPr lang="ru-RU" dirty="0"/>
              <a:t> имеет тип </a:t>
            </a:r>
            <a:r>
              <a:rPr lang="ru-RU" dirty="0" err="1"/>
              <a:t>Object</a:t>
            </a:r>
            <a:r>
              <a:rPr lang="ru-RU" dirty="0"/>
              <a:t>, поэтому мы можем передавать в дополнительный поток любые </a:t>
            </a:r>
            <a:r>
              <a:rPr lang="ru-RU" dirty="0" smtClean="0"/>
              <a:t>типы.</a:t>
            </a:r>
          </a:p>
          <a:p>
            <a:pPr marL="0" indent="531813">
              <a:buNone/>
            </a:pPr>
            <a:r>
              <a:rPr lang="ru-RU" dirty="0"/>
              <a:t>В первом блоке выделенного кода мы просто забираем из входного параметра переданный объект </a:t>
            </a:r>
            <a:r>
              <a:rPr lang="ru-RU" dirty="0" err="1"/>
              <a:t>comm</a:t>
            </a:r>
            <a:r>
              <a:rPr lang="ru-RU" dirty="0"/>
              <a:t>. Вы спросите, а зачем нам нужен этот объект в дополнительном потоке? Дело в том, что метод </a:t>
            </a:r>
            <a:r>
              <a:rPr lang="ru-RU" dirty="0" err="1"/>
              <a:t>BeginExecuteReader</a:t>
            </a:r>
            <a:r>
              <a:rPr lang="ru-RU" dirty="0"/>
              <a:t>() мы вызывали от этого объекта, и завершить начатое действие надо вызовом метода </a:t>
            </a:r>
            <a:r>
              <a:rPr lang="ru-RU" dirty="0" err="1"/>
              <a:t>EndExecuteReader</a:t>
            </a:r>
            <a:r>
              <a:rPr lang="ru-RU" dirty="0"/>
              <a:t>() от этого же объекта. Что мы и делаем во втором блоке. Еще раз отметьте, что получить результат выполнения асинхронного действия можно ТОЛЬКО после вызова метода </a:t>
            </a:r>
            <a:r>
              <a:rPr lang="ru-RU" dirty="0" err="1"/>
              <a:t>EndAction</a:t>
            </a:r>
            <a:r>
              <a:rPr lang="ru-RU" dirty="0"/>
              <a:t>(). В нашем случае — метода </a:t>
            </a:r>
            <a:r>
              <a:rPr lang="ru-RU" dirty="0" err="1"/>
              <a:t>EndExecuteReader</a:t>
            </a:r>
            <a:r>
              <a:rPr lang="ru-RU" dirty="0"/>
              <a:t>(). В нашем примере результатом выполнения действия является заполненный данными объект </a:t>
            </a:r>
            <a:r>
              <a:rPr lang="ru-RU" dirty="0" err="1"/>
              <a:t>reader</a:t>
            </a:r>
            <a:r>
              <a:rPr lang="ru-RU" dirty="0"/>
              <a:t>, вот его мы и получаем после вызова </a:t>
            </a:r>
            <a:r>
              <a:rPr lang="ru-RU" dirty="0" err="1"/>
              <a:t>EndExecuteReader</a:t>
            </a:r>
            <a:r>
              <a:rPr lang="ru-RU" dirty="0"/>
              <a:t>() и дальше с ним работаем</a:t>
            </a:r>
            <a:r>
              <a:rPr lang="ru-RU" dirty="0" smtClean="0"/>
              <a:t>.</a:t>
            </a:r>
          </a:p>
          <a:p>
            <a:pPr marL="0" indent="531813">
              <a:buNone/>
            </a:pPr>
            <a:r>
              <a:rPr lang="ru-RU" dirty="0"/>
              <a:t>Дальше идет стандартная и уже знакомая вам обработка </a:t>
            </a:r>
            <a:r>
              <a:rPr lang="ru-RU" dirty="0" err="1"/>
              <a:t>SqlDataReader</a:t>
            </a:r>
            <a:r>
              <a:rPr lang="ru-RU" dirty="0"/>
              <a:t>, извлечение данных в </a:t>
            </a:r>
            <a:r>
              <a:rPr lang="ru-RU" dirty="0" err="1"/>
              <a:t>DataTable</a:t>
            </a:r>
            <a:r>
              <a:rPr lang="ru-RU" dirty="0"/>
              <a:t> и отображение их в dataGridView1. Отметьте, что в командном свойстве объекта </a:t>
            </a:r>
            <a:r>
              <a:rPr lang="ru-RU" dirty="0" err="1"/>
              <a:t>comm</a:t>
            </a:r>
            <a:r>
              <a:rPr lang="ru-RU" dirty="0"/>
              <a:t> находятся сразу два запроса, и оба они нормально обрабатываются.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262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Теперь акцентируем внимание на том, каким образом был выполнен наш асинхронный запрос к БД. После вызова метода </a:t>
            </a:r>
            <a:r>
              <a:rPr lang="ru-RU" dirty="0" err="1"/>
              <a:t>BeginExecuteReader</a:t>
            </a:r>
            <a:r>
              <a:rPr lang="ru-RU" dirty="0"/>
              <a:t>() автоматически был создан новый поток, и в нем наше приложение подключилось к серверу БД и начало выполнять на сервере переданные запросы. В это время, основной поток нашего приложения продолжал свою работу — в частности, сформировал и вывел диалоговое окно с сообщением.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В </a:t>
            </a:r>
            <a:r>
              <a:rPr lang="ru-RU" dirty="0"/>
              <a:t>какой-то момент времени работа в дополнительном потоке завершилась. И вот здесь свою роль сыграл наш </a:t>
            </a:r>
            <a:r>
              <a:rPr lang="ru-RU" dirty="0" err="1"/>
              <a:t>callback</a:t>
            </a:r>
            <a:r>
              <a:rPr lang="ru-RU" dirty="0"/>
              <a:t> метод </a:t>
            </a:r>
            <a:r>
              <a:rPr lang="ru-RU" dirty="0" err="1"/>
              <a:t>GetDataCallback</a:t>
            </a:r>
            <a:r>
              <a:rPr lang="ru-RU" dirty="0"/>
              <a:t>(). Эта роль заключается в том, что этот метод был вызван системой автоматически (на то он и </a:t>
            </a:r>
            <a:r>
              <a:rPr lang="ru-RU" dirty="0" err="1"/>
              <a:t>callback</a:t>
            </a:r>
            <a:r>
              <a:rPr lang="ru-RU" dirty="0"/>
              <a:t> метод), как только работа в дополнительном потоке завершилась. Все остальное, что происходит в методе </a:t>
            </a:r>
            <a:r>
              <a:rPr lang="ru-RU" dirty="0" err="1"/>
              <a:t>GetDataCallback</a:t>
            </a:r>
            <a:r>
              <a:rPr lang="ru-RU" dirty="0"/>
              <a:t>(), мы уже обсудили. Нам не пришлось явно определять завершение работы дополнительного потока. За нас это сделал </a:t>
            </a:r>
            <a:r>
              <a:rPr lang="ru-RU" dirty="0" err="1"/>
              <a:t>callback</a:t>
            </a:r>
            <a:r>
              <a:rPr lang="ru-RU" dirty="0"/>
              <a:t> метод </a:t>
            </a:r>
            <a:r>
              <a:rPr lang="ru-RU" dirty="0" err="1"/>
              <a:t>GetDataCallback</a:t>
            </a:r>
            <a:r>
              <a:rPr lang="ru-RU" dirty="0"/>
              <a:t>(). И еще обратите внимание на то, что мы вызывали метод </a:t>
            </a:r>
            <a:r>
              <a:rPr lang="ru-RU" dirty="0" err="1"/>
              <a:t>BeginExecuteReader</a:t>
            </a:r>
            <a:r>
              <a:rPr lang="ru-RU" dirty="0"/>
              <a:t>() не получая от него его возвращаемое значение. При использовании </a:t>
            </a:r>
            <a:r>
              <a:rPr lang="ru-RU" dirty="0" err="1"/>
              <a:t>callback</a:t>
            </a:r>
            <a:r>
              <a:rPr lang="ru-RU" dirty="0"/>
              <a:t> методов можно обходиться без этого значения.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7015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</a:t>
            </a:r>
            <a:r>
              <a:rPr lang="en-US" dirty="0"/>
              <a:t>callback </a:t>
            </a:r>
            <a:r>
              <a:rPr lang="ru-RU" dirty="0"/>
              <a:t>методов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 smtClean="0"/>
              <a:t>Результат: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745" y="1912044"/>
            <a:ext cx="5267325" cy="36099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958508" y="6228019"/>
            <a:ext cx="507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31813" algn="r"/>
            <a:r>
              <a:rPr lang="ru-RU" dirty="0">
                <a:solidFill>
                  <a:srgbClr val="FFFF00"/>
                </a:solidFill>
              </a:rPr>
              <a:t>Смотрите код примера в заметках к слайду.</a:t>
            </a:r>
          </a:p>
        </p:txBody>
      </p:sp>
    </p:spTree>
    <p:extLst>
      <p:ext uri="{BB962C8B-B14F-4D97-AF65-F5344CB8AC3E}">
        <p14:creationId xmlns:p14="http://schemas.microsoft.com/office/powerpoint/2010/main" val="228438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класса </a:t>
            </a:r>
            <a:r>
              <a:rPr lang="en-US" dirty="0" err="1"/>
              <a:t>WaitHandle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2016224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Сейчас мы рассмотрим другой механизм асинхронного доступа к БД. Мы будем использовать объект класса синхронизации </a:t>
            </a:r>
            <a:r>
              <a:rPr lang="ru-RU" dirty="0" err="1"/>
              <a:t>WaitHandle</a:t>
            </a:r>
            <a:r>
              <a:rPr lang="ru-RU" dirty="0"/>
              <a:t>, чтобы узнать, завершена ли работа в дополнительном потоке и вызвать метод </a:t>
            </a:r>
            <a:r>
              <a:rPr lang="ru-RU" dirty="0" err="1"/>
              <a:t>EndAction</a:t>
            </a:r>
            <a:r>
              <a:rPr lang="ru-RU" dirty="0"/>
              <a:t>(). 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783" y="2844159"/>
            <a:ext cx="54292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4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класса </a:t>
            </a:r>
            <a:r>
              <a:rPr lang="en-US" dirty="0" err="1"/>
              <a:t>WaitHandle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3" rtlCol="0" anchor="ctr">
            <a:normAutofit fontScale="70000" lnSpcReduction="20000"/>
          </a:bodyPr>
          <a:lstStyle/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private void button4_Click(object sender, </a:t>
            </a:r>
            <a:r>
              <a:rPr lang="en-US" i="1" dirty="0" err="1">
                <a:solidFill>
                  <a:srgbClr val="00B050"/>
                </a:solidFill>
              </a:rPr>
              <a:t>EventArgs</a:t>
            </a:r>
            <a:r>
              <a:rPr lang="en-US" i="1" dirty="0">
                <a:solidFill>
                  <a:srgbClr val="00B050"/>
                </a:solidFill>
              </a:rPr>
              <a:t> e)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const</a:t>
            </a:r>
            <a:r>
              <a:rPr lang="en-US" i="1" dirty="0">
                <a:solidFill>
                  <a:srgbClr val="00B050"/>
                </a:solidFill>
              </a:rPr>
              <a:t> string </a:t>
            </a:r>
            <a:r>
              <a:rPr lang="en-US" i="1" dirty="0" err="1">
                <a:solidFill>
                  <a:srgbClr val="00B050"/>
                </a:solidFill>
              </a:rPr>
              <a:t>AsyncEnabled</a:t>
            </a:r>
            <a:r>
              <a:rPr lang="en-US" i="1" dirty="0">
                <a:solidFill>
                  <a:srgbClr val="00B050"/>
                </a:solidFill>
              </a:rPr>
              <a:t> = "Asynchronous Processing=true";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if (!</a:t>
            </a:r>
            <a:r>
              <a:rPr lang="en-US" i="1" dirty="0" err="1">
                <a:solidFill>
                  <a:srgbClr val="00B050"/>
                </a:solidFill>
              </a:rPr>
              <a:t>cs.Contains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AsyncEnabled</a:t>
            </a:r>
            <a:r>
              <a:rPr lang="en-US" i="1" dirty="0">
                <a:solidFill>
                  <a:srgbClr val="00B050"/>
                </a:solidFill>
              </a:rPr>
              <a:t>))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cs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String.Format</a:t>
            </a:r>
            <a:r>
              <a:rPr lang="en-US" i="1" dirty="0">
                <a:solidFill>
                  <a:srgbClr val="00B050"/>
                </a:solidFill>
              </a:rPr>
              <a:t>($"{</a:t>
            </a:r>
            <a:r>
              <a:rPr lang="en-US" i="1" dirty="0" err="1">
                <a:solidFill>
                  <a:srgbClr val="00B050"/>
                </a:solidFill>
              </a:rPr>
              <a:t>cs</a:t>
            </a:r>
            <a:r>
              <a:rPr lang="en-US" i="1" dirty="0">
                <a:solidFill>
                  <a:srgbClr val="00B050"/>
                </a:solidFill>
              </a:rPr>
              <a:t>}; {</a:t>
            </a:r>
            <a:r>
              <a:rPr lang="en-US" i="1" dirty="0" err="1">
                <a:solidFill>
                  <a:srgbClr val="00B050"/>
                </a:solidFill>
              </a:rPr>
              <a:t>AsyncEnabled</a:t>
            </a:r>
            <a:r>
              <a:rPr lang="en-US" i="1" dirty="0">
                <a:solidFill>
                  <a:srgbClr val="00B050"/>
                </a:solidFill>
              </a:rPr>
              <a:t>}");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conn = new </a:t>
            </a:r>
            <a:r>
              <a:rPr lang="en-US" i="1" dirty="0" err="1">
                <a:solidFill>
                  <a:srgbClr val="00B050"/>
                </a:solidFill>
              </a:rPr>
              <a:t>SqlConnection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cs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SqlCommand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comm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conn.CreateCommand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comm.CommandText</a:t>
            </a:r>
            <a:r>
              <a:rPr lang="en-US" i="1" dirty="0">
                <a:solidFill>
                  <a:srgbClr val="00B050"/>
                </a:solidFill>
              </a:rPr>
              <a:t> = "WAITFOR DELAY '00:00:05'; SELECT* FROM Customers; ";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comm.CommandType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CommandType.Text</a:t>
            </a:r>
            <a:r>
              <a:rPr lang="en-US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comm.CommandTimeout</a:t>
            </a:r>
            <a:r>
              <a:rPr lang="en-US" i="1" dirty="0">
                <a:solidFill>
                  <a:srgbClr val="00B050"/>
                </a:solidFill>
              </a:rPr>
              <a:t> = 30;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try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conn.Open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/// </a:t>
            </a:r>
            <a:r>
              <a:rPr lang="ru-RU" i="1" dirty="0">
                <a:solidFill>
                  <a:srgbClr val="00B050"/>
                </a:solidFill>
              </a:rPr>
              <a:t>блок 1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IAsyncResult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iar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comm.BeginExecuteReader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/// </a:t>
            </a:r>
            <a:r>
              <a:rPr lang="ru-RU" i="1" dirty="0">
                <a:solidFill>
                  <a:srgbClr val="00B050"/>
                </a:solidFill>
              </a:rPr>
              <a:t>блок 2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WaitHandle</a:t>
            </a:r>
            <a:r>
              <a:rPr lang="en-US" i="1" dirty="0">
                <a:solidFill>
                  <a:srgbClr val="00B050"/>
                </a:solidFill>
              </a:rPr>
              <a:t> handle = </a:t>
            </a:r>
            <a:r>
              <a:rPr lang="en-US" i="1" dirty="0" err="1">
                <a:solidFill>
                  <a:srgbClr val="00B050"/>
                </a:solidFill>
              </a:rPr>
              <a:t>iar.AsyncWaitHandle</a:t>
            </a:r>
            <a:r>
              <a:rPr lang="en-US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/// </a:t>
            </a:r>
            <a:r>
              <a:rPr lang="ru-RU" i="1" dirty="0">
                <a:solidFill>
                  <a:srgbClr val="00B050"/>
                </a:solidFill>
              </a:rPr>
              <a:t>блок 3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    </a:t>
            </a:r>
            <a:r>
              <a:rPr lang="en-US" i="1" dirty="0">
                <a:solidFill>
                  <a:srgbClr val="00B050"/>
                </a:solidFill>
              </a:rPr>
              <a:t>if (</a:t>
            </a:r>
            <a:r>
              <a:rPr lang="en-US" i="1" dirty="0" err="1">
                <a:solidFill>
                  <a:srgbClr val="00B050"/>
                </a:solidFill>
              </a:rPr>
              <a:t>handle.WaitOne</a:t>
            </a:r>
            <a:r>
              <a:rPr lang="en-US" i="1" dirty="0">
                <a:solidFill>
                  <a:srgbClr val="00B050"/>
                </a:solidFill>
              </a:rPr>
              <a:t>(10000))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/// </a:t>
            </a:r>
            <a:r>
              <a:rPr lang="ru-RU" i="1" dirty="0">
                <a:solidFill>
                  <a:srgbClr val="00B050"/>
                </a:solidFill>
              </a:rPr>
              <a:t>блок 4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        </a:t>
            </a:r>
            <a:r>
              <a:rPr lang="en-US" i="1" dirty="0" err="1">
                <a:solidFill>
                  <a:srgbClr val="00B050"/>
                </a:solidFill>
              </a:rPr>
              <a:t>GetData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comm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err="1">
                <a:solidFill>
                  <a:srgbClr val="00B050"/>
                </a:solidFill>
              </a:rPr>
              <a:t>iar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else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</a:t>
            </a:r>
            <a:r>
              <a:rPr lang="en-US" i="1" dirty="0" err="1">
                <a:solidFill>
                  <a:srgbClr val="00B050"/>
                </a:solidFill>
              </a:rPr>
              <a:t>MessageBox.Show</a:t>
            </a:r>
            <a:r>
              <a:rPr lang="en-US" i="1" dirty="0">
                <a:solidFill>
                  <a:srgbClr val="00B050"/>
                </a:solidFill>
              </a:rPr>
              <a:t>("</a:t>
            </a:r>
            <a:r>
              <a:rPr lang="en-US" i="1" dirty="0" err="1">
                <a:solidFill>
                  <a:srgbClr val="00B050"/>
                </a:solidFill>
              </a:rPr>
              <a:t>TimeOut</a:t>
            </a:r>
            <a:r>
              <a:rPr lang="en-US" i="1" dirty="0">
                <a:solidFill>
                  <a:srgbClr val="00B050"/>
                </a:solidFill>
              </a:rPr>
              <a:t> exceeded");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catch (Exception ex)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MessageBox.Show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ex.Message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0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класса </a:t>
            </a:r>
            <a:r>
              <a:rPr lang="en-US" dirty="0" err="1"/>
              <a:t>WaitHandle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В первом блоке вызывается метод </a:t>
            </a:r>
            <a:r>
              <a:rPr lang="ru-RU" dirty="0" err="1"/>
              <a:t>BeginExecuteReader</a:t>
            </a:r>
            <a:r>
              <a:rPr lang="ru-RU" dirty="0"/>
              <a:t>(). Теперь при вызове мы получаем возвращаемое значение этого метода и не передаем ему никаких параметров. Как вы видите, никаких делегатов и </a:t>
            </a:r>
            <a:r>
              <a:rPr lang="ru-RU" dirty="0" err="1"/>
              <a:t>callback</a:t>
            </a:r>
            <a:r>
              <a:rPr lang="ru-RU" dirty="0"/>
              <a:t> методов тоже нет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IAsyncResult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iar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comm.BeginExecuteReader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dirty="0"/>
              <a:t>Во втором блоке мы берем из возвращенного методом </a:t>
            </a:r>
            <a:r>
              <a:rPr lang="ru-RU" dirty="0" err="1"/>
              <a:t>BeginExecuteReader</a:t>
            </a:r>
            <a:r>
              <a:rPr lang="ru-RU" dirty="0"/>
              <a:t>() значения объект типа </a:t>
            </a:r>
            <a:r>
              <a:rPr lang="ru-RU" dirty="0" err="1"/>
              <a:t>WaitHandle</a:t>
            </a:r>
            <a:r>
              <a:rPr lang="ru-RU" dirty="0"/>
              <a:t>, с помощью которого мы узнаем о завершении работы в дополнительном потоке. Пусть вас не смущает то, что мы получаем возвращаемое значение от метода </a:t>
            </a:r>
            <a:r>
              <a:rPr lang="ru-RU" dirty="0" err="1"/>
              <a:t>BeginExecuteReader</a:t>
            </a:r>
            <a:r>
              <a:rPr lang="ru-RU" dirty="0"/>
              <a:t>(), который все еще продолжает работу в дополнительном потоке. Дело в том, что этот метод не блокирующий. Он стартует работу в дополнительном потоке и тут же возвращает управление, вызвавшему его потоку. В возвращенном значении, в свойстве </a:t>
            </a:r>
            <a:r>
              <a:rPr lang="ru-RU" dirty="0" err="1"/>
              <a:t>AsyncWaitHandle</a:t>
            </a:r>
            <a:r>
              <a:rPr lang="ru-RU" dirty="0"/>
              <a:t> как раз и располагается объект </a:t>
            </a:r>
            <a:r>
              <a:rPr lang="ru-RU" dirty="0" err="1"/>
              <a:t>WaitHandle</a:t>
            </a:r>
            <a:r>
              <a:rPr lang="ru-RU" dirty="0"/>
              <a:t>, который доступен из дополнительного потока и который просигнализирует нам о том, что работа в дополнительном потоке </a:t>
            </a:r>
            <a:r>
              <a:rPr lang="ru-RU" dirty="0" smtClean="0"/>
              <a:t>завершилась</a:t>
            </a:r>
            <a:r>
              <a:rPr lang="en-US" dirty="0" smtClean="0"/>
              <a:t>.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WaitHandle</a:t>
            </a:r>
            <a:r>
              <a:rPr lang="en-US" i="1" dirty="0">
                <a:solidFill>
                  <a:srgbClr val="00B050"/>
                </a:solidFill>
              </a:rPr>
              <a:t> handle = </a:t>
            </a:r>
            <a:r>
              <a:rPr lang="en-US" i="1" dirty="0" err="1">
                <a:solidFill>
                  <a:srgbClr val="00B050"/>
                </a:solidFill>
              </a:rPr>
              <a:t>iar.AsyncWaitHandle</a:t>
            </a:r>
            <a:r>
              <a:rPr lang="en-US" i="1" dirty="0">
                <a:solidFill>
                  <a:srgbClr val="00B050"/>
                </a:solidFill>
              </a:rPr>
              <a:t>;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96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класса </a:t>
            </a:r>
            <a:r>
              <a:rPr lang="en-US" dirty="0" err="1"/>
              <a:t>WaitHandle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В третьем блоке мы проверяем, завершилась ли работа ли работа дополнительного потока. Когда дополнительный поток завершиться, метод </a:t>
            </a:r>
            <a:r>
              <a:rPr lang="ru-RU" dirty="0" err="1"/>
              <a:t>WaitOne</a:t>
            </a:r>
            <a:r>
              <a:rPr lang="ru-RU" dirty="0"/>
              <a:t>() вернет </a:t>
            </a:r>
            <a:r>
              <a:rPr lang="ru-RU" dirty="0" err="1"/>
              <a:t>true</a:t>
            </a:r>
            <a:r>
              <a:rPr lang="ru-RU" dirty="0"/>
              <a:t> и наш код вызовет обычный (не </a:t>
            </a:r>
            <a:r>
              <a:rPr lang="ru-RU" dirty="0" err="1"/>
              <a:t>callback</a:t>
            </a:r>
            <a:r>
              <a:rPr lang="ru-RU" dirty="0"/>
              <a:t>) метод </a:t>
            </a:r>
            <a:r>
              <a:rPr lang="ru-RU" dirty="0" err="1"/>
              <a:t>GetData</a:t>
            </a:r>
            <a:r>
              <a:rPr lang="ru-RU" dirty="0"/>
              <a:t>() для получения результата. Обратите внимание, что в методе </a:t>
            </a:r>
            <a:r>
              <a:rPr lang="ru-RU" dirty="0" err="1"/>
              <a:t>WaitOne</a:t>
            </a:r>
            <a:r>
              <a:rPr lang="ru-RU" dirty="0"/>
              <a:t>() задан таймаут, чтобы приложение не зависло в случае какой-либо ошибки в дополнительном потоке</a:t>
            </a:r>
            <a:r>
              <a:rPr lang="en-US" dirty="0"/>
              <a:t>.</a:t>
            </a: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if 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handle.WaitOne</a:t>
            </a:r>
            <a:r>
              <a:rPr lang="en-US" i="1" dirty="0">
                <a:solidFill>
                  <a:srgbClr val="00B050"/>
                </a:solidFill>
              </a:rPr>
              <a:t>(10000))                </a:t>
            </a:r>
            <a:endParaRPr lang="en-US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{</a:t>
            </a:r>
          </a:p>
          <a:p>
            <a:pPr marL="0" indent="53181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GetData</a:t>
            </a:r>
            <a:r>
              <a:rPr lang="en-US" i="1" dirty="0" smtClean="0">
                <a:solidFill>
                  <a:srgbClr val="00B050"/>
                </a:solidFill>
              </a:rPr>
              <a:t>(</a:t>
            </a:r>
            <a:r>
              <a:rPr lang="en-US" i="1" dirty="0" err="1" smtClean="0">
                <a:solidFill>
                  <a:srgbClr val="00B050"/>
                </a:solidFill>
              </a:rPr>
              <a:t>comm</a:t>
            </a:r>
            <a:r>
              <a:rPr lang="en-US" i="1" dirty="0">
                <a:solidFill>
                  <a:srgbClr val="00B050"/>
                </a:solidFill>
              </a:rPr>
              <a:t>, </a:t>
            </a:r>
            <a:r>
              <a:rPr lang="en-US" i="1" dirty="0" err="1">
                <a:solidFill>
                  <a:srgbClr val="00B050"/>
                </a:solidFill>
              </a:rPr>
              <a:t>iar</a:t>
            </a:r>
            <a:r>
              <a:rPr lang="en-US" i="1" dirty="0" smtClean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}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класса </a:t>
            </a:r>
            <a:r>
              <a:rPr lang="en-US" dirty="0" err="1"/>
              <a:t>WaitHandle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3" rtlCol="0" anchor="ctr">
            <a:normAutofit fontScale="70000" lnSpcReduction="20000"/>
          </a:bodyPr>
          <a:lstStyle/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private void </a:t>
            </a:r>
            <a:r>
              <a:rPr lang="en-US" i="1" dirty="0" err="1">
                <a:solidFill>
                  <a:srgbClr val="00B050"/>
                </a:solidFill>
              </a:rPr>
              <a:t>GetData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SqlCommand</a:t>
            </a:r>
            <a:r>
              <a:rPr lang="en-US" i="1" dirty="0">
                <a:solidFill>
                  <a:srgbClr val="00B050"/>
                </a:solidFill>
              </a:rPr>
              <a:t> command, </a:t>
            </a:r>
            <a:r>
              <a:rPr lang="en-US" i="1" dirty="0" err="1">
                <a:solidFill>
                  <a:srgbClr val="00B050"/>
                </a:solidFill>
              </a:rPr>
              <a:t>IAsyncResult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ia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SqlDataReader</a:t>
            </a:r>
            <a:r>
              <a:rPr lang="en-US" i="1" dirty="0">
                <a:solidFill>
                  <a:srgbClr val="00B050"/>
                </a:solidFill>
              </a:rPr>
              <a:t> reader = null;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try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reader = </a:t>
            </a:r>
            <a:r>
              <a:rPr lang="en-US" i="1" dirty="0" err="1">
                <a:solidFill>
                  <a:srgbClr val="00B050"/>
                </a:solidFill>
              </a:rPr>
              <a:t>command.EndExecuteReader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ia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DataTable</a:t>
            </a:r>
            <a:r>
              <a:rPr lang="en-US" i="1" dirty="0">
                <a:solidFill>
                  <a:srgbClr val="00B050"/>
                </a:solidFill>
              </a:rPr>
              <a:t> table = new </a:t>
            </a:r>
            <a:r>
              <a:rPr lang="en-US" i="1" dirty="0" err="1">
                <a:solidFill>
                  <a:srgbClr val="00B050"/>
                </a:solidFill>
              </a:rPr>
              <a:t>DataTable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dataGridView1.DataSource = null;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 line = 0;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do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</a:t>
            </a:r>
            <a:r>
              <a:rPr lang="en-US" i="1" dirty="0">
                <a:solidFill>
                  <a:srgbClr val="00B050"/>
                </a:solidFill>
              </a:rPr>
              <a:t>while (</a:t>
            </a:r>
            <a:r>
              <a:rPr lang="en-US" i="1" dirty="0" err="1">
                <a:solidFill>
                  <a:srgbClr val="00B050"/>
                </a:solidFill>
              </a:rPr>
              <a:t>reader.Read</a:t>
            </a:r>
            <a:r>
              <a:rPr lang="en-US" i="1" dirty="0">
                <a:solidFill>
                  <a:srgbClr val="00B050"/>
                </a:solidFill>
              </a:rPr>
              <a:t>())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    </a:t>
            </a:r>
            <a:r>
              <a:rPr lang="en-US" i="1" dirty="0">
                <a:solidFill>
                  <a:srgbClr val="00B050"/>
                </a:solidFill>
              </a:rPr>
              <a:t>if (line == 0)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        </a:t>
            </a:r>
            <a:r>
              <a:rPr lang="en-US" i="1" dirty="0">
                <a:solidFill>
                  <a:srgbClr val="00B050"/>
                </a:solidFill>
              </a:rPr>
              <a:t>for (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= 0;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&lt; </a:t>
            </a:r>
            <a:r>
              <a:rPr lang="en-US" i="1" dirty="0" err="1">
                <a:solidFill>
                  <a:srgbClr val="00B050"/>
                </a:solidFill>
              </a:rPr>
              <a:t>reader.FieldCount</a:t>
            </a:r>
            <a:r>
              <a:rPr lang="en-US" i="1" dirty="0">
                <a:solidFill>
                  <a:srgbClr val="00B050"/>
                </a:solidFill>
              </a:rPr>
              <a:t>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   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++)                            </a:t>
            </a:r>
            <a:r>
              <a:rPr lang="en-US" i="1" dirty="0">
                <a:solidFill>
                  <a:srgbClr val="00B050"/>
                </a:solidFill>
              </a:rPr>
              <a:t>{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        </a:t>
            </a:r>
            <a:r>
              <a:rPr lang="en-US" i="1" dirty="0" err="1">
                <a:solidFill>
                  <a:srgbClr val="00B050"/>
                </a:solidFill>
              </a:rPr>
              <a:t>table.Columns.Add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reader.GetName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 smtClean="0">
                <a:solidFill>
                  <a:srgbClr val="00B050"/>
                </a:solidFill>
              </a:rPr>
              <a:t>));                    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    line</a:t>
            </a:r>
            <a:r>
              <a:rPr lang="en-US" i="1" dirty="0" smtClean="0">
                <a:solidFill>
                  <a:srgbClr val="00B050"/>
                </a:solidFill>
              </a:rPr>
              <a:t>++;                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</a:t>
            </a:r>
            <a:r>
              <a:rPr lang="en-US" i="1" dirty="0" err="1">
                <a:solidFill>
                  <a:srgbClr val="00B050"/>
                </a:solidFill>
              </a:rPr>
              <a:t>DataRow</a:t>
            </a:r>
            <a:r>
              <a:rPr lang="en-US" i="1" dirty="0">
                <a:solidFill>
                  <a:srgbClr val="00B050"/>
                </a:solidFill>
              </a:rPr>
              <a:t> row = </a:t>
            </a:r>
            <a:r>
              <a:rPr lang="en-US" i="1" dirty="0" err="1">
                <a:solidFill>
                  <a:srgbClr val="00B050"/>
                </a:solidFill>
              </a:rPr>
              <a:t>table.NewRow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for (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= 0;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 &lt; </a:t>
            </a:r>
            <a:r>
              <a:rPr lang="en-US" i="1" dirty="0" err="1">
                <a:solidFill>
                  <a:srgbClr val="00B050"/>
                </a:solidFill>
              </a:rPr>
              <a:t>reader.FieldCount</a:t>
            </a:r>
            <a:r>
              <a:rPr lang="en-US" i="1" dirty="0">
                <a:solidFill>
                  <a:srgbClr val="00B050"/>
                </a:solidFill>
              </a:rPr>
              <a:t>;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++)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        </a:t>
            </a:r>
            <a:r>
              <a:rPr lang="en-US" i="1" dirty="0">
                <a:solidFill>
                  <a:srgbClr val="00B050"/>
                </a:solidFill>
              </a:rPr>
              <a:t>row[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] = reader[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];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}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    </a:t>
            </a:r>
            <a:r>
              <a:rPr lang="en-US" i="1" dirty="0" err="1">
                <a:solidFill>
                  <a:srgbClr val="00B050"/>
                </a:solidFill>
              </a:rPr>
              <a:t>table.Rows.Add</a:t>
            </a:r>
            <a:r>
              <a:rPr lang="en-US" i="1" dirty="0">
                <a:solidFill>
                  <a:srgbClr val="00B050"/>
                </a:solidFill>
              </a:rPr>
              <a:t>(row);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}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} while (</a:t>
            </a:r>
            <a:r>
              <a:rPr lang="en-US" i="1" dirty="0" err="1">
                <a:solidFill>
                  <a:srgbClr val="00B050"/>
                </a:solidFill>
              </a:rPr>
              <a:t>reader.NextResult</a:t>
            </a:r>
            <a:r>
              <a:rPr lang="en-US" i="1" dirty="0">
                <a:solidFill>
                  <a:srgbClr val="00B050"/>
                </a:solidFill>
              </a:rPr>
              <a:t>());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dataGridView1.DataSource = table</a:t>
            </a:r>
            <a:r>
              <a:rPr lang="en-US" i="1" dirty="0" smtClean="0">
                <a:solidFill>
                  <a:srgbClr val="00B050"/>
                </a:solidFill>
              </a:rPr>
              <a:t>;    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catch (Exception ex)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MessageBox.Show</a:t>
            </a:r>
            <a:r>
              <a:rPr lang="en-US" i="1" dirty="0">
                <a:solidFill>
                  <a:srgbClr val="00B050"/>
                </a:solidFill>
              </a:rPr>
              <a:t>("From </a:t>
            </a:r>
            <a:r>
              <a:rPr lang="en-US" i="1" dirty="0" err="1">
                <a:solidFill>
                  <a:srgbClr val="00B050"/>
                </a:solidFill>
              </a:rPr>
              <a:t>GetData</a:t>
            </a:r>
            <a:r>
              <a:rPr lang="en-US" i="1" dirty="0">
                <a:solidFill>
                  <a:srgbClr val="00B050"/>
                </a:solidFill>
              </a:rPr>
              <a:t>:" +</a:t>
            </a:r>
            <a:r>
              <a:rPr lang="en-US" i="1" dirty="0" err="1">
                <a:solidFill>
                  <a:srgbClr val="00B050"/>
                </a:solidFill>
              </a:rPr>
              <a:t>ex.Message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finally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</a:t>
            </a:r>
            <a:r>
              <a:rPr lang="en-US" i="1" dirty="0">
                <a:solidFill>
                  <a:srgbClr val="00B050"/>
                </a:solidFill>
              </a:rPr>
              <a:t>try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</a:t>
            </a:r>
            <a:r>
              <a:rPr lang="en-US" i="1" dirty="0">
                <a:solidFill>
                  <a:srgbClr val="00B050"/>
                </a:solidFill>
              </a:rPr>
              <a:t>if (!</a:t>
            </a:r>
            <a:r>
              <a:rPr lang="en-US" i="1" dirty="0" err="1">
                <a:solidFill>
                  <a:srgbClr val="00B050"/>
                </a:solidFill>
              </a:rPr>
              <a:t>reader.IsClosed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        </a:t>
            </a:r>
            <a:r>
              <a:rPr lang="en-US" i="1" dirty="0" err="1">
                <a:solidFill>
                  <a:srgbClr val="00B050"/>
                </a:solidFill>
              </a:rPr>
              <a:t>reader.Close</a:t>
            </a:r>
            <a:r>
              <a:rPr lang="en-US" i="1" dirty="0" smtClean="0">
                <a:solidFill>
                  <a:srgbClr val="00B050"/>
                </a:solidFill>
              </a:rPr>
              <a:t>();                    } }</a:t>
            </a:r>
            <a:endParaRPr lang="en-US" i="1" dirty="0">
              <a:solidFill>
                <a:srgbClr val="00B050"/>
              </a:solidFill>
            </a:endParaRP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catch</a:t>
            </a:r>
          </a:p>
          <a:p>
            <a:pPr marL="357188" indent="0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smtClean="0">
                <a:solidFill>
                  <a:srgbClr val="00B050"/>
                </a:solidFill>
              </a:rPr>
              <a:t>{                }            }        </a:t>
            </a:r>
            <a:r>
              <a:rPr lang="en-US" i="1" dirty="0">
                <a:solidFill>
                  <a:srgbClr val="00B050"/>
                </a:solidFill>
              </a:rPr>
              <a:t>}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класса </a:t>
            </a:r>
            <a:r>
              <a:rPr lang="en-US" dirty="0" err="1"/>
              <a:t>WaitHandle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Что надо отметить об этом способе? Вы понимаете, что вызов </a:t>
            </a:r>
            <a:r>
              <a:rPr lang="ru-RU" dirty="0" err="1"/>
              <a:t>WaitOne</a:t>
            </a:r>
            <a:r>
              <a:rPr lang="ru-RU" dirty="0"/>
              <a:t>() блокирующий и наше приложение ждет завершения основного потока. Казалось бы, что это недостаток. Но в некоторых случаях приложению бывает просто нечего делать до завершения дополнительного потока. Кроме этого, главное преимущество использования объекта </a:t>
            </a:r>
            <a:r>
              <a:rPr lang="ru-RU" dirty="0" err="1"/>
              <a:t>WaitHandle</a:t>
            </a:r>
            <a:r>
              <a:rPr lang="ru-RU" dirty="0"/>
              <a:t> проявляется при необходимости следить за завершением нескольких дополнительных потоков. У этого класса, кроме метода </a:t>
            </a:r>
            <a:r>
              <a:rPr lang="ru-RU" dirty="0" err="1"/>
              <a:t>WaitOne</a:t>
            </a:r>
            <a:r>
              <a:rPr lang="ru-RU" dirty="0"/>
              <a:t>(), есть еще статические методы </a:t>
            </a:r>
            <a:r>
              <a:rPr lang="ru-RU" dirty="0" err="1"/>
              <a:t>WaitAll</a:t>
            </a:r>
            <a:r>
              <a:rPr lang="ru-RU" dirty="0"/>
              <a:t>() и </a:t>
            </a:r>
            <a:r>
              <a:rPr lang="ru-RU" dirty="0" err="1"/>
              <a:t>WaitAny</a:t>
            </a:r>
            <a:r>
              <a:rPr lang="ru-RU" dirty="0"/>
              <a:t>(). Эти методы принимают массивы объектов </a:t>
            </a:r>
            <a:r>
              <a:rPr lang="ru-RU" dirty="0" err="1"/>
              <a:t>WaitHandle</a:t>
            </a:r>
            <a:r>
              <a:rPr lang="ru-RU" dirty="0"/>
              <a:t>, соответствующих запущенным дополнительным потокам, и умеют сигнализировать о завершении всех отслеживаемых потоков, или о завершении одного из отслеживаемых потоков.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268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класса </a:t>
            </a:r>
            <a:r>
              <a:rPr lang="en-US" dirty="0" err="1"/>
              <a:t>WaitHandle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 smtClean="0"/>
              <a:t>Результат: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508" y="1919533"/>
            <a:ext cx="5257800" cy="36004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958508" y="6228019"/>
            <a:ext cx="507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31813" algn="r"/>
            <a:r>
              <a:rPr lang="ru-RU" dirty="0">
                <a:solidFill>
                  <a:srgbClr val="FFFF00"/>
                </a:solidFill>
              </a:rPr>
              <a:t>Смотрите код примера в заметках к слайду.</a:t>
            </a:r>
          </a:p>
        </p:txBody>
      </p:sp>
    </p:spTree>
    <p:extLst>
      <p:ext uri="{BB962C8B-B14F-4D97-AF65-F5344CB8AC3E}">
        <p14:creationId xmlns:p14="http://schemas.microsoft.com/office/powerpoint/2010/main" val="18815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Откуда приложение может узнать, какие поставщики данных доступны ему и как получить фабрику? В этом приложению поможет операционная система </a:t>
            </a:r>
            <a:r>
              <a:rPr lang="ru-RU" dirty="0" err="1"/>
              <a:t>Windows</a:t>
            </a:r>
            <a:r>
              <a:rPr lang="ru-RU" dirty="0"/>
              <a:t>. </a:t>
            </a:r>
            <a:r>
              <a:rPr lang="ru-RU" b="1" dirty="0"/>
              <a:t>На каждом компьютере под управлением </a:t>
            </a:r>
            <a:r>
              <a:rPr lang="ru-RU" b="1" dirty="0" err="1"/>
              <a:t>Windows</a:t>
            </a:r>
            <a:r>
              <a:rPr lang="ru-RU" b="1" dirty="0"/>
              <a:t> есть файл с именем </a:t>
            </a:r>
            <a:r>
              <a:rPr lang="ru-RU" b="1" dirty="0" err="1"/>
              <a:t>machine.config</a:t>
            </a:r>
            <a:r>
              <a:rPr lang="ru-RU" b="1" dirty="0"/>
              <a:t>. В этом файле и зарегистрированы все доступные поставщики данных.</a:t>
            </a:r>
            <a:r>
              <a:rPr lang="ru-RU" dirty="0"/>
              <a:t> Вы не будете удивлены, когда узнаете, что </a:t>
            </a:r>
            <a:r>
              <a:rPr lang="ru-RU" dirty="0" err="1"/>
              <a:t>machine.config</a:t>
            </a:r>
            <a:r>
              <a:rPr lang="ru-RU" dirty="0"/>
              <a:t> является XML файлом. Следовательно, прочитать этот файл и извлечь необходимую информацию будет просто.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На </a:t>
            </a:r>
            <a:r>
              <a:rPr lang="ru-RU" dirty="0"/>
              <a:t>моем компьютере этот файл находится по пути: </a:t>
            </a:r>
            <a:r>
              <a:rPr lang="ru-RU" dirty="0">
                <a:solidFill>
                  <a:schemeClr val="accent6"/>
                </a:solidFill>
              </a:rPr>
              <a:t>C:\Windows\Microsoft.NET\ </a:t>
            </a:r>
            <a:r>
              <a:rPr lang="ru-RU" dirty="0" err="1">
                <a:solidFill>
                  <a:schemeClr val="accent6"/>
                </a:solidFill>
              </a:rPr>
              <a:t>Framework</a:t>
            </a:r>
            <a:r>
              <a:rPr lang="ru-RU" dirty="0">
                <a:solidFill>
                  <a:schemeClr val="accent6"/>
                </a:solidFill>
              </a:rPr>
              <a:t>\v2.0.50727\CONFIG</a:t>
            </a:r>
            <a:r>
              <a:rPr lang="ru-RU" dirty="0" smtClean="0">
                <a:solidFill>
                  <a:schemeClr val="accent6"/>
                </a:solidFill>
              </a:rPr>
              <a:t>.</a:t>
            </a:r>
          </a:p>
          <a:p>
            <a:pPr marL="0" indent="531813">
              <a:buNone/>
            </a:pPr>
            <a:endParaRPr lang="ru-RU" dirty="0" smtClean="0"/>
          </a:p>
          <a:p>
            <a:pPr marL="0" indent="531813">
              <a:buNone/>
            </a:pP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797152"/>
            <a:ext cx="7981039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7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Использование опроса дополнительного потока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531813">
              <a:buNone/>
            </a:pPr>
            <a:r>
              <a:rPr lang="ru-RU" dirty="0"/>
              <a:t>В двух предыдущих примерах вы увидели, каким образом основной поток может узнавать о завершении работы дополнительного потока, чтобы вызвать метод </a:t>
            </a:r>
            <a:r>
              <a:rPr lang="ru-RU" dirty="0" err="1"/>
              <a:t>EndAction</a:t>
            </a:r>
            <a:r>
              <a:rPr lang="ru-RU" dirty="0"/>
              <a:t>() и получить результат. Существует еще один способ сделать это. Этот способ заключается в опросе свойства </a:t>
            </a:r>
            <a:r>
              <a:rPr lang="ru-RU" dirty="0" err="1"/>
              <a:t>IsCompleted</a:t>
            </a:r>
            <a:r>
              <a:rPr lang="ru-RU" dirty="0"/>
              <a:t>, объекта возвращенного методом </a:t>
            </a:r>
            <a:r>
              <a:rPr lang="ru-RU" dirty="0" err="1"/>
              <a:t>BeginExecuteReader</a:t>
            </a:r>
            <a:r>
              <a:rPr lang="ru-RU" dirty="0" smtClean="0"/>
              <a:t>():</a:t>
            </a:r>
          </a:p>
          <a:p>
            <a:pPr marL="0" indent="531813">
              <a:buNone/>
            </a:pPr>
            <a:r>
              <a:rPr lang="en-US" i="1" dirty="0" err="1">
                <a:solidFill>
                  <a:srgbClr val="00B050"/>
                </a:solidFill>
              </a:rPr>
              <a:t>IAsyncResult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iar</a:t>
            </a:r>
            <a:r>
              <a:rPr lang="en-US" i="1" dirty="0">
                <a:solidFill>
                  <a:srgbClr val="00B050"/>
                </a:solidFill>
              </a:rPr>
              <a:t> = </a:t>
            </a:r>
            <a:r>
              <a:rPr lang="en-US" i="1" dirty="0" err="1">
                <a:solidFill>
                  <a:srgbClr val="00B050"/>
                </a:solidFill>
              </a:rPr>
              <a:t>comm.BeginExecuteReader</a:t>
            </a:r>
            <a:r>
              <a:rPr lang="en-US" i="1" dirty="0">
                <a:solidFill>
                  <a:srgbClr val="00B050"/>
                </a:solidFill>
              </a:rPr>
              <a:t>();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while </a:t>
            </a:r>
            <a:r>
              <a:rPr lang="en-US" i="1" dirty="0">
                <a:solidFill>
                  <a:srgbClr val="00B050"/>
                </a:solidFill>
              </a:rPr>
              <a:t>(!</a:t>
            </a:r>
            <a:r>
              <a:rPr lang="en-US" i="1" dirty="0" err="1">
                <a:solidFill>
                  <a:srgbClr val="00B050"/>
                </a:solidFill>
              </a:rPr>
              <a:t>iar.IsCompleted</a:t>
            </a:r>
            <a:r>
              <a:rPr lang="en-US" i="1" dirty="0">
                <a:solidFill>
                  <a:srgbClr val="00B050"/>
                </a:solidFill>
              </a:rPr>
              <a:t>)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{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Console.WriteLine</a:t>
            </a:r>
            <a:r>
              <a:rPr lang="en-US" i="1" dirty="0">
                <a:solidFill>
                  <a:srgbClr val="00B050"/>
                </a:solidFill>
              </a:rPr>
              <a:t>("Waiting...");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}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dirty="0"/>
              <a:t>Использование этого способа — это «холостой ход» в работе приложения, или же бесцельная трата процессорного времени. В реальных приложениях использовать такой подход, вряд ли стоит. Хотя, возможно, иногда может понадобиться и такой прием.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С появлением </a:t>
            </a:r>
            <a:r>
              <a:rPr lang="ru-RU" dirty="0" err="1"/>
              <a:t>платфориы</a:t>
            </a:r>
            <a:r>
              <a:rPr lang="ru-RU" dirty="0"/>
              <a:t> .NET </a:t>
            </a:r>
            <a:r>
              <a:rPr lang="ru-RU" dirty="0" err="1"/>
              <a:t>Framework</a:t>
            </a:r>
            <a:r>
              <a:rPr lang="ru-RU" dirty="0"/>
              <a:t> 4.5 в реализации асинхронных методов программирования произошли существенные изменения. Методы для асинхронного доступа к источникам данных, которые мы рассмотрели </a:t>
            </a:r>
            <a:r>
              <a:rPr lang="ru-RU" dirty="0" smtClean="0"/>
              <a:t>ранее, </a:t>
            </a:r>
            <a:r>
              <a:rPr lang="ru-RU" dirty="0"/>
              <a:t>остаются в силе и для .NET </a:t>
            </a:r>
            <a:r>
              <a:rPr lang="ru-RU" dirty="0" err="1"/>
              <a:t>Framework</a:t>
            </a:r>
            <a:r>
              <a:rPr lang="ru-RU" dirty="0"/>
              <a:t> 4.5. Только теперь в строке подключения не надо указывать атрибут </a:t>
            </a:r>
            <a:r>
              <a:rPr lang="ru-RU" dirty="0" err="1"/>
              <a:t>Asynchronous</a:t>
            </a:r>
            <a:r>
              <a:rPr lang="ru-RU" dirty="0"/>
              <a:t> </a:t>
            </a:r>
            <a:r>
              <a:rPr lang="ru-RU" dirty="0" err="1"/>
              <a:t>Processing</a:t>
            </a:r>
            <a:r>
              <a:rPr lang="ru-RU" dirty="0"/>
              <a:t>=</a:t>
            </a:r>
            <a:r>
              <a:rPr lang="ru-RU" dirty="0" err="1"/>
              <a:t>true</a:t>
            </a:r>
            <a:r>
              <a:rPr lang="ru-RU" dirty="0"/>
              <a:t>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Однако </a:t>
            </a:r>
            <a:r>
              <a:rPr lang="ru-RU" dirty="0"/>
              <a:t>данная версия .NET </a:t>
            </a:r>
            <a:r>
              <a:rPr lang="ru-RU" dirty="0" err="1"/>
              <a:t>Framework</a:t>
            </a:r>
            <a:r>
              <a:rPr lang="ru-RU" dirty="0"/>
              <a:t> предлагает ряд новых асинхронных инструментов, с которыми мы сейчас познакомимся. Этими инструментами являются спецификаторы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r>
              <a:rPr lang="ru-RU" dirty="0"/>
              <a:t>. Методы, написанные с использованием этих спецификаторов, называются асинхронными.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6319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indent="490538">
              <a:buNone/>
            </a:pPr>
            <a:r>
              <a:rPr lang="ru-RU" dirty="0"/>
              <a:t>Если кратко описать эти нововведения, то надо отметить две характерные особенности: </a:t>
            </a:r>
            <a:endParaRPr lang="ru-RU" dirty="0" smtClean="0"/>
          </a:p>
          <a:p>
            <a:pPr indent="490538"/>
            <a:r>
              <a:rPr lang="ru-RU" dirty="0" smtClean="0"/>
              <a:t>большую </a:t>
            </a:r>
            <a:r>
              <a:rPr lang="ru-RU" dirty="0"/>
              <a:t>часть работы по написанию асинхронного кода компилятор берет на себя; </a:t>
            </a:r>
            <a:endParaRPr lang="ru-RU" dirty="0" smtClean="0"/>
          </a:p>
          <a:p>
            <a:pPr indent="490538"/>
            <a:r>
              <a:rPr lang="ru-RU" dirty="0" smtClean="0"/>
              <a:t>структура </a:t>
            </a:r>
            <a:r>
              <a:rPr lang="ru-RU" dirty="0"/>
              <a:t>написанного асинхронного кода внешне выглядит как </a:t>
            </a:r>
            <a:r>
              <a:rPr lang="ru-RU" dirty="0" smtClean="0"/>
              <a:t>синхронная.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14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20000"/>
          </a:bodyPr>
          <a:lstStyle/>
          <a:p>
            <a:pPr marL="0" indent="531813">
              <a:buNone/>
            </a:pPr>
            <a:r>
              <a:rPr lang="ru-RU" dirty="0"/>
              <a:t>Сигнатура асинхронного метода, использующего новые </a:t>
            </a:r>
            <a:r>
              <a:rPr lang="ru-RU" dirty="0" smtClean="0"/>
              <a:t>инструменты:</a:t>
            </a:r>
          </a:p>
          <a:p>
            <a:pPr marL="0" indent="531813">
              <a:buNone/>
            </a:pPr>
            <a:r>
              <a:rPr lang="en-US" i="1" dirty="0" err="1">
                <a:solidFill>
                  <a:srgbClr val="00B050"/>
                </a:solidFill>
              </a:rPr>
              <a:t>async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Task&lt;</a:t>
            </a:r>
            <a:r>
              <a:rPr lang="en-US" i="1" dirty="0" err="1" smtClean="0">
                <a:solidFill>
                  <a:srgbClr val="00B050"/>
                </a:solidFill>
              </a:rPr>
              <a:t>int</a:t>
            </a:r>
            <a:r>
              <a:rPr lang="en-US" i="1" dirty="0" smtClean="0">
                <a:solidFill>
                  <a:srgbClr val="00B050"/>
                </a:solidFill>
              </a:rPr>
              <a:t>&gt; </a:t>
            </a:r>
            <a:r>
              <a:rPr lang="en-US" i="1" dirty="0">
                <a:solidFill>
                  <a:srgbClr val="00B050"/>
                </a:solidFill>
              </a:rPr>
              <a:t>Method1Async()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{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int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result;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>
                <a:solidFill>
                  <a:srgbClr val="00B050"/>
                </a:solidFill>
              </a:rPr>
              <a:t>Your actions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return </a:t>
            </a:r>
            <a:r>
              <a:rPr lang="en-US" i="1" dirty="0">
                <a:solidFill>
                  <a:srgbClr val="00B050"/>
                </a:solidFill>
              </a:rPr>
              <a:t>result;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}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dirty="0" smtClean="0"/>
              <a:t>или: </a:t>
            </a:r>
          </a:p>
          <a:p>
            <a:pPr marL="0" indent="53181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async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Task Method2Async()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{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// </a:t>
            </a:r>
            <a:r>
              <a:rPr lang="en-US" i="1" dirty="0">
                <a:solidFill>
                  <a:srgbClr val="00B050"/>
                </a:solidFill>
              </a:rPr>
              <a:t>Your actions 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}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72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177800" indent="357188">
              <a:buNone/>
            </a:pPr>
            <a:r>
              <a:rPr lang="ru-RU" b="1" i="1" dirty="0"/>
              <a:t>Отметим основные моменты: </a:t>
            </a:r>
            <a:endParaRPr lang="ru-RU" b="1" i="1" dirty="0" smtClean="0"/>
          </a:p>
          <a:p>
            <a:pPr marL="177800" indent="357188"/>
            <a:r>
              <a:rPr lang="ru-RU" b="1" i="1" dirty="0" smtClean="0"/>
              <a:t>Перед </a:t>
            </a:r>
            <a:r>
              <a:rPr lang="ru-RU" b="1" i="1" dirty="0"/>
              <a:t>методом должен быть указан спецификатор </a:t>
            </a:r>
            <a:r>
              <a:rPr lang="ru-RU" b="1" i="1" dirty="0" err="1"/>
              <a:t>async</a:t>
            </a:r>
            <a:r>
              <a:rPr lang="ru-RU" b="1" i="1" dirty="0" smtClean="0"/>
              <a:t>;</a:t>
            </a:r>
          </a:p>
          <a:p>
            <a:pPr marL="177800" indent="357188"/>
            <a:r>
              <a:rPr lang="ru-RU" b="1" i="1" dirty="0" smtClean="0"/>
              <a:t>Тип </a:t>
            </a:r>
            <a:r>
              <a:rPr lang="ru-RU" b="1" i="1" dirty="0"/>
              <a:t>возвращаемого значения должен быть </a:t>
            </a:r>
            <a:r>
              <a:rPr lang="ru-RU" b="1" i="1" dirty="0" err="1"/>
              <a:t>void</a:t>
            </a:r>
            <a:r>
              <a:rPr lang="ru-RU" b="1" i="1" dirty="0"/>
              <a:t>, </a:t>
            </a:r>
            <a:r>
              <a:rPr lang="ru-RU" b="1" i="1" dirty="0" err="1"/>
              <a:t>Task</a:t>
            </a:r>
            <a:r>
              <a:rPr lang="ru-RU" b="1" i="1" dirty="0"/>
              <a:t> или </a:t>
            </a:r>
            <a:r>
              <a:rPr lang="ru-RU" b="1" i="1" dirty="0" err="1"/>
              <a:t>Task</a:t>
            </a:r>
            <a:r>
              <a:rPr lang="ru-RU" b="1" i="1" dirty="0"/>
              <a:t>, где </a:t>
            </a:r>
            <a:r>
              <a:rPr lang="ru-RU" b="1" i="1" dirty="0" err="1"/>
              <a:t>Task</a:t>
            </a:r>
            <a:r>
              <a:rPr lang="ru-RU" b="1" i="1" dirty="0"/>
              <a:t> используется, если метод должен вернуть </a:t>
            </a:r>
            <a:r>
              <a:rPr lang="ru-RU" b="1" i="1" dirty="0" err="1"/>
              <a:t>void</a:t>
            </a:r>
            <a:r>
              <a:rPr lang="ru-RU" b="1" i="1" dirty="0"/>
              <a:t>, а </a:t>
            </a:r>
            <a:r>
              <a:rPr lang="ru-RU" b="1" i="1" dirty="0" err="1"/>
              <a:t>Task</a:t>
            </a:r>
            <a:r>
              <a:rPr lang="ru-RU" b="1" i="1" dirty="0"/>
              <a:t> — если метод должен вернуть значение типа T</a:t>
            </a:r>
            <a:r>
              <a:rPr lang="ru-RU" b="1" i="1" dirty="0" smtClean="0"/>
              <a:t>;</a:t>
            </a:r>
          </a:p>
          <a:p>
            <a:pPr marL="177800" indent="357188"/>
            <a:r>
              <a:rPr lang="ru-RU" b="1" i="1" dirty="0" smtClean="0"/>
              <a:t>Имя </a:t>
            </a:r>
            <a:r>
              <a:rPr lang="ru-RU" b="1" i="1" dirty="0"/>
              <a:t>метода должно завершаться суффиксом </a:t>
            </a:r>
            <a:r>
              <a:rPr lang="ru-RU" b="1" i="1" dirty="0" err="1" smtClean="0"/>
              <a:t>Async</a:t>
            </a:r>
            <a:r>
              <a:rPr lang="ru-RU" b="1" i="1" dirty="0" smtClean="0"/>
              <a:t>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03533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lnSpcReduction="10000"/>
          </a:bodyPr>
          <a:lstStyle/>
          <a:p>
            <a:pPr marL="0" indent="531813">
              <a:buNone/>
            </a:pPr>
            <a:r>
              <a:rPr lang="ru-RU" dirty="0"/>
              <a:t>Вызываться такие методы должны со спецификатором </a:t>
            </a:r>
            <a:r>
              <a:rPr lang="en-US" dirty="0"/>
              <a:t>await: </a:t>
            </a:r>
            <a:endParaRPr lang="ru-RU" dirty="0" smtClean="0"/>
          </a:p>
          <a:p>
            <a:pPr marL="0" indent="53181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int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result = await Method1Async (); </a:t>
            </a:r>
            <a:endParaRPr lang="ru-RU" dirty="0" smtClean="0"/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await Method2Async ();</a:t>
            </a:r>
            <a:endParaRPr lang="ru-RU" i="1" dirty="0" smtClean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ru-RU" dirty="0"/>
              <a:t>Вообще то говоря, приведенные вызовы </a:t>
            </a:r>
            <a:r>
              <a:rPr lang="ru-RU" dirty="0" err="1"/>
              <a:t>async</a:t>
            </a:r>
            <a:r>
              <a:rPr lang="ru-RU" dirty="0"/>
              <a:t> методов имеют еще и развернутую форму, более полезную в тех </a:t>
            </a:r>
            <a:r>
              <a:rPr lang="ru-RU" dirty="0" smtClean="0"/>
              <a:t>случаях</a:t>
            </a:r>
            <a:r>
              <a:rPr lang="ru-RU" dirty="0"/>
              <a:t>, когда надо иметь механизм воздействия на запущенную ожидаемую задачу. Для наших двух методов развернутые вызовы могут выглядеть так</a:t>
            </a:r>
            <a:r>
              <a:rPr lang="ru-RU" dirty="0" smtClean="0"/>
              <a:t>: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Task&lt;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&gt; </a:t>
            </a:r>
            <a:r>
              <a:rPr lang="en-US" i="1" dirty="0" err="1">
                <a:solidFill>
                  <a:srgbClr val="00B050"/>
                </a:solidFill>
              </a:rPr>
              <a:t>returnedTaskInt</a:t>
            </a:r>
            <a:r>
              <a:rPr lang="en-US" i="1" dirty="0">
                <a:solidFill>
                  <a:srgbClr val="00B050"/>
                </a:solidFill>
              </a:rPr>
              <a:t> = Method1Async();</a:t>
            </a:r>
          </a:p>
          <a:p>
            <a:pPr marL="0" indent="531813">
              <a:buNone/>
            </a:pPr>
            <a:r>
              <a:rPr lang="en-US" i="1" dirty="0" err="1" smtClean="0">
                <a:solidFill>
                  <a:srgbClr val="00B050"/>
                </a:solidFill>
              </a:rPr>
              <a:t>int</a:t>
            </a:r>
            <a:r>
              <a:rPr lang="en-US" i="1" dirty="0" smtClean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result = await </a:t>
            </a:r>
            <a:r>
              <a:rPr lang="en-US" i="1" dirty="0" err="1">
                <a:solidFill>
                  <a:srgbClr val="00B050"/>
                </a:solidFill>
              </a:rPr>
              <a:t>returnedTaskInt</a:t>
            </a:r>
            <a:r>
              <a:rPr lang="en-US" i="1" dirty="0">
                <a:solidFill>
                  <a:srgbClr val="00B050"/>
                </a:solidFill>
              </a:rPr>
              <a:t>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Task </a:t>
            </a:r>
            <a:r>
              <a:rPr lang="en-US" i="1" dirty="0" err="1">
                <a:solidFill>
                  <a:srgbClr val="00B050"/>
                </a:solidFill>
              </a:rPr>
              <a:t>returnedTaskVoid</a:t>
            </a:r>
            <a:r>
              <a:rPr lang="en-US" i="1" dirty="0">
                <a:solidFill>
                  <a:srgbClr val="00B050"/>
                </a:solidFill>
              </a:rPr>
              <a:t> = Method2Async();</a:t>
            </a:r>
          </a:p>
          <a:p>
            <a:pPr marL="0" indent="531813">
              <a:buNone/>
            </a:pPr>
            <a:r>
              <a:rPr lang="en-US" i="1" dirty="0" smtClean="0">
                <a:solidFill>
                  <a:srgbClr val="00B050"/>
                </a:solidFill>
              </a:rPr>
              <a:t>await </a:t>
            </a:r>
            <a:r>
              <a:rPr lang="en-US" i="1" dirty="0" err="1">
                <a:solidFill>
                  <a:srgbClr val="00B050"/>
                </a:solidFill>
              </a:rPr>
              <a:t>returnedTaskVoid</a:t>
            </a:r>
            <a:r>
              <a:rPr lang="en-US" dirty="0">
                <a:solidFill>
                  <a:srgbClr val="00B050"/>
                </a:solidFill>
              </a:rPr>
              <a:t>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b="1" i="1" dirty="0"/>
              <a:t>Использовать вызов методов со спецификатором </a:t>
            </a:r>
            <a:r>
              <a:rPr lang="ru-RU" b="1" i="1" dirty="0" err="1"/>
              <a:t>await</a:t>
            </a:r>
            <a:r>
              <a:rPr lang="ru-RU" b="1" i="1" dirty="0"/>
              <a:t> можно только внутри методов, анонимных методов и лямбда-выражений, помеченных спецификатором </a:t>
            </a:r>
            <a:r>
              <a:rPr lang="ru-RU" b="1" i="1" dirty="0" err="1"/>
              <a:t>async</a:t>
            </a:r>
            <a:r>
              <a:rPr lang="ru-RU" b="1" i="1" dirty="0" smtClean="0"/>
              <a:t>.</a:t>
            </a:r>
            <a:endParaRPr lang="en-US" b="1" i="1" dirty="0" smtClean="0"/>
          </a:p>
          <a:p>
            <a:pPr marL="0" indent="531813">
              <a:buNone/>
            </a:pPr>
            <a:r>
              <a:rPr lang="ru-RU" u="sng" dirty="0"/>
              <a:t>Эти инструменты полезны в тех ситуациях, когда ваш код должен выполнять блокирующие действия. Это доступ к удаленным сетевым ресурсам, это работа с потоковым вводом-выводом, это преобразование бинарных объектов и конечно же - веб. Особенно надо выделить случаи, когда приложение активно работает с UI элементами, созданными в первичном потоке. В каждой из этих ситуаций желательно избавиться от блокирующей модели программирования и использовать асинхронность. 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170164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70000" lnSpcReduction="20000"/>
          </a:bodyPr>
          <a:lstStyle/>
          <a:p>
            <a:pPr marL="0" indent="531813">
              <a:buNone/>
            </a:pPr>
            <a:r>
              <a:rPr lang="ru-RU" dirty="0"/>
              <a:t>Рассмотрим асинхронное чтение из файла. Этот простой пример позволит понять принцип использования спецификаторов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r>
              <a:rPr lang="ru-RU" dirty="0"/>
              <a:t>. А познакомившись с принципом, мы уже затем применим эту технику для выполнения наших задач.</a:t>
            </a:r>
          </a:p>
          <a:p>
            <a:pPr marL="0" indent="531813">
              <a:buNone/>
            </a:pPr>
            <a:r>
              <a:rPr lang="ru-RU" dirty="0"/>
              <a:t>Предположим, что в нашем приложении надо прочитать данные из какого-либо файла и вывести прочитанную информацию в </a:t>
            </a:r>
            <a:r>
              <a:rPr lang="ru-RU" dirty="0" err="1"/>
              <a:t>TextBox</a:t>
            </a:r>
            <a:r>
              <a:rPr lang="ru-RU" dirty="0"/>
              <a:t> главного окна приложения. </a:t>
            </a:r>
            <a:endParaRPr lang="en-US" dirty="0"/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async</a:t>
            </a:r>
            <a:r>
              <a:rPr lang="en-US" i="1" dirty="0">
                <a:solidFill>
                  <a:srgbClr val="00B050"/>
                </a:solidFill>
              </a:rPr>
              <a:t> private Task </a:t>
            </a:r>
            <a:r>
              <a:rPr lang="en-US" i="1" dirty="0" err="1">
                <a:solidFill>
                  <a:srgbClr val="00B050"/>
                </a:solidFill>
              </a:rPr>
              <a:t>GetDataAsync</a:t>
            </a:r>
            <a:r>
              <a:rPr lang="en-US" i="1" dirty="0">
                <a:solidFill>
                  <a:srgbClr val="00B050"/>
                </a:solidFill>
              </a:rPr>
              <a:t>(string filename)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byte[] data = null;</a:t>
            </a:r>
          </a:p>
          <a:p>
            <a:pPr marL="0" indent="531813">
              <a:buNone/>
            </a:pPr>
            <a:endParaRPr lang="en-US" i="1" dirty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using (</a:t>
            </a:r>
            <a:r>
              <a:rPr lang="en-US" i="1" dirty="0" err="1">
                <a:solidFill>
                  <a:srgbClr val="00B050"/>
                </a:solidFill>
              </a:rPr>
              <a:t>FileStream</a:t>
            </a:r>
            <a:r>
              <a:rPr lang="en-US" i="1" dirty="0">
                <a:solidFill>
                  <a:srgbClr val="00B050"/>
                </a:solidFill>
              </a:rPr>
              <a:t> fs = </a:t>
            </a:r>
            <a:r>
              <a:rPr lang="en-US" i="1" dirty="0" err="1">
                <a:solidFill>
                  <a:srgbClr val="00B050"/>
                </a:solidFill>
              </a:rPr>
              <a:t>File.Open</a:t>
            </a:r>
            <a:r>
              <a:rPr lang="en-US" i="1" dirty="0">
                <a:solidFill>
                  <a:srgbClr val="00B050"/>
                </a:solidFill>
              </a:rPr>
              <a:t>(filename, </a:t>
            </a:r>
            <a:r>
              <a:rPr lang="en-US" i="1" dirty="0" err="1">
                <a:solidFill>
                  <a:srgbClr val="00B050"/>
                </a:solidFill>
              </a:rPr>
              <a:t>FileMode.Open</a:t>
            </a:r>
            <a:r>
              <a:rPr lang="en-US" i="1" dirty="0">
                <a:solidFill>
                  <a:srgbClr val="00B050"/>
                </a:solidFill>
              </a:rPr>
              <a:t>))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data = new byte[</a:t>
            </a:r>
            <a:r>
              <a:rPr lang="en-US" i="1" dirty="0" err="1">
                <a:solidFill>
                  <a:srgbClr val="00B050"/>
                </a:solidFill>
              </a:rPr>
              <a:t>fs.Length</a:t>
            </a:r>
            <a:r>
              <a:rPr lang="en-US" i="1" dirty="0">
                <a:solidFill>
                  <a:srgbClr val="00B050"/>
                </a:solidFill>
              </a:rPr>
              <a:t>];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await </a:t>
            </a:r>
            <a:r>
              <a:rPr lang="en-US" i="1" dirty="0" err="1">
                <a:solidFill>
                  <a:srgbClr val="00B050"/>
                </a:solidFill>
              </a:rPr>
              <a:t>fs.ReadAsync</a:t>
            </a:r>
            <a:r>
              <a:rPr lang="en-US" i="1" dirty="0">
                <a:solidFill>
                  <a:srgbClr val="00B050"/>
                </a:solidFill>
              </a:rPr>
              <a:t>(data, 0, (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)</a:t>
            </a:r>
            <a:r>
              <a:rPr lang="en-US" i="1" dirty="0" err="1">
                <a:solidFill>
                  <a:srgbClr val="00B050"/>
                </a:solidFill>
              </a:rPr>
              <a:t>fs.Length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textBox1.Text = System.Text.Encoding.UTF8.GetString(data);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  <a:endParaRPr lang="ru-RU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8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Как правило, </a:t>
            </a:r>
            <a:r>
              <a:rPr lang="ru-RU" b="1" dirty="0" err="1"/>
              <a:t>async</a:t>
            </a:r>
            <a:r>
              <a:rPr lang="ru-RU" dirty="0"/>
              <a:t> метод должен содержать в себе одну или несколько инструкций </a:t>
            </a:r>
            <a:r>
              <a:rPr lang="ru-RU" b="1" dirty="0" err="1"/>
              <a:t>await</a:t>
            </a:r>
            <a:r>
              <a:rPr lang="ru-RU" dirty="0"/>
              <a:t>. Однако, если таковых в </a:t>
            </a:r>
            <a:r>
              <a:rPr lang="ru-RU" b="1" dirty="0" err="1"/>
              <a:t>async</a:t>
            </a:r>
            <a:r>
              <a:rPr lang="ru-RU" dirty="0"/>
              <a:t> методе не будет, компилятор не расценит это, как ошибку. Он выдаст предупреждающее сообщение, на случай, если вы просто забыли использовать </a:t>
            </a:r>
            <a:r>
              <a:rPr lang="ru-RU" b="1" dirty="0" err="1"/>
              <a:t>await</a:t>
            </a:r>
            <a:r>
              <a:rPr lang="ru-RU" dirty="0"/>
              <a:t>. В нашем </a:t>
            </a:r>
            <a:r>
              <a:rPr lang="ru-RU" b="1" dirty="0" err="1"/>
              <a:t>async</a:t>
            </a:r>
            <a:r>
              <a:rPr lang="ru-RU" dirty="0"/>
              <a:t> методе </a:t>
            </a:r>
            <a:r>
              <a:rPr lang="ru-RU" b="1" dirty="0" err="1"/>
              <a:t>GetDataAsync</a:t>
            </a:r>
            <a:r>
              <a:rPr lang="ru-RU" dirty="0"/>
              <a:t>() </a:t>
            </a:r>
            <a:r>
              <a:rPr lang="ru-RU" b="1" dirty="0" err="1"/>
              <a:t>await</a:t>
            </a:r>
            <a:r>
              <a:rPr lang="ru-RU" dirty="0"/>
              <a:t> вызов присутствует. Вы понимаете, что в коде, в свою очередь, где-то должен присутствовать вызов нашего метода </a:t>
            </a:r>
            <a:r>
              <a:rPr lang="ru-RU" b="1" dirty="0" err="1"/>
              <a:t>GetDataAsync</a:t>
            </a:r>
            <a:r>
              <a:rPr lang="ru-RU" dirty="0"/>
              <a:t>(). Поскольку наш метод асинхронный, то вызываться он должен со спецификатором </a:t>
            </a:r>
            <a:r>
              <a:rPr lang="ru-RU" b="1" dirty="0" err="1"/>
              <a:t>await</a:t>
            </a:r>
            <a:r>
              <a:rPr lang="ru-RU" dirty="0"/>
              <a:t>.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6514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77500" lnSpcReduction="20000"/>
          </a:bodyPr>
          <a:lstStyle/>
          <a:p>
            <a:pPr marL="0" indent="531813">
              <a:buNone/>
            </a:pPr>
            <a:r>
              <a:rPr lang="ru-RU" dirty="0"/>
              <a:t>Раздел этого файла, в котором находится нужная нам информация, выглядит так</a:t>
            </a:r>
            <a:r>
              <a:rPr lang="ru-RU" dirty="0" smtClean="0"/>
              <a:t>: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&lt;</a:t>
            </a:r>
            <a:r>
              <a:rPr lang="en-US" b="1" i="1" dirty="0" err="1">
                <a:solidFill>
                  <a:srgbClr val="00B050"/>
                </a:solidFill>
              </a:rPr>
              <a:t>system.data</a:t>
            </a:r>
            <a:r>
              <a:rPr lang="en-US" b="1" i="1" dirty="0">
                <a:solidFill>
                  <a:srgbClr val="00B050"/>
                </a:solidFill>
              </a:rPr>
              <a:t>&gt;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&lt;</a:t>
            </a:r>
            <a:r>
              <a:rPr lang="en-US" b="1" i="1" dirty="0" err="1">
                <a:solidFill>
                  <a:srgbClr val="00B050"/>
                </a:solidFill>
              </a:rPr>
              <a:t>DbProviderFactories</a:t>
            </a:r>
            <a:r>
              <a:rPr lang="en-US" b="1" i="1" dirty="0">
                <a:solidFill>
                  <a:srgbClr val="00B050"/>
                </a:solidFill>
              </a:rPr>
              <a:t>&gt;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&lt;add name="</a:t>
            </a:r>
            <a:r>
              <a:rPr lang="en-US" b="1" i="1" dirty="0" err="1">
                <a:solidFill>
                  <a:srgbClr val="00B050"/>
                </a:solidFill>
              </a:rPr>
              <a:t>Odbc</a:t>
            </a:r>
            <a:r>
              <a:rPr lang="en-US" b="1" i="1" dirty="0">
                <a:solidFill>
                  <a:srgbClr val="00B050"/>
                </a:solidFill>
              </a:rPr>
              <a:t> Data Provider" invariant="</a:t>
            </a:r>
            <a:r>
              <a:rPr lang="en-US" b="1" i="1" dirty="0" err="1">
                <a:solidFill>
                  <a:srgbClr val="00B050"/>
                </a:solidFill>
              </a:rPr>
              <a:t>System.Data.Odbc</a:t>
            </a:r>
            <a:r>
              <a:rPr lang="en-US" b="1" i="1" dirty="0">
                <a:solidFill>
                  <a:srgbClr val="00B050"/>
                </a:solidFill>
              </a:rPr>
              <a:t>" description="</a:t>
            </a:r>
            <a:r>
              <a:rPr lang="en-US" b="1" i="1" dirty="0" err="1">
                <a:solidFill>
                  <a:srgbClr val="00B050"/>
                </a:solidFill>
              </a:rPr>
              <a:t>.Net</a:t>
            </a:r>
            <a:r>
              <a:rPr lang="en-US" b="1" i="1" dirty="0">
                <a:solidFill>
                  <a:srgbClr val="00B050"/>
                </a:solidFill>
              </a:rPr>
              <a:t> Framework Data Provider for </a:t>
            </a:r>
            <a:r>
              <a:rPr lang="en-US" b="1" i="1" dirty="0" err="1">
                <a:solidFill>
                  <a:srgbClr val="00B050"/>
                </a:solidFill>
              </a:rPr>
              <a:t>Odbc</a:t>
            </a:r>
            <a:r>
              <a:rPr lang="en-US" b="1" i="1" dirty="0">
                <a:solidFill>
                  <a:srgbClr val="00B050"/>
                </a:solidFill>
              </a:rPr>
              <a:t>" type="</a:t>
            </a:r>
            <a:r>
              <a:rPr lang="en-US" b="1" i="1" dirty="0" err="1">
                <a:solidFill>
                  <a:srgbClr val="00B050"/>
                </a:solidFill>
              </a:rPr>
              <a:t>System.Data.Odbc.OdbcFactory</a:t>
            </a:r>
            <a:r>
              <a:rPr lang="en-US" b="1" i="1" dirty="0">
                <a:solidFill>
                  <a:srgbClr val="00B050"/>
                </a:solidFill>
              </a:rPr>
              <a:t>, </a:t>
            </a:r>
            <a:r>
              <a:rPr lang="en-US" b="1" i="1" dirty="0" err="1">
                <a:solidFill>
                  <a:srgbClr val="00B050"/>
                </a:solidFill>
              </a:rPr>
              <a:t>System.Data</a:t>
            </a:r>
            <a:r>
              <a:rPr lang="en-US" b="1" i="1" dirty="0">
                <a:solidFill>
                  <a:srgbClr val="00B050"/>
                </a:solidFill>
              </a:rPr>
              <a:t>, Version=2.0.0.0, Culture=neutral, </a:t>
            </a:r>
            <a:r>
              <a:rPr lang="en-US" b="1" i="1" dirty="0" err="1">
                <a:solidFill>
                  <a:srgbClr val="00B050"/>
                </a:solidFill>
              </a:rPr>
              <a:t>PublicKeyToken</a:t>
            </a:r>
            <a:r>
              <a:rPr lang="en-US" b="1" i="1" dirty="0">
                <a:solidFill>
                  <a:srgbClr val="00B050"/>
                </a:solidFill>
              </a:rPr>
              <a:t>=b77a5c561934e089"/&gt;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&lt;add name="</a:t>
            </a:r>
            <a:r>
              <a:rPr lang="en-US" b="1" i="1" dirty="0" err="1">
                <a:solidFill>
                  <a:srgbClr val="00B050"/>
                </a:solidFill>
              </a:rPr>
              <a:t>OleDb</a:t>
            </a:r>
            <a:r>
              <a:rPr lang="en-US" b="1" i="1" dirty="0">
                <a:solidFill>
                  <a:srgbClr val="00B050"/>
                </a:solidFill>
              </a:rPr>
              <a:t> Data Provider" invariant="</a:t>
            </a:r>
            <a:r>
              <a:rPr lang="en-US" b="1" i="1" dirty="0" err="1">
                <a:solidFill>
                  <a:srgbClr val="00B050"/>
                </a:solidFill>
              </a:rPr>
              <a:t>System.Data.OleDb</a:t>
            </a:r>
            <a:r>
              <a:rPr lang="en-US" b="1" i="1" dirty="0">
                <a:solidFill>
                  <a:srgbClr val="00B050"/>
                </a:solidFill>
              </a:rPr>
              <a:t>" description="</a:t>
            </a:r>
            <a:r>
              <a:rPr lang="en-US" b="1" i="1" dirty="0" err="1">
                <a:solidFill>
                  <a:srgbClr val="00B050"/>
                </a:solidFill>
              </a:rPr>
              <a:t>.Net</a:t>
            </a:r>
            <a:r>
              <a:rPr lang="en-US" b="1" i="1" dirty="0">
                <a:solidFill>
                  <a:srgbClr val="00B050"/>
                </a:solidFill>
              </a:rPr>
              <a:t> Framework Data Provider for </a:t>
            </a:r>
            <a:r>
              <a:rPr lang="en-US" b="1" i="1" dirty="0" err="1">
                <a:solidFill>
                  <a:srgbClr val="00B050"/>
                </a:solidFill>
              </a:rPr>
              <a:t>OleDb</a:t>
            </a:r>
            <a:r>
              <a:rPr lang="en-US" b="1" i="1" dirty="0">
                <a:solidFill>
                  <a:srgbClr val="00B050"/>
                </a:solidFill>
              </a:rPr>
              <a:t>" type="</a:t>
            </a:r>
            <a:r>
              <a:rPr lang="en-US" b="1" i="1" dirty="0" err="1">
                <a:solidFill>
                  <a:srgbClr val="00B050"/>
                </a:solidFill>
              </a:rPr>
              <a:t>System.Data.OleDb.OleDbFactory</a:t>
            </a:r>
            <a:r>
              <a:rPr lang="en-US" b="1" i="1" dirty="0">
                <a:solidFill>
                  <a:srgbClr val="00B050"/>
                </a:solidFill>
              </a:rPr>
              <a:t>, </a:t>
            </a:r>
            <a:r>
              <a:rPr lang="en-US" b="1" i="1" dirty="0" err="1">
                <a:solidFill>
                  <a:srgbClr val="00B050"/>
                </a:solidFill>
              </a:rPr>
              <a:t>System.Data</a:t>
            </a:r>
            <a:r>
              <a:rPr lang="en-US" b="1" i="1" dirty="0">
                <a:solidFill>
                  <a:srgbClr val="00B050"/>
                </a:solidFill>
              </a:rPr>
              <a:t>, Version=2.0.0.0, Culture=neutral, </a:t>
            </a:r>
            <a:r>
              <a:rPr lang="en-US" b="1" i="1" dirty="0" err="1">
                <a:solidFill>
                  <a:srgbClr val="00B050"/>
                </a:solidFill>
              </a:rPr>
              <a:t>PublicKeyToken</a:t>
            </a:r>
            <a:r>
              <a:rPr lang="en-US" b="1" i="1" dirty="0">
                <a:solidFill>
                  <a:srgbClr val="00B050"/>
                </a:solidFill>
              </a:rPr>
              <a:t>=b77a5c561934e089"/&gt;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&lt;add name="</a:t>
            </a:r>
            <a:r>
              <a:rPr lang="en-US" b="1" i="1" dirty="0" err="1">
                <a:solidFill>
                  <a:srgbClr val="00B050"/>
                </a:solidFill>
              </a:rPr>
              <a:t>OracleClient</a:t>
            </a:r>
            <a:r>
              <a:rPr lang="en-US" b="1" i="1" dirty="0">
                <a:solidFill>
                  <a:srgbClr val="00B050"/>
                </a:solidFill>
              </a:rPr>
              <a:t> Data Provider" invariant="</a:t>
            </a:r>
            <a:r>
              <a:rPr lang="en-US" b="1" i="1" dirty="0" err="1">
                <a:solidFill>
                  <a:srgbClr val="00B050"/>
                </a:solidFill>
              </a:rPr>
              <a:t>System.Data.OracleClient</a:t>
            </a:r>
            <a:r>
              <a:rPr lang="en-US" b="1" i="1" dirty="0">
                <a:solidFill>
                  <a:srgbClr val="00B050"/>
                </a:solidFill>
              </a:rPr>
              <a:t>" description="</a:t>
            </a:r>
            <a:r>
              <a:rPr lang="en-US" b="1" i="1" dirty="0" err="1">
                <a:solidFill>
                  <a:srgbClr val="00B050"/>
                </a:solidFill>
              </a:rPr>
              <a:t>.Net</a:t>
            </a:r>
            <a:r>
              <a:rPr lang="en-US" b="1" i="1" dirty="0">
                <a:solidFill>
                  <a:srgbClr val="00B050"/>
                </a:solidFill>
              </a:rPr>
              <a:t> Framework Data Provider for Oracle" type="</a:t>
            </a:r>
            <a:r>
              <a:rPr lang="en-US" b="1" i="1" dirty="0" err="1">
                <a:solidFill>
                  <a:srgbClr val="00B050"/>
                </a:solidFill>
              </a:rPr>
              <a:t>System.Data.OracleClient.OracleClientFactory</a:t>
            </a:r>
            <a:r>
              <a:rPr lang="en-US" b="1" i="1" dirty="0">
                <a:solidFill>
                  <a:srgbClr val="00B050"/>
                </a:solidFill>
              </a:rPr>
              <a:t>, </a:t>
            </a:r>
            <a:r>
              <a:rPr lang="en-US" b="1" i="1" dirty="0" err="1">
                <a:solidFill>
                  <a:srgbClr val="00B050"/>
                </a:solidFill>
              </a:rPr>
              <a:t>System.Data.OracleClient</a:t>
            </a:r>
            <a:r>
              <a:rPr lang="en-US" b="1" i="1" dirty="0">
                <a:solidFill>
                  <a:srgbClr val="00B050"/>
                </a:solidFill>
              </a:rPr>
              <a:t>, Version=2.0.0.0, Culture=neutral, </a:t>
            </a:r>
            <a:r>
              <a:rPr lang="en-US" b="1" i="1" dirty="0" err="1">
                <a:solidFill>
                  <a:srgbClr val="00B050"/>
                </a:solidFill>
              </a:rPr>
              <a:t>PublicKeyToken</a:t>
            </a:r>
            <a:r>
              <a:rPr lang="en-US" b="1" i="1" dirty="0">
                <a:solidFill>
                  <a:srgbClr val="00B050"/>
                </a:solidFill>
              </a:rPr>
              <a:t>=b77a5c561934e089"/&gt;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&lt;add name="</a:t>
            </a:r>
            <a:r>
              <a:rPr lang="en-US" b="1" i="1" dirty="0" err="1">
                <a:solidFill>
                  <a:srgbClr val="00B050"/>
                </a:solidFill>
              </a:rPr>
              <a:t>SqlClient</a:t>
            </a:r>
            <a:r>
              <a:rPr lang="en-US" b="1" i="1" dirty="0">
                <a:solidFill>
                  <a:srgbClr val="00B050"/>
                </a:solidFill>
              </a:rPr>
              <a:t> Data Provider" invariant="</a:t>
            </a:r>
            <a:r>
              <a:rPr lang="en-US" b="1" i="1" dirty="0" err="1">
                <a:solidFill>
                  <a:srgbClr val="00B050"/>
                </a:solidFill>
              </a:rPr>
              <a:t>System.Data.SqlClient</a:t>
            </a:r>
            <a:r>
              <a:rPr lang="en-US" b="1" i="1" dirty="0">
                <a:solidFill>
                  <a:srgbClr val="00B050"/>
                </a:solidFill>
              </a:rPr>
              <a:t>" description="</a:t>
            </a:r>
            <a:r>
              <a:rPr lang="en-US" b="1" i="1" dirty="0" err="1">
                <a:solidFill>
                  <a:srgbClr val="00B050"/>
                </a:solidFill>
              </a:rPr>
              <a:t>.Net</a:t>
            </a:r>
            <a:r>
              <a:rPr lang="en-US" b="1" i="1" dirty="0">
                <a:solidFill>
                  <a:srgbClr val="00B050"/>
                </a:solidFill>
              </a:rPr>
              <a:t> Framework Data Provider for </a:t>
            </a:r>
            <a:r>
              <a:rPr lang="en-US" b="1" i="1" dirty="0" err="1">
                <a:solidFill>
                  <a:srgbClr val="00B050"/>
                </a:solidFill>
              </a:rPr>
              <a:t>SqlServer</a:t>
            </a:r>
            <a:r>
              <a:rPr lang="en-US" b="1" i="1" dirty="0">
                <a:solidFill>
                  <a:srgbClr val="00B050"/>
                </a:solidFill>
              </a:rPr>
              <a:t>" type="</a:t>
            </a:r>
            <a:r>
              <a:rPr lang="en-US" b="1" i="1" dirty="0" err="1">
                <a:solidFill>
                  <a:srgbClr val="00B050"/>
                </a:solidFill>
              </a:rPr>
              <a:t>System.Data.SqlClient.SqlClientFactory</a:t>
            </a:r>
            <a:r>
              <a:rPr lang="en-US" b="1" i="1" dirty="0">
                <a:solidFill>
                  <a:srgbClr val="00B050"/>
                </a:solidFill>
              </a:rPr>
              <a:t>, </a:t>
            </a:r>
            <a:r>
              <a:rPr lang="en-US" b="1" i="1" dirty="0" err="1">
                <a:solidFill>
                  <a:srgbClr val="00B050"/>
                </a:solidFill>
              </a:rPr>
              <a:t>System.Data</a:t>
            </a:r>
            <a:r>
              <a:rPr lang="en-US" b="1" i="1" dirty="0">
                <a:solidFill>
                  <a:srgbClr val="00B050"/>
                </a:solidFill>
              </a:rPr>
              <a:t>, Version=2.0.0.0, Culture=neutral, </a:t>
            </a:r>
            <a:r>
              <a:rPr lang="en-US" b="1" i="1" dirty="0" err="1">
                <a:solidFill>
                  <a:srgbClr val="00B050"/>
                </a:solidFill>
              </a:rPr>
              <a:t>PublicKeyToken</a:t>
            </a:r>
            <a:r>
              <a:rPr lang="en-US" b="1" i="1" dirty="0">
                <a:solidFill>
                  <a:srgbClr val="00B050"/>
                </a:solidFill>
              </a:rPr>
              <a:t>=b77a5c561934e089"/&gt;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&lt;/</a:t>
            </a:r>
            <a:r>
              <a:rPr lang="en-US" b="1" i="1" dirty="0" err="1">
                <a:solidFill>
                  <a:srgbClr val="00B050"/>
                </a:solidFill>
              </a:rPr>
              <a:t>DbProviderFactories</a:t>
            </a:r>
            <a:r>
              <a:rPr lang="en-US" b="1" i="1" dirty="0">
                <a:solidFill>
                  <a:srgbClr val="00B050"/>
                </a:solidFill>
              </a:rPr>
              <a:t>&gt;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&lt;/</a:t>
            </a:r>
            <a:r>
              <a:rPr lang="en-US" b="1" i="1" dirty="0" err="1">
                <a:solidFill>
                  <a:srgbClr val="00B050"/>
                </a:solidFill>
              </a:rPr>
              <a:t>system.data</a:t>
            </a:r>
            <a:r>
              <a:rPr lang="en-US" b="1" i="1" dirty="0">
                <a:solidFill>
                  <a:srgbClr val="00B050"/>
                </a:solidFill>
              </a:rPr>
              <a:t>&gt;</a:t>
            </a:r>
            <a:endParaRPr lang="ru-RU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9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3" rtlCol="0" anchor="ctr">
            <a:normAutofit fontScale="92500" lnSpcReduction="20000"/>
          </a:bodyPr>
          <a:lstStyle/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public class Program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static string Result = "";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static void Main(string[] </a:t>
            </a:r>
            <a:r>
              <a:rPr lang="en-US" i="1" dirty="0" err="1">
                <a:solidFill>
                  <a:srgbClr val="00B050"/>
                </a:solidFill>
              </a:rPr>
              <a:t>args</a:t>
            </a:r>
            <a:r>
              <a:rPr lang="en-US" i="1" dirty="0">
                <a:solidFill>
                  <a:srgbClr val="00B050"/>
                </a:solidFill>
              </a:rPr>
              <a:t>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Print();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Console.ReadKey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</a:t>
            </a:r>
            <a:r>
              <a:rPr lang="en-US" i="1" dirty="0" err="1">
                <a:solidFill>
                  <a:srgbClr val="00B050"/>
                </a:solidFill>
              </a:rPr>
              <a:t>async</a:t>
            </a:r>
            <a:r>
              <a:rPr lang="en-US" i="1" dirty="0">
                <a:solidFill>
                  <a:srgbClr val="00B050"/>
                </a:solidFill>
              </a:rPr>
              <a:t> static void Print()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Console.WriteLine</a:t>
            </a:r>
            <a:r>
              <a:rPr lang="en-US" i="1" dirty="0">
                <a:solidFill>
                  <a:srgbClr val="00B050"/>
                </a:solidFill>
              </a:rPr>
              <a:t>("Before </a:t>
            </a:r>
            <a:r>
              <a:rPr lang="en-US" i="1" dirty="0" err="1">
                <a:solidFill>
                  <a:srgbClr val="00B050"/>
                </a:solidFill>
              </a:rPr>
              <a:t>async</a:t>
            </a:r>
            <a:r>
              <a:rPr lang="en-US" i="1" dirty="0">
                <a:solidFill>
                  <a:srgbClr val="00B050"/>
                </a:solidFill>
              </a:rPr>
              <a:t> call");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await </a:t>
            </a:r>
            <a:r>
              <a:rPr lang="en-US" i="1" dirty="0" err="1">
                <a:solidFill>
                  <a:srgbClr val="00B050"/>
                </a:solidFill>
              </a:rPr>
              <a:t>GetDataAsync</a:t>
            </a:r>
            <a:r>
              <a:rPr lang="en-US" i="1" dirty="0">
                <a:solidFill>
                  <a:srgbClr val="00B050"/>
                </a:solidFill>
              </a:rPr>
              <a:t>("1.txt");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// </a:t>
            </a:r>
            <a:r>
              <a:rPr lang="en-US" i="1" dirty="0" err="1">
                <a:solidFill>
                  <a:srgbClr val="00B050"/>
                </a:solidFill>
              </a:rPr>
              <a:t>GetDataAsync</a:t>
            </a:r>
            <a:r>
              <a:rPr lang="en-US" i="1" dirty="0">
                <a:solidFill>
                  <a:srgbClr val="00B050"/>
                </a:solidFill>
              </a:rPr>
              <a:t>("1.txt");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Console.WriteLine</a:t>
            </a:r>
            <a:r>
              <a:rPr lang="en-US" i="1" dirty="0">
                <a:solidFill>
                  <a:srgbClr val="00B050"/>
                </a:solidFill>
              </a:rPr>
              <a:t>("After </a:t>
            </a:r>
            <a:r>
              <a:rPr lang="en-US" i="1" dirty="0" err="1">
                <a:solidFill>
                  <a:srgbClr val="00B050"/>
                </a:solidFill>
              </a:rPr>
              <a:t>async</a:t>
            </a:r>
            <a:r>
              <a:rPr lang="en-US" i="1" dirty="0">
                <a:solidFill>
                  <a:srgbClr val="00B050"/>
                </a:solidFill>
              </a:rPr>
              <a:t> call");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</a:t>
            </a:r>
            <a:r>
              <a:rPr lang="en-US" i="1" dirty="0" err="1">
                <a:solidFill>
                  <a:srgbClr val="00B050"/>
                </a:solidFill>
              </a:rPr>
              <a:t>async</a:t>
            </a:r>
            <a:r>
              <a:rPr lang="en-US" i="1" dirty="0">
                <a:solidFill>
                  <a:srgbClr val="00B050"/>
                </a:solidFill>
              </a:rPr>
              <a:t> static private Task </a:t>
            </a:r>
            <a:r>
              <a:rPr lang="en-US" i="1" dirty="0" err="1">
                <a:solidFill>
                  <a:srgbClr val="00B050"/>
                </a:solidFill>
              </a:rPr>
              <a:t>GetDataAsync</a:t>
            </a:r>
            <a:r>
              <a:rPr lang="en-US" i="1" dirty="0">
                <a:solidFill>
                  <a:srgbClr val="00B050"/>
                </a:solidFill>
              </a:rPr>
              <a:t>(string filename)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byte[] data = null;</a:t>
            </a:r>
          </a:p>
          <a:p>
            <a:pPr marL="0" indent="531813">
              <a:buNone/>
            </a:pPr>
            <a:endParaRPr lang="en-US" i="1" dirty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using (</a:t>
            </a:r>
            <a:r>
              <a:rPr lang="en-US" i="1" dirty="0" err="1">
                <a:solidFill>
                  <a:srgbClr val="00B050"/>
                </a:solidFill>
              </a:rPr>
              <a:t>FileStream</a:t>
            </a:r>
            <a:r>
              <a:rPr lang="en-US" i="1" dirty="0">
                <a:solidFill>
                  <a:srgbClr val="00B050"/>
                </a:solidFill>
              </a:rPr>
              <a:t> fs = </a:t>
            </a:r>
            <a:r>
              <a:rPr lang="en-US" i="1" dirty="0" err="1">
                <a:solidFill>
                  <a:srgbClr val="00B050"/>
                </a:solidFill>
              </a:rPr>
              <a:t>File.Open</a:t>
            </a:r>
            <a:r>
              <a:rPr lang="en-US" i="1" dirty="0">
                <a:solidFill>
                  <a:srgbClr val="00B050"/>
                </a:solidFill>
              </a:rPr>
              <a:t>(filename, </a:t>
            </a:r>
            <a:r>
              <a:rPr lang="en-US" i="1" dirty="0" err="1">
                <a:solidFill>
                  <a:srgbClr val="00B050"/>
                </a:solidFill>
              </a:rPr>
              <a:t>FileMode.Open</a:t>
            </a:r>
            <a:r>
              <a:rPr lang="en-US" i="1" dirty="0">
                <a:solidFill>
                  <a:srgbClr val="00B050"/>
                </a:solidFill>
              </a:rPr>
              <a:t>))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data = new byte[</a:t>
            </a:r>
            <a:r>
              <a:rPr lang="en-US" i="1" dirty="0" err="1">
                <a:solidFill>
                  <a:srgbClr val="00B050"/>
                </a:solidFill>
              </a:rPr>
              <a:t>fs.Length</a:t>
            </a:r>
            <a:r>
              <a:rPr lang="en-US" i="1" dirty="0">
                <a:solidFill>
                  <a:srgbClr val="00B050"/>
                </a:solidFill>
              </a:rPr>
              <a:t>];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await </a:t>
            </a:r>
            <a:r>
              <a:rPr lang="en-US" i="1" dirty="0" err="1">
                <a:solidFill>
                  <a:srgbClr val="00B050"/>
                </a:solidFill>
              </a:rPr>
              <a:t>fs.ReadAsync</a:t>
            </a:r>
            <a:r>
              <a:rPr lang="en-US" i="1" dirty="0">
                <a:solidFill>
                  <a:srgbClr val="00B050"/>
                </a:solidFill>
              </a:rPr>
              <a:t>(data, 0, (</a:t>
            </a:r>
            <a:r>
              <a:rPr lang="en-US" i="1" dirty="0" err="1">
                <a:solidFill>
                  <a:srgbClr val="00B050"/>
                </a:solidFill>
              </a:rPr>
              <a:t>int</a:t>
            </a:r>
            <a:r>
              <a:rPr lang="en-US" i="1" dirty="0">
                <a:solidFill>
                  <a:srgbClr val="00B050"/>
                </a:solidFill>
              </a:rPr>
              <a:t>)</a:t>
            </a:r>
            <a:r>
              <a:rPr lang="en-US" i="1" dirty="0" err="1">
                <a:solidFill>
                  <a:srgbClr val="00B050"/>
                </a:solidFill>
              </a:rPr>
              <a:t>fs.Length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Result = System.Text.Encoding.UTF8.GetString(data);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Console.WriteLine</a:t>
            </a:r>
            <a:r>
              <a:rPr lang="en-US" i="1" dirty="0">
                <a:solidFill>
                  <a:srgbClr val="00B050"/>
                </a:solidFill>
              </a:rPr>
              <a:t>(Result);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}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58508" y="6412686"/>
            <a:ext cx="507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31813" algn="r"/>
            <a:r>
              <a:rPr lang="ru-RU" dirty="0">
                <a:solidFill>
                  <a:srgbClr val="FFFF00"/>
                </a:solidFill>
              </a:rPr>
              <a:t>Смотрите код примера в заметках к слайду.</a:t>
            </a:r>
          </a:p>
        </p:txBody>
      </p:sp>
    </p:spTree>
    <p:extLst>
      <p:ext uri="{BB962C8B-B14F-4D97-AF65-F5344CB8AC3E}">
        <p14:creationId xmlns:p14="http://schemas.microsoft.com/office/powerpoint/2010/main" val="35552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1623572"/>
            <a:ext cx="11736388" cy="418711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94212" y="2060848"/>
            <a:ext cx="1152128" cy="2880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00" y="1682193"/>
            <a:ext cx="11736388" cy="4069876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222204" y="2276872"/>
            <a:ext cx="11521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222204" y="5661248"/>
            <a:ext cx="11521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Чтобы понять, что происходит после вызова метода </a:t>
            </a:r>
            <a:r>
              <a:rPr lang="ru-RU" dirty="0" err="1"/>
              <a:t>ReadAsync</a:t>
            </a:r>
            <a:r>
              <a:rPr lang="ru-RU" dirty="0"/>
              <a:t>() надо знать следующее. </a:t>
            </a:r>
            <a:r>
              <a:rPr lang="ru-RU" dirty="0" err="1"/>
              <a:t>Async</a:t>
            </a:r>
            <a:r>
              <a:rPr lang="ru-RU" dirty="0"/>
              <a:t> метод возвращает управление в двух случаях: когда он завершает работу, и когда в нем происходит какой-нибудь </a:t>
            </a:r>
            <a:r>
              <a:rPr lang="ru-RU" dirty="0" err="1"/>
              <a:t>await</a:t>
            </a:r>
            <a:r>
              <a:rPr lang="ru-RU" dirty="0"/>
              <a:t> вызов. Поэтому, после вызова </a:t>
            </a:r>
            <a:r>
              <a:rPr lang="ru-RU" dirty="0" err="1"/>
              <a:t>ReadAsync</a:t>
            </a:r>
            <a:r>
              <a:rPr lang="ru-RU" dirty="0"/>
              <a:t>() управление сразу возвращается в вызывающий метод (т.к. здесь имеет место </a:t>
            </a:r>
            <a:r>
              <a:rPr lang="ru-RU" dirty="0" err="1"/>
              <a:t>await</a:t>
            </a:r>
            <a:r>
              <a:rPr lang="ru-RU" dirty="0"/>
              <a:t> вызов) — и в консоль выводиться строка «</a:t>
            </a:r>
            <a:r>
              <a:rPr lang="ru-RU" dirty="0" err="1"/>
              <a:t>After</a:t>
            </a:r>
            <a:r>
              <a:rPr lang="ru-RU" dirty="0"/>
              <a:t> </a:t>
            </a:r>
            <a:r>
              <a:rPr lang="ru-RU" dirty="0" err="1"/>
              <a:t>async</a:t>
            </a:r>
            <a:r>
              <a:rPr lang="ru-RU" dirty="0"/>
              <a:t> </a:t>
            </a:r>
            <a:r>
              <a:rPr lang="ru-RU" dirty="0" err="1"/>
              <a:t>call</a:t>
            </a:r>
            <a:r>
              <a:rPr lang="ru-RU" dirty="0"/>
              <a:t>». Когда завершится работа </a:t>
            </a:r>
            <a:r>
              <a:rPr lang="ru-RU" dirty="0" err="1"/>
              <a:t>ReadAsync</a:t>
            </a:r>
            <a:r>
              <a:rPr lang="ru-RU" dirty="0"/>
              <a:t>() — контроль будет передан в метод, вызвавший </a:t>
            </a:r>
            <a:r>
              <a:rPr lang="ru-RU" dirty="0" err="1"/>
              <a:t>ReadAsync</a:t>
            </a:r>
            <a:r>
              <a:rPr lang="ru-RU" dirty="0"/>
              <a:t>(), в строку, расположенную сразу за </a:t>
            </a:r>
            <a:r>
              <a:rPr lang="ru-RU" dirty="0" err="1"/>
              <a:t>await</a:t>
            </a:r>
            <a:r>
              <a:rPr lang="ru-RU" dirty="0"/>
              <a:t> вызовом. Т.е., управление будет передано в метод </a:t>
            </a:r>
            <a:r>
              <a:rPr lang="ru-RU" dirty="0" err="1"/>
              <a:t>GetDataAsync</a:t>
            </a:r>
            <a:r>
              <a:rPr lang="ru-RU" dirty="0"/>
              <a:t>() (т.к. здесь имеет место завершение работы </a:t>
            </a:r>
            <a:r>
              <a:rPr lang="ru-RU" dirty="0" err="1"/>
              <a:t>async</a:t>
            </a:r>
            <a:r>
              <a:rPr lang="ru-RU" dirty="0"/>
              <a:t> метода</a:t>
            </a:r>
            <a:r>
              <a:rPr lang="ru-RU" dirty="0" smtClean="0"/>
              <a:t>).</a:t>
            </a:r>
          </a:p>
          <a:p>
            <a:pPr marL="0" indent="531813">
              <a:buNone/>
            </a:pPr>
            <a:r>
              <a:rPr lang="ru-RU" i="1" dirty="0"/>
              <a:t>О спецификаторе </a:t>
            </a:r>
            <a:r>
              <a:rPr lang="ru-RU" i="1" dirty="0" err="1"/>
              <a:t>await</a:t>
            </a:r>
            <a:r>
              <a:rPr lang="ru-RU" i="1" dirty="0"/>
              <a:t> важно понимать, что он НЕ блокирует поток, в котором вызывается. Вместо этого, </a:t>
            </a:r>
            <a:r>
              <a:rPr lang="ru-RU" i="1" u="sng" dirty="0" err="1"/>
              <a:t>await</a:t>
            </a:r>
            <a:r>
              <a:rPr lang="ru-RU" i="1" u="sng" dirty="0"/>
              <a:t> указывает компилятору дописать текущий исполняемый код, идущий после вызова </a:t>
            </a:r>
            <a:r>
              <a:rPr lang="ru-RU" i="1" u="sng" dirty="0" err="1"/>
              <a:t>await</a:t>
            </a:r>
            <a:r>
              <a:rPr lang="ru-RU" i="1" dirty="0"/>
              <a:t>, в очередь на выполнение сразу после завершения вызванной (ожидаемой) задачи. Затем управление сразу же возвращается потоку, вызвавшему </a:t>
            </a:r>
            <a:r>
              <a:rPr lang="ru-RU" i="1" dirty="0" err="1"/>
              <a:t>async</a:t>
            </a:r>
            <a:r>
              <a:rPr lang="ru-RU" i="1" dirty="0"/>
              <a:t> метод. Когда ожидаемая задача будет завершена, автоматически начнется выполнение дописанного компилятором кода, в котором содержится продолжение </a:t>
            </a:r>
            <a:r>
              <a:rPr lang="ru-RU" i="1" dirty="0" err="1"/>
              <a:t>async</a:t>
            </a:r>
            <a:r>
              <a:rPr lang="ru-RU" i="1" dirty="0"/>
              <a:t> метода, с того места, где он вызвал </a:t>
            </a:r>
            <a:r>
              <a:rPr lang="ru-RU" i="1" dirty="0" err="1"/>
              <a:t>await</a:t>
            </a:r>
            <a:r>
              <a:rPr lang="ru-RU" i="1" dirty="0"/>
              <a:t>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8891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Итак, подведем итог — что такое </a:t>
            </a:r>
            <a:r>
              <a:rPr lang="ru-RU" dirty="0" err="1"/>
              <a:t>async</a:t>
            </a:r>
            <a:r>
              <a:rPr lang="ru-RU" dirty="0"/>
              <a:t> метод. Если вы пометили какой-либо метод, как </a:t>
            </a:r>
            <a:r>
              <a:rPr lang="ru-RU" dirty="0" err="1"/>
              <a:t>async</a:t>
            </a:r>
            <a:r>
              <a:rPr lang="ru-RU" dirty="0"/>
              <a:t>, это значит, что внутри этого метода вы можете использовать </a:t>
            </a:r>
            <a:r>
              <a:rPr lang="ru-RU" dirty="0" err="1"/>
              <a:t>await</a:t>
            </a:r>
            <a:r>
              <a:rPr lang="ru-RU" dirty="0"/>
              <a:t> вызовы. Для компилятора этот спецификатор является сигналом, что данный метод надо компилировать особым образом: так, чтобы его можно было приостанавливать, а затем возобновлять его выполнение. Точками приостановки/ возобновления являются </a:t>
            </a:r>
            <a:r>
              <a:rPr lang="ru-RU" dirty="0" err="1"/>
              <a:t>await</a:t>
            </a:r>
            <a:r>
              <a:rPr lang="ru-RU" dirty="0"/>
              <a:t> вызовы в методе. На самом деле, </a:t>
            </a:r>
            <a:r>
              <a:rPr lang="ru-RU" dirty="0" err="1"/>
              <a:t>async</a:t>
            </a:r>
            <a:r>
              <a:rPr lang="ru-RU" dirty="0"/>
              <a:t> метод не является асинхронным по определению. Если в </a:t>
            </a:r>
            <a:r>
              <a:rPr lang="ru-RU" dirty="0" err="1"/>
              <a:t>async</a:t>
            </a:r>
            <a:r>
              <a:rPr lang="ru-RU" dirty="0"/>
              <a:t> методе нет </a:t>
            </a:r>
            <a:r>
              <a:rPr lang="ru-RU" dirty="0" err="1"/>
              <a:t>await</a:t>
            </a:r>
            <a:r>
              <a:rPr lang="ru-RU" dirty="0"/>
              <a:t> вызовов, то такой метод будет выполняться, как синхронный. </a:t>
            </a:r>
            <a:endParaRPr lang="ru-RU" dirty="0" smtClean="0"/>
          </a:p>
          <a:p>
            <a:pPr marL="0" indent="531813">
              <a:buNone/>
            </a:pPr>
            <a:r>
              <a:rPr lang="ru-RU" dirty="0"/>
              <a:t>Водоразделом для синхронного или асинхронного выполнения </a:t>
            </a:r>
            <a:r>
              <a:rPr lang="ru-RU" dirty="0" err="1"/>
              <a:t>async</a:t>
            </a:r>
            <a:r>
              <a:rPr lang="ru-RU" dirty="0"/>
              <a:t> метода является отсутствие или наличие </a:t>
            </a:r>
            <a:r>
              <a:rPr lang="ru-RU" dirty="0" err="1"/>
              <a:t>await</a:t>
            </a:r>
            <a:r>
              <a:rPr lang="ru-RU" dirty="0"/>
              <a:t> вызовов. Но даже при наличии </a:t>
            </a:r>
            <a:r>
              <a:rPr lang="ru-RU" dirty="0" err="1"/>
              <a:t>await</a:t>
            </a:r>
            <a:r>
              <a:rPr lang="ru-RU" dirty="0"/>
              <a:t> вызовов внутри </a:t>
            </a:r>
            <a:r>
              <a:rPr lang="ru-RU" dirty="0" err="1"/>
              <a:t>async</a:t>
            </a:r>
            <a:r>
              <a:rPr lang="ru-RU" dirty="0"/>
              <a:t> метода, этот </a:t>
            </a:r>
            <a:r>
              <a:rPr lang="ru-RU" dirty="0" err="1"/>
              <a:t>async</a:t>
            </a:r>
            <a:r>
              <a:rPr lang="ru-RU" dirty="0"/>
              <a:t> метод может выполняться, как синхронный! Это будет происходить в том случае, если компилятор увидит, что данные, которые должны быть получены в результате </a:t>
            </a:r>
            <a:r>
              <a:rPr lang="ru-RU" dirty="0" err="1"/>
              <a:t>await</a:t>
            </a:r>
            <a:r>
              <a:rPr lang="ru-RU" dirty="0"/>
              <a:t> вызова, уже готовы и ожидать их не надо.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3459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Надо понять такое простое утверждение: наличие в методе </a:t>
            </a:r>
            <a:r>
              <a:rPr lang="ru-RU" dirty="0" err="1"/>
              <a:t>await</a:t>
            </a:r>
            <a:r>
              <a:rPr lang="ru-RU" dirty="0"/>
              <a:t> вызова не означает, что данный метод будет приостановлен в месте этого вызова, до тех пор пока вызванная асинхронная операция будет завершена. Это превратило бы </a:t>
            </a:r>
            <a:r>
              <a:rPr lang="ru-RU" dirty="0" err="1"/>
              <a:t>async</a:t>
            </a:r>
            <a:r>
              <a:rPr lang="ru-RU" dirty="0"/>
              <a:t> метод в блокирующий! Наличие в методе </a:t>
            </a:r>
            <a:r>
              <a:rPr lang="ru-RU" dirty="0" err="1"/>
              <a:t>await</a:t>
            </a:r>
            <a:r>
              <a:rPr lang="ru-RU" dirty="0"/>
              <a:t> вызова означает, что если результаты вызванной асинхронной операции еще не готовы, то все строки метода, следующие после </a:t>
            </a:r>
            <a:r>
              <a:rPr lang="ru-RU" dirty="0" err="1"/>
              <a:t>await</a:t>
            </a:r>
            <a:r>
              <a:rPr lang="ru-RU" dirty="0"/>
              <a:t> вызова, дописываются компилятором на выполнение, ПОСЛЕ завершения ожидаемой асинхронной операции. А затем сразу же управление возвращается методу, вызвавшему текущий </a:t>
            </a:r>
            <a:r>
              <a:rPr lang="ru-RU" dirty="0" err="1"/>
              <a:t>async</a:t>
            </a:r>
            <a:r>
              <a:rPr lang="ru-RU" dirty="0"/>
              <a:t> метод. Когда асинхронная операция завершится, сразу же продолжится выполнение метода, вызвавшего ее.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Присутствие </a:t>
            </a:r>
            <a:r>
              <a:rPr lang="ru-RU" dirty="0"/>
              <a:t>в методе </a:t>
            </a:r>
            <a:r>
              <a:rPr lang="ru-RU" dirty="0" err="1"/>
              <a:t>await</a:t>
            </a:r>
            <a:r>
              <a:rPr lang="ru-RU" dirty="0"/>
              <a:t> вызовов разбивает этот метод на части, которые могут выполняться по отдельности. Сначала выполниться часть метода до </a:t>
            </a:r>
            <a:r>
              <a:rPr lang="ru-RU" dirty="0" err="1"/>
              <a:t>await</a:t>
            </a:r>
            <a:r>
              <a:rPr lang="ru-RU" dirty="0"/>
              <a:t> вызова. Затем какой-либо другой код, затем следующая часть </a:t>
            </a:r>
            <a:r>
              <a:rPr lang="ru-RU" dirty="0" err="1"/>
              <a:t>async</a:t>
            </a:r>
            <a:r>
              <a:rPr lang="ru-RU" dirty="0"/>
              <a:t> метода, расположенная после </a:t>
            </a:r>
            <a:r>
              <a:rPr lang="ru-RU" dirty="0" err="1"/>
              <a:t>await</a:t>
            </a:r>
            <a:r>
              <a:rPr lang="ru-RU" dirty="0"/>
              <a:t> вызова. Самый удивительный факт об </a:t>
            </a:r>
            <a:r>
              <a:rPr lang="ru-RU" dirty="0" err="1"/>
              <a:t>async</a:t>
            </a:r>
            <a:r>
              <a:rPr lang="ru-RU" dirty="0"/>
              <a:t> методах заключается в том, что они НЕ создают дополнительных потоков, и НЕ выполняются в дополнительных потоках.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260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Новые средства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b="1" i="1" dirty="0"/>
              <a:t>Асинхронность не означает выполнения в отдельном потоке. Асинхронность означает НЕ синхронность, т.е. отсутствие блокировки. Выполнение в отдельном потоке — один из способов избежать блокирующих вызовов. Но не единственный </a:t>
            </a:r>
            <a:r>
              <a:rPr lang="ru-RU" b="1" i="1" dirty="0" smtClean="0"/>
              <a:t>способ.</a:t>
            </a:r>
          </a:p>
          <a:p>
            <a:pPr marL="0" indent="531813">
              <a:buNone/>
            </a:pPr>
            <a:r>
              <a:rPr lang="ru-RU" dirty="0"/>
              <a:t>Асинхронные методы выполняются в своем </a:t>
            </a:r>
            <a:r>
              <a:rPr lang="ru-RU" dirty="0" err="1"/>
              <a:t>конексте</a:t>
            </a:r>
            <a:r>
              <a:rPr lang="ru-RU" dirty="0"/>
              <a:t> выполнения (в том потоке, в котором они вызваны), создавая «чередующуюся многозадачность». Другими словами, </a:t>
            </a:r>
            <a:r>
              <a:rPr lang="ru-RU" dirty="0" err="1"/>
              <a:t>async</a:t>
            </a:r>
            <a:r>
              <a:rPr lang="ru-RU" dirty="0"/>
              <a:t> методы встраивают в свой рабочий поток передачу управления в те моменты, когда может возникнуть блокировка. А затем, при завершении потенциально блокирующей задачи, возвращают управление в строку, после вызова этой задачи. Аналогично тому, как поступают </a:t>
            </a:r>
            <a:r>
              <a:rPr lang="ru-RU" dirty="0" err="1"/>
              <a:t>callback</a:t>
            </a:r>
            <a:r>
              <a:rPr lang="ru-RU" dirty="0"/>
              <a:t> методы. Но, при этом, нам НЕ надо создавать делегаты, </a:t>
            </a:r>
            <a:r>
              <a:rPr lang="ru-RU" dirty="0" err="1"/>
              <a:t>callback</a:t>
            </a:r>
            <a:r>
              <a:rPr lang="ru-RU" dirty="0"/>
              <a:t> методы, передавать данные между потоками! К тому же, если вы вспомните о том, насколько ресурсоемким является процесс создания нового потока и его синхронизация с основным потоком, вы поймете, что </a:t>
            </a:r>
            <a:r>
              <a:rPr lang="ru-RU" u="sng" dirty="0" err="1"/>
              <a:t>async</a:t>
            </a:r>
            <a:r>
              <a:rPr lang="ru-RU" u="sng" dirty="0"/>
              <a:t> методы могут быть намного эффективнее, чем новые потоки</a:t>
            </a:r>
            <a:r>
              <a:rPr lang="ru-RU" dirty="0"/>
              <a:t>. Еще раз полезно напомнить, что сделать </a:t>
            </a:r>
            <a:r>
              <a:rPr lang="ru-RU" dirty="0" err="1"/>
              <a:t>async</a:t>
            </a:r>
            <a:r>
              <a:rPr lang="ru-RU" dirty="0"/>
              <a:t> методом можно только метод с типом возвращаемого значения </a:t>
            </a:r>
            <a:r>
              <a:rPr lang="ru-RU" dirty="0" err="1"/>
              <a:t>void</a:t>
            </a:r>
            <a:r>
              <a:rPr lang="ru-RU" dirty="0"/>
              <a:t>, </a:t>
            </a:r>
            <a:r>
              <a:rPr lang="ru-RU" dirty="0" err="1"/>
              <a:t>Task</a:t>
            </a:r>
            <a:r>
              <a:rPr lang="ru-RU" dirty="0"/>
              <a:t> или </a:t>
            </a:r>
            <a:r>
              <a:rPr lang="ru-RU" dirty="0" err="1"/>
              <a:t>Task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7303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Немного о классе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55000" lnSpcReduction="20000"/>
          </a:bodyPr>
          <a:lstStyle/>
          <a:p>
            <a:pPr marL="0" indent="531813">
              <a:buNone/>
            </a:pPr>
            <a:r>
              <a:rPr lang="ru-RU" dirty="0"/>
              <a:t>Если вам нужна </a:t>
            </a:r>
            <a:r>
              <a:rPr lang="ru-RU" dirty="0" err="1"/>
              <a:t>многопоточность</a:t>
            </a:r>
            <a:r>
              <a:rPr lang="ru-RU" dirty="0"/>
              <a:t>, вы можете ее создать с помощью </a:t>
            </a:r>
            <a:r>
              <a:rPr lang="ru-RU" dirty="0" err="1"/>
              <a:t>async</a:t>
            </a:r>
            <a:r>
              <a:rPr lang="ru-RU" dirty="0"/>
              <a:t> методов. Для этого вам надо будет использовать класс </a:t>
            </a:r>
            <a:r>
              <a:rPr lang="ru-RU" dirty="0" err="1"/>
              <a:t>Task</a:t>
            </a:r>
            <a:r>
              <a:rPr lang="ru-RU" dirty="0"/>
              <a:t>. В этом классе есть метод </a:t>
            </a:r>
            <a:r>
              <a:rPr lang="ru-RU" dirty="0" err="1"/>
              <a:t>Task.Run</a:t>
            </a:r>
            <a:r>
              <a:rPr lang="ru-RU" dirty="0"/>
              <a:t>(), который ставит в очередь на выполнение в </a:t>
            </a:r>
            <a:r>
              <a:rPr lang="ru-RU" dirty="0" err="1"/>
              <a:t>ThreadPool</a:t>
            </a:r>
            <a:r>
              <a:rPr lang="ru-RU" dirty="0"/>
              <a:t>, переданные ему строки кода. Давайте рассмотрим, как можно это сделать. </a:t>
            </a:r>
          </a:p>
          <a:p>
            <a:pPr marL="0" indent="531813">
              <a:buNone/>
            </a:pPr>
            <a:r>
              <a:rPr lang="ru-RU" dirty="0"/>
              <a:t>Предположим, что у нас есть синхронный метод, выполнение которого забирает много времени: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static string </a:t>
            </a:r>
            <a:r>
              <a:rPr lang="en-US" b="1" i="1" dirty="0" err="1">
                <a:solidFill>
                  <a:srgbClr val="00B050"/>
                </a:solidFill>
              </a:rPr>
              <a:t>SlowMethod</a:t>
            </a:r>
            <a:r>
              <a:rPr lang="en-US" b="1" i="1" dirty="0">
                <a:solidFill>
                  <a:srgbClr val="00B050"/>
                </a:solidFill>
              </a:rPr>
              <a:t>(string file)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</a:t>
            </a:r>
            <a:r>
              <a:rPr lang="en-US" b="1" i="1" dirty="0" err="1">
                <a:solidFill>
                  <a:srgbClr val="00B050"/>
                </a:solidFill>
              </a:rPr>
              <a:t>Thread.Sleep</a:t>
            </a:r>
            <a:r>
              <a:rPr lang="en-US" b="1" i="1" dirty="0">
                <a:solidFill>
                  <a:srgbClr val="00B050"/>
                </a:solidFill>
              </a:rPr>
              <a:t>(3000);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return </a:t>
            </a:r>
            <a:r>
              <a:rPr lang="en-US" b="1" i="1" dirty="0" err="1">
                <a:solidFill>
                  <a:srgbClr val="00B050"/>
                </a:solidFill>
              </a:rPr>
              <a:t>string.Format</a:t>
            </a:r>
            <a:r>
              <a:rPr lang="en-US" b="1" i="1" dirty="0">
                <a:solidFill>
                  <a:srgbClr val="00B050"/>
                </a:solidFill>
              </a:rPr>
              <a:t>("File {0} is read", file);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}</a:t>
            </a:r>
          </a:p>
          <a:p>
            <a:pPr marL="0" indent="531813">
              <a:buNone/>
            </a:pPr>
            <a:r>
              <a:rPr lang="ru-RU" dirty="0"/>
              <a:t>Мы можем обернуть этот метод каким-либо асинхронным методом, чтобы избежать возникающей блокировки. Например так:</a:t>
            </a:r>
            <a:endParaRPr lang="en-US" dirty="0"/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static Task&lt;string&gt; </a:t>
            </a:r>
            <a:r>
              <a:rPr lang="en-US" b="1" i="1" dirty="0" err="1">
                <a:solidFill>
                  <a:srgbClr val="00B050"/>
                </a:solidFill>
              </a:rPr>
              <a:t>SlowMethodAsync</a:t>
            </a:r>
            <a:r>
              <a:rPr lang="en-US" b="1" i="1" dirty="0">
                <a:solidFill>
                  <a:srgbClr val="00B050"/>
                </a:solidFill>
              </a:rPr>
              <a:t>(string file)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return </a:t>
            </a:r>
            <a:r>
              <a:rPr lang="en-US" b="1" i="1" dirty="0" err="1">
                <a:solidFill>
                  <a:srgbClr val="00B050"/>
                </a:solidFill>
              </a:rPr>
              <a:t>Task.Run</a:t>
            </a:r>
            <a:r>
              <a:rPr lang="en-US" b="1" i="1" dirty="0">
                <a:solidFill>
                  <a:srgbClr val="00B050"/>
                </a:solidFill>
              </a:rPr>
              <a:t>(() =&gt;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    return </a:t>
            </a:r>
            <a:r>
              <a:rPr lang="en-US" b="1" i="1" dirty="0" err="1">
                <a:solidFill>
                  <a:srgbClr val="00B050"/>
                </a:solidFill>
              </a:rPr>
              <a:t>SlowMethod</a:t>
            </a:r>
            <a:r>
              <a:rPr lang="en-US" b="1" i="1" dirty="0">
                <a:solidFill>
                  <a:srgbClr val="00B050"/>
                </a:solidFill>
              </a:rPr>
              <a:t>(file);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    });</a:t>
            </a:r>
          </a:p>
          <a:p>
            <a:pPr marL="0" indent="531813">
              <a:buNone/>
            </a:pPr>
            <a:r>
              <a:rPr lang="en-US" b="1" i="1" dirty="0">
                <a:solidFill>
                  <a:srgbClr val="00B050"/>
                </a:solidFill>
              </a:rPr>
              <a:t>        }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446340" y="4077072"/>
            <a:ext cx="6092825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5113"/>
            <a:r>
              <a:rPr lang="ru-RU" sz="1600" dirty="0"/>
              <a:t>Смотрите, наш метод </a:t>
            </a:r>
            <a:r>
              <a:rPr lang="ru-RU" sz="1600" dirty="0" err="1"/>
              <a:t>SlowMethodAsync</a:t>
            </a:r>
            <a:r>
              <a:rPr lang="ru-RU" sz="1600" dirty="0"/>
              <a:t>() асинхронный, мы отметили это в его имени. Но спецификатор </a:t>
            </a:r>
            <a:r>
              <a:rPr lang="ru-RU" sz="1600" dirty="0" err="1"/>
              <a:t>async</a:t>
            </a:r>
            <a:r>
              <a:rPr lang="ru-RU" sz="1600" dirty="0"/>
              <a:t> перед этим методом мы не указали. Ведь </a:t>
            </a:r>
            <a:r>
              <a:rPr lang="ru-RU" sz="1600" dirty="0" err="1"/>
              <a:t>await</a:t>
            </a:r>
            <a:r>
              <a:rPr lang="ru-RU" sz="1600" dirty="0"/>
              <a:t> вызовов внутри </a:t>
            </a:r>
            <a:r>
              <a:rPr lang="ru-RU" sz="1600" dirty="0" err="1"/>
              <a:t>SlowMethodAsync</a:t>
            </a:r>
            <a:r>
              <a:rPr lang="ru-RU" sz="1600" dirty="0"/>
              <a:t>() нет. Почему он асинхронный? Потому, что не вызывает блокировки. Почему не вызывает блокировки? Потому, что выполняет работу (вызов метода </a:t>
            </a:r>
            <a:r>
              <a:rPr lang="ru-RU" sz="1600" dirty="0" err="1"/>
              <a:t>SlowMethod</a:t>
            </a:r>
            <a:r>
              <a:rPr lang="ru-RU" sz="1600" dirty="0"/>
              <a:t>()) в дополнительном потоке </a:t>
            </a:r>
            <a:r>
              <a:rPr lang="ru-RU" sz="1600" dirty="0" err="1"/>
              <a:t>ThreadPool</a:t>
            </a:r>
            <a:r>
              <a:rPr lang="ru-RU" sz="1600" dirty="0"/>
              <a:t>. </a:t>
            </a:r>
            <a:endParaRPr lang="en-US" sz="1600" dirty="0"/>
          </a:p>
          <a:p>
            <a:pPr indent="265113"/>
            <a:r>
              <a:rPr lang="ru-RU" sz="1600" dirty="0"/>
              <a:t>Но сам метод </a:t>
            </a:r>
            <a:r>
              <a:rPr lang="ru-RU" sz="1600" dirty="0" err="1"/>
              <a:t>SlowMethodAsync</a:t>
            </a:r>
            <a:r>
              <a:rPr lang="ru-RU" sz="1600" dirty="0"/>
              <a:t>() должен вызываться со спецификатором </a:t>
            </a:r>
            <a:r>
              <a:rPr lang="ru-RU" sz="1600" dirty="0" err="1"/>
              <a:t>await</a:t>
            </a:r>
            <a:r>
              <a:rPr lang="ru-RU" sz="1600" dirty="0"/>
              <a:t>!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72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Немного о классе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00B050"/>
                </a:solidFill>
              </a:rPr>
              <a:t>private </a:t>
            </a:r>
            <a:r>
              <a:rPr lang="en-US" i="1" dirty="0" err="1">
                <a:solidFill>
                  <a:srgbClr val="00B050"/>
                </a:solidFill>
              </a:rPr>
              <a:t>async</a:t>
            </a:r>
            <a:r>
              <a:rPr lang="en-US" i="1" dirty="0">
                <a:solidFill>
                  <a:srgbClr val="00B050"/>
                </a:solidFill>
              </a:rPr>
              <a:t> static void </a:t>
            </a:r>
            <a:r>
              <a:rPr lang="en-US" i="1" dirty="0" err="1">
                <a:solidFill>
                  <a:srgbClr val="00B050"/>
                </a:solidFill>
              </a:rPr>
              <a:t>CallMyAsync</a:t>
            </a:r>
            <a:r>
              <a:rPr lang="en-US" i="1" dirty="0" smtClean="0">
                <a:solidFill>
                  <a:srgbClr val="00B050"/>
                </a:solidFill>
              </a:rPr>
              <a:t>()</a:t>
            </a:r>
            <a:endParaRPr lang="en-US" i="1" dirty="0">
              <a:solidFill>
                <a:srgbClr val="00B050"/>
              </a:solidFill>
            </a:endParaRP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string result = await </a:t>
            </a:r>
            <a:r>
              <a:rPr lang="en-US" i="1" dirty="0" err="1">
                <a:solidFill>
                  <a:srgbClr val="00B050"/>
                </a:solidFill>
              </a:rPr>
              <a:t>SlowMethodAsync</a:t>
            </a:r>
            <a:r>
              <a:rPr lang="en-US" i="1" dirty="0">
                <a:solidFill>
                  <a:srgbClr val="00B050"/>
                </a:solidFill>
              </a:rPr>
              <a:t>("BigFile.txt");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//</a:t>
            </a:r>
            <a:r>
              <a:rPr lang="ru-RU" i="1" dirty="0">
                <a:solidFill>
                  <a:srgbClr val="00B050"/>
                </a:solidFill>
              </a:rPr>
              <a:t>сюда можно добавить и другие вызовы нашего метода</a:t>
            </a:r>
          </a:p>
          <a:p>
            <a:pPr marL="0" indent="531813">
              <a:buNone/>
            </a:pPr>
            <a:r>
              <a:rPr lang="ru-RU" i="1" dirty="0">
                <a:solidFill>
                  <a:srgbClr val="00B050"/>
                </a:solidFill>
              </a:rPr>
              <a:t>            //</a:t>
            </a:r>
            <a:r>
              <a:rPr lang="en-US" i="1" dirty="0">
                <a:solidFill>
                  <a:srgbClr val="00B050"/>
                </a:solidFill>
              </a:rPr>
              <a:t>string result1 = await </a:t>
            </a:r>
            <a:r>
              <a:rPr lang="en-US" i="1" dirty="0" err="1">
                <a:solidFill>
                  <a:srgbClr val="00B050"/>
                </a:solidFill>
              </a:rPr>
              <a:t>SlowMethodAsync</a:t>
            </a:r>
            <a:r>
              <a:rPr lang="en-US" i="1" dirty="0">
                <a:solidFill>
                  <a:srgbClr val="00B050"/>
                </a:solidFill>
              </a:rPr>
              <a:t>("BigFile1.txt");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//string result2 = await </a:t>
            </a:r>
            <a:r>
              <a:rPr lang="en-US" i="1" dirty="0" err="1">
                <a:solidFill>
                  <a:srgbClr val="00B050"/>
                </a:solidFill>
              </a:rPr>
              <a:t>SlowMethodAsync</a:t>
            </a:r>
            <a:r>
              <a:rPr lang="en-US" i="1" dirty="0">
                <a:solidFill>
                  <a:srgbClr val="00B050"/>
                </a:solidFill>
              </a:rPr>
              <a:t>("BigFile2.txt");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Console.WriteLine</a:t>
            </a:r>
            <a:r>
              <a:rPr lang="en-US" i="1" dirty="0">
                <a:solidFill>
                  <a:srgbClr val="00B050"/>
                </a:solidFill>
              </a:rPr>
              <a:t>(result);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71487" y="5120024"/>
            <a:ext cx="67687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Этот пример показывает вам, что </a:t>
            </a:r>
            <a:r>
              <a:rPr lang="ru-RU" dirty="0" err="1"/>
              <a:t>async</a:t>
            </a:r>
            <a:r>
              <a:rPr lang="ru-RU" dirty="0"/>
              <a:t> и </a:t>
            </a:r>
            <a:r>
              <a:rPr lang="ru-RU" dirty="0" err="1"/>
              <a:t>await</a:t>
            </a:r>
            <a:r>
              <a:rPr lang="ru-RU" dirty="0"/>
              <a:t> могут применяться и с реальной </a:t>
            </a:r>
            <a:r>
              <a:rPr lang="ru-RU" dirty="0" err="1"/>
              <a:t>многопоточностью</a:t>
            </a:r>
            <a:r>
              <a:rPr lang="ru-RU" dirty="0"/>
              <a:t>. Выбор конкретной асинхронности — то ли без дополнительных потоков, то ли с дополнительными потоками, за вами. В каждой конкретной ситуации надо выбирать наиболее подходящий вариант.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5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Немного о классе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Использование класса </a:t>
            </a:r>
            <a:r>
              <a:rPr lang="ru-RU" dirty="0" err="1"/>
              <a:t>Task</a:t>
            </a:r>
            <a:r>
              <a:rPr lang="ru-RU" dirty="0"/>
              <a:t> предоставляет в наше распоряжение еще несколько полезных возможностей. Раньше у нас не было никакой возможности прервать выполнение метода, запущенного в потоке </a:t>
            </a:r>
            <a:r>
              <a:rPr lang="ru-RU" dirty="0" err="1"/>
              <a:t>ThreadPool</a:t>
            </a:r>
            <a:r>
              <a:rPr lang="ru-RU" dirty="0"/>
              <a:t>. Сейчас такая возможность есть. Для того, чтобы остановить запущенную задачу, надо познакомится с классом </a:t>
            </a:r>
            <a:r>
              <a:rPr lang="ru-RU" dirty="0" err="1"/>
              <a:t>CancellationTokenSource</a:t>
            </a:r>
            <a:r>
              <a:rPr lang="ru-RU" dirty="0"/>
              <a:t>. Перед вызовом асинхронного метода, использующего поток </a:t>
            </a:r>
            <a:r>
              <a:rPr lang="ru-RU" dirty="0" err="1"/>
              <a:t>ThreadPoll</a:t>
            </a:r>
            <a:r>
              <a:rPr lang="ru-RU" dirty="0"/>
              <a:t> в него надо передать </a:t>
            </a:r>
            <a:r>
              <a:rPr lang="ru-RU" dirty="0" err="1"/>
              <a:t>CancellationToken</a:t>
            </a:r>
            <a:r>
              <a:rPr lang="ru-RU" dirty="0"/>
              <a:t> в котором уже запрограммирована отмена выполняющегося в другом потоке </a:t>
            </a:r>
            <a:r>
              <a:rPr lang="ru-RU" dirty="0" err="1"/>
              <a:t>метода:Использование</a:t>
            </a:r>
            <a:r>
              <a:rPr lang="ru-RU" dirty="0"/>
              <a:t> класса </a:t>
            </a:r>
            <a:r>
              <a:rPr lang="ru-RU" dirty="0" err="1"/>
              <a:t>Task</a:t>
            </a:r>
            <a:r>
              <a:rPr lang="ru-RU" dirty="0"/>
              <a:t> предоставляет в наше распоряжение еще несколько полезных возможностей. Раньше у нас не было никакой возможности прервать выполнение метода, запущенного в потоке </a:t>
            </a:r>
            <a:r>
              <a:rPr lang="ru-RU" dirty="0" err="1"/>
              <a:t>ThreadPool</a:t>
            </a:r>
            <a:r>
              <a:rPr lang="ru-RU" dirty="0"/>
              <a:t>. Сейчас такая возможность есть. Для того, чтобы остановить запущенную задачу, надо познакомится с классом </a:t>
            </a:r>
            <a:r>
              <a:rPr lang="ru-RU" dirty="0" err="1"/>
              <a:t>CancellationTokenSource</a:t>
            </a:r>
            <a:r>
              <a:rPr lang="ru-RU" dirty="0"/>
              <a:t>. Перед вызовом асинхронного метода, использующего поток </a:t>
            </a:r>
            <a:r>
              <a:rPr lang="ru-RU" dirty="0" err="1"/>
              <a:t>ThreadPoll</a:t>
            </a:r>
            <a:r>
              <a:rPr lang="ru-RU" dirty="0"/>
              <a:t> в него надо передать </a:t>
            </a:r>
            <a:r>
              <a:rPr lang="ru-RU" dirty="0" err="1"/>
              <a:t>CancellationToken</a:t>
            </a:r>
            <a:r>
              <a:rPr lang="ru-RU" dirty="0"/>
              <a:t> в котором уже запрограммирована отмена выполняющегося в другом потоке </a:t>
            </a:r>
            <a:r>
              <a:rPr lang="ru-RU" dirty="0" smtClean="0"/>
              <a:t>метода</a:t>
            </a:r>
            <a:r>
              <a:rPr lang="en-US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0974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 smtClean="0"/>
              <a:t>Создадим </a:t>
            </a:r>
            <a:r>
              <a:rPr lang="ru-RU" dirty="0"/>
              <a:t>приложение, которое реализует такую логику: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■ </a:t>
            </a:r>
            <a:r>
              <a:rPr lang="ru-RU" dirty="0"/>
              <a:t>прочитает из </a:t>
            </a:r>
            <a:r>
              <a:rPr lang="ru-RU" dirty="0" err="1"/>
              <a:t>machine.config</a:t>
            </a:r>
            <a:r>
              <a:rPr lang="ru-RU" dirty="0"/>
              <a:t> список допустимых поставщиков данных и  выведет его пользователю (в </a:t>
            </a:r>
            <a:r>
              <a:rPr lang="ru-RU" dirty="0" err="1"/>
              <a:t>Combobox</a:t>
            </a:r>
            <a:r>
              <a:rPr lang="ru-RU" dirty="0"/>
              <a:t> и </a:t>
            </a:r>
            <a:r>
              <a:rPr lang="ru-RU" dirty="0" err="1"/>
              <a:t>DataGridView</a:t>
            </a:r>
            <a:r>
              <a:rPr lang="ru-RU" dirty="0"/>
              <a:t>);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■ </a:t>
            </a:r>
            <a:r>
              <a:rPr lang="ru-RU" dirty="0"/>
              <a:t>позволит пользователю выбрать из списка требуемого поставщика (</a:t>
            </a:r>
            <a:r>
              <a:rPr lang="ru-RU" dirty="0" err="1"/>
              <a:t>Combobox</a:t>
            </a:r>
            <a:r>
              <a:rPr lang="ru-RU" dirty="0"/>
              <a:t>) и прочитает для этого поставщика строку подключения (из </a:t>
            </a:r>
            <a:r>
              <a:rPr lang="ru-RU" dirty="0" err="1"/>
              <a:t>AppConfig</a:t>
            </a:r>
            <a:r>
              <a:rPr lang="ru-RU" dirty="0" smtClean="0"/>
              <a:t>);</a:t>
            </a:r>
          </a:p>
          <a:p>
            <a:pPr marL="0" indent="531813">
              <a:buNone/>
            </a:pPr>
            <a:r>
              <a:rPr lang="ru-RU" dirty="0"/>
              <a:t>■ позволит пользователю ввести SQL запрос для БД (соответствующей прочитанной строке подключения);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■ </a:t>
            </a:r>
            <a:r>
              <a:rPr lang="ru-RU" dirty="0"/>
              <a:t>выполнит запрос и выведет результаты его работы (в </a:t>
            </a:r>
            <a:r>
              <a:rPr lang="ru-RU" dirty="0" err="1"/>
              <a:t>DataGridView</a:t>
            </a:r>
            <a:r>
              <a:rPr lang="ru-RU" dirty="0" smtClean="0"/>
              <a:t>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249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Немного о классе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1" rtlCol="0" anchor="ctr">
            <a:normAutofit fontScale="62500" lnSpcReduction="20000"/>
          </a:bodyPr>
          <a:lstStyle/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private </a:t>
            </a:r>
            <a:r>
              <a:rPr lang="en-US" i="1" dirty="0" err="1">
                <a:solidFill>
                  <a:srgbClr val="00B050"/>
                </a:solidFill>
              </a:rPr>
              <a:t>async</a:t>
            </a:r>
            <a:r>
              <a:rPr lang="en-US" i="1" dirty="0">
                <a:solidFill>
                  <a:srgbClr val="00B050"/>
                </a:solidFill>
              </a:rPr>
              <a:t> static void CallMyAsync1()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try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var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cts</a:t>
            </a:r>
            <a:r>
              <a:rPr lang="en-US" i="1" dirty="0">
                <a:solidFill>
                  <a:srgbClr val="00B050"/>
                </a:solidFill>
              </a:rPr>
              <a:t> = new </a:t>
            </a:r>
            <a:r>
              <a:rPr lang="en-US" i="1" dirty="0" err="1">
                <a:solidFill>
                  <a:srgbClr val="00B050"/>
                </a:solidFill>
              </a:rPr>
              <a:t>CancellationTokenSource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cts.CancelAfter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TimeSpan.FromSeconds</a:t>
            </a:r>
            <a:r>
              <a:rPr lang="en-US" i="1" dirty="0">
                <a:solidFill>
                  <a:srgbClr val="00B050"/>
                </a:solidFill>
              </a:rPr>
              <a:t>(3));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Task&lt;string&gt; t1 = SlowMethodAsync1("BigFile.txt", </a:t>
            </a:r>
            <a:r>
              <a:rPr lang="en-US" i="1" dirty="0" err="1">
                <a:solidFill>
                  <a:srgbClr val="00B050"/>
                </a:solidFill>
              </a:rPr>
              <a:t>cts.Token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string result = await t1;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Console.WriteLine</a:t>
            </a:r>
            <a:r>
              <a:rPr lang="en-US" i="1" dirty="0">
                <a:solidFill>
                  <a:srgbClr val="00B050"/>
                </a:solidFill>
              </a:rPr>
              <a:t>(result);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catch (</a:t>
            </a:r>
            <a:r>
              <a:rPr lang="en-US" i="1" dirty="0" err="1">
                <a:solidFill>
                  <a:srgbClr val="00B050"/>
                </a:solidFill>
              </a:rPr>
              <a:t>OperationCanceledException</a:t>
            </a:r>
            <a:r>
              <a:rPr lang="en-US" i="1" dirty="0">
                <a:solidFill>
                  <a:srgbClr val="00B050"/>
                </a:solidFill>
              </a:rPr>
              <a:t> ex)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</a:t>
            </a:r>
            <a:r>
              <a:rPr lang="en-US" i="1" dirty="0" err="1">
                <a:solidFill>
                  <a:srgbClr val="00B050"/>
                </a:solidFill>
              </a:rPr>
              <a:t>Console.WriteLine</a:t>
            </a:r>
            <a:r>
              <a:rPr lang="en-US" i="1" dirty="0">
                <a:solidFill>
                  <a:srgbClr val="00B050"/>
                </a:solidFill>
              </a:rPr>
              <a:t>(</a:t>
            </a:r>
            <a:r>
              <a:rPr lang="en-US" i="1" dirty="0" err="1">
                <a:solidFill>
                  <a:srgbClr val="00B050"/>
                </a:solidFill>
              </a:rPr>
              <a:t>ex.Message</a:t>
            </a:r>
            <a:r>
              <a:rPr lang="en-US" i="1" dirty="0">
                <a:solidFill>
                  <a:srgbClr val="00B050"/>
                </a:solidFill>
              </a:rPr>
              <a:t>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58408" y="1700808"/>
            <a:ext cx="609282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Вызов метода </a:t>
            </a:r>
            <a:r>
              <a:rPr lang="ru-RU" dirty="0" err="1"/>
              <a:t>CancelAfter</a:t>
            </a:r>
            <a:r>
              <a:rPr lang="ru-RU" dirty="0"/>
              <a:t>() приведет к тому, что запущенный в отдельном потоке SlowMethod1(), будет остановлен через указанный период времени.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Немного о классе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numCol="2"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Соответствующим образом надо изменить и два других метода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static string SlowMethod1(string file, </a:t>
            </a:r>
            <a:r>
              <a:rPr lang="en-US" i="1" dirty="0" err="1">
                <a:solidFill>
                  <a:srgbClr val="00B050"/>
                </a:solidFill>
              </a:rPr>
              <a:t>CancellationToken</a:t>
            </a:r>
            <a:r>
              <a:rPr lang="en-US" i="1" dirty="0">
                <a:solidFill>
                  <a:srgbClr val="00B050"/>
                </a:solidFill>
              </a:rPr>
              <a:t> token)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Thread.Sleep</a:t>
            </a:r>
            <a:r>
              <a:rPr lang="en-US" i="1" dirty="0">
                <a:solidFill>
                  <a:srgbClr val="00B050"/>
                </a:solidFill>
              </a:rPr>
              <a:t>(3000);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//reading file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</a:t>
            </a:r>
            <a:r>
              <a:rPr lang="en-US" i="1" dirty="0" err="1">
                <a:solidFill>
                  <a:srgbClr val="00B050"/>
                </a:solidFill>
              </a:rPr>
              <a:t>token.ThrowIfCancellationRequested</a:t>
            </a:r>
            <a:r>
              <a:rPr lang="en-US" i="1" dirty="0">
                <a:solidFill>
                  <a:srgbClr val="00B050"/>
                </a:solidFill>
              </a:rPr>
              <a:t>();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return </a:t>
            </a:r>
            <a:r>
              <a:rPr lang="en-US" i="1" dirty="0" err="1">
                <a:solidFill>
                  <a:srgbClr val="00B050"/>
                </a:solidFill>
              </a:rPr>
              <a:t>string.Format</a:t>
            </a:r>
            <a:r>
              <a:rPr lang="en-US" i="1" dirty="0">
                <a:solidFill>
                  <a:srgbClr val="00B050"/>
                </a:solidFill>
              </a:rPr>
              <a:t>("File {0} is read", file);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static Task&lt;string&gt; SlowMethodAsync1(string file, </a:t>
            </a:r>
            <a:r>
              <a:rPr lang="en-US" i="1" dirty="0" err="1">
                <a:solidFill>
                  <a:srgbClr val="00B050"/>
                </a:solidFill>
              </a:rPr>
              <a:t>CancellationToken</a:t>
            </a:r>
            <a:r>
              <a:rPr lang="en-US" i="1" dirty="0">
                <a:solidFill>
                  <a:srgbClr val="00B050"/>
                </a:solidFill>
              </a:rPr>
              <a:t> token)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return </a:t>
            </a:r>
            <a:r>
              <a:rPr lang="en-US" i="1" dirty="0" err="1">
                <a:solidFill>
                  <a:srgbClr val="00B050"/>
                </a:solidFill>
              </a:rPr>
              <a:t>Task.Run</a:t>
            </a:r>
            <a:r>
              <a:rPr lang="en-US" i="1" dirty="0">
                <a:solidFill>
                  <a:srgbClr val="00B050"/>
                </a:solidFill>
              </a:rPr>
              <a:t>&lt;string&gt;(() =&gt;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{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    return SlowMethod1(file, token);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    });</a:t>
            </a:r>
          </a:p>
          <a:p>
            <a:pPr marL="0" indent="531813">
              <a:buNone/>
            </a:pPr>
            <a:r>
              <a:rPr lang="en-US" i="1" dirty="0">
                <a:solidFill>
                  <a:srgbClr val="00B050"/>
                </a:solidFill>
              </a:rPr>
              <a:t>        }</a:t>
            </a:r>
            <a:endParaRPr lang="ru-RU" i="1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958508" y="6228019"/>
            <a:ext cx="507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31813" algn="r"/>
            <a:r>
              <a:rPr lang="ru-RU" dirty="0">
                <a:solidFill>
                  <a:srgbClr val="FFFF00"/>
                </a:solidFill>
              </a:rPr>
              <a:t>Смотрите код примера в заметках к слайду.</a:t>
            </a:r>
          </a:p>
        </p:txBody>
      </p:sp>
    </p:spTree>
    <p:extLst>
      <p:ext uri="{BB962C8B-B14F-4D97-AF65-F5344CB8AC3E}">
        <p14:creationId xmlns:p14="http://schemas.microsoft.com/office/powerpoint/2010/main" val="166139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 </a:t>
            </a:r>
            <a:r>
              <a:rPr lang="en-US" dirty="0"/>
              <a:t>await </a:t>
            </a:r>
            <a:r>
              <a:rPr lang="ru-RU" dirty="0"/>
              <a:t>для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В .</a:t>
            </a:r>
            <a:r>
              <a:rPr lang="en-US" dirty="0"/>
              <a:t>NET Framework </a:t>
            </a:r>
            <a:r>
              <a:rPr lang="ru-RU" dirty="0" smtClean="0"/>
              <a:t>существует целый </a:t>
            </a:r>
            <a:r>
              <a:rPr lang="ru-RU" dirty="0"/>
              <a:t>ряд асинхронных методов для использования в </a:t>
            </a:r>
            <a:r>
              <a:rPr lang="en-US" dirty="0"/>
              <a:t>ADO.NET. </a:t>
            </a:r>
            <a:endParaRPr lang="ru-RU" dirty="0" smtClean="0"/>
          </a:p>
          <a:p>
            <a:pPr marL="0" indent="531813">
              <a:buNone/>
            </a:pPr>
            <a:r>
              <a:rPr lang="ru-RU" dirty="0" smtClean="0"/>
              <a:t>Вот </a:t>
            </a:r>
            <a:r>
              <a:rPr lang="ru-RU" dirty="0"/>
              <a:t>самые востребованные из этих методов: </a:t>
            </a:r>
            <a:endParaRPr lang="ru-RU" dirty="0" smtClean="0"/>
          </a:p>
          <a:p>
            <a:pPr marL="452438" indent="354013"/>
            <a:r>
              <a:rPr lang="en-US" b="1" i="1" dirty="0" err="1" smtClean="0"/>
              <a:t>SqlConnection.OpenAsync</a:t>
            </a:r>
            <a:r>
              <a:rPr lang="en-US" b="1" i="1" dirty="0" smtClean="0"/>
              <a:t>;</a:t>
            </a:r>
          </a:p>
          <a:p>
            <a:pPr marL="452438" indent="354013"/>
            <a:r>
              <a:rPr lang="en-US" b="1" i="1" dirty="0" err="1" smtClean="0"/>
              <a:t>SqlCommand.ExecuteNonQueryAsync</a:t>
            </a:r>
            <a:r>
              <a:rPr lang="en-US" b="1" i="1" dirty="0" smtClean="0"/>
              <a:t> ;</a:t>
            </a:r>
          </a:p>
          <a:p>
            <a:pPr marL="452438" indent="354013"/>
            <a:r>
              <a:rPr lang="en-US" b="1" i="1" dirty="0" err="1" smtClean="0"/>
              <a:t>SqlCommand.ExecuteReaderAsync</a:t>
            </a:r>
            <a:r>
              <a:rPr lang="en-US" b="1" i="1" dirty="0" smtClean="0"/>
              <a:t>;</a:t>
            </a:r>
          </a:p>
          <a:p>
            <a:pPr marL="452438" indent="354013"/>
            <a:r>
              <a:rPr lang="en-US" b="1" i="1" dirty="0" err="1" smtClean="0"/>
              <a:t>SqlCommand.ExecuteScalarAsync</a:t>
            </a:r>
            <a:r>
              <a:rPr lang="en-US" b="1" i="1" dirty="0" smtClean="0"/>
              <a:t>;</a:t>
            </a:r>
          </a:p>
          <a:p>
            <a:pPr marL="452438" indent="354013"/>
            <a:r>
              <a:rPr lang="en-US" b="1" i="1" dirty="0" err="1" smtClean="0"/>
              <a:t>SqlDataReader.NextResultAsync</a:t>
            </a:r>
            <a:r>
              <a:rPr lang="en-US" b="1" i="1" dirty="0" smtClean="0"/>
              <a:t>;</a:t>
            </a:r>
          </a:p>
          <a:p>
            <a:pPr marL="452438" indent="354013"/>
            <a:r>
              <a:rPr lang="en-US" b="1" i="1" dirty="0" err="1" smtClean="0"/>
              <a:t>SqlDataReader.ReadAsync</a:t>
            </a:r>
            <a:r>
              <a:rPr lang="en-US" b="1" i="1" dirty="0"/>
              <a:t>.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19263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и </a:t>
            </a:r>
            <a:r>
              <a:rPr lang="en-US" dirty="0"/>
              <a:t>await </a:t>
            </a:r>
            <a:r>
              <a:rPr lang="ru-RU" dirty="0"/>
              <a:t>для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2592288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Это приложение отличается от предыдущего тем, что работает с поставщиками данных асинхронно, но не создает при этом дополнительных потоков! Следовательно, это приложение намного более эффективнее предыдущего многопоточного, уже просто потому, что создание дополнительных потоков очень усложняет приложение с точки зрения написания кода и с точки зрения затрат ресурсов и времени на выполнение.</a:t>
            </a:r>
            <a:endParaRPr lang="ru-RU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12" y="3429000"/>
            <a:ext cx="3775695" cy="257494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388" y="2833861"/>
            <a:ext cx="5286375" cy="3638550"/>
          </a:xfrm>
          <a:prstGeom prst="rect">
            <a:avLst/>
          </a:prstGeom>
        </p:spPr>
      </p:pic>
      <p:sp>
        <p:nvSpPr>
          <p:cNvPr id="4" name="Стрелка вправо 3"/>
          <p:cNvSpPr/>
          <p:nvPr/>
        </p:nvSpPr>
        <p:spPr>
          <a:xfrm>
            <a:off x="4702705" y="4536019"/>
            <a:ext cx="1008112" cy="567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958508" y="6472411"/>
            <a:ext cx="5074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531813" algn="r"/>
            <a:r>
              <a:rPr lang="ru-RU" dirty="0">
                <a:solidFill>
                  <a:srgbClr val="FFFF00"/>
                </a:solidFill>
              </a:rPr>
              <a:t>Смотрите код примера в заметках к слайду.</a:t>
            </a:r>
          </a:p>
        </p:txBody>
      </p:sp>
    </p:spTree>
    <p:extLst>
      <p:ext uri="{BB962C8B-B14F-4D97-AF65-F5344CB8AC3E}">
        <p14:creationId xmlns:p14="http://schemas.microsoft.com/office/powerpoint/2010/main" val="206938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Конфигурационный 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В нашем примере есть несколько недостатков, которые надо устранить. Одним из недостатков является хранение в коде данных для доступа к серверу. Вы понимаете, что мы говорим о строке подключения, которую мы храним в строковой переменной. Это недопустимо как с точки зрения безопасности, так и с той точки зрения, что при изменении адреса сервера, имени БД или другого </a:t>
            </a:r>
            <a:r>
              <a:rPr lang="ru-RU" sz="2800" dirty="0" err="1"/>
              <a:t>какоголибо</a:t>
            </a:r>
            <a:r>
              <a:rPr lang="ru-RU" sz="2800" dirty="0"/>
              <a:t> значения из строки подключения, нам придется вносить изменения в код и </a:t>
            </a:r>
            <a:r>
              <a:rPr lang="ru-RU" sz="2800" dirty="0" err="1"/>
              <a:t>пересобирать</a:t>
            </a:r>
            <a:r>
              <a:rPr lang="ru-RU" sz="2800" dirty="0"/>
              <a:t> наше приложение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Каким может быть решение этой проблемы? Можно, например, предлагать пользователю заносить данные </a:t>
            </a:r>
            <a:r>
              <a:rPr lang="ru-RU" sz="2800" dirty="0" smtClean="0"/>
              <a:t>для</a:t>
            </a:r>
            <a:r>
              <a:rPr lang="en-US" sz="2800" dirty="0" smtClean="0"/>
              <a:t> </a:t>
            </a:r>
            <a:r>
              <a:rPr lang="ru-RU" sz="2800" dirty="0"/>
              <a:t>подключения в диалоговое окно. Такое решение является очень хорошим во многих случаях. Однако, стандартным способом решения этой проблемы считается хранение строки подключения в файле конфигурации приложения. Файл конфигурации приложения — это </a:t>
            </a:r>
            <a:r>
              <a:rPr lang="ru-RU" sz="2800" dirty="0" err="1"/>
              <a:t>xml</a:t>
            </a:r>
            <a:r>
              <a:rPr lang="ru-RU" sz="2800" dirty="0"/>
              <a:t> файл, автоматически добавляемый </a:t>
            </a:r>
            <a:r>
              <a:rPr lang="ru-RU" sz="2800" dirty="0" err="1"/>
              <a:t>Visual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</a:t>
            </a:r>
            <a:r>
              <a:rPr lang="ru-RU" sz="2800" dirty="0" smtClean="0"/>
              <a:t>в</a:t>
            </a:r>
            <a:r>
              <a:rPr lang="ru-RU" sz="2800" dirty="0"/>
              <a:t> состав приложения. В нашем распоряжении есть набор классов, позволяющих работать с файлом конфигурации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23373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1296144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По умолчанию файл конфигурации приложения выглядит таким образом: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910" y="2776993"/>
            <a:ext cx="8058150" cy="1609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6" y="2151477"/>
            <a:ext cx="3038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9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Строка подключения к БД в этом файле должна располагаться в элементе </a:t>
            </a:r>
            <a:r>
              <a:rPr lang="ru-RU" sz="2800" dirty="0" err="1"/>
              <a:t>connectionStrings</a:t>
            </a:r>
            <a:r>
              <a:rPr lang="ru-RU" sz="2800" dirty="0"/>
              <a:t> внутри элемента </a:t>
            </a:r>
            <a:r>
              <a:rPr lang="ru-RU" sz="2800" dirty="0" err="1"/>
              <a:t>configuration</a:t>
            </a:r>
            <a:r>
              <a:rPr lang="ru-RU" sz="2800" dirty="0"/>
              <a:t>. Измените файл конфигурации приложения, чтобы он выглядел таким образом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&lt;?xml version="1.0" encoding="utf-8" ?&gt;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&lt;configuration&gt;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 &lt;startup&gt;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   &lt;</a:t>
            </a:r>
            <a:r>
              <a:rPr lang="en-US" sz="2800" i="1" dirty="0" err="1">
                <a:solidFill>
                  <a:srgbClr val="00B050"/>
                </a:solidFill>
              </a:rPr>
              <a:t>supportedRuntime</a:t>
            </a:r>
            <a:r>
              <a:rPr lang="en-US" sz="2800" i="1" dirty="0">
                <a:solidFill>
                  <a:srgbClr val="00B050"/>
                </a:solidFill>
              </a:rPr>
              <a:t> version="v4.0" </a:t>
            </a:r>
            <a:r>
              <a:rPr lang="en-US" sz="2800" i="1" dirty="0" err="1">
                <a:solidFill>
                  <a:srgbClr val="00B050"/>
                </a:solidFill>
              </a:rPr>
              <a:t>sku</a:t>
            </a:r>
            <a:r>
              <a:rPr lang="en-US" sz="2800" i="1" dirty="0">
                <a:solidFill>
                  <a:srgbClr val="00B050"/>
                </a:solidFill>
              </a:rPr>
              <a:t>=".</a:t>
            </a:r>
            <a:r>
              <a:rPr lang="en-US" sz="2800" i="1" dirty="0" err="1">
                <a:solidFill>
                  <a:srgbClr val="00B050"/>
                </a:solidFill>
              </a:rPr>
              <a:t>NETFramework,Version</a:t>
            </a:r>
            <a:r>
              <a:rPr lang="en-US" sz="2800" i="1" dirty="0">
                <a:solidFill>
                  <a:srgbClr val="00B050"/>
                </a:solidFill>
              </a:rPr>
              <a:t>=v4.7.2" 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 &lt;/startup&gt;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&lt;</a:t>
            </a:r>
            <a:r>
              <a:rPr lang="en-US" sz="2800" b="1" i="1" dirty="0" err="1">
                <a:solidFill>
                  <a:srgbClr val="00B050"/>
                </a:solidFill>
              </a:rPr>
              <a:t>connectionStrings</a:t>
            </a:r>
            <a:r>
              <a:rPr lang="en-US" sz="2800" b="1" i="1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  &lt;add name="</a:t>
            </a:r>
            <a:r>
              <a:rPr lang="en-US" sz="2800" b="1" i="1" dirty="0" err="1">
                <a:solidFill>
                  <a:srgbClr val="00B050"/>
                </a:solidFill>
              </a:rPr>
              <a:t>MyConn</a:t>
            </a:r>
            <a:r>
              <a:rPr lang="en-US" sz="2800" b="1" i="1" dirty="0">
                <a:solidFill>
                  <a:srgbClr val="00B050"/>
                </a:solidFill>
              </a:rPr>
              <a:t>" </a:t>
            </a:r>
            <a:r>
              <a:rPr lang="en-US" sz="2800" b="1" i="1" dirty="0" err="1">
                <a:solidFill>
                  <a:srgbClr val="00B050"/>
                </a:solidFill>
              </a:rPr>
              <a:t>connectionString</a:t>
            </a:r>
            <a:r>
              <a:rPr lang="en-US" sz="2800" b="1" i="1" dirty="0">
                <a:solidFill>
                  <a:srgbClr val="00B050"/>
                </a:solidFill>
              </a:rPr>
              <a:t>="Data Source=(</a:t>
            </a:r>
            <a:r>
              <a:rPr lang="en-US" sz="2800" b="1" i="1" dirty="0" err="1">
                <a:solidFill>
                  <a:srgbClr val="00B050"/>
                </a:solidFill>
              </a:rPr>
              <a:t>localdb</a:t>
            </a:r>
            <a:r>
              <a:rPr lang="en-US" sz="2800" b="1" i="1" dirty="0">
                <a:solidFill>
                  <a:srgbClr val="00B050"/>
                </a:solidFill>
              </a:rPr>
              <a:t>)\</a:t>
            </a:r>
            <a:r>
              <a:rPr lang="en-US" sz="2800" b="1" i="1" dirty="0" err="1">
                <a:solidFill>
                  <a:srgbClr val="00B050"/>
                </a:solidFill>
              </a:rPr>
              <a:t>MSSQLLocalDB;Initial</a:t>
            </a:r>
            <a:r>
              <a:rPr lang="en-US" sz="2800" b="1" i="1" dirty="0">
                <a:solidFill>
                  <a:srgbClr val="00B050"/>
                </a:solidFill>
              </a:rPr>
              <a:t> Catalog=</a:t>
            </a:r>
            <a:r>
              <a:rPr lang="en-US" sz="2800" b="1" i="1" dirty="0" err="1">
                <a:solidFill>
                  <a:srgbClr val="00B050"/>
                </a:solidFill>
              </a:rPr>
              <a:t>MyFirstAcademy;Integrated</a:t>
            </a:r>
            <a:r>
              <a:rPr lang="en-US" sz="2800" b="1" i="1" dirty="0">
                <a:solidFill>
                  <a:srgbClr val="00B050"/>
                </a:solidFill>
              </a:rPr>
              <a:t> Security=</a:t>
            </a:r>
            <a:r>
              <a:rPr lang="en-US" sz="2800" b="1" i="1" dirty="0" err="1">
                <a:solidFill>
                  <a:srgbClr val="00B050"/>
                </a:solidFill>
              </a:rPr>
              <a:t>True;Connect</a:t>
            </a:r>
            <a:r>
              <a:rPr lang="en-US" sz="2800" b="1" i="1" dirty="0">
                <a:solidFill>
                  <a:srgbClr val="00B050"/>
                </a:solidFill>
              </a:rPr>
              <a:t> Timeout=30;Encrypt=</a:t>
            </a:r>
            <a:r>
              <a:rPr lang="en-US" sz="2800" b="1" i="1" dirty="0" err="1">
                <a:solidFill>
                  <a:srgbClr val="00B050"/>
                </a:solidFill>
              </a:rPr>
              <a:t>False;TrustServerCertificate</a:t>
            </a:r>
            <a:r>
              <a:rPr lang="en-US" sz="2800" b="1" i="1" dirty="0">
                <a:solidFill>
                  <a:srgbClr val="00B050"/>
                </a:solidFill>
              </a:rPr>
              <a:t>=</a:t>
            </a:r>
            <a:r>
              <a:rPr lang="en-US" sz="2800" b="1" i="1" dirty="0" err="1">
                <a:solidFill>
                  <a:srgbClr val="00B050"/>
                </a:solidFill>
              </a:rPr>
              <a:t>False;ApplicationIntent</a:t>
            </a:r>
            <a:r>
              <a:rPr lang="en-US" sz="2800" b="1" i="1" dirty="0">
                <a:solidFill>
                  <a:srgbClr val="00B050"/>
                </a:solidFill>
              </a:rPr>
              <a:t>=</a:t>
            </a:r>
            <a:r>
              <a:rPr lang="en-US" sz="2800" b="1" i="1" dirty="0" err="1">
                <a:solidFill>
                  <a:srgbClr val="00B050"/>
                </a:solidFill>
              </a:rPr>
              <a:t>ReadWrite;MultiSubnetFailover</a:t>
            </a:r>
            <a:r>
              <a:rPr lang="en-US" sz="2800" b="1" i="1" dirty="0">
                <a:solidFill>
                  <a:srgbClr val="00B050"/>
                </a:solidFill>
              </a:rPr>
              <a:t>=False"/&gt;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1" dirty="0">
                <a:solidFill>
                  <a:srgbClr val="00B050"/>
                </a:solidFill>
              </a:rPr>
              <a:t>  &lt;/</a:t>
            </a:r>
            <a:r>
              <a:rPr lang="en-US" sz="2800" b="1" i="1" dirty="0" err="1">
                <a:solidFill>
                  <a:srgbClr val="00B050"/>
                </a:solidFill>
              </a:rPr>
              <a:t>connectionStrings</a:t>
            </a:r>
            <a:r>
              <a:rPr lang="en-US" sz="2800" b="1" i="1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&lt;/configuration&gt;</a:t>
            </a:r>
            <a:endParaRPr lang="ru-RU" sz="2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4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Для доступа к файлу конфигурации приложения из нашего кода мы будем пользоваться классом </a:t>
            </a:r>
            <a:r>
              <a:rPr lang="ru-RU" sz="2800" b="1" dirty="0" err="1"/>
              <a:t>ConfigurationManager</a:t>
            </a:r>
            <a:r>
              <a:rPr lang="ru-RU" sz="2800" dirty="0"/>
              <a:t>, определенным в пространстве имен </a:t>
            </a:r>
            <a:r>
              <a:rPr lang="ru-RU" sz="2800" b="1" dirty="0" err="1"/>
              <a:t>System.Configuration</a:t>
            </a:r>
            <a:r>
              <a:rPr lang="ru-RU" sz="2800" dirty="0"/>
              <a:t>. По умолчанию это пространство имен не добавляется в состав проекта. Поэтому надо выполнить команду </a:t>
            </a:r>
            <a:r>
              <a:rPr lang="ru-RU" sz="2800" dirty="0" err="1"/>
              <a:t>Add</a:t>
            </a:r>
            <a:r>
              <a:rPr lang="ru-RU" sz="2800" dirty="0"/>
              <a:t> </a:t>
            </a:r>
            <a:r>
              <a:rPr lang="ru-RU" sz="2800" dirty="0" err="1" smtClean="0"/>
              <a:t>Link</a:t>
            </a:r>
            <a:r>
              <a:rPr lang="en-US" sz="2800" dirty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С </a:t>
            </a:r>
            <a:r>
              <a:rPr lang="ru-RU" sz="2800" dirty="0"/>
              <a:t>помощью этого класса мы можем извлечь строку подключения в строковую </a:t>
            </a:r>
            <a:r>
              <a:rPr lang="ru-RU" sz="2800" dirty="0" smtClean="0"/>
              <a:t>переменную </a:t>
            </a:r>
            <a:r>
              <a:rPr lang="ru-RU" sz="2800" dirty="0"/>
              <a:t>таким образом</a:t>
            </a:r>
            <a:r>
              <a:rPr lang="ru-RU" sz="2800" dirty="0" smtClean="0"/>
              <a:t>: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string </a:t>
            </a:r>
            <a:r>
              <a:rPr lang="en-US" sz="2800" i="1" dirty="0" err="1">
                <a:solidFill>
                  <a:srgbClr val="00B050"/>
                </a:solidFill>
              </a:rPr>
              <a:t>ConnectionString</a:t>
            </a:r>
            <a:r>
              <a:rPr lang="en-US" sz="2800" i="1" dirty="0">
                <a:solidFill>
                  <a:srgbClr val="00B050"/>
                </a:solidFill>
              </a:rPr>
              <a:t> = </a:t>
            </a:r>
            <a:r>
              <a:rPr lang="en-US" sz="2800" i="1" dirty="0" err="1">
                <a:solidFill>
                  <a:srgbClr val="00B050"/>
                </a:solidFill>
              </a:rPr>
              <a:t>ConfigurationManager.ConnectionStrings</a:t>
            </a:r>
            <a:r>
              <a:rPr lang="en-US" sz="2800" i="1" dirty="0">
                <a:solidFill>
                  <a:srgbClr val="00B050"/>
                </a:solidFill>
              </a:rPr>
              <a:t>["</a:t>
            </a:r>
            <a:r>
              <a:rPr lang="en-US" sz="2800" i="1" dirty="0" err="1">
                <a:solidFill>
                  <a:srgbClr val="00B050"/>
                </a:solidFill>
              </a:rPr>
              <a:t>MyConn</a:t>
            </a:r>
            <a:r>
              <a:rPr lang="en-US" sz="2800" i="1" dirty="0">
                <a:solidFill>
                  <a:srgbClr val="00B050"/>
                </a:solidFill>
              </a:rPr>
              <a:t>"].</a:t>
            </a:r>
            <a:r>
              <a:rPr lang="en-US" sz="2800" i="1" dirty="0" err="1">
                <a:solidFill>
                  <a:srgbClr val="00B050"/>
                </a:solidFill>
              </a:rPr>
              <a:t>ConnectionString</a:t>
            </a:r>
            <a:r>
              <a:rPr lang="en-US" sz="2800" i="1" dirty="0">
                <a:solidFill>
                  <a:srgbClr val="00B050"/>
                </a:solidFill>
              </a:rPr>
              <a:t>;</a:t>
            </a:r>
            <a:endParaRPr lang="ru-RU" sz="2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74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 fontScale="850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Обратите внимание, что в качестве индекса для свойства </a:t>
            </a:r>
            <a:r>
              <a:rPr lang="ru-RU" sz="2800" dirty="0" err="1"/>
              <a:t>ConnectionStrings</a:t>
            </a:r>
            <a:r>
              <a:rPr lang="ru-RU" sz="2800" dirty="0"/>
              <a:t> мы указываем имя элемента </a:t>
            </a:r>
            <a:r>
              <a:rPr lang="ru-RU" sz="2800" dirty="0" err="1"/>
              <a:t>add</a:t>
            </a:r>
            <a:r>
              <a:rPr lang="ru-RU" sz="2800" dirty="0"/>
              <a:t>, в котором добавлена наша строка подключения. Поскольку одно приложение может работать с несколькими БД одновременно, в одном проекте может быть несколько строк подключения и каждая должна иметь уникальное имя в атрибуте </a:t>
            </a:r>
            <a:r>
              <a:rPr lang="ru-RU" sz="2800" dirty="0" err="1"/>
              <a:t>name</a:t>
            </a:r>
            <a:r>
              <a:rPr lang="ru-RU" sz="2800" dirty="0" smtClean="0"/>
              <a:t>.</a:t>
            </a:r>
            <a:endParaRPr lang="en-US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2800" dirty="0" smtClean="0"/>
              <a:t>Изменим </a:t>
            </a:r>
            <a:r>
              <a:rPr lang="ru-RU" sz="2800" dirty="0"/>
              <a:t>конструктор нашего класса, в котором мы инициализировали объект </a:t>
            </a:r>
            <a:r>
              <a:rPr lang="ru-RU" sz="2800" dirty="0" err="1"/>
              <a:t>SqlConnection</a:t>
            </a:r>
            <a:r>
              <a:rPr lang="ru-RU" sz="2800" dirty="0"/>
              <a:t> и заносили в его свойство </a:t>
            </a:r>
            <a:r>
              <a:rPr lang="ru-RU" sz="2800" dirty="0" err="1"/>
              <a:t>ConnectionString</a:t>
            </a:r>
            <a:r>
              <a:rPr lang="ru-RU" sz="2800" dirty="0"/>
              <a:t> строку подключения</a:t>
            </a:r>
            <a:r>
              <a:rPr lang="ru-RU" sz="2800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800" i="1" dirty="0" smtClean="0"/>
              <a:t>       </a:t>
            </a:r>
            <a:r>
              <a:rPr lang="en-US" sz="2800" i="1" dirty="0" err="1" smtClean="0">
                <a:solidFill>
                  <a:srgbClr val="00B050"/>
                </a:solidFill>
              </a:rPr>
              <a:t>SqlConnection</a:t>
            </a:r>
            <a:r>
              <a:rPr lang="en-US" sz="2800" i="1" dirty="0" smtClean="0">
                <a:solidFill>
                  <a:srgbClr val="00B050"/>
                </a:solidFill>
              </a:rPr>
              <a:t> </a:t>
            </a:r>
            <a:r>
              <a:rPr lang="en-US" sz="2800" i="1" dirty="0">
                <a:solidFill>
                  <a:srgbClr val="00B050"/>
                </a:solidFill>
              </a:rPr>
              <a:t>conn =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       public Program()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  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           conn = new </a:t>
            </a:r>
            <a:r>
              <a:rPr lang="en-US" sz="2800" i="1" dirty="0" err="1">
                <a:solidFill>
                  <a:srgbClr val="00B050"/>
                </a:solidFill>
              </a:rPr>
              <a:t>SqlConnection</a:t>
            </a:r>
            <a:r>
              <a:rPr lang="en-US" sz="2800" i="1" dirty="0">
                <a:solidFill>
                  <a:srgbClr val="00B050"/>
                </a:solidFill>
              </a:rPr>
              <a:t>(</a:t>
            </a:r>
            <a:r>
              <a:rPr lang="en-US" sz="2800" i="1" dirty="0" err="1">
                <a:solidFill>
                  <a:srgbClr val="00B050"/>
                </a:solidFill>
              </a:rPr>
              <a:t>ConfigurationManager.ConnectionStrings</a:t>
            </a:r>
            <a:r>
              <a:rPr lang="en-US" sz="2800" i="1" dirty="0">
                <a:solidFill>
                  <a:srgbClr val="00B050"/>
                </a:solidFill>
              </a:rPr>
              <a:t>["</a:t>
            </a:r>
            <a:r>
              <a:rPr lang="en-US" sz="2800" i="1" dirty="0" err="1">
                <a:solidFill>
                  <a:srgbClr val="00B050"/>
                </a:solidFill>
              </a:rPr>
              <a:t>MyConn</a:t>
            </a:r>
            <a:r>
              <a:rPr lang="en-US" sz="2800" i="1" dirty="0">
                <a:solidFill>
                  <a:srgbClr val="00B050"/>
                </a:solidFill>
              </a:rPr>
              <a:t>"].</a:t>
            </a:r>
            <a:r>
              <a:rPr lang="en-US" sz="2800" i="1" dirty="0" err="1">
                <a:solidFill>
                  <a:srgbClr val="00B050"/>
                </a:solidFill>
              </a:rPr>
              <a:t>ConnectionString</a:t>
            </a:r>
            <a:r>
              <a:rPr lang="en-US" sz="2800" i="1" dirty="0">
                <a:solidFill>
                  <a:srgbClr val="00B05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i="1" dirty="0">
                <a:solidFill>
                  <a:srgbClr val="00B050"/>
                </a:solidFill>
              </a:rPr>
              <a:t>        }</a:t>
            </a:r>
            <a:endParaRPr lang="ru-RU" sz="28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Фабрика провайдеров </a:t>
            </a:r>
            <a:r>
              <a:rPr lang="en-US" dirty="0"/>
              <a:t>ADO.NET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Чтобы продемонстрировать, что написанное нами приложение может работать с разными поставщиками данных, создадим еще таблицу в MS </a:t>
            </a:r>
            <a:r>
              <a:rPr lang="ru-RU" dirty="0" err="1"/>
              <a:t>Access</a:t>
            </a:r>
            <a:r>
              <a:rPr lang="ru-RU" dirty="0"/>
              <a:t>. Наше приложение будет работать с нашей БД </a:t>
            </a:r>
            <a:r>
              <a:rPr lang="ru-RU" dirty="0" err="1"/>
              <a:t>Library</a:t>
            </a:r>
            <a:r>
              <a:rPr lang="ru-RU" dirty="0"/>
              <a:t> и с таблицей в MS </a:t>
            </a:r>
            <a:r>
              <a:rPr lang="ru-RU" dirty="0" err="1"/>
              <a:t>Access</a:t>
            </a:r>
            <a:r>
              <a:rPr lang="ru-RU" dirty="0"/>
              <a:t>. Если у вас есть другие доступные БД, можете использовать их.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Пусть </a:t>
            </a:r>
            <a:r>
              <a:rPr lang="ru-RU" dirty="0"/>
              <a:t>таблица в MS </a:t>
            </a:r>
            <a:r>
              <a:rPr lang="ru-RU" dirty="0" err="1"/>
              <a:t>Access</a:t>
            </a:r>
            <a:r>
              <a:rPr lang="ru-RU" dirty="0"/>
              <a:t> тоже называется </a:t>
            </a:r>
            <a:r>
              <a:rPr lang="ru-RU" dirty="0" err="1"/>
              <a:t>Books</a:t>
            </a:r>
            <a:r>
              <a:rPr lang="ru-RU" dirty="0"/>
              <a:t>, хотя имя ее может быть произвольным. Структура этой таблицы и данные в ней будут отличаться от структуры и данных в БД </a:t>
            </a:r>
            <a:r>
              <a:rPr lang="ru-RU" dirty="0" err="1"/>
              <a:t>Library</a:t>
            </a:r>
            <a:r>
              <a:rPr lang="ru-RU" dirty="0"/>
              <a:t>. Вообще говоря, таблица может быть совершенно произвольной, ее структура и данные в ней не имеют никакого значения. </a:t>
            </a:r>
            <a:endParaRPr lang="en-US" dirty="0" smtClean="0"/>
          </a:p>
          <a:p>
            <a:pPr marL="0" indent="531813">
              <a:buNone/>
            </a:pPr>
            <a:r>
              <a:rPr lang="ru-RU" dirty="0" smtClean="0"/>
              <a:t>Перед </a:t>
            </a:r>
            <a:r>
              <a:rPr lang="ru-RU" dirty="0"/>
              <a:t>непосредственной разработкой приложения кратко рассмотрим те новые классы, с которыми надо будет работать.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000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Конфигурационный файл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800" dirty="0"/>
              <a:t>Перестройте приложение и запустите его. Вы увидите в консольном окне результат работы метода </a:t>
            </a:r>
            <a:r>
              <a:rPr lang="ru-RU" sz="2800" dirty="0" err="1"/>
              <a:t>ReadData</a:t>
            </a:r>
            <a:r>
              <a:rPr lang="ru-RU" sz="2800" dirty="0"/>
              <a:t>(). Значит наше приложение работает, но при этом строка подключения уже находится вне кода приложения в конфигурационном файле</a:t>
            </a:r>
            <a:r>
              <a:rPr lang="ru-RU" sz="2800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800" dirty="0" smtClean="0"/>
          </a:p>
          <a:p>
            <a:pPr marL="0" indent="0">
              <a:lnSpc>
                <a:spcPct val="100000"/>
              </a:lnSpc>
              <a:buNone/>
            </a:pPr>
            <a:endParaRPr lang="ru-RU" sz="2800" dirty="0"/>
          </a:p>
          <a:p>
            <a:pPr marL="0" indent="0">
              <a:lnSpc>
                <a:spcPct val="100000"/>
              </a:lnSpc>
              <a:buNone/>
            </a:pPr>
            <a:endParaRPr lang="ru-RU" sz="2800" dirty="0" smtClean="0"/>
          </a:p>
          <a:p>
            <a:pPr marL="0" indent="0" algn="r">
              <a:lnSpc>
                <a:spcPct val="100000"/>
              </a:lnSpc>
              <a:buNone/>
            </a:pPr>
            <a:r>
              <a:rPr lang="ru-RU" sz="2000" dirty="0" smtClean="0">
                <a:solidFill>
                  <a:srgbClr val="FFFF00"/>
                </a:solidFill>
              </a:rPr>
              <a:t>Полный код примера находится в заметках к этому слайду.</a:t>
            </a:r>
            <a:endParaRPr lang="ru-RU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2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637710" cy="28956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89756" y="188640"/>
            <a:ext cx="11737304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К</a:t>
            </a:r>
            <a:r>
              <a:rPr lang="ru-RU" dirty="0" smtClean="0"/>
              <a:t>ласс </a:t>
            </a:r>
            <a:r>
              <a:rPr lang="en-US" dirty="0" err="1"/>
              <a:t>DbProviderFactories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89756" y="836712"/>
            <a:ext cx="11737304" cy="5760640"/>
          </a:xfrm>
        </p:spPr>
        <p:txBody>
          <a:bodyPr rtlCol="0" anchor="ctr">
            <a:normAutofit/>
          </a:bodyPr>
          <a:lstStyle/>
          <a:p>
            <a:pPr marL="0" indent="531813">
              <a:buNone/>
            </a:pPr>
            <a:r>
              <a:rPr lang="ru-RU" dirty="0"/>
              <a:t>Прежде всего это класс </a:t>
            </a:r>
            <a:r>
              <a:rPr lang="ru-RU" b="1" dirty="0" err="1"/>
              <a:t>DbProviderFactories</a:t>
            </a:r>
            <a:r>
              <a:rPr lang="ru-RU" dirty="0"/>
              <a:t>. Используя его статический метод </a:t>
            </a:r>
            <a:r>
              <a:rPr lang="ru-RU" i="1" dirty="0" err="1"/>
              <a:t>GetFactoryClasses</a:t>
            </a:r>
            <a:r>
              <a:rPr lang="ru-RU" i="1" dirty="0"/>
              <a:t>(), мы можем получить список доступных источников данных. </a:t>
            </a:r>
            <a:endParaRPr lang="ru-RU" i="1" dirty="0" smtClean="0"/>
          </a:p>
          <a:p>
            <a:pPr marL="0" indent="531813">
              <a:buNone/>
            </a:pPr>
            <a:r>
              <a:rPr lang="ru-RU" b="1" dirty="0" smtClean="0"/>
              <a:t>Метод </a:t>
            </a:r>
            <a:r>
              <a:rPr lang="ru-RU" b="1" dirty="0" err="1"/>
              <a:t>GetFactoryClasses</a:t>
            </a:r>
            <a:r>
              <a:rPr lang="ru-RU" b="1" dirty="0"/>
              <a:t>() читает информацию из файла </a:t>
            </a:r>
            <a:r>
              <a:rPr lang="ru-RU" b="1" dirty="0" err="1"/>
              <a:t>machine.config</a:t>
            </a:r>
            <a:r>
              <a:rPr lang="ru-RU" b="1" dirty="0"/>
              <a:t> и возвращает результат в виде </a:t>
            </a:r>
            <a:r>
              <a:rPr lang="ru-RU" b="1" dirty="0" smtClean="0"/>
              <a:t>объекта </a:t>
            </a:r>
            <a:r>
              <a:rPr lang="ru-RU" b="1" dirty="0" err="1"/>
              <a:t>DataTable</a:t>
            </a:r>
            <a:r>
              <a:rPr lang="ru-RU" b="1" dirty="0" smtClean="0"/>
              <a:t>.</a:t>
            </a:r>
          </a:p>
          <a:p>
            <a:pPr marL="0" indent="531813">
              <a:buNone/>
            </a:pPr>
            <a:r>
              <a:rPr lang="ru-RU" b="1" dirty="0"/>
              <a:t>Используя другой статический метод этого класса — </a:t>
            </a:r>
            <a:r>
              <a:rPr lang="ru-RU" b="1" dirty="0" err="1"/>
              <a:t>GetFactory</a:t>
            </a:r>
            <a:r>
              <a:rPr lang="ru-RU" b="1" dirty="0"/>
              <a:t>(), мы сможем получить фабрику для конкретного поставщика данных. </a:t>
            </a:r>
            <a:r>
              <a:rPr lang="ru-RU" dirty="0"/>
              <a:t>Методу </a:t>
            </a:r>
            <a:r>
              <a:rPr lang="ru-RU" dirty="0" err="1"/>
              <a:t>GetFactory</a:t>
            </a:r>
            <a:r>
              <a:rPr lang="ru-RU" dirty="0"/>
              <a:t>() в качестве параметра надо указать, фабрику какого поставщика мы хотим получить. Например, чтобы получить фабрику для MS SQL </a:t>
            </a:r>
            <a:r>
              <a:rPr lang="ru-RU" dirty="0" err="1"/>
              <a:t>Server</a:t>
            </a:r>
            <a:r>
              <a:rPr lang="ru-RU" dirty="0"/>
              <a:t>, этому метода надо передать строку «</a:t>
            </a:r>
            <a:r>
              <a:rPr lang="ru-RU" dirty="0" err="1"/>
              <a:t>System.Data.SqlClient</a:t>
            </a:r>
            <a:r>
              <a:rPr lang="ru-RU" dirty="0" smtClean="0"/>
              <a:t>».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250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11284</Words>
  <Application>Microsoft Office PowerPoint</Application>
  <PresentationFormat>Произвольный</PresentationFormat>
  <Paragraphs>1469</Paragraphs>
  <Slides>81</Slides>
  <Notes>76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5" baseType="lpstr">
      <vt:lpstr>Arial</vt:lpstr>
      <vt:lpstr>Corbel</vt:lpstr>
      <vt:lpstr>Wingdings</vt:lpstr>
      <vt:lpstr>Синий цифровой тоннель (16 x 9)</vt:lpstr>
      <vt:lpstr>Модуль 4. Фабрика провайдеров, асинхронный режим доступа, конфигурационные файлы.</vt:lpstr>
      <vt:lpstr>Фабрика провайдеров ADO.NET</vt:lpstr>
      <vt:lpstr>Фабрика провайдеров ADO.NET</vt:lpstr>
      <vt:lpstr>Фабрика провайдеров ADO.NET</vt:lpstr>
      <vt:lpstr>Фабрика провайдеров ADO.NET</vt:lpstr>
      <vt:lpstr>Фабрика провайдеров ADO.NET</vt:lpstr>
      <vt:lpstr>Фабрика провайдеров ADO.NET</vt:lpstr>
      <vt:lpstr>Фабрика провайдеров ADO.NET</vt:lpstr>
      <vt:lpstr>Класс DbProviderFactories. </vt:lpstr>
      <vt:lpstr>Класс DbProviderFactory. </vt:lpstr>
      <vt:lpstr>Фабрика провайдеров ADO.NET</vt:lpstr>
      <vt:lpstr>Фабрика провайдеров ADO.NET</vt:lpstr>
      <vt:lpstr>Фабрика провайдеров ADO.NET</vt:lpstr>
      <vt:lpstr>Фабрика провайдеров ADO.NET</vt:lpstr>
      <vt:lpstr>Фабрика провайдеров ADO.NET</vt:lpstr>
      <vt:lpstr>Фабрика провайдеров ADO.NET</vt:lpstr>
      <vt:lpstr>Фабрика провайдеров ADO.NET</vt:lpstr>
      <vt:lpstr>Фабрика провайдеров ADO.NET</vt:lpstr>
      <vt:lpstr>Асинхронные механизмы доступа к данным</vt:lpstr>
      <vt:lpstr>Асинхронные механизмы доступа к данным</vt:lpstr>
      <vt:lpstr>Асинхронные механизмы доступа к данным</vt:lpstr>
      <vt:lpstr>Асинхронные механизмы доступа к данным</vt:lpstr>
      <vt:lpstr>Асинхронные механизмы доступа к данным</vt:lpstr>
      <vt:lpstr>Асинхронные механизмы доступа к данным</vt:lpstr>
      <vt:lpstr>Асинхронные механизмы доступа к данным</vt:lpstr>
      <vt:lpstr>Асинхронные механизмы доступа к данным</vt:lpstr>
      <vt:lpstr>Асинхронные механизмы доступа к данным</vt:lpstr>
      <vt:lpstr>Асинхронные механизмы доступа к данным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callback методов</vt:lpstr>
      <vt:lpstr>Использование класса WaitHandle</vt:lpstr>
      <vt:lpstr>Использование класса WaitHandle</vt:lpstr>
      <vt:lpstr>Использование класса WaitHandle</vt:lpstr>
      <vt:lpstr>Использование класса WaitHandle</vt:lpstr>
      <vt:lpstr>Использование класса WaitHandle</vt:lpstr>
      <vt:lpstr>Использование класса WaitHandle</vt:lpstr>
      <vt:lpstr>Использование класса WaitHandle</vt:lpstr>
      <vt:lpstr>Использование опроса дополнительного потока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Новые средства async и await</vt:lpstr>
      <vt:lpstr>Немного о классе Task</vt:lpstr>
      <vt:lpstr>Немного о классе Task</vt:lpstr>
      <vt:lpstr>Немного о классе Task</vt:lpstr>
      <vt:lpstr>Немного о классе Task</vt:lpstr>
      <vt:lpstr>Немного о классе Task</vt:lpstr>
      <vt:lpstr>Async и await для ADO.NET</vt:lpstr>
      <vt:lpstr>Async и await для ADO.NET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Конфигурационный файл</vt:lpstr>
      <vt:lpstr>Спасибо за внимание!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2021-01-26T17:23:11Z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