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80"/>
  </p:notesMasterIdLst>
  <p:handoutMasterIdLst>
    <p:handoutMasterId r:id="rId81"/>
  </p:handoutMasterIdLst>
  <p:sldIdLst>
    <p:sldId id="265" r:id="rId5"/>
    <p:sldId id="310" r:id="rId6"/>
    <p:sldId id="351" r:id="rId7"/>
    <p:sldId id="357" r:id="rId8"/>
    <p:sldId id="358" r:id="rId9"/>
    <p:sldId id="352" r:id="rId10"/>
    <p:sldId id="359" r:id="rId11"/>
    <p:sldId id="360" r:id="rId12"/>
    <p:sldId id="367" r:id="rId13"/>
    <p:sldId id="368" r:id="rId14"/>
    <p:sldId id="369" r:id="rId15"/>
    <p:sldId id="353" r:id="rId16"/>
    <p:sldId id="362" r:id="rId17"/>
    <p:sldId id="354" r:id="rId18"/>
    <p:sldId id="356" r:id="rId19"/>
    <p:sldId id="355" r:id="rId20"/>
    <p:sldId id="364" r:id="rId21"/>
    <p:sldId id="366" r:id="rId22"/>
    <p:sldId id="363" r:id="rId23"/>
    <p:sldId id="371" r:id="rId24"/>
    <p:sldId id="372" r:id="rId25"/>
    <p:sldId id="374" r:id="rId26"/>
    <p:sldId id="381" r:id="rId27"/>
    <p:sldId id="382" r:id="rId28"/>
    <p:sldId id="383" r:id="rId29"/>
    <p:sldId id="385" r:id="rId30"/>
    <p:sldId id="384" r:id="rId31"/>
    <p:sldId id="375" r:id="rId32"/>
    <p:sldId id="378" r:id="rId33"/>
    <p:sldId id="388" r:id="rId34"/>
    <p:sldId id="386" r:id="rId35"/>
    <p:sldId id="390" r:id="rId36"/>
    <p:sldId id="391" r:id="rId37"/>
    <p:sldId id="392" r:id="rId38"/>
    <p:sldId id="389" r:id="rId39"/>
    <p:sldId id="387" r:id="rId40"/>
    <p:sldId id="395"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409" r:id="rId55"/>
    <p:sldId id="410" r:id="rId56"/>
    <p:sldId id="412" r:id="rId57"/>
    <p:sldId id="411" r:id="rId58"/>
    <p:sldId id="413" r:id="rId59"/>
    <p:sldId id="414" r:id="rId60"/>
    <p:sldId id="393" r:id="rId61"/>
    <p:sldId id="415" r:id="rId62"/>
    <p:sldId id="376" r:id="rId63"/>
    <p:sldId id="370" r:id="rId64"/>
    <p:sldId id="428" r:id="rId65"/>
    <p:sldId id="416" r:id="rId66"/>
    <p:sldId id="418" r:id="rId67"/>
    <p:sldId id="419" r:id="rId68"/>
    <p:sldId id="420" r:id="rId69"/>
    <p:sldId id="421" r:id="rId70"/>
    <p:sldId id="422" r:id="rId71"/>
    <p:sldId id="423" r:id="rId72"/>
    <p:sldId id="429" r:id="rId73"/>
    <p:sldId id="425" r:id="rId74"/>
    <p:sldId id="426" r:id="rId75"/>
    <p:sldId id="430" r:id="rId76"/>
    <p:sldId id="427" r:id="rId77"/>
    <p:sldId id="431" r:id="rId78"/>
    <p:sldId id="350" r:id="rId79"/>
  </p:sldIdLst>
  <p:sldSz cx="12188825" cy="6858000"/>
  <p:notesSz cx="6858000" cy="9144000"/>
  <p:custDataLst>
    <p:tags r:id="rId82"/>
  </p:custDataLst>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74535" autoAdjust="0"/>
  </p:normalViewPr>
  <p:slideViewPr>
    <p:cSldViewPr showGuides="1">
      <p:cViewPr varScale="1">
        <p:scale>
          <a:sx n="82" d="100"/>
          <a:sy n="82" d="100"/>
        </p:scale>
        <p:origin x="1662" y="9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gs" Target="tags/tag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68A5074-CE0D-4554-A997-CC9160940530}" type="datetime1">
              <a:rPr lang="ru-RU" smtClean="0"/>
              <a:pPr algn="r" rtl="0"/>
              <a:t>02.02.2021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ru-RU" smtClean="0"/>
              <a:pPr algn="r" rtl="0"/>
              <a:t>‹#›</a:t>
            </a:fld>
            <a:endParaRPr lang="ru-RU"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AE0CC78-488A-4892-9E55-EA2E7FA7AD95}" type="datetime1">
              <a:rPr lang="ru-RU" smtClean="0"/>
              <a:pPr/>
              <a:t>02.02.2021</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ru-RU" smtClean="0"/>
              <a:pPr/>
              <a:t>‹#›</a:t>
            </a:fld>
            <a:endParaRPr lang="ru-RU"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rofessorweb.ru/my/entity-framework/6/level3/3_1.php" TargetMode="External"/><Relationship Id="rId3" Type="http://schemas.openxmlformats.org/officeDocument/2006/relationships/hyperlink" Target="https://professorweb.ru/my/ADO_NET/base/level1/ado_net_index.php" TargetMode="External"/><Relationship Id="rId7" Type="http://schemas.openxmlformats.org/officeDocument/2006/relationships/hyperlink" Target="https://professorweb.ru/my/entity-framework/6/level1/1_3.php" TargetMode="External"/><Relationship Id="rId12" Type="http://schemas.openxmlformats.org/officeDocument/2006/relationships/hyperlink" Target="https://metanit.com/sharp/entityframework/2.4.php"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professorweb.ru/my/entity-framework/6/level1/" TargetMode="External"/><Relationship Id="rId11" Type="http://schemas.openxmlformats.org/officeDocument/2006/relationships/hyperlink" Target="https://metanit.com/sharp/entityframework/1.1.php" TargetMode="External"/><Relationship Id="rId5" Type="http://schemas.openxmlformats.org/officeDocument/2006/relationships/hyperlink" Target="https://professorweb.ru/my/ADO_NET/base/level3/3_1.php" TargetMode="External"/><Relationship Id="rId10" Type="http://schemas.openxmlformats.org/officeDocument/2006/relationships/hyperlink" Target="https://professorweb.ru/my/entity-framework/6/level1/1_5.php" TargetMode="External"/><Relationship Id="rId4" Type="http://schemas.openxmlformats.org/officeDocument/2006/relationships/hyperlink" Target="https://professorweb.ru/my/ADO_NET/base/level1/1_1.php" TargetMode="External"/><Relationship Id="rId9" Type="http://schemas.openxmlformats.org/officeDocument/2006/relationships/hyperlink" Target="https://professorweb.ru/my/entity-framework/6/level1/1_6.php"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hlinkClick r:id="rId3"/>
              </a:rPr>
              <a:t>https://professorweb.ru/my/ADO_NET/base/level1/ado_net_index.php</a:t>
            </a:r>
            <a:endParaRPr lang="en-US" b="1" dirty="0" smtClean="0"/>
          </a:p>
          <a:p>
            <a:r>
              <a:rPr lang="en-US" dirty="0" smtClean="0"/>
              <a:t>{</a:t>
            </a:r>
            <a:endParaRPr lang="en-US" dirty="0" smtClean="0">
              <a:hlinkClick r:id="rId4"/>
            </a:endParaRPr>
          </a:p>
          <a:p>
            <a:r>
              <a:rPr lang="en-US" dirty="0" smtClean="0">
                <a:hlinkClick r:id="rId5"/>
              </a:rPr>
              <a:t>https://professorweb.ru/my/ADO_NET/base/level3/3_1.php</a:t>
            </a:r>
            <a:endParaRPr lang="ru-RU" dirty="0" smtClean="0"/>
          </a:p>
          <a:p>
            <a:r>
              <a:rPr lang="en-US" dirty="0" smtClean="0">
                <a:hlinkClick r:id="rId6"/>
              </a:rPr>
              <a:t>https://professorweb.ru/my/entity-framework/6/level1/</a:t>
            </a:r>
            <a:r>
              <a:rPr lang="ru-RU" dirty="0" smtClean="0"/>
              <a:t>   - !!!</a:t>
            </a:r>
          </a:p>
          <a:p>
            <a:r>
              <a:rPr lang="en-US" dirty="0" smtClean="0">
                <a:hlinkClick r:id="rId7"/>
              </a:rPr>
              <a:t>https://professorweb.ru/my/entity-framework/6/level1/1_3.php</a:t>
            </a:r>
            <a:endParaRPr lang="ru-RU" dirty="0" smtClean="0"/>
          </a:p>
          <a:p>
            <a:r>
              <a:rPr lang="en-US" dirty="0" smtClean="0">
                <a:hlinkClick r:id="rId8"/>
              </a:rPr>
              <a:t>https://professorweb.ru/my/entity-framework/6/level3/3_1.php</a:t>
            </a:r>
            <a:endParaRPr lang="en-US" dirty="0" smtClean="0"/>
          </a:p>
          <a:p>
            <a:r>
              <a:rPr lang="en-US" dirty="0" smtClean="0">
                <a:hlinkClick r:id="rId9"/>
              </a:rPr>
              <a:t>https://professorweb.ru/my/entity-framework/6/level1/1_6.php</a:t>
            </a:r>
            <a:endParaRPr lang="ru-RU" dirty="0" smtClean="0"/>
          </a:p>
          <a:p>
            <a:r>
              <a:rPr lang="en-US" dirty="0" smtClean="0">
                <a:hlinkClick r:id="rId10"/>
              </a:rPr>
              <a:t>https://professorweb.ru/my/entity-framework/6/level1/1_5.php</a:t>
            </a:r>
            <a:endParaRPr lang="ru-RU" dirty="0" smtClean="0"/>
          </a:p>
          <a:p>
            <a:r>
              <a:rPr lang="en-US" dirty="0" smtClean="0"/>
              <a:t>}</a:t>
            </a:r>
            <a:endParaRPr lang="ru-RU" dirty="0" smtClean="0"/>
          </a:p>
          <a:p>
            <a:r>
              <a:rPr lang="en-US" dirty="0" smtClean="0"/>
              <a:t>metanit.com</a:t>
            </a:r>
          </a:p>
          <a:p>
            <a:r>
              <a:rPr lang="en-US" dirty="0" smtClean="0"/>
              <a:t>{</a:t>
            </a:r>
          </a:p>
          <a:p>
            <a:r>
              <a:rPr lang="en-US" dirty="0" smtClean="0">
                <a:hlinkClick r:id="rId11"/>
              </a:rPr>
              <a:t>https://metanit.com/sharp/entityframework/1.1.php</a:t>
            </a:r>
            <a:endParaRPr lang="ru-RU" dirty="0" smtClean="0"/>
          </a:p>
          <a:p>
            <a:r>
              <a:rPr lang="en-US" dirty="0" smtClean="0">
                <a:hlinkClick r:id="rId12"/>
              </a:rPr>
              <a:t>https://metanit.com/sharp/entityframework/2.4.php</a:t>
            </a:r>
            <a:endParaRPr lang="ru-RU" dirty="0" smtClean="0"/>
          </a:p>
          <a:p>
            <a:r>
              <a:rPr lang="en-US" dirty="0" smtClean="0"/>
              <a:t>}</a:t>
            </a:r>
          </a:p>
          <a:p>
            <a:endParaRPr lang="en-US" dirty="0" smtClean="0"/>
          </a:p>
        </p:txBody>
      </p:sp>
      <p:sp>
        <p:nvSpPr>
          <p:cNvPr id="4" name="Номер слайда 3"/>
          <p:cNvSpPr>
            <a:spLocks noGrp="1"/>
          </p:cNvSpPr>
          <p:nvPr>
            <p:ph type="sldNum" sz="quarter" idx="10"/>
          </p:nvPr>
        </p:nvSpPr>
        <p:spPr/>
        <p:txBody>
          <a:bodyPr/>
          <a:lstStyle/>
          <a:p>
            <a:fld id="{F93199CD-3E1B-4AE6-990F-76F925F5EA9F}" type="slidenum">
              <a:rPr lang="ru-RU" smtClean="0"/>
              <a:pPr/>
              <a:t>1</a:t>
            </a:fld>
            <a:endParaRPr lang="ru-RU" dirty="0"/>
          </a:p>
        </p:txBody>
      </p:sp>
    </p:spTree>
    <p:extLst>
      <p:ext uri="{BB962C8B-B14F-4D97-AF65-F5344CB8AC3E}">
        <p14:creationId xmlns:p14="http://schemas.microsoft.com/office/powerpoint/2010/main" val="2379625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EDM (</a:t>
            </a:r>
            <a:r>
              <a:rPr lang="ru-RU" dirty="0" err="1" smtClean="0"/>
              <a:t>Entity</a:t>
            </a:r>
            <a:r>
              <a:rPr lang="ru-RU" dirty="0" smtClean="0"/>
              <a:t> </a:t>
            </a:r>
            <a:r>
              <a:rPr lang="ru-RU" dirty="0" err="1" smtClean="0"/>
              <a:t>Data</a:t>
            </a:r>
            <a:r>
              <a:rPr lang="ru-RU" dirty="0" smtClean="0"/>
              <a:t> </a:t>
            </a:r>
            <a:r>
              <a:rPr lang="ru-RU" dirty="0" err="1" smtClean="0"/>
              <a:t>Model</a:t>
            </a:r>
            <a:r>
              <a:rPr lang="ru-RU" dirty="0" smtClean="0"/>
              <a:t>) — это модель, описывающая взаимоотношение объектов классов в приложении, с одной стороны, и связанных таблиц в БД, с другой.</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10</a:t>
            </a:fld>
            <a:endParaRPr lang="ru-RU" dirty="0"/>
          </a:p>
        </p:txBody>
      </p:sp>
    </p:spTree>
    <p:extLst>
      <p:ext uri="{BB962C8B-B14F-4D97-AF65-F5344CB8AC3E}">
        <p14:creationId xmlns:p14="http://schemas.microsoft.com/office/powerpoint/2010/main" val="378465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11</a:t>
            </a:fld>
            <a:endParaRPr lang="ru-RU" dirty="0"/>
          </a:p>
        </p:txBody>
      </p:sp>
    </p:spTree>
    <p:extLst>
      <p:ext uri="{BB962C8B-B14F-4D97-AF65-F5344CB8AC3E}">
        <p14:creationId xmlns:p14="http://schemas.microsoft.com/office/powerpoint/2010/main" val="13649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12</a:t>
            </a:fld>
            <a:endParaRPr lang="ru-RU" dirty="0"/>
          </a:p>
        </p:txBody>
      </p:sp>
    </p:spTree>
    <p:extLst>
      <p:ext uri="{BB962C8B-B14F-4D97-AF65-F5344CB8AC3E}">
        <p14:creationId xmlns:p14="http://schemas.microsoft.com/office/powerpoint/2010/main" val="362925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13</a:t>
            </a:fld>
            <a:endParaRPr lang="ru-RU" dirty="0"/>
          </a:p>
        </p:txBody>
      </p:sp>
    </p:spTree>
    <p:extLst>
      <p:ext uri="{BB962C8B-B14F-4D97-AF65-F5344CB8AC3E}">
        <p14:creationId xmlns:p14="http://schemas.microsoft.com/office/powerpoint/2010/main" val="443266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14</a:t>
            </a:fld>
            <a:endParaRPr lang="ru-RU" dirty="0"/>
          </a:p>
        </p:txBody>
      </p:sp>
    </p:spTree>
    <p:extLst>
      <p:ext uri="{BB962C8B-B14F-4D97-AF65-F5344CB8AC3E}">
        <p14:creationId xmlns:p14="http://schemas.microsoft.com/office/powerpoint/2010/main" val="2870563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15</a:t>
            </a:fld>
            <a:endParaRPr lang="ru-RU" dirty="0"/>
          </a:p>
        </p:txBody>
      </p:sp>
    </p:spTree>
    <p:extLst>
      <p:ext uri="{BB962C8B-B14F-4D97-AF65-F5344CB8AC3E}">
        <p14:creationId xmlns:p14="http://schemas.microsoft.com/office/powerpoint/2010/main" val="4045948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16</a:t>
            </a:fld>
            <a:endParaRPr lang="ru-RU" dirty="0"/>
          </a:p>
        </p:txBody>
      </p:sp>
    </p:spTree>
    <p:extLst>
      <p:ext uri="{BB962C8B-B14F-4D97-AF65-F5344CB8AC3E}">
        <p14:creationId xmlns:p14="http://schemas.microsoft.com/office/powerpoint/2010/main" val="3762747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17</a:t>
            </a:fld>
            <a:endParaRPr lang="ru-RU" dirty="0"/>
          </a:p>
        </p:txBody>
      </p:sp>
    </p:spTree>
    <p:extLst>
      <p:ext uri="{BB962C8B-B14F-4D97-AF65-F5344CB8AC3E}">
        <p14:creationId xmlns:p14="http://schemas.microsoft.com/office/powerpoint/2010/main" val="895295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18</a:t>
            </a:fld>
            <a:endParaRPr lang="ru-RU" dirty="0"/>
          </a:p>
        </p:txBody>
      </p:sp>
    </p:spTree>
    <p:extLst>
      <p:ext uri="{BB962C8B-B14F-4D97-AF65-F5344CB8AC3E}">
        <p14:creationId xmlns:p14="http://schemas.microsoft.com/office/powerpoint/2010/main" val="861951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19</a:t>
            </a:fld>
            <a:endParaRPr lang="ru-RU" dirty="0"/>
          </a:p>
        </p:txBody>
      </p:sp>
    </p:spTree>
    <p:extLst>
      <p:ext uri="{BB962C8B-B14F-4D97-AF65-F5344CB8AC3E}">
        <p14:creationId xmlns:p14="http://schemas.microsoft.com/office/powerpoint/2010/main" val="35058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a:t>
            </a:fld>
            <a:endParaRPr lang="ru-RU" dirty="0"/>
          </a:p>
        </p:txBody>
      </p:sp>
    </p:spTree>
    <p:extLst>
      <p:ext uri="{BB962C8B-B14F-4D97-AF65-F5344CB8AC3E}">
        <p14:creationId xmlns:p14="http://schemas.microsoft.com/office/powerpoint/2010/main" val="3915926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20</a:t>
            </a:fld>
            <a:endParaRPr lang="ru-RU" dirty="0"/>
          </a:p>
        </p:txBody>
      </p:sp>
    </p:spTree>
    <p:extLst>
      <p:ext uri="{BB962C8B-B14F-4D97-AF65-F5344CB8AC3E}">
        <p14:creationId xmlns:p14="http://schemas.microsoft.com/office/powerpoint/2010/main" val="534555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21</a:t>
            </a:fld>
            <a:endParaRPr lang="ru-RU" dirty="0"/>
          </a:p>
        </p:txBody>
      </p:sp>
    </p:spTree>
    <p:extLst>
      <p:ext uri="{BB962C8B-B14F-4D97-AF65-F5344CB8AC3E}">
        <p14:creationId xmlns:p14="http://schemas.microsoft.com/office/powerpoint/2010/main" val="22048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22</a:t>
            </a:fld>
            <a:endParaRPr lang="ru-RU" dirty="0"/>
          </a:p>
        </p:txBody>
      </p:sp>
    </p:spTree>
    <p:extLst>
      <p:ext uri="{BB962C8B-B14F-4D97-AF65-F5344CB8AC3E}">
        <p14:creationId xmlns:p14="http://schemas.microsoft.com/office/powerpoint/2010/main" val="78295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23</a:t>
            </a:fld>
            <a:endParaRPr lang="ru-RU" dirty="0"/>
          </a:p>
        </p:txBody>
      </p:sp>
    </p:spTree>
    <p:extLst>
      <p:ext uri="{BB962C8B-B14F-4D97-AF65-F5344CB8AC3E}">
        <p14:creationId xmlns:p14="http://schemas.microsoft.com/office/powerpoint/2010/main" val="596996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24</a:t>
            </a:fld>
            <a:endParaRPr lang="ru-RU" dirty="0"/>
          </a:p>
        </p:txBody>
      </p:sp>
    </p:spTree>
    <p:extLst>
      <p:ext uri="{BB962C8B-B14F-4D97-AF65-F5344CB8AC3E}">
        <p14:creationId xmlns:p14="http://schemas.microsoft.com/office/powerpoint/2010/main" val="1752126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25</a:t>
            </a:fld>
            <a:endParaRPr lang="ru-RU" dirty="0"/>
          </a:p>
        </p:txBody>
      </p:sp>
    </p:spTree>
    <p:extLst>
      <p:ext uri="{BB962C8B-B14F-4D97-AF65-F5344CB8AC3E}">
        <p14:creationId xmlns:p14="http://schemas.microsoft.com/office/powerpoint/2010/main" val="352790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26</a:t>
            </a:fld>
            <a:endParaRPr lang="ru-RU" dirty="0"/>
          </a:p>
        </p:txBody>
      </p:sp>
    </p:spTree>
    <p:extLst>
      <p:ext uri="{BB962C8B-B14F-4D97-AF65-F5344CB8AC3E}">
        <p14:creationId xmlns:p14="http://schemas.microsoft.com/office/powerpoint/2010/main" val="566886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Обратите внимание на конструктор этого класса. Поскольку </a:t>
            </a:r>
            <a:r>
              <a:rPr lang="ru-RU" dirty="0" err="1" smtClean="0"/>
              <a:t>LibraryEntities</a:t>
            </a:r>
            <a:r>
              <a:rPr lang="ru-RU" dirty="0" smtClean="0"/>
              <a:t> должен установить связь с БД, мы должны каким-либо образом указать ему, какая БД должна быть подключена. Для этих целей используется перегруженный конструктор класса </a:t>
            </a:r>
            <a:r>
              <a:rPr lang="ru-RU" dirty="0" err="1" smtClean="0"/>
              <a:t>DbContext</a:t>
            </a:r>
            <a:r>
              <a:rPr lang="en-US" dirty="0" smtClean="0"/>
              <a:t>.</a:t>
            </a:r>
          </a:p>
          <a:p>
            <a:pPr marL="0" indent="0">
              <a:buNone/>
            </a:pPr>
            <a:endParaRPr lang="en-US" dirty="0" smtClean="0"/>
          </a:p>
          <a:p>
            <a:pPr marL="0" indent="0">
              <a:buNone/>
            </a:pPr>
            <a:r>
              <a:rPr lang="en-US" dirty="0" smtClean="0"/>
              <a:t>Database first, Model first, Code First — </a:t>
            </a:r>
            <a:r>
              <a:rPr lang="ru-RU" dirty="0" smtClean="0"/>
              <a:t>это разные способы создания </a:t>
            </a:r>
            <a:r>
              <a:rPr lang="en-US" dirty="0" smtClean="0"/>
              <a:t>EDM </a:t>
            </a:r>
            <a:r>
              <a:rPr lang="ru-RU" dirty="0" smtClean="0"/>
              <a:t>при работе с </a:t>
            </a:r>
            <a:r>
              <a:rPr lang="en-US" dirty="0" smtClean="0"/>
              <a:t>Entity Framework.</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27</a:t>
            </a:fld>
            <a:endParaRPr lang="ru-RU" dirty="0"/>
          </a:p>
        </p:txBody>
      </p:sp>
    </p:spTree>
    <p:extLst>
      <p:ext uri="{BB962C8B-B14F-4D97-AF65-F5344CB8AC3E}">
        <p14:creationId xmlns:p14="http://schemas.microsoft.com/office/powerpoint/2010/main" val="2772216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29</a:t>
            </a:fld>
            <a:endParaRPr lang="ru-RU" dirty="0"/>
          </a:p>
        </p:txBody>
      </p:sp>
    </p:spTree>
    <p:extLst>
      <p:ext uri="{BB962C8B-B14F-4D97-AF65-F5344CB8AC3E}">
        <p14:creationId xmlns:p14="http://schemas.microsoft.com/office/powerpoint/2010/main" val="772389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30</a:t>
            </a:fld>
            <a:endParaRPr lang="ru-RU" dirty="0"/>
          </a:p>
        </p:txBody>
      </p:sp>
    </p:spTree>
    <p:extLst>
      <p:ext uri="{BB962C8B-B14F-4D97-AF65-F5344CB8AC3E}">
        <p14:creationId xmlns:p14="http://schemas.microsoft.com/office/powerpoint/2010/main" val="36734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a:t>
            </a:fld>
            <a:endParaRPr lang="ru-RU" dirty="0"/>
          </a:p>
        </p:txBody>
      </p:sp>
    </p:spTree>
    <p:extLst>
      <p:ext uri="{BB962C8B-B14F-4D97-AF65-F5344CB8AC3E}">
        <p14:creationId xmlns:p14="http://schemas.microsoft.com/office/powerpoint/2010/main" val="3715915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31</a:t>
            </a:fld>
            <a:endParaRPr lang="ru-RU" dirty="0"/>
          </a:p>
        </p:txBody>
      </p:sp>
    </p:spTree>
    <p:extLst>
      <p:ext uri="{BB962C8B-B14F-4D97-AF65-F5344CB8AC3E}">
        <p14:creationId xmlns:p14="http://schemas.microsoft.com/office/powerpoint/2010/main" val="1137004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32</a:t>
            </a:fld>
            <a:endParaRPr lang="ru-RU" dirty="0"/>
          </a:p>
        </p:txBody>
      </p:sp>
    </p:spTree>
    <p:extLst>
      <p:ext uri="{BB962C8B-B14F-4D97-AF65-F5344CB8AC3E}">
        <p14:creationId xmlns:p14="http://schemas.microsoft.com/office/powerpoint/2010/main" val="3125221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33</a:t>
            </a:fld>
            <a:endParaRPr lang="ru-RU" dirty="0"/>
          </a:p>
        </p:txBody>
      </p:sp>
    </p:spTree>
    <p:extLst>
      <p:ext uri="{BB962C8B-B14F-4D97-AF65-F5344CB8AC3E}">
        <p14:creationId xmlns:p14="http://schemas.microsoft.com/office/powerpoint/2010/main" val="396109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34</a:t>
            </a:fld>
            <a:endParaRPr lang="ru-RU" dirty="0"/>
          </a:p>
        </p:txBody>
      </p:sp>
    </p:spTree>
    <p:extLst>
      <p:ext uri="{BB962C8B-B14F-4D97-AF65-F5344CB8AC3E}">
        <p14:creationId xmlns:p14="http://schemas.microsoft.com/office/powerpoint/2010/main" val="4025267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35</a:t>
            </a:fld>
            <a:endParaRPr lang="ru-RU" dirty="0"/>
          </a:p>
        </p:txBody>
      </p:sp>
    </p:spTree>
    <p:extLst>
      <p:ext uri="{BB962C8B-B14F-4D97-AF65-F5344CB8AC3E}">
        <p14:creationId xmlns:p14="http://schemas.microsoft.com/office/powerpoint/2010/main" val="3067753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36</a:t>
            </a:fld>
            <a:endParaRPr lang="ru-RU" dirty="0"/>
          </a:p>
        </p:txBody>
      </p:sp>
    </p:spTree>
    <p:extLst>
      <p:ext uri="{BB962C8B-B14F-4D97-AF65-F5344CB8AC3E}">
        <p14:creationId xmlns:p14="http://schemas.microsoft.com/office/powerpoint/2010/main" val="3534698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37</a:t>
            </a:fld>
            <a:endParaRPr lang="ru-RU" dirty="0"/>
          </a:p>
        </p:txBody>
      </p:sp>
    </p:spTree>
    <p:extLst>
      <p:ext uri="{BB962C8B-B14F-4D97-AF65-F5344CB8AC3E}">
        <p14:creationId xmlns:p14="http://schemas.microsoft.com/office/powerpoint/2010/main" val="4148580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38</a:t>
            </a:fld>
            <a:endParaRPr lang="ru-RU" dirty="0"/>
          </a:p>
        </p:txBody>
      </p:sp>
    </p:spTree>
    <p:extLst>
      <p:ext uri="{BB962C8B-B14F-4D97-AF65-F5344CB8AC3E}">
        <p14:creationId xmlns:p14="http://schemas.microsoft.com/office/powerpoint/2010/main" val="534549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39</a:t>
            </a:fld>
            <a:endParaRPr lang="ru-RU" dirty="0"/>
          </a:p>
        </p:txBody>
      </p:sp>
    </p:spTree>
    <p:extLst>
      <p:ext uri="{BB962C8B-B14F-4D97-AF65-F5344CB8AC3E}">
        <p14:creationId xmlns:p14="http://schemas.microsoft.com/office/powerpoint/2010/main" val="1204177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40</a:t>
            </a:fld>
            <a:endParaRPr lang="ru-RU" dirty="0"/>
          </a:p>
        </p:txBody>
      </p:sp>
    </p:spTree>
    <p:extLst>
      <p:ext uri="{BB962C8B-B14F-4D97-AF65-F5344CB8AC3E}">
        <p14:creationId xmlns:p14="http://schemas.microsoft.com/office/powerpoint/2010/main" val="4019947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a:t>
            </a:fld>
            <a:endParaRPr lang="ru-RU" dirty="0"/>
          </a:p>
        </p:txBody>
      </p:sp>
    </p:spTree>
    <p:extLst>
      <p:ext uri="{BB962C8B-B14F-4D97-AF65-F5344CB8AC3E}">
        <p14:creationId xmlns:p14="http://schemas.microsoft.com/office/powerpoint/2010/main" val="1733451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41</a:t>
            </a:fld>
            <a:endParaRPr lang="ru-RU" dirty="0"/>
          </a:p>
        </p:txBody>
      </p:sp>
    </p:spTree>
    <p:extLst>
      <p:ext uri="{BB962C8B-B14F-4D97-AF65-F5344CB8AC3E}">
        <p14:creationId xmlns:p14="http://schemas.microsoft.com/office/powerpoint/2010/main" val="4107417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Итак, мы создали базу данных и консольный проект, в котором установили </a:t>
            </a:r>
            <a:r>
              <a:rPr lang="ru-RU" dirty="0" err="1" smtClean="0"/>
              <a:t>Entity</a:t>
            </a:r>
            <a:r>
              <a:rPr lang="ru-RU" dirty="0" smtClean="0"/>
              <a:t> </a:t>
            </a:r>
            <a:r>
              <a:rPr lang="ru-RU" dirty="0" err="1" smtClean="0"/>
              <a:t>Framework</a:t>
            </a:r>
            <a:r>
              <a:rPr lang="ru-RU" dirty="0" smtClean="0"/>
              <a:t> и создали </a:t>
            </a:r>
            <a:r>
              <a:rPr lang="ru-RU" dirty="0" err="1" smtClean="0"/>
              <a:t>Entity</a:t>
            </a:r>
            <a:r>
              <a:rPr lang="ru-RU" dirty="0" smtClean="0"/>
              <a:t> </a:t>
            </a:r>
            <a:r>
              <a:rPr lang="ru-RU" dirty="0" err="1" smtClean="0"/>
              <a:t>Data</a:t>
            </a:r>
            <a:r>
              <a:rPr lang="ru-RU" dirty="0" smtClean="0"/>
              <a:t> </a:t>
            </a:r>
            <a:r>
              <a:rPr lang="ru-RU" dirty="0" err="1" smtClean="0"/>
              <a:t>Model</a:t>
            </a:r>
            <a:r>
              <a:rPr lang="ru-RU" dirty="0" smtClean="0"/>
              <a:t> для нашей базы данных. Что нам это дает? Давайте вспомним, что такое </a:t>
            </a:r>
            <a:r>
              <a:rPr lang="ru-RU" dirty="0" err="1" smtClean="0"/>
              <a:t>Conceptual</a:t>
            </a:r>
            <a:r>
              <a:rPr lang="ru-RU" dirty="0" smtClean="0"/>
              <a:t> </a:t>
            </a:r>
            <a:r>
              <a:rPr lang="ru-RU" dirty="0" err="1" smtClean="0"/>
              <a:t>Model</a:t>
            </a:r>
            <a:r>
              <a:rPr lang="ru-RU" dirty="0" smtClean="0"/>
              <a:t> и </a:t>
            </a:r>
            <a:r>
              <a:rPr lang="ru-RU" dirty="0" err="1" smtClean="0"/>
              <a:t>Storage</a:t>
            </a:r>
            <a:r>
              <a:rPr lang="ru-RU" dirty="0" smtClean="0"/>
              <a:t> </a:t>
            </a:r>
            <a:r>
              <a:rPr lang="ru-RU" dirty="0" err="1" smtClean="0"/>
              <a:t>Model</a:t>
            </a:r>
            <a:r>
              <a:rPr lang="ru-RU" dirty="0" smtClean="0"/>
              <a:t> в архитектуре </a:t>
            </a:r>
            <a:r>
              <a:rPr lang="ru-RU" dirty="0" err="1" smtClean="0"/>
              <a:t>Entity</a:t>
            </a:r>
            <a:r>
              <a:rPr lang="ru-RU" dirty="0" smtClean="0"/>
              <a:t> </a:t>
            </a:r>
            <a:r>
              <a:rPr lang="ru-RU" dirty="0" err="1" smtClean="0"/>
              <a:t>Data</a:t>
            </a:r>
            <a:r>
              <a:rPr lang="ru-RU" dirty="0" smtClean="0"/>
              <a:t> </a:t>
            </a:r>
            <a:r>
              <a:rPr lang="ru-RU" dirty="0" err="1" smtClean="0"/>
              <a:t>Model</a:t>
            </a:r>
            <a:r>
              <a:rPr lang="ru-RU" dirty="0" smtClean="0"/>
              <a:t>. Если вы помните, что это такое, то вы должны понимать, что после создания </a:t>
            </a:r>
            <a:r>
              <a:rPr lang="ru-RU" dirty="0" err="1" smtClean="0"/>
              <a:t>Entity</a:t>
            </a:r>
            <a:r>
              <a:rPr lang="ru-RU" dirty="0" smtClean="0"/>
              <a:t> </a:t>
            </a:r>
            <a:r>
              <a:rPr lang="ru-RU" dirty="0" err="1" smtClean="0"/>
              <a:t>Data</a:t>
            </a:r>
            <a:r>
              <a:rPr lang="ru-RU" dirty="0" smtClean="0"/>
              <a:t> </a:t>
            </a:r>
            <a:r>
              <a:rPr lang="ru-RU" dirty="0" err="1" smtClean="0"/>
              <a:t>Model</a:t>
            </a:r>
            <a:r>
              <a:rPr lang="ru-RU" dirty="0" smtClean="0"/>
              <a:t> в составе нашего проекта появились три класса с именами </a:t>
            </a:r>
            <a:r>
              <a:rPr lang="ru-RU" dirty="0" err="1" smtClean="0"/>
              <a:t>Author</a:t>
            </a:r>
            <a:r>
              <a:rPr lang="ru-RU" dirty="0" smtClean="0"/>
              <a:t>, </a:t>
            </a:r>
            <a:r>
              <a:rPr lang="ru-RU" dirty="0" err="1" smtClean="0"/>
              <a:t>Publisher</a:t>
            </a:r>
            <a:r>
              <a:rPr lang="ru-RU" dirty="0" smtClean="0"/>
              <a:t> и </a:t>
            </a:r>
            <a:r>
              <a:rPr lang="ru-RU" dirty="0" err="1" smtClean="0"/>
              <a:t>Book</a:t>
            </a:r>
            <a:r>
              <a:rPr lang="ru-RU" dirty="0" smtClean="0"/>
              <a:t>. Эти классы называются сущностями, и созданы они на основе таблиц БД. Для каждой таблицы БД в составе приложения был создан класс. Поля таблицы превратились в классах в свойства — с такими же именами, как имена полей в таблице, и с соответствующими типами данных. Давайте сейчас выполним в проекте некоторые действия, демонстрирующие возможности </a:t>
            </a:r>
            <a:r>
              <a:rPr lang="ru-RU" dirty="0" err="1" smtClean="0"/>
              <a:t>Entity</a:t>
            </a:r>
            <a:r>
              <a:rPr lang="ru-RU" dirty="0" smtClean="0"/>
              <a:t> </a:t>
            </a:r>
            <a:r>
              <a:rPr lang="ru-RU" dirty="0" err="1" smtClean="0"/>
              <a:t>Framework</a:t>
            </a:r>
            <a:r>
              <a:rPr lang="ru-RU" dirty="0" smtClean="0"/>
              <a:t>, а затем обсудим полученные результаты и поговорим о внутреннем механизме.</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42</a:t>
            </a:fld>
            <a:endParaRPr lang="ru-RU" dirty="0"/>
          </a:p>
        </p:txBody>
      </p:sp>
    </p:spTree>
    <p:extLst>
      <p:ext uri="{BB962C8B-B14F-4D97-AF65-F5344CB8AC3E}">
        <p14:creationId xmlns:p14="http://schemas.microsoft.com/office/powerpoint/2010/main" val="3650111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43</a:t>
            </a:fld>
            <a:endParaRPr lang="ru-RU" dirty="0"/>
          </a:p>
        </p:txBody>
      </p:sp>
    </p:spTree>
    <p:extLst>
      <p:ext uri="{BB962C8B-B14F-4D97-AF65-F5344CB8AC3E}">
        <p14:creationId xmlns:p14="http://schemas.microsoft.com/office/powerpoint/2010/main" val="543677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System.Linq</a:t>
            </a:r>
            <a:r>
              <a:rPr lang="en-US" dirty="0" smtClean="0"/>
              <a:t>;</a:t>
            </a:r>
          </a:p>
          <a:p>
            <a:pPr marL="0" indent="0">
              <a:buNone/>
            </a:pPr>
            <a:r>
              <a:rPr lang="en-US" dirty="0" smtClean="0"/>
              <a:t>using </a:t>
            </a:r>
            <a:r>
              <a:rPr lang="en-US" dirty="0" err="1" smtClean="0"/>
              <a:t>System.Text</a:t>
            </a:r>
            <a:r>
              <a:rPr lang="en-US" dirty="0" smtClean="0"/>
              <a:t>;</a:t>
            </a:r>
          </a:p>
          <a:p>
            <a:pPr marL="0" indent="0">
              <a:buNone/>
            </a:pPr>
            <a:r>
              <a:rPr lang="en-US" dirty="0" smtClean="0"/>
              <a:t>using </a:t>
            </a:r>
            <a:r>
              <a:rPr lang="en-US" dirty="0" err="1" smtClean="0"/>
              <a:t>System.Threading.Tasks</a:t>
            </a:r>
            <a:r>
              <a:rPr lang="en-US" dirty="0" smtClean="0"/>
              <a:t>;</a:t>
            </a:r>
          </a:p>
          <a:p>
            <a:pPr marL="0" indent="0">
              <a:buNone/>
            </a:pPr>
            <a:endParaRPr lang="en-US" dirty="0" smtClean="0"/>
          </a:p>
          <a:p>
            <a:pPr marL="0" indent="0">
              <a:buNone/>
            </a:pPr>
            <a:r>
              <a:rPr lang="en-US" dirty="0" smtClean="0"/>
              <a:t>namespace </a:t>
            </a:r>
            <a:r>
              <a:rPr lang="en-US" dirty="0" err="1" smtClean="0"/>
              <a:t>LibraryDbFirst</a:t>
            </a:r>
            <a:endParaRPr lang="en-US" dirty="0" smtClean="0"/>
          </a:p>
          <a:p>
            <a:pPr marL="0" indent="0">
              <a:buNone/>
            </a:pPr>
            <a:r>
              <a:rPr lang="en-US" dirty="0" smtClean="0"/>
              <a:t>{</a:t>
            </a:r>
          </a:p>
          <a:p>
            <a:pPr marL="0" indent="0">
              <a:buNone/>
            </a:pPr>
            <a:r>
              <a:rPr lang="en-US" dirty="0" smtClean="0"/>
              <a:t>    class Program</a:t>
            </a:r>
          </a:p>
          <a:p>
            <a:pPr marL="0" indent="0">
              <a:buNone/>
            </a:pPr>
            <a:r>
              <a:rPr lang="en-US" dirty="0" smtClean="0"/>
              <a:t>    {</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Author </a:t>
            </a:r>
            <a:r>
              <a:rPr lang="en-US" dirty="0" err="1" smtClean="0"/>
              <a:t>author</a:t>
            </a:r>
            <a:r>
              <a:rPr lang="en-US" dirty="0" smtClean="0"/>
              <a:t> = new Author</a:t>
            </a:r>
          </a:p>
          <a:p>
            <a:pPr marL="0" indent="0">
              <a:buNone/>
            </a:pPr>
            <a:r>
              <a:rPr lang="en-US" dirty="0" smtClean="0"/>
              <a:t>            {</a:t>
            </a:r>
          </a:p>
          <a:p>
            <a:pPr marL="0" indent="0">
              <a:buNone/>
            </a:pPr>
            <a:r>
              <a:rPr lang="en-US" dirty="0" smtClean="0"/>
              <a:t>                </a:t>
            </a:r>
            <a:r>
              <a:rPr lang="en-US" dirty="0" err="1" smtClean="0"/>
              <a:t>FirstName</a:t>
            </a:r>
            <a:r>
              <a:rPr lang="en-US" dirty="0" smtClean="0"/>
              <a:t> = "Isaac",</a:t>
            </a:r>
          </a:p>
          <a:p>
            <a:pPr marL="0" indent="0">
              <a:buNone/>
            </a:pPr>
            <a:r>
              <a:rPr lang="en-US" dirty="0" smtClean="0"/>
              <a:t>                Surname = "</a:t>
            </a:r>
            <a:r>
              <a:rPr lang="en-US" dirty="0" err="1" smtClean="0"/>
              <a:t>Azimov</a:t>
            </a:r>
            <a:r>
              <a:rPr lang="en-US" dirty="0" smtClean="0"/>
              <a:t>"</a:t>
            </a:r>
          </a:p>
          <a:p>
            <a:pPr marL="0" indent="0">
              <a:buNone/>
            </a:pPr>
            <a:r>
              <a:rPr lang="en-US" dirty="0" smtClean="0"/>
              <a:t>            };</a:t>
            </a:r>
          </a:p>
          <a:p>
            <a:pPr marL="0" indent="0">
              <a:buNone/>
            </a:pPr>
            <a:r>
              <a:rPr lang="en-US" dirty="0" smtClean="0"/>
              <a:t>            </a:t>
            </a:r>
            <a:r>
              <a:rPr lang="en-US" dirty="0" err="1" smtClean="0"/>
              <a:t>AddAuthor</a:t>
            </a:r>
            <a:r>
              <a:rPr lang="en-US" dirty="0" smtClean="0"/>
              <a:t>(author);</a:t>
            </a:r>
          </a:p>
          <a:p>
            <a:pPr marL="0" indent="0">
              <a:buNone/>
            </a:pPr>
            <a:r>
              <a:rPr lang="en-US" dirty="0" smtClean="0"/>
              <a:t>            </a:t>
            </a:r>
            <a:r>
              <a:rPr lang="en-US" dirty="0" err="1" smtClean="0"/>
              <a:t>GetAllAuthors</a:t>
            </a:r>
            <a:r>
              <a:rPr lang="en-US" dirty="0" smtClean="0"/>
              <a:t>();</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static void </a:t>
            </a:r>
            <a:r>
              <a:rPr lang="en-US" dirty="0" err="1" smtClean="0"/>
              <a:t>AddAuthor</a:t>
            </a:r>
            <a:r>
              <a:rPr lang="en-US" dirty="0" smtClean="0"/>
              <a:t>(Author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db.Author.Add</a:t>
            </a:r>
            <a:r>
              <a:rPr lang="en-US" dirty="0" smtClean="0"/>
              <a:t>(author);</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author added:" +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GetAllAuthors</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44</a:t>
            </a:fld>
            <a:endParaRPr lang="ru-RU" dirty="0"/>
          </a:p>
        </p:txBody>
      </p:sp>
    </p:spTree>
    <p:extLst>
      <p:ext uri="{BB962C8B-B14F-4D97-AF65-F5344CB8AC3E}">
        <p14:creationId xmlns:p14="http://schemas.microsoft.com/office/powerpoint/2010/main" val="347955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45</a:t>
            </a:fld>
            <a:endParaRPr lang="ru-RU" dirty="0"/>
          </a:p>
        </p:txBody>
      </p:sp>
    </p:spTree>
    <p:extLst>
      <p:ext uri="{BB962C8B-B14F-4D97-AF65-F5344CB8AC3E}">
        <p14:creationId xmlns:p14="http://schemas.microsoft.com/office/powerpoint/2010/main" val="41433742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46</a:t>
            </a:fld>
            <a:endParaRPr lang="ru-RU" dirty="0"/>
          </a:p>
        </p:txBody>
      </p:sp>
    </p:spTree>
    <p:extLst>
      <p:ext uri="{BB962C8B-B14F-4D97-AF65-F5344CB8AC3E}">
        <p14:creationId xmlns:p14="http://schemas.microsoft.com/office/powerpoint/2010/main" val="4249543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System.Linq</a:t>
            </a:r>
            <a:r>
              <a:rPr lang="en-US" dirty="0" smtClean="0"/>
              <a:t>;</a:t>
            </a:r>
          </a:p>
          <a:p>
            <a:pPr marL="0" indent="0">
              <a:buNone/>
            </a:pPr>
            <a:r>
              <a:rPr lang="en-US" dirty="0" smtClean="0"/>
              <a:t>using </a:t>
            </a:r>
            <a:r>
              <a:rPr lang="en-US" dirty="0" err="1" smtClean="0"/>
              <a:t>System.Text</a:t>
            </a:r>
            <a:r>
              <a:rPr lang="en-US" dirty="0" smtClean="0"/>
              <a:t>;</a:t>
            </a:r>
          </a:p>
          <a:p>
            <a:pPr marL="0" indent="0">
              <a:buNone/>
            </a:pPr>
            <a:r>
              <a:rPr lang="en-US" dirty="0" smtClean="0"/>
              <a:t>using </a:t>
            </a:r>
            <a:r>
              <a:rPr lang="en-US" dirty="0" err="1" smtClean="0"/>
              <a:t>System.Threading.Tasks</a:t>
            </a:r>
            <a:r>
              <a:rPr lang="en-US" dirty="0" smtClean="0"/>
              <a:t>;</a:t>
            </a:r>
          </a:p>
          <a:p>
            <a:pPr marL="0" indent="0">
              <a:buNone/>
            </a:pPr>
            <a:endParaRPr lang="en-US" dirty="0" smtClean="0"/>
          </a:p>
          <a:p>
            <a:pPr marL="0" indent="0">
              <a:buNone/>
            </a:pPr>
            <a:r>
              <a:rPr lang="en-US" dirty="0" smtClean="0"/>
              <a:t>namespace </a:t>
            </a:r>
            <a:r>
              <a:rPr lang="en-US" dirty="0" err="1" smtClean="0"/>
              <a:t>LibraryDbFirst</a:t>
            </a:r>
            <a:endParaRPr lang="en-US" dirty="0" smtClean="0"/>
          </a:p>
          <a:p>
            <a:pPr marL="0" indent="0">
              <a:buNone/>
            </a:pPr>
            <a:r>
              <a:rPr lang="en-US" dirty="0" smtClean="0"/>
              <a:t>{</a:t>
            </a:r>
          </a:p>
          <a:p>
            <a:pPr marL="0" indent="0">
              <a:buNone/>
            </a:pPr>
            <a:r>
              <a:rPr lang="en-US" dirty="0" smtClean="0"/>
              <a:t>    class Program</a:t>
            </a:r>
          </a:p>
          <a:p>
            <a:pPr marL="0" indent="0">
              <a:buNone/>
            </a:pPr>
            <a:r>
              <a:rPr lang="en-US" dirty="0" smtClean="0"/>
              <a:t>    {</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Author </a:t>
            </a:r>
            <a:r>
              <a:rPr lang="en-US" dirty="0" err="1" smtClean="0"/>
              <a:t>author</a:t>
            </a:r>
            <a:r>
              <a:rPr lang="en-US" dirty="0" smtClean="0"/>
              <a:t> = new Author</a:t>
            </a:r>
          </a:p>
          <a:p>
            <a:pPr marL="0" indent="0">
              <a:buNone/>
            </a:pPr>
            <a:r>
              <a:rPr lang="en-US" dirty="0" smtClean="0"/>
              <a:t>            {</a:t>
            </a:r>
          </a:p>
          <a:p>
            <a:pPr marL="0" indent="0">
              <a:buNone/>
            </a:pPr>
            <a:r>
              <a:rPr lang="en-US" dirty="0" smtClean="0"/>
              <a:t>                </a:t>
            </a:r>
            <a:r>
              <a:rPr lang="en-US" dirty="0" err="1" smtClean="0"/>
              <a:t>FirstName</a:t>
            </a:r>
            <a:r>
              <a:rPr lang="en-US" dirty="0" smtClean="0"/>
              <a:t> = "Isaac",</a:t>
            </a:r>
          </a:p>
          <a:p>
            <a:pPr marL="0" indent="0">
              <a:buNone/>
            </a:pPr>
            <a:r>
              <a:rPr lang="en-US" dirty="0" smtClean="0"/>
              <a:t>                Surname = "</a:t>
            </a:r>
            <a:r>
              <a:rPr lang="en-US" dirty="0" err="1" smtClean="0"/>
              <a:t>Azimov</a:t>
            </a:r>
            <a:r>
              <a:rPr lang="en-US" dirty="0" smtClean="0"/>
              <a:t>"</a:t>
            </a:r>
          </a:p>
          <a:p>
            <a:pPr marL="0" indent="0">
              <a:buNone/>
            </a:pPr>
            <a:r>
              <a:rPr lang="en-US" dirty="0" smtClean="0"/>
              <a:t>            };</a:t>
            </a:r>
          </a:p>
          <a:p>
            <a:pPr marL="0" indent="0">
              <a:buNone/>
            </a:pPr>
            <a:r>
              <a:rPr lang="en-US" dirty="0" smtClean="0"/>
              <a:t>            </a:t>
            </a:r>
            <a:r>
              <a:rPr lang="en-US" dirty="0" err="1" smtClean="0"/>
              <a:t>AddAuthor</a:t>
            </a:r>
            <a:r>
              <a:rPr lang="en-US" dirty="0" smtClean="0"/>
              <a:t>(author);</a:t>
            </a:r>
          </a:p>
          <a:p>
            <a:pPr marL="0" indent="0">
              <a:buNone/>
            </a:pPr>
            <a:r>
              <a:rPr lang="en-US" dirty="0" smtClean="0"/>
              <a:t>            </a:t>
            </a:r>
            <a:r>
              <a:rPr lang="en-US" dirty="0" err="1" smtClean="0"/>
              <a:t>GetAllAuthors</a:t>
            </a:r>
            <a:r>
              <a:rPr lang="en-US" dirty="0" smtClean="0"/>
              <a:t>();</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static Author </a:t>
            </a:r>
            <a:r>
              <a:rPr lang="en-US" dirty="0" err="1" smtClean="0"/>
              <a:t>GetAuthorByName</a:t>
            </a:r>
            <a:r>
              <a:rPr lang="en-US" dirty="0" smtClean="0"/>
              <a:t>(string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s.FirstName</a:t>
            </a:r>
            <a:r>
              <a:rPr lang="en-US" dirty="0" smtClean="0"/>
              <a:t> == </a:t>
            </a:r>
            <a:r>
              <a:rPr lang="en-US" dirty="0" err="1" smtClean="0"/>
              <a:t>fname</a:t>
            </a:r>
            <a:endParaRPr lang="en-US" dirty="0" smtClean="0"/>
          </a:p>
          <a:p>
            <a:pPr marL="0" indent="0">
              <a:buNone/>
            </a:pPr>
            <a:r>
              <a:rPr lang="en-US" dirty="0" smtClean="0"/>
              <a:t>                              select s).</a:t>
            </a:r>
            <a:r>
              <a:rPr lang="en-US" dirty="0" err="1" smtClean="0"/>
              <a:t>FirstOrDefault</a:t>
            </a:r>
            <a:r>
              <a:rPr lang="en-US" dirty="0" smtClean="0"/>
              <a:t>&lt;Author&gt;();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GetAuthorByName1(string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x.FirstName</a:t>
            </a:r>
            <a:r>
              <a:rPr lang="en-US" dirty="0" smtClean="0"/>
              <a:t> == </a:t>
            </a:r>
            <a:r>
              <a:rPr lang="en-US" dirty="0" err="1" smtClean="0"/>
              <a:t>fname</a:t>
            </a:r>
            <a:r>
              <a:rPr lang="en-US" dirty="0" smtClean="0"/>
              <a:t>).</a:t>
            </a:r>
            <a:r>
              <a:rPr lang="en-US" dirty="0" err="1" smtClean="0"/>
              <a:t>FirstOrDefault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s.Id</a:t>
            </a:r>
            <a:r>
              <a:rPr lang="en-US" dirty="0" smtClean="0"/>
              <a:t> == id</a:t>
            </a:r>
          </a:p>
          <a:p>
            <a:pPr marL="0" indent="0">
              <a:buNone/>
            </a:pPr>
            <a:r>
              <a:rPr lang="en-US" dirty="0" smtClean="0"/>
              <a:t>                              select s).Single();</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GetAuthorById1(</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a:t>
            </a:r>
          </a:p>
          <a:p>
            <a:pPr marL="0" indent="0">
              <a:buNone/>
            </a:pPr>
            <a:r>
              <a:rPr lang="en-US" dirty="0" smtClean="0"/>
              <a:t>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x.Id</a:t>
            </a:r>
            <a:r>
              <a:rPr lang="en-US" dirty="0" smtClean="0"/>
              <a:t> == id).</a:t>
            </a:r>
            <a:r>
              <a:rPr lang="en-US" dirty="0" err="1" smtClean="0"/>
              <a:t>SingleOrDefault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AddAuthor</a:t>
            </a:r>
            <a:r>
              <a:rPr lang="en-US" dirty="0" smtClean="0"/>
              <a:t>(Author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db.Author.Add</a:t>
            </a:r>
            <a:r>
              <a:rPr lang="en-US" dirty="0" smtClean="0"/>
              <a:t>(author);</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author added:" +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GetAllAuthors</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47</a:t>
            </a:fld>
            <a:endParaRPr lang="ru-RU" dirty="0"/>
          </a:p>
        </p:txBody>
      </p:sp>
    </p:spTree>
    <p:extLst>
      <p:ext uri="{BB962C8B-B14F-4D97-AF65-F5344CB8AC3E}">
        <p14:creationId xmlns:p14="http://schemas.microsoft.com/office/powerpoint/2010/main" val="619671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48</a:t>
            </a:fld>
            <a:endParaRPr lang="ru-RU" dirty="0"/>
          </a:p>
        </p:txBody>
      </p:sp>
    </p:spTree>
    <p:extLst>
      <p:ext uri="{BB962C8B-B14F-4D97-AF65-F5344CB8AC3E}">
        <p14:creationId xmlns:p14="http://schemas.microsoft.com/office/powerpoint/2010/main" val="10216320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49</a:t>
            </a:fld>
            <a:endParaRPr lang="ru-RU" dirty="0"/>
          </a:p>
        </p:txBody>
      </p:sp>
    </p:spTree>
    <p:extLst>
      <p:ext uri="{BB962C8B-B14F-4D97-AF65-F5344CB8AC3E}">
        <p14:creationId xmlns:p14="http://schemas.microsoft.com/office/powerpoint/2010/main" val="18534183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System.Linq</a:t>
            </a:r>
            <a:r>
              <a:rPr lang="en-US" dirty="0" smtClean="0"/>
              <a:t>;</a:t>
            </a:r>
          </a:p>
          <a:p>
            <a:pPr marL="0" indent="0">
              <a:buNone/>
            </a:pPr>
            <a:r>
              <a:rPr lang="en-US" dirty="0" smtClean="0"/>
              <a:t>using </a:t>
            </a:r>
            <a:r>
              <a:rPr lang="en-US" dirty="0" err="1" smtClean="0"/>
              <a:t>System.Text</a:t>
            </a:r>
            <a:r>
              <a:rPr lang="en-US" dirty="0" smtClean="0"/>
              <a:t>;</a:t>
            </a:r>
          </a:p>
          <a:p>
            <a:pPr marL="0" indent="0">
              <a:buNone/>
            </a:pPr>
            <a:r>
              <a:rPr lang="en-US" dirty="0" smtClean="0"/>
              <a:t>using </a:t>
            </a:r>
            <a:r>
              <a:rPr lang="en-US" dirty="0" err="1" smtClean="0"/>
              <a:t>System.Threading.Tasks</a:t>
            </a:r>
            <a:r>
              <a:rPr lang="en-US" dirty="0" smtClean="0"/>
              <a:t>;</a:t>
            </a:r>
          </a:p>
          <a:p>
            <a:pPr marL="0" indent="0">
              <a:buNone/>
            </a:pPr>
            <a:endParaRPr lang="en-US" dirty="0" smtClean="0"/>
          </a:p>
          <a:p>
            <a:pPr marL="0" indent="0">
              <a:buNone/>
            </a:pPr>
            <a:r>
              <a:rPr lang="en-US" dirty="0" smtClean="0"/>
              <a:t>namespace </a:t>
            </a:r>
            <a:r>
              <a:rPr lang="en-US" dirty="0" err="1" smtClean="0"/>
              <a:t>LibraryDbFirst</a:t>
            </a:r>
            <a:endParaRPr lang="en-US" dirty="0" smtClean="0"/>
          </a:p>
          <a:p>
            <a:pPr marL="0" indent="0">
              <a:buNone/>
            </a:pPr>
            <a:r>
              <a:rPr lang="en-US" dirty="0" smtClean="0"/>
              <a:t>{</a:t>
            </a:r>
          </a:p>
          <a:p>
            <a:pPr marL="0" indent="0">
              <a:buNone/>
            </a:pPr>
            <a:r>
              <a:rPr lang="en-US" dirty="0" smtClean="0"/>
              <a:t>    class Program</a:t>
            </a:r>
          </a:p>
          <a:p>
            <a:pPr marL="0" indent="0">
              <a:buNone/>
            </a:pPr>
            <a:r>
              <a:rPr lang="en-US" dirty="0" smtClean="0"/>
              <a:t>    {</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Author </a:t>
            </a:r>
            <a:r>
              <a:rPr lang="en-US" dirty="0" err="1" smtClean="0"/>
              <a:t>author</a:t>
            </a:r>
            <a:r>
              <a:rPr lang="en-US" dirty="0" smtClean="0"/>
              <a:t> = new Author</a:t>
            </a:r>
          </a:p>
          <a:p>
            <a:pPr marL="0" indent="0">
              <a:buNone/>
            </a:pPr>
            <a:r>
              <a:rPr lang="en-US" dirty="0" smtClean="0"/>
              <a:t>            {</a:t>
            </a:r>
          </a:p>
          <a:p>
            <a:pPr marL="0" indent="0">
              <a:buNone/>
            </a:pPr>
            <a:r>
              <a:rPr lang="en-US" dirty="0" smtClean="0"/>
              <a:t>                </a:t>
            </a:r>
            <a:r>
              <a:rPr lang="en-US" dirty="0" err="1" smtClean="0"/>
              <a:t>FirstName</a:t>
            </a:r>
            <a:r>
              <a:rPr lang="en-US" dirty="0" smtClean="0"/>
              <a:t> = "Isaac",</a:t>
            </a:r>
          </a:p>
          <a:p>
            <a:pPr marL="0" indent="0">
              <a:buNone/>
            </a:pPr>
            <a:r>
              <a:rPr lang="en-US" dirty="0" smtClean="0"/>
              <a:t>                Surname = "</a:t>
            </a:r>
            <a:r>
              <a:rPr lang="en-US" dirty="0" err="1" smtClean="0"/>
              <a:t>Azimov</a:t>
            </a:r>
            <a:r>
              <a:rPr lang="en-US" dirty="0" smtClean="0"/>
              <a:t>"</a:t>
            </a:r>
          </a:p>
          <a:p>
            <a:pPr marL="0" indent="0">
              <a:buNone/>
            </a:pPr>
            <a:r>
              <a:rPr lang="en-US" dirty="0" smtClean="0"/>
              <a:t>            };</a:t>
            </a:r>
          </a:p>
          <a:p>
            <a:pPr marL="0" indent="0">
              <a:buNone/>
            </a:pPr>
            <a:r>
              <a:rPr lang="en-US" dirty="0" smtClean="0"/>
              <a:t>            </a:t>
            </a:r>
            <a:r>
              <a:rPr lang="en-US" dirty="0" err="1" smtClean="0"/>
              <a:t>AddAuthor</a:t>
            </a:r>
            <a:r>
              <a:rPr lang="en-US" dirty="0" smtClean="0"/>
              <a:t>(author);</a:t>
            </a:r>
          </a:p>
          <a:p>
            <a:pPr marL="0" indent="0">
              <a:buNone/>
            </a:pPr>
            <a:r>
              <a:rPr lang="en-US" dirty="0" smtClean="0"/>
              <a:t>            </a:t>
            </a:r>
            <a:r>
              <a:rPr lang="en-US" dirty="0" err="1" smtClean="0"/>
              <a:t>GetAllAuthors</a:t>
            </a:r>
            <a:r>
              <a:rPr lang="en-US" dirty="0" smtClean="0"/>
              <a:t>();</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static Author </a:t>
            </a:r>
            <a:r>
              <a:rPr lang="en-US" dirty="0" err="1" smtClean="0"/>
              <a:t>GetAuthorByName</a:t>
            </a:r>
            <a:r>
              <a:rPr lang="en-US" dirty="0" smtClean="0"/>
              <a:t>(string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s.FirstName</a:t>
            </a:r>
            <a:r>
              <a:rPr lang="en-US" dirty="0" smtClean="0"/>
              <a:t> == </a:t>
            </a:r>
            <a:r>
              <a:rPr lang="en-US" dirty="0" err="1" smtClean="0"/>
              <a:t>fname</a:t>
            </a:r>
            <a:endParaRPr lang="en-US" dirty="0" smtClean="0"/>
          </a:p>
          <a:p>
            <a:pPr marL="0" indent="0">
              <a:buNone/>
            </a:pPr>
            <a:r>
              <a:rPr lang="en-US" dirty="0" smtClean="0"/>
              <a:t>                              select s).</a:t>
            </a:r>
            <a:r>
              <a:rPr lang="en-US" dirty="0" err="1" smtClean="0"/>
              <a:t>FirstOrDefault</a:t>
            </a:r>
            <a:r>
              <a:rPr lang="en-US" dirty="0" smtClean="0"/>
              <a:t>&lt;Author&gt;();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GetAuthorByName1(string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x.FirstName</a:t>
            </a:r>
            <a:r>
              <a:rPr lang="en-US" dirty="0" smtClean="0"/>
              <a:t> == </a:t>
            </a:r>
            <a:r>
              <a:rPr lang="en-US" dirty="0" err="1" smtClean="0"/>
              <a:t>fname</a:t>
            </a:r>
            <a:r>
              <a:rPr lang="en-US" dirty="0" smtClean="0"/>
              <a:t>).</a:t>
            </a:r>
            <a:r>
              <a:rPr lang="en-US" dirty="0" err="1" smtClean="0"/>
              <a:t>FirstOrDefault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s.Id</a:t>
            </a:r>
            <a:r>
              <a:rPr lang="en-US" dirty="0" smtClean="0"/>
              <a:t> == id</a:t>
            </a:r>
          </a:p>
          <a:p>
            <a:pPr marL="0" indent="0">
              <a:buNone/>
            </a:pPr>
            <a:r>
              <a:rPr lang="en-US" dirty="0" smtClean="0"/>
              <a:t>                              select s).Single();</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GetAuthorById1(</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a:t>
            </a:r>
          </a:p>
          <a:p>
            <a:pPr marL="0" indent="0">
              <a:buNone/>
            </a:pPr>
            <a:r>
              <a:rPr lang="en-US" dirty="0" smtClean="0"/>
              <a:t>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x.Id</a:t>
            </a:r>
            <a:r>
              <a:rPr lang="en-US" dirty="0" smtClean="0"/>
              <a:t> == id).</a:t>
            </a:r>
            <a:r>
              <a:rPr lang="en-US" dirty="0" err="1" smtClean="0"/>
              <a:t>SingleOrDefault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AddAuthor</a:t>
            </a:r>
            <a:r>
              <a:rPr lang="en-US" dirty="0" smtClean="0"/>
              <a:t>(Author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db.Author.Add</a:t>
            </a:r>
            <a:r>
              <a:rPr lang="en-US" dirty="0" smtClean="0"/>
              <a:t>(author);</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author added:" +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GetAllAuthors</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50</a:t>
            </a:fld>
            <a:endParaRPr lang="ru-RU" dirty="0"/>
          </a:p>
        </p:txBody>
      </p:sp>
    </p:spTree>
    <p:extLst>
      <p:ext uri="{BB962C8B-B14F-4D97-AF65-F5344CB8AC3E}">
        <p14:creationId xmlns:p14="http://schemas.microsoft.com/office/powerpoint/2010/main" val="3809666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a:t>
            </a:fld>
            <a:endParaRPr lang="ru-RU" dirty="0"/>
          </a:p>
        </p:txBody>
      </p:sp>
    </p:spTree>
    <p:extLst>
      <p:ext uri="{BB962C8B-B14F-4D97-AF65-F5344CB8AC3E}">
        <p14:creationId xmlns:p14="http://schemas.microsoft.com/office/powerpoint/2010/main" val="33127097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51</a:t>
            </a:fld>
            <a:endParaRPr lang="ru-RU" dirty="0"/>
          </a:p>
        </p:txBody>
      </p:sp>
    </p:spTree>
    <p:extLst>
      <p:ext uri="{BB962C8B-B14F-4D97-AF65-F5344CB8AC3E}">
        <p14:creationId xmlns:p14="http://schemas.microsoft.com/office/powerpoint/2010/main" val="16230725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System.Linq</a:t>
            </a:r>
            <a:r>
              <a:rPr lang="en-US" dirty="0" smtClean="0"/>
              <a:t>;</a:t>
            </a:r>
          </a:p>
          <a:p>
            <a:pPr marL="0" indent="0">
              <a:buNone/>
            </a:pPr>
            <a:r>
              <a:rPr lang="en-US" dirty="0" smtClean="0"/>
              <a:t>using </a:t>
            </a:r>
            <a:r>
              <a:rPr lang="en-US" dirty="0" err="1" smtClean="0"/>
              <a:t>System.Text</a:t>
            </a:r>
            <a:r>
              <a:rPr lang="en-US" dirty="0" smtClean="0"/>
              <a:t>;</a:t>
            </a:r>
          </a:p>
          <a:p>
            <a:pPr marL="0" indent="0">
              <a:buNone/>
            </a:pPr>
            <a:r>
              <a:rPr lang="en-US" dirty="0" smtClean="0"/>
              <a:t>using </a:t>
            </a:r>
            <a:r>
              <a:rPr lang="en-US" dirty="0" err="1" smtClean="0"/>
              <a:t>System.Threading.Tasks</a:t>
            </a:r>
            <a:r>
              <a:rPr lang="en-US" dirty="0" smtClean="0"/>
              <a:t>;</a:t>
            </a:r>
          </a:p>
          <a:p>
            <a:pPr marL="0" indent="0">
              <a:buNone/>
            </a:pPr>
            <a:endParaRPr lang="en-US" dirty="0" smtClean="0"/>
          </a:p>
          <a:p>
            <a:pPr marL="0" indent="0">
              <a:buNone/>
            </a:pPr>
            <a:r>
              <a:rPr lang="en-US" dirty="0" smtClean="0"/>
              <a:t>namespace </a:t>
            </a:r>
            <a:r>
              <a:rPr lang="en-US" dirty="0" err="1" smtClean="0"/>
              <a:t>LibraryDbFirst</a:t>
            </a:r>
            <a:endParaRPr lang="en-US" dirty="0" smtClean="0"/>
          </a:p>
          <a:p>
            <a:pPr marL="0" indent="0">
              <a:buNone/>
            </a:pPr>
            <a:r>
              <a:rPr lang="en-US" dirty="0" smtClean="0"/>
              <a:t>{</a:t>
            </a:r>
          </a:p>
          <a:p>
            <a:pPr marL="0" indent="0">
              <a:buNone/>
            </a:pPr>
            <a:r>
              <a:rPr lang="en-US" dirty="0" smtClean="0"/>
              <a:t>    class Program</a:t>
            </a:r>
          </a:p>
          <a:p>
            <a:pPr marL="0" indent="0">
              <a:buNone/>
            </a:pPr>
            <a:r>
              <a:rPr lang="en-US" dirty="0" smtClean="0"/>
              <a:t>    {</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Author </a:t>
            </a:r>
            <a:r>
              <a:rPr lang="en-US" dirty="0" err="1" smtClean="0"/>
              <a:t>author</a:t>
            </a:r>
            <a:r>
              <a:rPr lang="en-US" dirty="0" smtClean="0"/>
              <a:t> = new Author</a:t>
            </a:r>
          </a:p>
          <a:p>
            <a:pPr marL="0" indent="0">
              <a:buNone/>
            </a:pPr>
            <a:r>
              <a:rPr lang="en-US" dirty="0" smtClean="0"/>
              <a:t>            {</a:t>
            </a:r>
          </a:p>
          <a:p>
            <a:pPr marL="0" indent="0">
              <a:buNone/>
            </a:pPr>
            <a:r>
              <a:rPr lang="en-US" dirty="0" smtClean="0"/>
              <a:t>                </a:t>
            </a:r>
            <a:r>
              <a:rPr lang="en-US" dirty="0" err="1" smtClean="0"/>
              <a:t>FirstName</a:t>
            </a:r>
            <a:r>
              <a:rPr lang="en-US" dirty="0" smtClean="0"/>
              <a:t> = "Isaac",</a:t>
            </a:r>
          </a:p>
          <a:p>
            <a:pPr marL="0" indent="0">
              <a:buNone/>
            </a:pPr>
            <a:r>
              <a:rPr lang="en-US" dirty="0" smtClean="0"/>
              <a:t>                Surname = "</a:t>
            </a:r>
            <a:r>
              <a:rPr lang="en-US" dirty="0" err="1" smtClean="0"/>
              <a:t>Azimov</a:t>
            </a:r>
            <a:r>
              <a:rPr lang="en-US" dirty="0" smtClean="0"/>
              <a:t>"</a:t>
            </a:r>
          </a:p>
          <a:p>
            <a:pPr marL="0" indent="0">
              <a:buNone/>
            </a:pPr>
            <a:r>
              <a:rPr lang="en-US" dirty="0" smtClean="0"/>
              <a:t>            };</a:t>
            </a:r>
          </a:p>
          <a:p>
            <a:pPr marL="0" indent="0">
              <a:buNone/>
            </a:pPr>
            <a:r>
              <a:rPr lang="en-US" dirty="0" smtClean="0"/>
              <a:t>            </a:t>
            </a:r>
            <a:r>
              <a:rPr lang="en-US" dirty="0" err="1" smtClean="0"/>
              <a:t>AddAuthor</a:t>
            </a:r>
            <a:r>
              <a:rPr lang="en-US" dirty="0" smtClean="0"/>
              <a:t>(author);</a:t>
            </a:r>
          </a:p>
          <a:p>
            <a:pPr marL="0" indent="0">
              <a:buNone/>
            </a:pPr>
            <a:r>
              <a:rPr lang="en-US" dirty="0" smtClean="0"/>
              <a:t>            </a:t>
            </a:r>
            <a:r>
              <a:rPr lang="en-US" dirty="0" err="1" smtClean="0"/>
              <a:t>GetAllAuthors</a:t>
            </a:r>
            <a:r>
              <a:rPr lang="en-US" dirty="0" smtClean="0"/>
              <a:t>();</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db.Author.Find</a:t>
            </a:r>
            <a:r>
              <a:rPr lang="en-US" dirty="0" smtClean="0"/>
              <a:t>(id);</a:t>
            </a:r>
          </a:p>
          <a:p>
            <a:pPr marL="0" indent="0">
              <a:buNone/>
            </a:pPr>
            <a:r>
              <a:rPr lang="en-US" dirty="0" smtClean="0"/>
              <a:t>                </a:t>
            </a:r>
            <a:r>
              <a:rPr lang="en-US" dirty="0" err="1" smtClean="0"/>
              <a:t>Console.WriteLine</a:t>
            </a:r>
            <a:r>
              <a:rPr lang="en-US" dirty="0" smtClean="0"/>
              <a:t>(</a:t>
            </a:r>
            <a:r>
              <a:rPr lang="en-US" dirty="0" err="1" smtClean="0"/>
              <a:t>au.FirstName</a:t>
            </a:r>
            <a:r>
              <a:rPr lang="en-US" dirty="0" smtClean="0"/>
              <a:t> + " " + </a:t>
            </a:r>
            <a:r>
              <a:rPr lang="en-US" dirty="0" err="1" smtClean="0"/>
              <a:t>au.Surname</a:t>
            </a:r>
            <a:r>
              <a:rPr lang="en-US" dirty="0" smtClean="0"/>
              <a:t>);</a:t>
            </a:r>
          </a:p>
          <a:p>
            <a:pPr marL="0" indent="0">
              <a:buNone/>
            </a:pPr>
            <a:r>
              <a:rPr lang="en-US" dirty="0" smtClean="0"/>
              <a:t>                return au;</a:t>
            </a:r>
          </a:p>
          <a:p>
            <a:pPr marL="0" indent="0">
              <a:buNone/>
            </a:pPr>
            <a:r>
              <a:rPr lang="en-US" dirty="0" smtClean="0"/>
              <a:t>            }</a:t>
            </a:r>
          </a:p>
          <a:p>
            <a:pPr marL="0" indent="0">
              <a:buNone/>
            </a:pPr>
            <a:r>
              <a:rPr lang="en-US" dirty="0" smtClean="0"/>
              <a:t>        }</a:t>
            </a:r>
          </a:p>
          <a:p>
            <a:pPr marL="0" indent="0">
              <a:buNone/>
            </a:pPr>
            <a:r>
              <a:rPr lang="en-US" dirty="0" smtClean="0"/>
              <a:t>        static void GetAllAuthors3()</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a:t>
            </a:r>
            <a:r>
              <a:rPr lang="en-US" dirty="0" err="1" smtClean="0"/>
              <a:t>orderby</a:t>
            </a:r>
            <a:r>
              <a:rPr lang="en-US" dirty="0" smtClean="0"/>
              <a:t> </a:t>
            </a:r>
            <a:r>
              <a:rPr lang="en-US" dirty="0" err="1" smtClean="0"/>
              <a:t>a.Surname</a:t>
            </a:r>
            <a:r>
              <a:rPr lang="en-US" dirty="0" smtClean="0"/>
              <a:t> ascending</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GetAllAuthors3_1()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db.Author.OrderBy</a:t>
            </a:r>
            <a:r>
              <a:rPr lang="en-US" dirty="0" smtClean="0"/>
              <a:t>((x) =&gt;</a:t>
            </a:r>
          </a:p>
          <a:p>
            <a:pPr marL="0" indent="0">
              <a:buNone/>
            </a:pPr>
            <a:r>
              <a:rPr lang="en-US" dirty="0" smtClean="0"/>
              <a:t>                </a:t>
            </a:r>
            <a:r>
              <a:rPr lang="en-US" dirty="0" err="1" smtClean="0"/>
              <a:t>x.Surname</a:t>
            </a:r>
            <a:r>
              <a:rPr lang="en-US" dirty="0" smtClean="0"/>
              <a:t>).</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a:t>
            </a:r>
          </a:p>
          <a:p>
            <a:pPr marL="0" indent="0">
              <a:buNone/>
            </a:pPr>
            <a:r>
              <a:rPr lang="en-US" dirty="0" smtClean="0"/>
              <a:t>        {</a:t>
            </a:r>
          </a:p>
          <a:p>
            <a:pPr marL="0" indent="0">
              <a:buNone/>
            </a:pPr>
            <a:r>
              <a:rPr lang="en-US" dirty="0" smtClean="0"/>
              <a:t>            using (</a:t>
            </a:r>
            <a:r>
              <a:rPr lang="en-US" dirty="0" err="1" smtClean="0"/>
              <a:t>LibraryEntities</a:t>
            </a:r>
            <a:endParaRPr lang="en-US" dirty="0" smtClean="0"/>
          </a:p>
          <a:p>
            <a:pPr marL="0" indent="0">
              <a:buNone/>
            </a:pP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db.Author.Where</a:t>
            </a:r>
            <a:r>
              <a:rPr lang="en-US" dirty="0" smtClean="0"/>
              <a:t>((x) =&gt; </a:t>
            </a:r>
            <a:r>
              <a:rPr lang="en-US" dirty="0" err="1" smtClean="0"/>
              <a:t>x.Surname.StartsWith</a:t>
            </a:r>
            <a:r>
              <a:rPr lang="en-US" dirty="0" smtClean="0"/>
              <a:t>("A")).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where </a:t>
            </a:r>
            <a:r>
              <a:rPr lang="en-US" dirty="0" err="1" smtClean="0"/>
              <a:t>a.Surname.StartsWith</a:t>
            </a:r>
            <a:r>
              <a:rPr lang="en-US" dirty="0" smtClean="0"/>
              <a:t>("A")</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endParaRPr lang="en-US" dirty="0" smtClean="0"/>
          </a:p>
          <a:p>
            <a:pPr marL="0" indent="0">
              <a:buNone/>
            </a:pPr>
            <a:r>
              <a:rPr lang="en-US" dirty="0" smtClean="0"/>
              <a:t>        static Author </a:t>
            </a:r>
            <a:r>
              <a:rPr lang="en-US" dirty="0" err="1" smtClean="0"/>
              <a:t>GetAuthorByName</a:t>
            </a:r>
            <a:r>
              <a:rPr lang="en-US" dirty="0" smtClean="0"/>
              <a:t>(string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s.FirstName</a:t>
            </a:r>
            <a:r>
              <a:rPr lang="en-US" dirty="0" smtClean="0"/>
              <a:t> == </a:t>
            </a:r>
            <a:r>
              <a:rPr lang="en-US" dirty="0" err="1" smtClean="0"/>
              <a:t>fname</a:t>
            </a:r>
            <a:endParaRPr lang="en-US" dirty="0" smtClean="0"/>
          </a:p>
          <a:p>
            <a:pPr marL="0" indent="0">
              <a:buNone/>
            </a:pPr>
            <a:r>
              <a:rPr lang="en-US" dirty="0" smtClean="0"/>
              <a:t>                              select s).</a:t>
            </a:r>
            <a:r>
              <a:rPr lang="en-US" dirty="0" err="1" smtClean="0"/>
              <a:t>FirstOrDefault</a:t>
            </a:r>
            <a:r>
              <a:rPr lang="en-US" dirty="0" smtClean="0"/>
              <a:t>&lt;Author&gt;();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GetAuthorByName1(string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x.FirstName</a:t>
            </a:r>
            <a:r>
              <a:rPr lang="en-US" dirty="0" smtClean="0"/>
              <a:t> == </a:t>
            </a:r>
            <a:r>
              <a:rPr lang="en-US" dirty="0" err="1" smtClean="0"/>
              <a:t>fname</a:t>
            </a:r>
            <a:r>
              <a:rPr lang="en-US" dirty="0" smtClean="0"/>
              <a:t>).</a:t>
            </a:r>
            <a:r>
              <a:rPr lang="en-US" dirty="0" err="1" smtClean="0"/>
              <a:t>FirstOrDefault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s.Id</a:t>
            </a:r>
            <a:r>
              <a:rPr lang="en-US" dirty="0" smtClean="0"/>
              <a:t> == id</a:t>
            </a:r>
          </a:p>
          <a:p>
            <a:pPr marL="0" indent="0">
              <a:buNone/>
            </a:pPr>
            <a:r>
              <a:rPr lang="en-US" dirty="0" smtClean="0"/>
              <a:t>                              select s).Single();</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GetAuthorById1(</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a:t>
            </a:r>
          </a:p>
          <a:p>
            <a:pPr marL="0" indent="0">
              <a:buNone/>
            </a:pPr>
            <a:r>
              <a:rPr lang="en-US" dirty="0" smtClean="0"/>
              <a:t>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x.Id</a:t>
            </a:r>
            <a:r>
              <a:rPr lang="en-US" dirty="0" smtClean="0"/>
              <a:t> == id).</a:t>
            </a:r>
            <a:r>
              <a:rPr lang="en-US" dirty="0" err="1" smtClean="0"/>
              <a:t>SingleOrDefault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AddAuthor</a:t>
            </a:r>
            <a:r>
              <a:rPr lang="en-US" dirty="0" smtClean="0"/>
              <a:t>(Author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db.Author.Add</a:t>
            </a:r>
            <a:r>
              <a:rPr lang="en-US" dirty="0" smtClean="0"/>
              <a:t>(author);</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author added:" +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GetAllAuthors</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52</a:t>
            </a:fld>
            <a:endParaRPr lang="ru-RU" dirty="0"/>
          </a:p>
        </p:txBody>
      </p:sp>
    </p:spTree>
    <p:extLst>
      <p:ext uri="{BB962C8B-B14F-4D97-AF65-F5344CB8AC3E}">
        <p14:creationId xmlns:p14="http://schemas.microsoft.com/office/powerpoint/2010/main" val="36577362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System.Linq</a:t>
            </a:r>
            <a:r>
              <a:rPr lang="en-US" dirty="0" smtClean="0"/>
              <a:t>;</a:t>
            </a:r>
          </a:p>
          <a:p>
            <a:pPr marL="0" indent="0">
              <a:buNone/>
            </a:pPr>
            <a:r>
              <a:rPr lang="en-US" dirty="0" smtClean="0"/>
              <a:t>using </a:t>
            </a:r>
            <a:r>
              <a:rPr lang="en-US" dirty="0" err="1" smtClean="0"/>
              <a:t>System.Text</a:t>
            </a:r>
            <a:r>
              <a:rPr lang="en-US" dirty="0" smtClean="0"/>
              <a:t>;</a:t>
            </a:r>
          </a:p>
          <a:p>
            <a:pPr marL="0" indent="0">
              <a:buNone/>
            </a:pPr>
            <a:r>
              <a:rPr lang="en-US" dirty="0" smtClean="0"/>
              <a:t>using </a:t>
            </a:r>
            <a:r>
              <a:rPr lang="en-US" dirty="0" err="1" smtClean="0"/>
              <a:t>System.Threading.Tasks</a:t>
            </a:r>
            <a:r>
              <a:rPr lang="en-US" dirty="0" smtClean="0"/>
              <a:t>;</a:t>
            </a:r>
          </a:p>
          <a:p>
            <a:pPr marL="0" indent="0">
              <a:buNone/>
            </a:pPr>
            <a:endParaRPr lang="en-US" dirty="0" smtClean="0"/>
          </a:p>
          <a:p>
            <a:pPr marL="0" indent="0">
              <a:buNone/>
            </a:pPr>
            <a:r>
              <a:rPr lang="en-US" dirty="0" smtClean="0"/>
              <a:t>namespace </a:t>
            </a:r>
            <a:r>
              <a:rPr lang="en-US" dirty="0" err="1" smtClean="0"/>
              <a:t>LibraryDbFirst</a:t>
            </a:r>
            <a:endParaRPr lang="en-US" dirty="0" smtClean="0"/>
          </a:p>
          <a:p>
            <a:pPr marL="0" indent="0">
              <a:buNone/>
            </a:pPr>
            <a:r>
              <a:rPr lang="en-US" dirty="0" smtClean="0"/>
              <a:t>{</a:t>
            </a:r>
          </a:p>
          <a:p>
            <a:pPr marL="0" indent="0">
              <a:buNone/>
            </a:pPr>
            <a:r>
              <a:rPr lang="en-US" dirty="0" smtClean="0"/>
              <a:t>    class Program</a:t>
            </a:r>
          </a:p>
          <a:p>
            <a:pPr marL="0" indent="0">
              <a:buNone/>
            </a:pPr>
            <a:r>
              <a:rPr lang="en-US" dirty="0" smtClean="0"/>
              <a:t>    {</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Author </a:t>
            </a:r>
            <a:r>
              <a:rPr lang="en-US" dirty="0" err="1" smtClean="0"/>
              <a:t>author</a:t>
            </a:r>
            <a:r>
              <a:rPr lang="en-US" dirty="0" smtClean="0"/>
              <a:t> = new Author</a:t>
            </a:r>
          </a:p>
          <a:p>
            <a:pPr marL="0" indent="0">
              <a:buNone/>
            </a:pPr>
            <a:r>
              <a:rPr lang="en-US" dirty="0" smtClean="0"/>
              <a:t>            {</a:t>
            </a:r>
          </a:p>
          <a:p>
            <a:pPr marL="0" indent="0">
              <a:buNone/>
            </a:pPr>
            <a:r>
              <a:rPr lang="en-US" dirty="0" smtClean="0"/>
              <a:t>                </a:t>
            </a:r>
            <a:r>
              <a:rPr lang="en-US" dirty="0" err="1" smtClean="0"/>
              <a:t>FirstName</a:t>
            </a:r>
            <a:r>
              <a:rPr lang="en-US" dirty="0" smtClean="0"/>
              <a:t> = "Isaac",</a:t>
            </a:r>
          </a:p>
          <a:p>
            <a:pPr marL="0" indent="0">
              <a:buNone/>
            </a:pPr>
            <a:r>
              <a:rPr lang="en-US" dirty="0" smtClean="0"/>
              <a:t>                Surname = "</a:t>
            </a:r>
            <a:r>
              <a:rPr lang="en-US" dirty="0" err="1" smtClean="0"/>
              <a:t>Azimov</a:t>
            </a:r>
            <a:r>
              <a:rPr lang="en-US" dirty="0" smtClean="0"/>
              <a:t>"</a:t>
            </a:r>
          </a:p>
          <a:p>
            <a:pPr marL="0" indent="0">
              <a:buNone/>
            </a:pPr>
            <a:r>
              <a:rPr lang="en-US" dirty="0" smtClean="0"/>
              <a:t>            };</a:t>
            </a:r>
          </a:p>
          <a:p>
            <a:pPr marL="0" indent="0">
              <a:buNone/>
            </a:pPr>
            <a:r>
              <a:rPr lang="en-US" dirty="0" smtClean="0"/>
              <a:t>            </a:t>
            </a:r>
            <a:r>
              <a:rPr lang="en-US" dirty="0" err="1" smtClean="0"/>
              <a:t>AddAuthor</a:t>
            </a:r>
            <a:r>
              <a:rPr lang="en-US" dirty="0" smtClean="0"/>
              <a:t>(author);</a:t>
            </a:r>
          </a:p>
          <a:p>
            <a:pPr marL="0" indent="0">
              <a:buNone/>
            </a:pPr>
            <a:r>
              <a:rPr lang="en-US" dirty="0" smtClean="0"/>
              <a:t>            </a:t>
            </a:r>
            <a:r>
              <a:rPr lang="en-US" dirty="0" err="1" smtClean="0"/>
              <a:t>GetAllAuthors</a:t>
            </a:r>
            <a:r>
              <a:rPr lang="en-US" dirty="0" smtClean="0"/>
              <a:t>();</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db.Author.Find</a:t>
            </a:r>
            <a:r>
              <a:rPr lang="en-US" dirty="0" smtClean="0"/>
              <a:t>(id);</a:t>
            </a:r>
          </a:p>
          <a:p>
            <a:pPr marL="0" indent="0">
              <a:buNone/>
            </a:pPr>
            <a:r>
              <a:rPr lang="en-US" dirty="0" smtClean="0"/>
              <a:t>                </a:t>
            </a:r>
            <a:r>
              <a:rPr lang="en-US" dirty="0" err="1" smtClean="0"/>
              <a:t>Console.WriteLine</a:t>
            </a:r>
            <a:r>
              <a:rPr lang="en-US" dirty="0" smtClean="0"/>
              <a:t>(</a:t>
            </a:r>
            <a:r>
              <a:rPr lang="en-US" dirty="0" err="1" smtClean="0"/>
              <a:t>au.FirstName</a:t>
            </a:r>
            <a:r>
              <a:rPr lang="en-US" dirty="0" smtClean="0"/>
              <a:t> + " " + </a:t>
            </a:r>
            <a:r>
              <a:rPr lang="en-US" dirty="0" err="1" smtClean="0"/>
              <a:t>au.Surname</a:t>
            </a:r>
            <a:r>
              <a:rPr lang="en-US" dirty="0" smtClean="0"/>
              <a:t>);</a:t>
            </a:r>
          </a:p>
          <a:p>
            <a:pPr marL="0" indent="0">
              <a:buNone/>
            </a:pPr>
            <a:r>
              <a:rPr lang="en-US" dirty="0" smtClean="0"/>
              <a:t>                return au;</a:t>
            </a:r>
          </a:p>
          <a:p>
            <a:pPr marL="0" indent="0">
              <a:buNone/>
            </a:pPr>
            <a:r>
              <a:rPr lang="en-US" dirty="0" smtClean="0"/>
              <a:t>            }</a:t>
            </a:r>
          </a:p>
          <a:p>
            <a:pPr marL="0" indent="0">
              <a:buNone/>
            </a:pPr>
            <a:r>
              <a:rPr lang="en-US" dirty="0" smtClean="0"/>
              <a:t>        }</a:t>
            </a:r>
          </a:p>
          <a:p>
            <a:pPr marL="0" indent="0">
              <a:buNone/>
            </a:pPr>
            <a:r>
              <a:rPr lang="en-US" dirty="0" smtClean="0"/>
              <a:t>        static void GetAllAuthors3()</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a:t>
            </a:r>
            <a:r>
              <a:rPr lang="en-US" dirty="0" err="1" smtClean="0"/>
              <a:t>orderby</a:t>
            </a:r>
            <a:r>
              <a:rPr lang="en-US" dirty="0" smtClean="0"/>
              <a:t> </a:t>
            </a:r>
            <a:r>
              <a:rPr lang="en-US" dirty="0" err="1" smtClean="0"/>
              <a:t>a.Surname</a:t>
            </a:r>
            <a:r>
              <a:rPr lang="en-US" dirty="0" smtClean="0"/>
              <a:t> ascending</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GetAllAuthors3_1()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db.Author.OrderBy</a:t>
            </a:r>
            <a:r>
              <a:rPr lang="en-US" dirty="0" smtClean="0"/>
              <a:t>((x) =&gt;</a:t>
            </a:r>
          </a:p>
          <a:p>
            <a:pPr marL="0" indent="0">
              <a:buNone/>
            </a:pPr>
            <a:r>
              <a:rPr lang="en-US" dirty="0" smtClean="0"/>
              <a:t>                </a:t>
            </a:r>
            <a:r>
              <a:rPr lang="en-US" dirty="0" err="1" smtClean="0"/>
              <a:t>x.Surname</a:t>
            </a:r>
            <a:r>
              <a:rPr lang="en-US" dirty="0" smtClean="0"/>
              <a:t>).</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a:t>
            </a:r>
          </a:p>
          <a:p>
            <a:pPr marL="0" indent="0">
              <a:buNone/>
            </a:pPr>
            <a:r>
              <a:rPr lang="en-US" dirty="0" smtClean="0"/>
              <a:t>        {</a:t>
            </a:r>
          </a:p>
          <a:p>
            <a:pPr marL="0" indent="0">
              <a:buNone/>
            </a:pPr>
            <a:r>
              <a:rPr lang="en-US" dirty="0" smtClean="0"/>
              <a:t>            using (</a:t>
            </a:r>
            <a:r>
              <a:rPr lang="en-US" dirty="0" err="1" smtClean="0"/>
              <a:t>LibraryEntities</a:t>
            </a:r>
            <a:endParaRPr lang="en-US" dirty="0" smtClean="0"/>
          </a:p>
          <a:p>
            <a:pPr marL="0" indent="0">
              <a:buNone/>
            </a:pP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db.Author.Where</a:t>
            </a:r>
            <a:r>
              <a:rPr lang="en-US" dirty="0" smtClean="0"/>
              <a:t>((x) =&gt; </a:t>
            </a:r>
            <a:r>
              <a:rPr lang="en-US" dirty="0" err="1" smtClean="0"/>
              <a:t>x.Surname.StartsWith</a:t>
            </a:r>
            <a:r>
              <a:rPr lang="en-US" dirty="0" smtClean="0"/>
              <a:t>("A")).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where </a:t>
            </a:r>
            <a:r>
              <a:rPr lang="en-US" dirty="0" err="1" smtClean="0"/>
              <a:t>a.Surname.StartsWith</a:t>
            </a:r>
            <a:r>
              <a:rPr lang="en-US" dirty="0" smtClean="0"/>
              <a:t>("A")</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endParaRPr lang="en-US" dirty="0" smtClean="0"/>
          </a:p>
          <a:p>
            <a:pPr marL="0" indent="0">
              <a:buNone/>
            </a:pPr>
            <a:r>
              <a:rPr lang="en-US" dirty="0" smtClean="0"/>
              <a:t>        static Author </a:t>
            </a:r>
            <a:r>
              <a:rPr lang="en-US" dirty="0" err="1" smtClean="0"/>
              <a:t>GetAuthorByName</a:t>
            </a:r>
            <a:r>
              <a:rPr lang="en-US" dirty="0" smtClean="0"/>
              <a:t>(string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s.FirstName</a:t>
            </a:r>
            <a:r>
              <a:rPr lang="en-US" dirty="0" smtClean="0"/>
              <a:t> == </a:t>
            </a:r>
            <a:r>
              <a:rPr lang="en-US" dirty="0" err="1" smtClean="0"/>
              <a:t>fname</a:t>
            </a:r>
            <a:endParaRPr lang="en-US" dirty="0" smtClean="0"/>
          </a:p>
          <a:p>
            <a:pPr marL="0" indent="0">
              <a:buNone/>
            </a:pPr>
            <a:r>
              <a:rPr lang="en-US" dirty="0" smtClean="0"/>
              <a:t>                              select s).</a:t>
            </a:r>
            <a:r>
              <a:rPr lang="en-US" dirty="0" err="1" smtClean="0"/>
              <a:t>FirstOrDefault</a:t>
            </a:r>
            <a:r>
              <a:rPr lang="en-US" dirty="0" smtClean="0"/>
              <a:t>&lt;Author&gt;();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GetAuthorByName1(string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x.FirstName</a:t>
            </a:r>
            <a:r>
              <a:rPr lang="en-US" dirty="0" smtClean="0"/>
              <a:t> == </a:t>
            </a:r>
            <a:r>
              <a:rPr lang="en-US" dirty="0" err="1" smtClean="0"/>
              <a:t>fname</a:t>
            </a:r>
            <a:r>
              <a:rPr lang="en-US" dirty="0" smtClean="0"/>
              <a:t>).</a:t>
            </a:r>
            <a:r>
              <a:rPr lang="en-US" dirty="0" err="1" smtClean="0"/>
              <a:t>FirstOrDefault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s.Id</a:t>
            </a:r>
            <a:r>
              <a:rPr lang="en-US" dirty="0" smtClean="0"/>
              <a:t> == id</a:t>
            </a:r>
          </a:p>
          <a:p>
            <a:pPr marL="0" indent="0">
              <a:buNone/>
            </a:pPr>
            <a:r>
              <a:rPr lang="en-US" dirty="0" smtClean="0"/>
              <a:t>                              select s).Single();</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GetAuthorById1(</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a:t>
            </a:r>
          </a:p>
          <a:p>
            <a:pPr marL="0" indent="0">
              <a:buNone/>
            </a:pPr>
            <a:r>
              <a:rPr lang="en-US" dirty="0" smtClean="0"/>
              <a:t>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x.Id</a:t>
            </a:r>
            <a:r>
              <a:rPr lang="en-US" dirty="0" smtClean="0"/>
              <a:t> == id).</a:t>
            </a:r>
            <a:r>
              <a:rPr lang="en-US" dirty="0" err="1" smtClean="0"/>
              <a:t>SingleOrDefault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AddAuthor</a:t>
            </a:r>
            <a:r>
              <a:rPr lang="en-US" dirty="0" smtClean="0"/>
              <a:t>(Author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db.Author.Add</a:t>
            </a:r>
            <a:r>
              <a:rPr lang="en-US" dirty="0" smtClean="0"/>
              <a:t>(author);</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author added:" +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GetAllAuthors</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53</a:t>
            </a:fld>
            <a:endParaRPr lang="ru-RU" dirty="0"/>
          </a:p>
        </p:txBody>
      </p:sp>
    </p:spTree>
    <p:extLst>
      <p:ext uri="{BB962C8B-B14F-4D97-AF65-F5344CB8AC3E}">
        <p14:creationId xmlns:p14="http://schemas.microsoft.com/office/powerpoint/2010/main" val="10636715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System.Linq</a:t>
            </a:r>
            <a:r>
              <a:rPr lang="en-US" dirty="0" smtClean="0"/>
              <a:t>;</a:t>
            </a:r>
          </a:p>
          <a:p>
            <a:pPr marL="0" indent="0">
              <a:buNone/>
            </a:pPr>
            <a:r>
              <a:rPr lang="en-US" dirty="0" smtClean="0"/>
              <a:t>using </a:t>
            </a:r>
            <a:r>
              <a:rPr lang="en-US" dirty="0" err="1" smtClean="0"/>
              <a:t>System.Text</a:t>
            </a:r>
            <a:r>
              <a:rPr lang="en-US" dirty="0" smtClean="0"/>
              <a:t>;</a:t>
            </a:r>
          </a:p>
          <a:p>
            <a:pPr marL="0" indent="0">
              <a:buNone/>
            </a:pPr>
            <a:r>
              <a:rPr lang="en-US" dirty="0" smtClean="0"/>
              <a:t>using </a:t>
            </a:r>
            <a:r>
              <a:rPr lang="en-US" dirty="0" err="1" smtClean="0"/>
              <a:t>System.Threading.Tasks</a:t>
            </a:r>
            <a:r>
              <a:rPr lang="en-US" dirty="0" smtClean="0"/>
              <a:t>;</a:t>
            </a:r>
          </a:p>
          <a:p>
            <a:pPr marL="0" indent="0">
              <a:buNone/>
            </a:pPr>
            <a:endParaRPr lang="en-US" dirty="0" smtClean="0"/>
          </a:p>
          <a:p>
            <a:pPr marL="0" indent="0">
              <a:buNone/>
            </a:pPr>
            <a:r>
              <a:rPr lang="en-US" dirty="0" smtClean="0"/>
              <a:t>namespace </a:t>
            </a:r>
            <a:r>
              <a:rPr lang="en-US" dirty="0" err="1" smtClean="0"/>
              <a:t>LibraryDbFirst</a:t>
            </a:r>
            <a:endParaRPr lang="en-US" dirty="0" smtClean="0"/>
          </a:p>
          <a:p>
            <a:pPr marL="0" indent="0">
              <a:buNone/>
            </a:pPr>
            <a:r>
              <a:rPr lang="en-US" dirty="0" smtClean="0"/>
              <a:t>{</a:t>
            </a:r>
          </a:p>
          <a:p>
            <a:pPr marL="0" indent="0">
              <a:buNone/>
            </a:pPr>
            <a:r>
              <a:rPr lang="en-US" dirty="0" smtClean="0"/>
              <a:t>    class Program</a:t>
            </a:r>
          </a:p>
          <a:p>
            <a:pPr marL="0" indent="0">
              <a:buNone/>
            </a:pPr>
            <a:r>
              <a:rPr lang="en-US" dirty="0" smtClean="0"/>
              <a:t>    {</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Author </a:t>
            </a:r>
            <a:r>
              <a:rPr lang="en-US" dirty="0" err="1" smtClean="0"/>
              <a:t>author</a:t>
            </a:r>
            <a:r>
              <a:rPr lang="en-US" dirty="0" smtClean="0"/>
              <a:t> = new Author</a:t>
            </a:r>
          </a:p>
          <a:p>
            <a:pPr marL="0" indent="0">
              <a:buNone/>
            </a:pPr>
            <a:r>
              <a:rPr lang="en-US" dirty="0" smtClean="0"/>
              <a:t>            {</a:t>
            </a:r>
          </a:p>
          <a:p>
            <a:pPr marL="0" indent="0">
              <a:buNone/>
            </a:pPr>
            <a:r>
              <a:rPr lang="en-US" dirty="0" smtClean="0"/>
              <a:t>                </a:t>
            </a:r>
            <a:r>
              <a:rPr lang="en-US" dirty="0" err="1" smtClean="0"/>
              <a:t>FirstName</a:t>
            </a:r>
            <a:r>
              <a:rPr lang="en-US" dirty="0" smtClean="0"/>
              <a:t> = "Isaac",</a:t>
            </a:r>
          </a:p>
          <a:p>
            <a:pPr marL="0" indent="0">
              <a:buNone/>
            </a:pPr>
            <a:r>
              <a:rPr lang="en-US" dirty="0" smtClean="0"/>
              <a:t>                Surname = "</a:t>
            </a:r>
            <a:r>
              <a:rPr lang="en-US" dirty="0" err="1" smtClean="0"/>
              <a:t>Azimov</a:t>
            </a:r>
            <a:r>
              <a:rPr lang="en-US" dirty="0" smtClean="0"/>
              <a:t>"</a:t>
            </a:r>
          </a:p>
          <a:p>
            <a:pPr marL="0" indent="0">
              <a:buNone/>
            </a:pPr>
            <a:r>
              <a:rPr lang="en-US" dirty="0" smtClean="0"/>
              <a:t>            };</a:t>
            </a:r>
          </a:p>
          <a:p>
            <a:pPr marL="0" indent="0">
              <a:buNone/>
            </a:pPr>
            <a:r>
              <a:rPr lang="en-US" dirty="0" smtClean="0"/>
              <a:t>            </a:t>
            </a:r>
            <a:r>
              <a:rPr lang="en-US" dirty="0" err="1" smtClean="0"/>
              <a:t>AddAuthor</a:t>
            </a:r>
            <a:r>
              <a:rPr lang="en-US" dirty="0" smtClean="0"/>
              <a:t>(author);</a:t>
            </a:r>
          </a:p>
          <a:p>
            <a:pPr marL="0" indent="0">
              <a:buNone/>
            </a:pPr>
            <a:r>
              <a:rPr lang="en-US" dirty="0" smtClean="0"/>
              <a:t>            </a:t>
            </a:r>
            <a:r>
              <a:rPr lang="en-US" dirty="0" err="1" smtClean="0"/>
              <a:t>GetAllAuthors</a:t>
            </a:r>
            <a:r>
              <a:rPr lang="en-US" dirty="0" smtClean="0"/>
              <a:t>();</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db.Author.Find</a:t>
            </a:r>
            <a:r>
              <a:rPr lang="en-US" dirty="0" smtClean="0"/>
              <a:t>(id);</a:t>
            </a:r>
          </a:p>
          <a:p>
            <a:pPr marL="0" indent="0">
              <a:buNone/>
            </a:pPr>
            <a:r>
              <a:rPr lang="en-US" dirty="0" smtClean="0"/>
              <a:t>                </a:t>
            </a:r>
            <a:r>
              <a:rPr lang="en-US" dirty="0" err="1" smtClean="0"/>
              <a:t>Console.WriteLine</a:t>
            </a:r>
            <a:r>
              <a:rPr lang="en-US" dirty="0" smtClean="0"/>
              <a:t>(</a:t>
            </a:r>
            <a:r>
              <a:rPr lang="en-US" dirty="0" err="1" smtClean="0"/>
              <a:t>au.FirstName</a:t>
            </a:r>
            <a:r>
              <a:rPr lang="en-US" dirty="0" smtClean="0"/>
              <a:t> + " " + </a:t>
            </a:r>
            <a:r>
              <a:rPr lang="en-US" dirty="0" err="1" smtClean="0"/>
              <a:t>au.Surname</a:t>
            </a:r>
            <a:r>
              <a:rPr lang="en-US" dirty="0" smtClean="0"/>
              <a:t>);</a:t>
            </a:r>
          </a:p>
          <a:p>
            <a:pPr marL="0" indent="0">
              <a:buNone/>
            </a:pPr>
            <a:r>
              <a:rPr lang="en-US" dirty="0" smtClean="0"/>
              <a:t>                return au;</a:t>
            </a:r>
          </a:p>
          <a:p>
            <a:pPr marL="0" indent="0">
              <a:buNone/>
            </a:pPr>
            <a:r>
              <a:rPr lang="en-US" dirty="0" smtClean="0"/>
              <a:t>            }</a:t>
            </a:r>
          </a:p>
          <a:p>
            <a:pPr marL="0" indent="0">
              <a:buNone/>
            </a:pPr>
            <a:r>
              <a:rPr lang="en-US" dirty="0" smtClean="0"/>
              <a:t>        }</a:t>
            </a:r>
          </a:p>
          <a:p>
            <a:pPr marL="0" indent="0">
              <a:buNone/>
            </a:pPr>
            <a:r>
              <a:rPr lang="en-US" dirty="0" smtClean="0"/>
              <a:t>        static void GetAllAuthors3()</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a:t>
            </a:r>
            <a:r>
              <a:rPr lang="en-US" dirty="0" err="1" smtClean="0"/>
              <a:t>orderby</a:t>
            </a:r>
            <a:r>
              <a:rPr lang="en-US" dirty="0" smtClean="0"/>
              <a:t> </a:t>
            </a:r>
            <a:r>
              <a:rPr lang="en-US" dirty="0" err="1" smtClean="0"/>
              <a:t>a.Surname</a:t>
            </a:r>
            <a:r>
              <a:rPr lang="en-US" dirty="0" smtClean="0"/>
              <a:t> ascending</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GetAllAuthors3_1()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db.Author.OrderBy</a:t>
            </a:r>
            <a:r>
              <a:rPr lang="en-US" dirty="0" smtClean="0"/>
              <a:t>((x) =&gt;</a:t>
            </a:r>
          </a:p>
          <a:p>
            <a:pPr marL="0" indent="0">
              <a:buNone/>
            </a:pPr>
            <a:r>
              <a:rPr lang="en-US" dirty="0" smtClean="0"/>
              <a:t>                </a:t>
            </a:r>
            <a:r>
              <a:rPr lang="en-US" dirty="0" err="1" smtClean="0"/>
              <a:t>x.Surname</a:t>
            </a:r>
            <a:r>
              <a:rPr lang="en-US" dirty="0" smtClean="0"/>
              <a:t>).</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a:t>
            </a:r>
          </a:p>
          <a:p>
            <a:pPr marL="0" indent="0">
              <a:buNone/>
            </a:pPr>
            <a:r>
              <a:rPr lang="en-US" dirty="0" smtClean="0"/>
              <a:t>        {</a:t>
            </a:r>
          </a:p>
          <a:p>
            <a:pPr marL="0" indent="0">
              <a:buNone/>
            </a:pPr>
            <a:r>
              <a:rPr lang="en-US" dirty="0" smtClean="0"/>
              <a:t>            using (</a:t>
            </a:r>
            <a:r>
              <a:rPr lang="en-US" dirty="0" err="1" smtClean="0"/>
              <a:t>LibraryEntities</a:t>
            </a:r>
            <a:endParaRPr lang="en-US" dirty="0" smtClean="0"/>
          </a:p>
          <a:p>
            <a:pPr marL="0" indent="0">
              <a:buNone/>
            </a:pP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db.Author.Where</a:t>
            </a:r>
            <a:r>
              <a:rPr lang="en-US" dirty="0" smtClean="0"/>
              <a:t>((x) =&gt; </a:t>
            </a:r>
            <a:r>
              <a:rPr lang="en-US" dirty="0" err="1" smtClean="0"/>
              <a:t>x.Surname.StartsWith</a:t>
            </a:r>
            <a:r>
              <a:rPr lang="en-US" dirty="0" smtClean="0"/>
              <a:t>("A")).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where </a:t>
            </a:r>
            <a:r>
              <a:rPr lang="en-US" dirty="0" err="1" smtClean="0"/>
              <a:t>a.Surname.StartsWith</a:t>
            </a:r>
            <a:r>
              <a:rPr lang="en-US" dirty="0" smtClean="0"/>
              <a:t>("A")</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endParaRPr lang="en-US" dirty="0" smtClean="0"/>
          </a:p>
          <a:p>
            <a:pPr marL="0" indent="0">
              <a:buNone/>
            </a:pPr>
            <a:r>
              <a:rPr lang="en-US" dirty="0" smtClean="0"/>
              <a:t>        static Author </a:t>
            </a:r>
            <a:r>
              <a:rPr lang="en-US" dirty="0" err="1" smtClean="0"/>
              <a:t>GetAuthorByName</a:t>
            </a:r>
            <a:r>
              <a:rPr lang="en-US" dirty="0" smtClean="0"/>
              <a:t>(string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s.FirstName</a:t>
            </a:r>
            <a:r>
              <a:rPr lang="en-US" dirty="0" smtClean="0"/>
              <a:t> == </a:t>
            </a:r>
            <a:r>
              <a:rPr lang="en-US" dirty="0" err="1" smtClean="0"/>
              <a:t>fname</a:t>
            </a:r>
            <a:endParaRPr lang="en-US" dirty="0" smtClean="0"/>
          </a:p>
          <a:p>
            <a:pPr marL="0" indent="0">
              <a:buNone/>
            </a:pPr>
            <a:r>
              <a:rPr lang="en-US" dirty="0" smtClean="0"/>
              <a:t>                              select s).</a:t>
            </a:r>
            <a:r>
              <a:rPr lang="en-US" dirty="0" err="1" smtClean="0"/>
              <a:t>FirstOrDefault</a:t>
            </a:r>
            <a:r>
              <a:rPr lang="en-US" dirty="0" smtClean="0"/>
              <a:t>&lt;Author&gt;();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GetAuthorByName1(string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x.FirstName</a:t>
            </a:r>
            <a:r>
              <a:rPr lang="en-US" dirty="0" smtClean="0"/>
              <a:t> == </a:t>
            </a:r>
            <a:r>
              <a:rPr lang="en-US" dirty="0" err="1" smtClean="0"/>
              <a:t>fname</a:t>
            </a:r>
            <a:r>
              <a:rPr lang="en-US" dirty="0" smtClean="0"/>
              <a:t>).</a:t>
            </a:r>
            <a:r>
              <a:rPr lang="en-US" dirty="0" err="1" smtClean="0"/>
              <a:t>FirstOrDefault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s.Id</a:t>
            </a:r>
            <a:r>
              <a:rPr lang="en-US" dirty="0" smtClean="0"/>
              <a:t> == id</a:t>
            </a:r>
          </a:p>
          <a:p>
            <a:pPr marL="0" indent="0">
              <a:buNone/>
            </a:pPr>
            <a:r>
              <a:rPr lang="en-US" dirty="0" smtClean="0"/>
              <a:t>                              select s).Single();</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GetAuthorById1(</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a:t>
            </a:r>
          </a:p>
          <a:p>
            <a:pPr marL="0" indent="0">
              <a:buNone/>
            </a:pPr>
            <a:r>
              <a:rPr lang="en-US" dirty="0" smtClean="0"/>
              <a:t>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x.Id</a:t>
            </a:r>
            <a:r>
              <a:rPr lang="en-US" dirty="0" smtClean="0"/>
              <a:t> == id).</a:t>
            </a:r>
            <a:r>
              <a:rPr lang="en-US" dirty="0" err="1" smtClean="0"/>
              <a:t>SingleOrDefault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AddAuthor</a:t>
            </a:r>
            <a:r>
              <a:rPr lang="en-US" dirty="0" smtClean="0"/>
              <a:t>(Author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db.Author.Add</a:t>
            </a:r>
            <a:r>
              <a:rPr lang="en-US" dirty="0" smtClean="0"/>
              <a:t>(author);</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author added:" +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GetAllAuthors</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54</a:t>
            </a:fld>
            <a:endParaRPr lang="ru-RU" dirty="0"/>
          </a:p>
        </p:txBody>
      </p:sp>
    </p:spTree>
    <p:extLst>
      <p:ext uri="{BB962C8B-B14F-4D97-AF65-F5344CB8AC3E}">
        <p14:creationId xmlns:p14="http://schemas.microsoft.com/office/powerpoint/2010/main" val="61822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55</a:t>
            </a:fld>
            <a:endParaRPr lang="ru-RU" dirty="0"/>
          </a:p>
        </p:txBody>
      </p:sp>
    </p:spTree>
    <p:extLst>
      <p:ext uri="{BB962C8B-B14F-4D97-AF65-F5344CB8AC3E}">
        <p14:creationId xmlns:p14="http://schemas.microsoft.com/office/powerpoint/2010/main" val="11415841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System.Linq</a:t>
            </a:r>
            <a:r>
              <a:rPr lang="en-US" dirty="0" smtClean="0"/>
              <a:t>;</a:t>
            </a:r>
          </a:p>
          <a:p>
            <a:pPr marL="0" indent="0">
              <a:buNone/>
            </a:pPr>
            <a:r>
              <a:rPr lang="en-US" dirty="0" smtClean="0"/>
              <a:t>using </a:t>
            </a:r>
            <a:r>
              <a:rPr lang="en-US" dirty="0" err="1" smtClean="0"/>
              <a:t>System.Text</a:t>
            </a:r>
            <a:r>
              <a:rPr lang="en-US" dirty="0" smtClean="0"/>
              <a:t>;</a:t>
            </a:r>
          </a:p>
          <a:p>
            <a:pPr marL="0" indent="0">
              <a:buNone/>
            </a:pPr>
            <a:r>
              <a:rPr lang="en-US" dirty="0" smtClean="0"/>
              <a:t>using </a:t>
            </a:r>
            <a:r>
              <a:rPr lang="en-US" dirty="0" err="1" smtClean="0"/>
              <a:t>System.Threading.Tasks</a:t>
            </a:r>
            <a:r>
              <a:rPr lang="en-US" dirty="0" smtClean="0"/>
              <a:t>;</a:t>
            </a:r>
          </a:p>
          <a:p>
            <a:pPr marL="0" indent="0">
              <a:buNone/>
            </a:pPr>
            <a:endParaRPr lang="en-US" dirty="0" smtClean="0"/>
          </a:p>
          <a:p>
            <a:pPr marL="0" indent="0">
              <a:buNone/>
            </a:pPr>
            <a:r>
              <a:rPr lang="en-US" dirty="0" smtClean="0"/>
              <a:t>namespace </a:t>
            </a:r>
            <a:r>
              <a:rPr lang="en-US" dirty="0" err="1" smtClean="0"/>
              <a:t>LibraryDbFirst</a:t>
            </a:r>
            <a:endParaRPr lang="en-US" dirty="0" smtClean="0"/>
          </a:p>
          <a:p>
            <a:pPr marL="0" indent="0">
              <a:buNone/>
            </a:pPr>
            <a:r>
              <a:rPr lang="en-US" dirty="0" smtClean="0"/>
              <a:t>{</a:t>
            </a:r>
          </a:p>
          <a:p>
            <a:pPr marL="0" indent="0">
              <a:buNone/>
            </a:pPr>
            <a:r>
              <a:rPr lang="en-US" dirty="0" smtClean="0"/>
              <a:t>    class Program</a:t>
            </a:r>
          </a:p>
          <a:p>
            <a:pPr marL="0" indent="0">
              <a:buNone/>
            </a:pPr>
            <a:r>
              <a:rPr lang="en-US" dirty="0" smtClean="0"/>
              <a:t>    {</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Author </a:t>
            </a:r>
            <a:r>
              <a:rPr lang="en-US" dirty="0" err="1" smtClean="0"/>
              <a:t>author</a:t>
            </a:r>
            <a:r>
              <a:rPr lang="en-US" dirty="0" smtClean="0"/>
              <a:t> = new Author</a:t>
            </a:r>
          </a:p>
          <a:p>
            <a:pPr marL="0" indent="0">
              <a:buNone/>
            </a:pPr>
            <a:r>
              <a:rPr lang="en-US" dirty="0" smtClean="0"/>
              <a:t>            {</a:t>
            </a:r>
          </a:p>
          <a:p>
            <a:pPr marL="0" indent="0">
              <a:buNone/>
            </a:pPr>
            <a:r>
              <a:rPr lang="en-US" dirty="0" smtClean="0"/>
              <a:t>                </a:t>
            </a:r>
            <a:r>
              <a:rPr lang="en-US" dirty="0" err="1" smtClean="0"/>
              <a:t>FirstName</a:t>
            </a:r>
            <a:r>
              <a:rPr lang="en-US" dirty="0" smtClean="0"/>
              <a:t> = "MyA2",</a:t>
            </a:r>
          </a:p>
          <a:p>
            <a:pPr marL="0" indent="0">
              <a:buNone/>
            </a:pPr>
            <a:r>
              <a:rPr lang="en-US" dirty="0" smtClean="0"/>
              <a:t>                Surname = "HisSurname2"</a:t>
            </a:r>
          </a:p>
          <a:p>
            <a:pPr marL="0" indent="0">
              <a:buNone/>
            </a:pPr>
            <a:r>
              <a:rPr lang="en-US" dirty="0" smtClean="0"/>
              <a:t>            };</a:t>
            </a:r>
          </a:p>
          <a:p>
            <a:pPr marL="0" indent="0">
              <a:buNone/>
            </a:pPr>
            <a:r>
              <a:rPr lang="en-US" dirty="0" smtClean="0"/>
              <a:t>            </a:t>
            </a:r>
            <a:r>
              <a:rPr lang="en-US" dirty="0" err="1" smtClean="0"/>
              <a:t>AddAuthor</a:t>
            </a:r>
            <a:r>
              <a:rPr lang="en-US" dirty="0" smtClean="0"/>
              <a:t>(author);</a:t>
            </a:r>
          </a:p>
          <a:p>
            <a:pPr marL="0" indent="0">
              <a:buNone/>
            </a:pPr>
            <a:r>
              <a:rPr lang="en-US" dirty="0" smtClean="0"/>
              <a:t>            Book </a:t>
            </a:r>
            <a:r>
              <a:rPr lang="en-US" dirty="0" err="1" smtClean="0"/>
              <a:t>book</a:t>
            </a:r>
            <a:r>
              <a:rPr lang="en-US" dirty="0" smtClean="0"/>
              <a:t> = new Book()</a:t>
            </a:r>
          </a:p>
          <a:p>
            <a:pPr marL="0" indent="0">
              <a:buNone/>
            </a:pPr>
            <a:r>
              <a:rPr lang="en-US" dirty="0" smtClean="0"/>
              <a:t>            {</a:t>
            </a:r>
          </a:p>
          <a:p>
            <a:pPr marL="0" indent="0">
              <a:buNone/>
            </a:pPr>
            <a:r>
              <a:rPr lang="en-US" dirty="0" smtClean="0"/>
              <a:t>                </a:t>
            </a:r>
            <a:r>
              <a:rPr lang="en-US" dirty="0" err="1" smtClean="0"/>
              <a:t>NameOfBook</a:t>
            </a:r>
            <a:r>
              <a:rPr lang="en-US" dirty="0" smtClean="0"/>
              <a:t> = "HisBook2",</a:t>
            </a:r>
          </a:p>
          <a:p>
            <a:pPr marL="0" indent="0">
              <a:buNone/>
            </a:pPr>
            <a:r>
              <a:rPr lang="en-US" dirty="0" smtClean="0"/>
              <a:t>                Pages = 3002,</a:t>
            </a:r>
          </a:p>
          <a:p>
            <a:pPr marL="0" indent="0">
              <a:buNone/>
            </a:pPr>
            <a:r>
              <a:rPr lang="en-US" dirty="0" smtClean="0"/>
              <a:t>                Price = 3002</a:t>
            </a:r>
          </a:p>
          <a:p>
            <a:pPr marL="0" indent="0">
              <a:buNone/>
            </a:pPr>
            <a:r>
              <a:rPr lang="en-US" dirty="0" smtClean="0"/>
              <a:t>            };</a:t>
            </a:r>
          </a:p>
          <a:p>
            <a:pPr marL="0" indent="0">
              <a:buNone/>
            </a:pPr>
            <a:r>
              <a:rPr lang="en-US" dirty="0" smtClean="0"/>
              <a:t>            </a:t>
            </a:r>
            <a:r>
              <a:rPr lang="en-US" dirty="0" err="1" smtClean="0"/>
              <a:t>AddBook</a:t>
            </a:r>
            <a:r>
              <a:rPr lang="en-US" dirty="0" smtClean="0"/>
              <a:t>(book);</a:t>
            </a:r>
          </a:p>
          <a:p>
            <a:pPr marL="0" indent="0">
              <a:buNone/>
            </a:pPr>
            <a:r>
              <a:rPr lang="en-US" dirty="0" smtClean="0"/>
              <a:t>            </a:t>
            </a:r>
            <a:r>
              <a:rPr lang="en-US" dirty="0" err="1" smtClean="0"/>
              <a:t>AddBookAuthor</a:t>
            </a:r>
            <a:r>
              <a:rPr lang="en-US" dirty="0" smtClean="0"/>
              <a:t>(book, author);</a:t>
            </a:r>
          </a:p>
          <a:p>
            <a:pPr marL="0" indent="0">
              <a:buNone/>
            </a:pPr>
            <a:endParaRPr lang="en-US" dirty="0" smtClean="0"/>
          </a:p>
          <a:p>
            <a:pPr marL="0" indent="0">
              <a:buNone/>
            </a:pPr>
            <a:r>
              <a:rPr lang="en-US" dirty="0" smtClean="0"/>
              <a:t>            </a:t>
            </a:r>
            <a:r>
              <a:rPr lang="en-US" dirty="0" err="1" smtClean="0"/>
              <a:t>GetAllAuthors</a:t>
            </a:r>
            <a:r>
              <a:rPr lang="en-US" dirty="0" smtClean="0"/>
              <a:t>();</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static void </a:t>
            </a:r>
            <a:r>
              <a:rPr lang="en-US" dirty="0" err="1" smtClean="0"/>
              <a:t>AddBook</a:t>
            </a:r>
            <a:r>
              <a:rPr lang="en-US" dirty="0" smtClean="0"/>
              <a:t>(Book book)</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Book a = </a:t>
            </a:r>
            <a:r>
              <a:rPr lang="en-US" dirty="0" err="1" smtClean="0"/>
              <a:t>db.Book.Where</a:t>
            </a:r>
            <a:r>
              <a:rPr lang="en-US" dirty="0" smtClean="0"/>
              <a:t>((x) =&gt; </a:t>
            </a:r>
            <a:r>
              <a:rPr lang="en-US" dirty="0" err="1" smtClean="0"/>
              <a:t>x.NameOfBook</a:t>
            </a:r>
            <a:r>
              <a:rPr lang="en-US" dirty="0" smtClean="0"/>
              <a:t> == </a:t>
            </a:r>
            <a:r>
              <a:rPr lang="en-US" dirty="0" err="1" smtClean="0"/>
              <a:t>book.NameOfBook</a:t>
            </a:r>
            <a:r>
              <a:rPr lang="en-US" dirty="0" smtClean="0"/>
              <a:t>).</a:t>
            </a:r>
            <a:r>
              <a:rPr lang="en-US" dirty="0" err="1" smtClean="0"/>
              <a:t>FirstOrDefault</a:t>
            </a:r>
            <a:r>
              <a:rPr lang="en-US" dirty="0" smtClean="0"/>
              <a:t>();</a:t>
            </a:r>
          </a:p>
          <a:p>
            <a:pPr marL="0" indent="0">
              <a:buNone/>
            </a:pPr>
            <a:r>
              <a:rPr lang="en-US" dirty="0" smtClean="0"/>
              <a:t>                if (a == null)</a:t>
            </a:r>
          </a:p>
          <a:p>
            <a:pPr marL="0" indent="0">
              <a:buNone/>
            </a:pPr>
            <a:r>
              <a:rPr lang="en-US" dirty="0" smtClean="0"/>
              <a:t>                {</a:t>
            </a:r>
          </a:p>
          <a:p>
            <a:pPr marL="0" indent="0">
              <a:buNone/>
            </a:pPr>
            <a:r>
              <a:rPr lang="en-US" dirty="0" smtClean="0"/>
              <a:t>                    </a:t>
            </a:r>
            <a:r>
              <a:rPr lang="en-US" dirty="0" err="1" smtClean="0"/>
              <a:t>db.Book.Add</a:t>
            </a:r>
            <a:r>
              <a:rPr lang="en-US" dirty="0" smtClean="0"/>
              <a:t>(book);</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book added:" + </a:t>
            </a:r>
            <a:r>
              <a:rPr lang="en-US" dirty="0" err="1" smtClean="0"/>
              <a:t>book.NameOfBook</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AddBookAuthor</a:t>
            </a:r>
            <a:r>
              <a:rPr lang="en-US" dirty="0" smtClean="0"/>
              <a:t>(Book </a:t>
            </a:r>
            <a:r>
              <a:rPr lang="en-US" dirty="0" err="1" smtClean="0"/>
              <a:t>book</a:t>
            </a:r>
            <a:r>
              <a:rPr lang="en-US" dirty="0" smtClean="0"/>
              <a:t>, 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Book b = </a:t>
            </a:r>
            <a:r>
              <a:rPr lang="en-US" dirty="0" err="1" smtClean="0"/>
              <a:t>db.Book.Where</a:t>
            </a:r>
            <a:r>
              <a:rPr lang="en-US" dirty="0" smtClean="0"/>
              <a:t>((x) =&gt; </a:t>
            </a:r>
            <a:r>
              <a:rPr lang="en-US" dirty="0" err="1" smtClean="0"/>
              <a:t>x.NameOfBook</a:t>
            </a:r>
            <a:r>
              <a:rPr lang="en-US" dirty="0" smtClean="0"/>
              <a:t> == </a:t>
            </a:r>
            <a:r>
              <a:rPr lang="en-US" dirty="0" err="1" smtClean="0"/>
              <a:t>book.NameOfBook</a:t>
            </a:r>
            <a:r>
              <a:rPr lang="en-US" dirty="0" smtClean="0"/>
              <a:t>).</a:t>
            </a:r>
            <a:r>
              <a:rPr lang="en-US" dirty="0" err="1" smtClean="0"/>
              <a:t>FirstOrDefault</a:t>
            </a:r>
            <a:r>
              <a:rPr lang="en-US" dirty="0" smtClean="0"/>
              <a:t>();</a:t>
            </a:r>
          </a:p>
          <a:p>
            <a:pPr marL="0" indent="0">
              <a:buNone/>
            </a:pPr>
            <a:r>
              <a:rPr lang="en-US" dirty="0" smtClean="0"/>
              <a:t>                Author a = </a:t>
            </a:r>
            <a:r>
              <a:rPr lang="en-US" dirty="0" err="1" smtClean="0"/>
              <a:t>db.Author.Where</a:t>
            </a:r>
            <a:r>
              <a:rPr lang="en-US" dirty="0" smtClean="0"/>
              <a:t>((x) =&gt; </a:t>
            </a:r>
            <a:r>
              <a:rPr lang="en-US" dirty="0" err="1" smtClean="0"/>
              <a:t>x.FirstName</a:t>
            </a:r>
            <a:r>
              <a:rPr lang="en-US" dirty="0" smtClean="0"/>
              <a:t> == </a:t>
            </a:r>
            <a:r>
              <a:rPr lang="en-US" dirty="0" err="1" smtClean="0"/>
              <a:t>author.FirstName</a:t>
            </a:r>
            <a:r>
              <a:rPr lang="en-US" dirty="0" smtClean="0"/>
              <a:t>).</a:t>
            </a:r>
          </a:p>
          <a:p>
            <a:pPr marL="0" indent="0">
              <a:buNone/>
            </a:pPr>
            <a:r>
              <a:rPr lang="en-US" dirty="0" smtClean="0"/>
              <a:t>                    Where((x)=&gt;</a:t>
            </a:r>
            <a:r>
              <a:rPr lang="en-US" dirty="0" err="1" smtClean="0"/>
              <a:t>x.Surname</a:t>
            </a:r>
            <a:r>
              <a:rPr lang="en-US" dirty="0" smtClean="0"/>
              <a:t>==</a:t>
            </a:r>
            <a:r>
              <a:rPr lang="en-US" dirty="0" err="1" smtClean="0"/>
              <a:t>author.Surname</a:t>
            </a:r>
            <a:r>
              <a:rPr lang="en-US" dirty="0" smtClean="0"/>
              <a:t>).</a:t>
            </a:r>
            <a:r>
              <a:rPr lang="en-US" dirty="0" err="1" smtClean="0"/>
              <a:t>FirstOrDefault</a:t>
            </a:r>
            <a:r>
              <a:rPr lang="en-US" dirty="0" smtClean="0"/>
              <a:t>();</a:t>
            </a:r>
          </a:p>
          <a:p>
            <a:pPr marL="0" indent="0">
              <a:buNone/>
            </a:pPr>
            <a:r>
              <a:rPr lang="en-US" dirty="0" smtClean="0"/>
              <a:t>                if (a != null&amp;&amp; b!=null)</a:t>
            </a:r>
          </a:p>
          <a:p>
            <a:pPr marL="0" indent="0">
              <a:buNone/>
            </a:pPr>
            <a:r>
              <a:rPr lang="en-US" dirty="0" smtClean="0"/>
              <a:t>                {</a:t>
            </a:r>
          </a:p>
          <a:p>
            <a:pPr marL="0" indent="0">
              <a:buNone/>
            </a:pPr>
            <a:r>
              <a:rPr lang="en-US" dirty="0" smtClean="0"/>
              <a:t>                    </a:t>
            </a:r>
            <a:r>
              <a:rPr lang="en-US" dirty="0" err="1" smtClean="0"/>
              <a:t>db.BookAuthor.Add</a:t>
            </a:r>
            <a:r>
              <a:rPr lang="en-US" dirty="0" smtClean="0"/>
              <a:t>(new </a:t>
            </a:r>
            <a:r>
              <a:rPr lang="en-US" dirty="0" err="1" smtClean="0"/>
              <a:t>BookAuthor</a:t>
            </a:r>
            <a:r>
              <a:rPr lang="en-US" dirty="0" smtClean="0"/>
              <a:t>() {Book =  b, Author = a });</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book-author added:" + </a:t>
            </a:r>
            <a:r>
              <a:rPr lang="en-US" dirty="0" err="1" smtClean="0"/>
              <a:t>book.NameOfBook</a:t>
            </a:r>
            <a:r>
              <a:rPr lang="en-US" dirty="0" smtClean="0"/>
              <a:t>+" by "+</a:t>
            </a:r>
            <a:r>
              <a:rPr lang="en-US" dirty="0" err="1" smtClean="0"/>
              <a:t>author.FirstName</a:t>
            </a:r>
            <a:r>
              <a:rPr lang="en-US" dirty="0" smtClean="0"/>
              <a:t>+"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Init</a:t>
            </a:r>
            <a:r>
              <a:rPr lang="en-US" dirty="0" smtClean="0"/>
              <a:t>()</a:t>
            </a:r>
          </a:p>
          <a:p>
            <a:pPr marL="0" indent="0">
              <a:buNone/>
            </a:pPr>
            <a:r>
              <a:rPr lang="en-US" dirty="0" smtClean="0"/>
              <a:t>        {</a:t>
            </a:r>
          </a:p>
          <a:p>
            <a:pPr marL="0" indent="0">
              <a:buNone/>
            </a:pPr>
            <a:r>
              <a:rPr lang="en-US" dirty="0" smtClean="0"/>
              <a:t>            Author author1 = new Author</a:t>
            </a:r>
          </a:p>
          <a:p>
            <a:pPr marL="0" indent="0">
              <a:buNone/>
            </a:pPr>
            <a:r>
              <a:rPr lang="en-US" dirty="0" smtClean="0"/>
              <a:t>            {</a:t>
            </a:r>
          </a:p>
          <a:p>
            <a:pPr marL="0" indent="0">
              <a:buNone/>
            </a:pPr>
            <a:r>
              <a:rPr lang="en-US" dirty="0" smtClean="0"/>
              <a:t>                </a:t>
            </a:r>
            <a:r>
              <a:rPr lang="en-US" dirty="0" err="1" smtClean="0"/>
              <a:t>FirstName</a:t>
            </a:r>
            <a:r>
              <a:rPr lang="en-US" dirty="0" smtClean="0"/>
              <a:t> =  "Ray",</a:t>
            </a:r>
          </a:p>
          <a:p>
            <a:pPr marL="0" indent="0">
              <a:buNone/>
            </a:pPr>
            <a:r>
              <a:rPr lang="en-US" dirty="0" smtClean="0"/>
              <a:t>                Surname = "Bradbury"</a:t>
            </a:r>
          </a:p>
          <a:p>
            <a:pPr marL="0" indent="0">
              <a:buNone/>
            </a:pPr>
            <a:r>
              <a:rPr lang="en-US" dirty="0" smtClean="0"/>
              <a:t>            };</a:t>
            </a:r>
          </a:p>
          <a:p>
            <a:pPr marL="0" indent="0">
              <a:buNone/>
            </a:pPr>
            <a:r>
              <a:rPr lang="en-US" dirty="0" smtClean="0"/>
              <a:t>            </a:t>
            </a:r>
            <a:r>
              <a:rPr lang="en-US" dirty="0" err="1" smtClean="0"/>
              <a:t>AddAuthor</a:t>
            </a:r>
            <a:r>
              <a:rPr lang="en-US" dirty="0" smtClean="0"/>
              <a:t>(author1);</a:t>
            </a:r>
          </a:p>
          <a:p>
            <a:pPr marL="0" indent="0">
              <a:buNone/>
            </a:pPr>
            <a:r>
              <a:rPr lang="en-US" dirty="0" smtClean="0"/>
              <a:t>            Author author2 = new Author</a:t>
            </a:r>
          </a:p>
          <a:p>
            <a:pPr marL="0" indent="0">
              <a:buNone/>
            </a:pPr>
            <a:r>
              <a:rPr lang="en-US" dirty="0" smtClean="0"/>
              <a:t>            {</a:t>
            </a:r>
          </a:p>
          <a:p>
            <a:pPr marL="0" indent="0">
              <a:buNone/>
            </a:pPr>
            <a:r>
              <a:rPr lang="en-US" dirty="0" smtClean="0"/>
              <a:t>                </a:t>
            </a:r>
            <a:r>
              <a:rPr lang="en-US" dirty="0" err="1" smtClean="0"/>
              <a:t>FirstName</a:t>
            </a:r>
            <a:r>
              <a:rPr lang="en-US" dirty="0" smtClean="0"/>
              <a:t> = "Harry",</a:t>
            </a:r>
          </a:p>
          <a:p>
            <a:pPr marL="0" indent="0">
              <a:buNone/>
            </a:pPr>
            <a:r>
              <a:rPr lang="en-US" dirty="0" smtClean="0"/>
              <a:t>                Surname = "Harrison"</a:t>
            </a:r>
          </a:p>
          <a:p>
            <a:pPr marL="0" indent="0">
              <a:buNone/>
            </a:pPr>
            <a:r>
              <a:rPr lang="en-US" dirty="0" smtClean="0"/>
              <a:t>            };</a:t>
            </a:r>
          </a:p>
          <a:p>
            <a:pPr marL="0" indent="0">
              <a:buNone/>
            </a:pPr>
            <a:r>
              <a:rPr lang="en-US" dirty="0" smtClean="0"/>
              <a:t>            </a:t>
            </a:r>
            <a:r>
              <a:rPr lang="en-US" dirty="0" err="1" smtClean="0"/>
              <a:t>AddAuthor</a:t>
            </a:r>
            <a:r>
              <a:rPr lang="en-US" dirty="0" smtClean="0"/>
              <a:t>(author2);</a:t>
            </a:r>
          </a:p>
          <a:p>
            <a:pPr marL="0" indent="0">
              <a:buNone/>
            </a:pPr>
            <a:r>
              <a:rPr lang="en-US" dirty="0" smtClean="0"/>
              <a:t>            Author author3 = new Author</a:t>
            </a:r>
          </a:p>
          <a:p>
            <a:pPr marL="0" indent="0">
              <a:buNone/>
            </a:pPr>
            <a:r>
              <a:rPr lang="en-US" dirty="0" smtClean="0"/>
              <a:t>            {</a:t>
            </a:r>
          </a:p>
          <a:p>
            <a:pPr marL="0" indent="0">
              <a:buNone/>
            </a:pPr>
            <a:r>
              <a:rPr lang="en-US" dirty="0" smtClean="0"/>
              <a:t>                </a:t>
            </a:r>
            <a:r>
              <a:rPr lang="en-US" dirty="0" err="1" smtClean="0"/>
              <a:t>FirstName</a:t>
            </a:r>
            <a:r>
              <a:rPr lang="en-US" dirty="0" smtClean="0"/>
              <a:t> = "Clifford",</a:t>
            </a:r>
          </a:p>
          <a:p>
            <a:pPr marL="0" indent="0">
              <a:buNone/>
            </a:pPr>
            <a:r>
              <a:rPr lang="en-US" dirty="0" smtClean="0"/>
              <a:t>                Surname = "</a:t>
            </a:r>
            <a:r>
              <a:rPr lang="en-US" dirty="0" err="1" smtClean="0"/>
              <a:t>Simak</a:t>
            </a:r>
            <a:r>
              <a:rPr lang="en-US" dirty="0" smtClean="0"/>
              <a:t>"</a:t>
            </a:r>
          </a:p>
          <a:p>
            <a:pPr marL="0" indent="0">
              <a:buNone/>
            </a:pPr>
            <a:r>
              <a:rPr lang="en-US" dirty="0" smtClean="0"/>
              <a:t>            };</a:t>
            </a:r>
          </a:p>
          <a:p>
            <a:pPr marL="0" indent="0">
              <a:buNone/>
            </a:pPr>
            <a:r>
              <a:rPr lang="en-US" dirty="0" smtClean="0"/>
              <a:t>            </a:t>
            </a:r>
            <a:r>
              <a:rPr lang="en-US" dirty="0" err="1" smtClean="0"/>
              <a:t>AddAuthor</a:t>
            </a:r>
            <a:r>
              <a:rPr lang="en-US" dirty="0" smtClean="0"/>
              <a:t>(author3);</a:t>
            </a:r>
          </a:p>
          <a:p>
            <a:pPr marL="0" indent="0">
              <a:buNone/>
            </a:pPr>
            <a:r>
              <a:rPr lang="en-US" dirty="0" smtClean="0"/>
              <a:t>            Book book1 = new Book</a:t>
            </a:r>
          </a:p>
          <a:p>
            <a:pPr marL="0" indent="0">
              <a:buNone/>
            </a:pPr>
            <a:r>
              <a:rPr lang="en-US" dirty="0" smtClean="0"/>
              <a:t>            {</a:t>
            </a:r>
          </a:p>
          <a:p>
            <a:pPr marL="0" indent="0">
              <a:buNone/>
            </a:pPr>
            <a:r>
              <a:rPr lang="en-US" dirty="0" smtClean="0"/>
              <a:t>                </a:t>
            </a:r>
            <a:r>
              <a:rPr lang="en-US" dirty="0" err="1" smtClean="0"/>
              <a:t>NameOfBook</a:t>
            </a:r>
            <a:r>
              <a:rPr lang="en-US" dirty="0" smtClean="0"/>
              <a:t> = "Way Station",</a:t>
            </a:r>
          </a:p>
          <a:p>
            <a:pPr marL="0" indent="0">
              <a:buNone/>
            </a:pPr>
            <a:r>
              <a:rPr lang="en-US" dirty="0" smtClean="0"/>
              <a:t>                Pages = 350,</a:t>
            </a:r>
          </a:p>
          <a:p>
            <a:pPr marL="0" indent="0">
              <a:buNone/>
            </a:pPr>
            <a:r>
              <a:rPr lang="en-US" dirty="0" smtClean="0"/>
              <a:t>                Price = 85</a:t>
            </a:r>
          </a:p>
          <a:p>
            <a:pPr marL="0" indent="0">
              <a:buNone/>
            </a:pPr>
            <a:r>
              <a:rPr lang="en-US" dirty="0" smtClean="0"/>
              <a:t>            };</a:t>
            </a:r>
          </a:p>
          <a:p>
            <a:pPr marL="0" indent="0">
              <a:buNone/>
            </a:pPr>
            <a:r>
              <a:rPr lang="en-US" dirty="0" smtClean="0"/>
              <a:t>            </a:t>
            </a:r>
            <a:r>
              <a:rPr lang="en-US" dirty="0" err="1" smtClean="0"/>
              <a:t>AddBook</a:t>
            </a:r>
            <a:r>
              <a:rPr lang="en-US" dirty="0" smtClean="0"/>
              <a:t>(book1);</a:t>
            </a:r>
          </a:p>
          <a:p>
            <a:pPr marL="0" indent="0">
              <a:buNone/>
            </a:pPr>
            <a:r>
              <a:rPr lang="en-US" dirty="0" smtClean="0"/>
              <a:t>        }</a:t>
            </a:r>
          </a:p>
          <a:p>
            <a:pPr marL="0" indent="0">
              <a:buNone/>
            </a:pPr>
            <a:r>
              <a:rPr lang="en-US" dirty="0" smtClean="0"/>
              <a:t>        static Author GetAuthorById2(</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db.Author.Find</a:t>
            </a:r>
            <a:r>
              <a:rPr lang="en-US" dirty="0" smtClean="0"/>
              <a:t>(id);</a:t>
            </a:r>
          </a:p>
          <a:p>
            <a:pPr marL="0" indent="0">
              <a:buNone/>
            </a:pPr>
            <a:r>
              <a:rPr lang="en-US" dirty="0" smtClean="0"/>
              <a:t>                </a:t>
            </a:r>
            <a:r>
              <a:rPr lang="en-US" dirty="0" err="1" smtClean="0"/>
              <a:t>Console.WriteLine</a:t>
            </a:r>
            <a:r>
              <a:rPr lang="en-US" dirty="0" smtClean="0"/>
              <a:t>(</a:t>
            </a:r>
            <a:r>
              <a:rPr lang="en-US" dirty="0" err="1" smtClean="0"/>
              <a:t>au.FirstName</a:t>
            </a:r>
            <a:r>
              <a:rPr lang="en-US" dirty="0" smtClean="0"/>
              <a:t> + " " + </a:t>
            </a:r>
            <a:r>
              <a:rPr lang="en-US" dirty="0" err="1" smtClean="0"/>
              <a:t>au.Surname</a:t>
            </a:r>
            <a:r>
              <a:rPr lang="en-US" dirty="0" smtClean="0"/>
              <a:t>);</a:t>
            </a:r>
          </a:p>
          <a:p>
            <a:pPr marL="0" indent="0">
              <a:buNone/>
            </a:pPr>
            <a:r>
              <a:rPr lang="en-US" dirty="0" smtClean="0"/>
              <a:t>                return au;</a:t>
            </a:r>
          </a:p>
          <a:p>
            <a:pPr marL="0" indent="0">
              <a:buNone/>
            </a:pPr>
            <a:r>
              <a:rPr lang="en-US" dirty="0" smtClean="0"/>
              <a:t>            }</a:t>
            </a:r>
          </a:p>
          <a:p>
            <a:pPr marL="0" indent="0">
              <a:buNone/>
            </a:pPr>
            <a:r>
              <a:rPr lang="en-US" dirty="0" smtClean="0"/>
              <a:t>        }</a:t>
            </a:r>
          </a:p>
          <a:p>
            <a:pPr marL="0" indent="0">
              <a:buNone/>
            </a:pPr>
            <a:r>
              <a:rPr lang="en-US" dirty="0" smtClean="0"/>
              <a:t>        static void GetAllAuthors3()</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a:t>
            </a:r>
            <a:r>
              <a:rPr lang="en-US" dirty="0" err="1" smtClean="0"/>
              <a:t>orderby</a:t>
            </a:r>
            <a:r>
              <a:rPr lang="en-US" dirty="0" smtClean="0"/>
              <a:t> </a:t>
            </a:r>
            <a:r>
              <a:rPr lang="en-US" dirty="0" err="1" smtClean="0"/>
              <a:t>a.Surname</a:t>
            </a:r>
            <a:r>
              <a:rPr lang="en-US" dirty="0" smtClean="0"/>
              <a:t> ascending</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GetAllAuthors3_1()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db.Author.OrderBy</a:t>
            </a:r>
            <a:r>
              <a:rPr lang="en-US" dirty="0" smtClean="0"/>
              <a:t>((x) =&gt;</a:t>
            </a:r>
          </a:p>
          <a:p>
            <a:pPr marL="0" indent="0">
              <a:buNone/>
            </a:pPr>
            <a:r>
              <a:rPr lang="en-US" dirty="0" smtClean="0"/>
              <a:t>                </a:t>
            </a:r>
            <a:r>
              <a:rPr lang="en-US" dirty="0" err="1" smtClean="0"/>
              <a:t>x.Surname</a:t>
            </a:r>
            <a:r>
              <a:rPr lang="en-US" dirty="0" smtClean="0"/>
              <a:t>).</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a:t>
            </a:r>
          </a:p>
          <a:p>
            <a:pPr marL="0" indent="0">
              <a:buNone/>
            </a:pPr>
            <a:r>
              <a:rPr lang="en-US" dirty="0" smtClean="0"/>
              <a:t>        {</a:t>
            </a:r>
          </a:p>
          <a:p>
            <a:pPr marL="0" indent="0">
              <a:buNone/>
            </a:pPr>
            <a:r>
              <a:rPr lang="en-US" dirty="0" smtClean="0"/>
              <a:t>            using (</a:t>
            </a:r>
            <a:r>
              <a:rPr lang="en-US" dirty="0" err="1" smtClean="0"/>
              <a:t>LibraryEntities</a:t>
            </a:r>
            <a:endParaRPr lang="en-US" dirty="0" smtClean="0"/>
          </a:p>
          <a:p>
            <a:pPr marL="0" indent="0">
              <a:buNone/>
            </a:pP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db.Author.Where</a:t>
            </a:r>
            <a:r>
              <a:rPr lang="en-US" dirty="0" smtClean="0"/>
              <a:t>((x) =&gt; </a:t>
            </a:r>
            <a:r>
              <a:rPr lang="en-US" dirty="0" err="1" smtClean="0"/>
              <a:t>x.Surname.StartsWith</a:t>
            </a:r>
            <a:r>
              <a:rPr lang="en-US" dirty="0" smtClean="0"/>
              <a:t>("A")).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static void GetAllAuthors2_1()</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(from a in </a:t>
            </a:r>
            <a:r>
              <a:rPr lang="en-US" dirty="0" err="1" smtClean="0"/>
              <a:t>db.Author</a:t>
            </a:r>
            <a:endParaRPr lang="en-US" dirty="0" smtClean="0"/>
          </a:p>
          <a:p>
            <a:pPr marL="0" indent="0">
              <a:buNone/>
            </a:pPr>
            <a:r>
              <a:rPr lang="en-US" dirty="0" smtClean="0"/>
              <a:t>                          where </a:t>
            </a:r>
            <a:r>
              <a:rPr lang="en-US" dirty="0" err="1" smtClean="0"/>
              <a:t>a.Surname.StartsWith</a:t>
            </a:r>
            <a:r>
              <a:rPr lang="en-US" dirty="0" smtClean="0"/>
              <a:t>("A")</a:t>
            </a:r>
          </a:p>
          <a:p>
            <a:pPr marL="0" indent="0">
              <a:buNone/>
            </a:pPr>
            <a:r>
              <a:rPr lang="en-US" dirty="0" smtClean="0"/>
              <a:t>                          select a).</a:t>
            </a:r>
            <a:r>
              <a:rPr lang="en-US" dirty="0" err="1" smtClean="0"/>
              <a:t>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endParaRPr lang="en-US" dirty="0" smtClean="0"/>
          </a:p>
          <a:p>
            <a:pPr marL="0" indent="0">
              <a:buNone/>
            </a:pPr>
            <a:r>
              <a:rPr lang="en-US" dirty="0" smtClean="0"/>
              <a:t>        static Author </a:t>
            </a:r>
            <a:r>
              <a:rPr lang="en-US" dirty="0" err="1" smtClean="0"/>
              <a:t>GetAuthorByName</a:t>
            </a:r>
            <a:r>
              <a:rPr lang="en-US" dirty="0" smtClean="0"/>
              <a:t>(string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s.FirstName</a:t>
            </a:r>
            <a:r>
              <a:rPr lang="en-US" dirty="0" smtClean="0"/>
              <a:t> == </a:t>
            </a:r>
            <a:r>
              <a:rPr lang="en-US" dirty="0" err="1" smtClean="0"/>
              <a:t>fname</a:t>
            </a:r>
            <a:endParaRPr lang="en-US" dirty="0" smtClean="0"/>
          </a:p>
          <a:p>
            <a:pPr marL="0" indent="0">
              <a:buNone/>
            </a:pPr>
            <a:r>
              <a:rPr lang="en-US" dirty="0" smtClean="0"/>
              <a:t>                              select s).</a:t>
            </a:r>
            <a:r>
              <a:rPr lang="en-US" dirty="0" err="1" smtClean="0"/>
              <a:t>FirstOrDefault</a:t>
            </a:r>
            <a:r>
              <a:rPr lang="en-US" dirty="0" smtClean="0"/>
              <a:t>&lt;Author&gt;();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GetAuthorByName1(string </a:t>
            </a:r>
            <a:r>
              <a:rPr lang="en-US" dirty="0" err="1" smtClean="0"/>
              <a:t>fname</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x.FirstName</a:t>
            </a:r>
            <a:r>
              <a:rPr lang="en-US" dirty="0" smtClean="0"/>
              <a:t> == </a:t>
            </a:r>
            <a:r>
              <a:rPr lang="en-US" dirty="0" err="1" smtClean="0"/>
              <a:t>fname</a:t>
            </a:r>
            <a:r>
              <a:rPr lang="en-US" dirty="0" smtClean="0"/>
              <a:t>).</a:t>
            </a:r>
            <a:r>
              <a:rPr lang="en-US" dirty="0" err="1" smtClean="0"/>
              <a:t>FirstOrDefault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a:t>
            </a:r>
            <a:r>
              <a:rPr lang="en-US" dirty="0" err="1" smtClean="0"/>
              <a:t>GetAuthorById</a:t>
            </a:r>
            <a:r>
              <a:rPr lang="en-US" dirty="0" smtClean="0"/>
              <a:t>(</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(from s in </a:t>
            </a:r>
            <a:r>
              <a:rPr lang="en-US" dirty="0" err="1" smtClean="0"/>
              <a:t>db.Author</a:t>
            </a:r>
            <a:endParaRPr lang="en-US" dirty="0" smtClean="0"/>
          </a:p>
          <a:p>
            <a:pPr marL="0" indent="0">
              <a:buNone/>
            </a:pPr>
            <a:r>
              <a:rPr lang="en-US" dirty="0" smtClean="0"/>
              <a:t>                              where </a:t>
            </a:r>
            <a:r>
              <a:rPr lang="en-US" dirty="0" err="1" smtClean="0"/>
              <a:t>s.Id</a:t>
            </a:r>
            <a:r>
              <a:rPr lang="en-US" dirty="0" smtClean="0"/>
              <a:t> == id</a:t>
            </a:r>
          </a:p>
          <a:p>
            <a:pPr marL="0" indent="0">
              <a:buNone/>
            </a:pPr>
            <a:r>
              <a:rPr lang="en-US" dirty="0" smtClean="0"/>
              <a:t>                              select s).Single();</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Author GetAuthorById1(</a:t>
            </a:r>
            <a:r>
              <a:rPr lang="en-US" dirty="0" err="1" smtClean="0"/>
              <a:t>int</a:t>
            </a:r>
            <a:r>
              <a:rPr lang="en-US" dirty="0" smtClean="0"/>
              <a:t> id)</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a:t>
            </a:r>
          </a:p>
          <a:p>
            <a:pPr marL="0" indent="0">
              <a:buNone/>
            </a:pPr>
            <a:r>
              <a:rPr lang="en-US" dirty="0" smtClean="0"/>
              <a:t>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author = </a:t>
            </a:r>
            <a:r>
              <a:rPr lang="en-US" dirty="0" err="1" smtClean="0"/>
              <a:t>db.Author.Where</a:t>
            </a:r>
            <a:r>
              <a:rPr lang="en-US" dirty="0" smtClean="0"/>
              <a:t>((x) =&gt;</a:t>
            </a:r>
          </a:p>
          <a:p>
            <a:pPr marL="0" indent="0">
              <a:buNone/>
            </a:pPr>
            <a:r>
              <a:rPr lang="en-US" dirty="0" smtClean="0"/>
              <a:t>               </a:t>
            </a:r>
            <a:r>
              <a:rPr lang="en-US" dirty="0" err="1" smtClean="0"/>
              <a:t>x.Id</a:t>
            </a:r>
            <a:r>
              <a:rPr lang="en-US" dirty="0" smtClean="0"/>
              <a:t> == id).</a:t>
            </a:r>
            <a:r>
              <a:rPr lang="en-US" dirty="0" err="1" smtClean="0"/>
              <a:t>SingleOrDefault</a:t>
            </a:r>
            <a:r>
              <a:rPr lang="en-US" dirty="0" smtClean="0"/>
              <a:t>();</a:t>
            </a:r>
          </a:p>
          <a:p>
            <a:pPr marL="0" indent="0">
              <a:buNone/>
            </a:pPr>
            <a:r>
              <a:rPr lang="en-US" dirty="0" smtClean="0"/>
              <a:t>                return author;</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AddAuthor</a:t>
            </a:r>
            <a:r>
              <a:rPr lang="en-US" dirty="0" smtClean="0"/>
              <a:t>(Author author)</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db.Author.Add</a:t>
            </a:r>
            <a:r>
              <a:rPr lang="en-US" dirty="0" smtClean="0"/>
              <a:t>(author);</a:t>
            </a:r>
          </a:p>
          <a:p>
            <a:pPr marL="0" indent="0">
              <a:buNone/>
            </a:pPr>
            <a:r>
              <a:rPr lang="en-US" dirty="0" smtClean="0"/>
              <a:t>                </a:t>
            </a:r>
            <a:r>
              <a:rPr lang="en-US" dirty="0" err="1" smtClean="0"/>
              <a:t>db.SaveChanges</a:t>
            </a:r>
            <a:r>
              <a:rPr lang="en-US" dirty="0" smtClean="0"/>
              <a:t>();</a:t>
            </a:r>
          </a:p>
          <a:p>
            <a:pPr marL="0" indent="0">
              <a:buNone/>
            </a:pPr>
            <a:r>
              <a:rPr lang="en-US" dirty="0" smtClean="0"/>
              <a:t>                </a:t>
            </a:r>
            <a:r>
              <a:rPr lang="en-US" dirty="0" err="1" smtClean="0"/>
              <a:t>Console.WriteLine</a:t>
            </a:r>
            <a:r>
              <a:rPr lang="en-US" dirty="0" smtClean="0"/>
              <a:t>("New author added:" + </a:t>
            </a:r>
            <a:r>
              <a:rPr lang="en-US" dirty="0" err="1" smtClean="0"/>
              <a:t>author.Surname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static void </a:t>
            </a:r>
            <a:r>
              <a:rPr lang="en-US" dirty="0" err="1" smtClean="0"/>
              <a:t>GetAllAuthors</a:t>
            </a:r>
            <a:r>
              <a:rPr lang="en-US" dirty="0" smtClean="0"/>
              <a:t>()</a:t>
            </a:r>
          </a:p>
          <a:p>
            <a:pPr marL="0" indent="0">
              <a:buNone/>
            </a:pPr>
            <a:r>
              <a:rPr lang="en-US" dirty="0" smtClean="0"/>
              <a:t>        {</a:t>
            </a:r>
          </a:p>
          <a:p>
            <a:pPr marL="0" indent="0">
              <a:buNone/>
            </a:pPr>
            <a:r>
              <a:rPr lang="en-US" dirty="0" smtClean="0"/>
              <a:t>            using (</a:t>
            </a:r>
            <a:r>
              <a:rPr lang="en-US" dirty="0" err="1" smtClean="0"/>
              <a:t>LibraryEntities</a:t>
            </a:r>
            <a:r>
              <a:rPr lang="en-US" dirty="0" smtClean="0"/>
              <a:t> </a:t>
            </a:r>
            <a:r>
              <a:rPr lang="en-US" dirty="0" err="1" smtClean="0"/>
              <a:t>db</a:t>
            </a:r>
            <a:r>
              <a:rPr lang="en-US" dirty="0" smtClean="0"/>
              <a:t> = new </a:t>
            </a:r>
            <a:r>
              <a:rPr lang="en-US" dirty="0" err="1" smtClean="0"/>
              <a:t>LibraryEntities</a:t>
            </a:r>
            <a:r>
              <a:rPr lang="en-US" dirty="0" smtClean="0"/>
              <a:t>())</a:t>
            </a:r>
          </a:p>
          <a:p>
            <a:pPr marL="0" indent="0">
              <a:buNone/>
            </a:pPr>
            <a:r>
              <a:rPr lang="en-US" dirty="0" smtClean="0"/>
              <a:t>            {</a:t>
            </a:r>
          </a:p>
          <a:p>
            <a:pPr marL="0" indent="0">
              <a:buNone/>
            </a:pPr>
            <a:r>
              <a:rPr lang="en-US" dirty="0" smtClean="0"/>
              <a:t>                </a:t>
            </a:r>
            <a:r>
              <a:rPr lang="en-US" dirty="0" err="1" smtClean="0"/>
              <a:t>var</a:t>
            </a:r>
            <a:r>
              <a:rPr lang="en-US" dirty="0" smtClean="0"/>
              <a:t> au = </a:t>
            </a:r>
            <a:r>
              <a:rPr lang="en-US" dirty="0" err="1" smtClean="0"/>
              <a:t>db.Author.ToList</a:t>
            </a:r>
            <a:r>
              <a:rPr lang="en-US" dirty="0" smtClean="0"/>
              <a:t>();</a:t>
            </a:r>
          </a:p>
          <a:p>
            <a:pPr marL="0" indent="0">
              <a:buNone/>
            </a:pPr>
            <a:r>
              <a:rPr lang="en-US" dirty="0" smtClean="0"/>
              <a:t>                </a:t>
            </a:r>
            <a:r>
              <a:rPr lang="en-US" dirty="0" err="1" smtClean="0"/>
              <a:t>foreach</a:t>
            </a:r>
            <a:r>
              <a:rPr lang="en-US" dirty="0" smtClean="0"/>
              <a:t> (</a:t>
            </a:r>
            <a:r>
              <a:rPr lang="en-US" dirty="0" err="1" smtClean="0"/>
              <a:t>var</a:t>
            </a:r>
            <a:r>
              <a:rPr lang="en-US" dirty="0" smtClean="0"/>
              <a:t> a in au)</a:t>
            </a:r>
          </a:p>
          <a:p>
            <a:pPr marL="0" indent="0">
              <a:buNone/>
            </a:pPr>
            <a:r>
              <a:rPr lang="en-US" dirty="0" smtClean="0"/>
              <a:t>                {</a:t>
            </a:r>
          </a:p>
          <a:p>
            <a:pPr marL="0" indent="0">
              <a:buNone/>
            </a:pPr>
            <a:r>
              <a:rPr lang="en-US" dirty="0" smtClean="0"/>
              <a:t>                    </a:t>
            </a:r>
            <a:r>
              <a:rPr lang="en-US" dirty="0" err="1" smtClean="0"/>
              <a:t>Console.WriteLine</a:t>
            </a:r>
            <a:r>
              <a:rPr lang="en-US" dirty="0" smtClean="0"/>
              <a:t>(</a:t>
            </a:r>
            <a:r>
              <a:rPr lang="en-US" dirty="0" err="1" smtClean="0"/>
              <a:t>a.FirstName</a:t>
            </a:r>
            <a:r>
              <a:rPr lang="en-US" dirty="0" smtClean="0"/>
              <a:t> + " " + </a:t>
            </a:r>
            <a:r>
              <a:rPr lang="en-US" dirty="0" err="1" smtClean="0"/>
              <a:t>a.Surname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56</a:t>
            </a:fld>
            <a:endParaRPr lang="ru-RU" dirty="0"/>
          </a:p>
        </p:txBody>
      </p:sp>
    </p:spTree>
    <p:extLst>
      <p:ext uri="{BB962C8B-B14F-4D97-AF65-F5344CB8AC3E}">
        <p14:creationId xmlns:p14="http://schemas.microsoft.com/office/powerpoint/2010/main" val="13913686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57</a:t>
            </a:fld>
            <a:endParaRPr lang="ru-RU" dirty="0"/>
          </a:p>
        </p:txBody>
      </p:sp>
    </p:spTree>
    <p:extLst>
      <p:ext uri="{BB962C8B-B14F-4D97-AF65-F5344CB8AC3E}">
        <p14:creationId xmlns:p14="http://schemas.microsoft.com/office/powerpoint/2010/main" val="28970109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58</a:t>
            </a:fld>
            <a:endParaRPr lang="ru-RU" dirty="0"/>
          </a:p>
        </p:txBody>
      </p:sp>
    </p:spTree>
    <p:extLst>
      <p:ext uri="{BB962C8B-B14F-4D97-AF65-F5344CB8AC3E}">
        <p14:creationId xmlns:p14="http://schemas.microsoft.com/office/powerpoint/2010/main" val="9311615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60</a:t>
            </a:fld>
            <a:endParaRPr lang="ru-RU" dirty="0"/>
          </a:p>
        </p:txBody>
      </p:sp>
    </p:spTree>
    <p:extLst>
      <p:ext uri="{BB962C8B-B14F-4D97-AF65-F5344CB8AC3E}">
        <p14:creationId xmlns:p14="http://schemas.microsoft.com/office/powerpoint/2010/main" val="21358127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61</a:t>
            </a:fld>
            <a:endParaRPr lang="ru-RU" dirty="0"/>
          </a:p>
        </p:txBody>
      </p:sp>
    </p:spTree>
    <p:extLst>
      <p:ext uri="{BB962C8B-B14F-4D97-AF65-F5344CB8AC3E}">
        <p14:creationId xmlns:p14="http://schemas.microsoft.com/office/powerpoint/2010/main" val="53892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a:t>
            </a:fld>
            <a:endParaRPr lang="ru-RU" dirty="0"/>
          </a:p>
        </p:txBody>
      </p:sp>
    </p:spTree>
    <p:extLst>
      <p:ext uri="{BB962C8B-B14F-4D97-AF65-F5344CB8AC3E}">
        <p14:creationId xmlns:p14="http://schemas.microsoft.com/office/powerpoint/2010/main" val="3646563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62</a:t>
            </a:fld>
            <a:endParaRPr lang="ru-RU" dirty="0"/>
          </a:p>
        </p:txBody>
      </p:sp>
    </p:spTree>
    <p:extLst>
      <p:ext uri="{BB962C8B-B14F-4D97-AF65-F5344CB8AC3E}">
        <p14:creationId xmlns:p14="http://schemas.microsoft.com/office/powerpoint/2010/main" val="27621937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63</a:t>
            </a:fld>
            <a:endParaRPr lang="ru-RU" dirty="0"/>
          </a:p>
        </p:txBody>
      </p:sp>
    </p:spTree>
    <p:extLst>
      <p:ext uri="{BB962C8B-B14F-4D97-AF65-F5344CB8AC3E}">
        <p14:creationId xmlns:p14="http://schemas.microsoft.com/office/powerpoint/2010/main" val="24466360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64</a:t>
            </a:fld>
            <a:endParaRPr lang="ru-RU" dirty="0"/>
          </a:p>
        </p:txBody>
      </p:sp>
    </p:spTree>
    <p:extLst>
      <p:ext uri="{BB962C8B-B14F-4D97-AF65-F5344CB8AC3E}">
        <p14:creationId xmlns:p14="http://schemas.microsoft.com/office/powerpoint/2010/main" val="39659106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65</a:t>
            </a:fld>
            <a:endParaRPr lang="ru-RU" dirty="0"/>
          </a:p>
        </p:txBody>
      </p:sp>
    </p:spTree>
    <p:extLst>
      <p:ext uri="{BB962C8B-B14F-4D97-AF65-F5344CB8AC3E}">
        <p14:creationId xmlns:p14="http://schemas.microsoft.com/office/powerpoint/2010/main" val="2719587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66</a:t>
            </a:fld>
            <a:endParaRPr lang="ru-RU" dirty="0"/>
          </a:p>
        </p:txBody>
      </p:sp>
    </p:spTree>
    <p:extLst>
      <p:ext uri="{BB962C8B-B14F-4D97-AF65-F5344CB8AC3E}">
        <p14:creationId xmlns:p14="http://schemas.microsoft.com/office/powerpoint/2010/main" val="2140282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67</a:t>
            </a:fld>
            <a:endParaRPr lang="ru-RU" dirty="0"/>
          </a:p>
        </p:txBody>
      </p:sp>
    </p:spTree>
    <p:extLst>
      <p:ext uri="{BB962C8B-B14F-4D97-AF65-F5344CB8AC3E}">
        <p14:creationId xmlns:p14="http://schemas.microsoft.com/office/powerpoint/2010/main" val="9654985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68</a:t>
            </a:fld>
            <a:endParaRPr lang="ru-RU" dirty="0"/>
          </a:p>
        </p:txBody>
      </p:sp>
    </p:spTree>
    <p:extLst>
      <p:ext uri="{BB962C8B-B14F-4D97-AF65-F5344CB8AC3E}">
        <p14:creationId xmlns:p14="http://schemas.microsoft.com/office/powerpoint/2010/main" val="21839770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69</a:t>
            </a:fld>
            <a:endParaRPr lang="ru-RU" dirty="0"/>
          </a:p>
        </p:txBody>
      </p:sp>
    </p:spTree>
    <p:extLst>
      <p:ext uri="{BB962C8B-B14F-4D97-AF65-F5344CB8AC3E}">
        <p14:creationId xmlns:p14="http://schemas.microsoft.com/office/powerpoint/2010/main" val="16620309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70</a:t>
            </a:fld>
            <a:endParaRPr lang="ru-RU" dirty="0"/>
          </a:p>
        </p:txBody>
      </p:sp>
    </p:spTree>
    <p:extLst>
      <p:ext uri="{BB962C8B-B14F-4D97-AF65-F5344CB8AC3E}">
        <p14:creationId xmlns:p14="http://schemas.microsoft.com/office/powerpoint/2010/main" val="2213443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71</a:t>
            </a:fld>
            <a:endParaRPr lang="ru-RU" dirty="0"/>
          </a:p>
        </p:txBody>
      </p:sp>
    </p:spTree>
    <p:extLst>
      <p:ext uri="{BB962C8B-B14F-4D97-AF65-F5344CB8AC3E}">
        <p14:creationId xmlns:p14="http://schemas.microsoft.com/office/powerpoint/2010/main" val="2065832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a:t>
            </a:fld>
            <a:endParaRPr lang="ru-RU" dirty="0"/>
          </a:p>
        </p:txBody>
      </p:sp>
    </p:spTree>
    <p:extLst>
      <p:ext uri="{BB962C8B-B14F-4D97-AF65-F5344CB8AC3E}">
        <p14:creationId xmlns:p14="http://schemas.microsoft.com/office/powerpoint/2010/main" val="22793300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72</a:t>
            </a:fld>
            <a:endParaRPr lang="ru-RU" dirty="0"/>
          </a:p>
        </p:txBody>
      </p:sp>
    </p:spTree>
    <p:extLst>
      <p:ext uri="{BB962C8B-B14F-4D97-AF65-F5344CB8AC3E}">
        <p14:creationId xmlns:p14="http://schemas.microsoft.com/office/powerpoint/2010/main" val="28298373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73</a:t>
            </a:fld>
            <a:endParaRPr lang="ru-RU" dirty="0"/>
          </a:p>
        </p:txBody>
      </p:sp>
    </p:spTree>
    <p:extLst>
      <p:ext uri="{BB962C8B-B14F-4D97-AF65-F5344CB8AC3E}">
        <p14:creationId xmlns:p14="http://schemas.microsoft.com/office/powerpoint/2010/main" val="27264562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74</a:t>
            </a:fld>
            <a:endParaRPr lang="ru-RU" dirty="0"/>
          </a:p>
        </p:txBody>
      </p:sp>
    </p:spTree>
    <p:extLst>
      <p:ext uri="{BB962C8B-B14F-4D97-AF65-F5344CB8AC3E}">
        <p14:creationId xmlns:p14="http://schemas.microsoft.com/office/powerpoint/2010/main" val="2917221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0" i="0" kern="1200" dirty="0" smtClean="0">
                <a:solidFill>
                  <a:schemeClr val="tx1"/>
                </a:solidFill>
                <a:effectLst/>
                <a:latin typeface="+mn-lt"/>
                <a:ea typeface="+mn-ea"/>
                <a:cs typeface="+mn-cs"/>
              </a:rPr>
              <a:t>Обратите внимание, что на рисунке выше, таблицы базы данных непосредственно не отображаются на классы сущностей, вместо этого у разработчика есть возможность управлять процессом отображения и он может, например, разбить таблицу на несколько сущностей или наоборот, объединить несколько таблиц в одной сущности (хотя зачастую программисты не используют эту возможность и используют отображение “1 таблица – 1 сущность”).</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8</a:t>
            </a:fld>
            <a:endParaRPr lang="ru-RU" dirty="0"/>
          </a:p>
        </p:txBody>
      </p:sp>
    </p:spTree>
    <p:extLst>
      <p:ext uri="{BB962C8B-B14F-4D97-AF65-F5344CB8AC3E}">
        <p14:creationId xmlns:p14="http://schemas.microsoft.com/office/powerpoint/2010/main" val="72289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9</a:t>
            </a:fld>
            <a:endParaRPr lang="ru-RU" dirty="0"/>
          </a:p>
        </p:txBody>
      </p:sp>
    </p:spTree>
    <p:extLst>
      <p:ext uri="{BB962C8B-B14F-4D97-AF65-F5344CB8AC3E}">
        <p14:creationId xmlns:p14="http://schemas.microsoft.com/office/powerpoint/2010/main" val="1875925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ru-RU" smtClean="0"/>
              <a:t>Образец заголовка</a:t>
            </a:r>
            <a:endParaRPr lang="ru-RU" dirty="0"/>
          </a:p>
        </p:txBody>
      </p:sp>
      <p:sp>
        <p:nvSpPr>
          <p:cNvPr id="3" name="Подзаголовок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ru-RU" smtClean="0"/>
              <a:t>Образец подзаголовка</a:t>
            </a:r>
            <a:endParaRPr lang="ru-RU"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1A680347-8CB2-4BC6-9CD2-ABDD556782DE}" type="datetime1">
              <a:rPr lang="ru-RU" smtClean="0"/>
              <a:pPr/>
              <a:t>02.02.2021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142412" y="381001"/>
            <a:ext cx="1524001" cy="5638800"/>
          </a:xfrm>
        </p:spPr>
        <p:txBody>
          <a:bodyPr vert="eaVert"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a:xfrm>
            <a:off x="1522412" y="381001"/>
            <a:ext cx="7391399" cy="5638800"/>
          </a:xfrm>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29032FF7-F906-4C17-885C-6356C5B13C33}" type="datetime1">
              <a:rPr lang="ru-RU" smtClean="0"/>
              <a:pPr/>
              <a:t>02.02.2021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idx="1"/>
          </p:nvPr>
        </p:nvSpPr>
        <p:spPr/>
        <p:txBody>
          <a:bodyPr rtlCol="0"/>
          <a:lstStyle>
            <a:lvl5pPr algn="l" rtl="0">
              <a:defRPr/>
            </a:lvl5pPr>
            <a:lvl6pPr algn="l" rtl="0">
              <a:defRPr/>
            </a:lvl6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8E08C5DC-7690-41E4-921F-0CCD86F95B69}" type="datetime1">
              <a:rPr lang="ru-RU" smtClean="0"/>
              <a:pPr/>
              <a:t>02.02.2021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ru-RU" smtClean="0"/>
              <a:t>Образец заголовка</a:t>
            </a:r>
            <a:endParaRPr lang="ru-RU" dirty="0"/>
          </a:p>
        </p:txBody>
      </p:sp>
      <p:sp>
        <p:nvSpPr>
          <p:cNvPr id="3" name="Замещающий текст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ru-RU" smtClean="0"/>
              <a:t>Образец текста</a:t>
            </a:r>
          </a:p>
        </p:txBody>
      </p:sp>
      <p:sp>
        <p:nvSpPr>
          <p:cNvPr id="4" name="Дата 3"/>
          <p:cNvSpPr>
            <a:spLocks noGrp="1"/>
          </p:cNvSpPr>
          <p:nvPr>
            <p:ph type="dt" sz="half" idx="10"/>
          </p:nvPr>
        </p:nvSpPr>
        <p:spPr/>
        <p:txBody>
          <a:bodyPr rtlCol="0"/>
          <a:lstStyle>
            <a:lvl1pPr>
              <a:defRPr/>
            </a:lvl1pPr>
          </a:lstStyle>
          <a:p>
            <a:fld id="{F175A814-E90F-481F-9D66-10F3829730B9}" type="datetime1">
              <a:rPr lang="ru-RU" smtClean="0"/>
              <a:pPr/>
              <a:t>02.02.2021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Объект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Дата 4"/>
          <p:cNvSpPr>
            <a:spLocks noGrp="1"/>
          </p:cNvSpPr>
          <p:nvPr>
            <p:ph type="dt" sz="half" idx="10"/>
          </p:nvPr>
        </p:nvSpPr>
        <p:spPr/>
        <p:txBody>
          <a:bodyPr rtlCol="0"/>
          <a:lstStyle/>
          <a:p>
            <a:r>
              <a:rPr lang="ru-RU" dirty="0" smtClean="0"/>
              <a:t>​</a:t>
            </a:r>
            <a:fld id="{37209019-E585-49FC-B62B-4F8E88B75BBF}" type="datetime1">
              <a:rPr lang="ru-RU" smtClean="0"/>
              <a:pPr/>
              <a:t>02.02.2021</a:t>
            </a:fld>
            <a:r>
              <a:rPr lang="ru-RU" dirty="0" smtClean="0"/>
              <a:t>​</a:t>
            </a:r>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smtClean="0"/>
              <a:t>Образец заголовка</a:t>
            </a:r>
            <a:endParaRPr lang="ru-RU" dirty="0"/>
          </a:p>
        </p:txBody>
      </p:sp>
      <p:sp>
        <p:nvSpPr>
          <p:cNvPr id="3" name="Текст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4" name="Объект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Текст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6" name="Объект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7" name="Дата 6"/>
          <p:cNvSpPr>
            <a:spLocks noGrp="1"/>
          </p:cNvSpPr>
          <p:nvPr>
            <p:ph type="dt" sz="half" idx="10"/>
          </p:nvPr>
        </p:nvSpPr>
        <p:spPr/>
        <p:txBody>
          <a:bodyPr rtlCol="0"/>
          <a:lstStyle>
            <a:lvl1pPr>
              <a:defRPr/>
            </a:lvl1pPr>
          </a:lstStyle>
          <a:p>
            <a:fld id="{F9553319-FCD4-4339-95E3-CA608CFF30E2}" type="datetime1">
              <a:rPr lang="ru-RU" smtClean="0"/>
              <a:pPr/>
              <a:t>02.02.2021</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AEE4BD36-0D92-42E0-A6BC-3DE49444FD88}" type="datetime1">
              <a:rPr lang="ru-RU" smtClean="0"/>
              <a:pPr/>
              <a:t>02.02.2021</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solidFill>
          <a:schemeClr val="bg2"/>
        </a:solid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33AA0470-602E-4818-A25C-047C8515CFC6}" type="datetime1">
              <a:rPr lang="ru-RU" smtClean="0"/>
              <a:pPr/>
              <a:t>02.02.2021</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ru-RU" smtClean="0"/>
              <a:t>Образец заголовка</a:t>
            </a:r>
            <a:endParaRPr lang="ru-RU" dirty="0"/>
          </a:p>
        </p:txBody>
      </p:sp>
      <p:sp>
        <p:nvSpPr>
          <p:cNvPr id="3" name="Объект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9B9837FC-FBB6-4C6B-A6BE-B70FBC32743C}" type="datetime1">
              <a:rPr lang="ru-RU" smtClean="0"/>
              <a:pPr/>
              <a:t>02.02.2021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smtClean="0"/>
              <a:t>Вставка рисунка</a:t>
            </a:r>
            <a:endParaRPr lang="ru-RU" dirty="0"/>
          </a:p>
        </p:txBody>
      </p:sp>
      <p:sp>
        <p:nvSpPr>
          <p:cNvPr id="2" name="Заголовок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ru-RU" smtClean="0"/>
              <a:t>Образец заголовка</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6DD946C2-3993-4E07-A8EC-429B93E58A31}" type="datetime1">
              <a:rPr lang="ru-RU" smtClean="0"/>
              <a:pPr/>
              <a:t>02.02.2021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pPr/>
              <a:t>‹#›</a:t>
            </a:fld>
            <a:endParaRPr lang="ru-RU"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ru-RU" dirty="0" smtClean="0"/>
              <a:t>Образец заголовка</a:t>
            </a:r>
            <a:endParaRPr lang="ru-RU" dirty="0"/>
          </a:p>
        </p:txBody>
      </p:sp>
      <p:sp>
        <p:nvSpPr>
          <p:cNvPr id="3" name="Замещающий текст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4" name="Дата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D2B5FE10-96C7-4D4D-AAC7-3367C5776B31}" type="datetime1">
              <a:rPr lang="ru-RU" smtClean="0"/>
              <a:pPr/>
              <a:t>02.02.2021</a:t>
            </a:fld>
            <a:endParaRPr lang="ru-RU" dirty="0"/>
          </a:p>
        </p:txBody>
      </p:sp>
      <p:sp>
        <p:nvSpPr>
          <p:cNvPr id="5" name="Нижний колонтитул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ru-RU" dirty="0"/>
          </a:p>
        </p:txBody>
      </p:sp>
      <p:sp>
        <p:nvSpPr>
          <p:cNvPr id="6" name="Номер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ru-RU" smtClean="0"/>
              <a:pPr/>
              <a:t>‹#›</a:t>
            </a:fld>
            <a:endParaRPr lang="ru-RU"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msdn.microsoft.com/ru-RU/data/dd363565.aspx"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a:xfrm>
            <a:off x="693812" y="2564904"/>
            <a:ext cx="8229600" cy="2895600"/>
          </a:xfrm>
        </p:spPr>
        <p:txBody>
          <a:bodyPr rtlCol="0">
            <a:normAutofit/>
          </a:bodyPr>
          <a:lstStyle/>
          <a:p>
            <a:r>
              <a:rPr lang="ru-RU" dirty="0"/>
              <a:t>Модуль 6. Введение в </a:t>
            </a:r>
            <a:r>
              <a:rPr lang="ru-RU" dirty="0" err="1"/>
              <a:t>Entity</a:t>
            </a:r>
            <a:r>
              <a:rPr lang="ru-RU" dirty="0"/>
              <a:t> </a:t>
            </a:r>
            <a:r>
              <a:rPr lang="ru-RU" dirty="0" err="1"/>
              <a:t>Framework</a:t>
            </a:r>
            <a:r>
              <a:rPr lang="ru-RU" dirty="0"/>
              <a: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Понятие модели. </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dirty="0"/>
              <a:t>Согласно пятому правилу Кодда, «</a:t>
            </a:r>
            <a:r>
              <a:rPr lang="ru-RU" b="1" i="1" dirty="0"/>
              <a:t>Система управления реляционными базами данных должна поддерживать хотя бы один реляционный язык</a:t>
            </a:r>
            <a:r>
              <a:rPr lang="ru-RU" dirty="0"/>
              <a:t>». </a:t>
            </a:r>
            <a:r>
              <a:rPr lang="ru-RU" u="sng" dirty="0"/>
              <a:t>Для доступа к СУБД </a:t>
            </a:r>
            <a:r>
              <a:rPr lang="ru-RU" u="sng" dirty="0" err="1"/>
              <a:t>Entity</a:t>
            </a:r>
            <a:r>
              <a:rPr lang="ru-RU" u="sng" dirty="0"/>
              <a:t> </a:t>
            </a:r>
            <a:r>
              <a:rPr lang="ru-RU" u="sng" dirty="0" err="1"/>
              <a:t>Framework</a:t>
            </a:r>
            <a:r>
              <a:rPr lang="ru-RU" u="sng" dirty="0"/>
              <a:t> предлагает два способа: LINQ </a:t>
            </a:r>
            <a:r>
              <a:rPr lang="ru-RU" u="sng" dirty="0" err="1"/>
              <a:t>to</a:t>
            </a:r>
            <a:r>
              <a:rPr lang="ru-RU" u="sng" dirty="0"/>
              <a:t> </a:t>
            </a:r>
            <a:r>
              <a:rPr lang="ru-RU" u="sng" dirty="0" err="1"/>
              <a:t>Entities</a:t>
            </a:r>
            <a:r>
              <a:rPr lang="ru-RU" u="sng" dirty="0"/>
              <a:t> и </a:t>
            </a:r>
            <a:r>
              <a:rPr lang="ru-RU" u="sng" dirty="0" err="1"/>
              <a:t>Entity</a:t>
            </a:r>
            <a:r>
              <a:rPr lang="ru-RU" u="sng" dirty="0"/>
              <a:t> SQL. </a:t>
            </a:r>
          </a:p>
          <a:p>
            <a:pPr>
              <a:lnSpc>
                <a:spcPct val="100000"/>
              </a:lnSpc>
            </a:pPr>
            <a:r>
              <a:rPr lang="ru-RU" dirty="0"/>
              <a:t>LINQ </a:t>
            </a:r>
            <a:r>
              <a:rPr lang="ru-RU" dirty="0" err="1"/>
              <a:t>to</a:t>
            </a:r>
            <a:r>
              <a:rPr lang="ru-RU" dirty="0"/>
              <a:t> </a:t>
            </a:r>
            <a:r>
              <a:rPr lang="ru-RU" dirty="0" err="1"/>
              <a:t>Entities</a:t>
            </a:r>
            <a:r>
              <a:rPr lang="ru-RU" dirty="0"/>
              <a:t> — это расширение LINQ для создания запросов к </a:t>
            </a:r>
            <a:r>
              <a:rPr lang="ru-RU" dirty="0" err="1"/>
              <a:t>Conceptual</a:t>
            </a:r>
            <a:r>
              <a:rPr lang="ru-RU" dirty="0"/>
              <a:t> </a:t>
            </a:r>
            <a:r>
              <a:rPr lang="ru-RU" dirty="0" err="1"/>
              <a:t>model</a:t>
            </a:r>
            <a:r>
              <a:rPr lang="ru-RU" dirty="0"/>
              <a:t> (т.е. к объектам классов приложения) на языках C# или VB. Далее рассмотрим использование LINQ </a:t>
            </a:r>
            <a:r>
              <a:rPr lang="ru-RU" dirty="0" err="1"/>
              <a:t>to</a:t>
            </a:r>
            <a:r>
              <a:rPr lang="ru-RU" dirty="0"/>
              <a:t> </a:t>
            </a:r>
            <a:r>
              <a:rPr lang="ru-RU" dirty="0" err="1"/>
              <a:t>Entities</a:t>
            </a:r>
            <a:r>
              <a:rPr lang="ru-RU" dirty="0"/>
              <a:t> подробно. </a:t>
            </a:r>
          </a:p>
          <a:p>
            <a:pPr>
              <a:lnSpc>
                <a:spcPct val="100000"/>
              </a:lnSpc>
            </a:pPr>
            <a:r>
              <a:rPr lang="ru-RU" dirty="0" err="1"/>
              <a:t>Entity</a:t>
            </a:r>
            <a:r>
              <a:rPr lang="ru-RU" dirty="0"/>
              <a:t> SQL, согласно MSDN, «представляет собой независимый от хранилища язык запросов, аналогичный языку SQL. </a:t>
            </a:r>
            <a:r>
              <a:rPr lang="ru-RU" dirty="0" err="1"/>
              <a:t>Entity</a:t>
            </a:r>
            <a:r>
              <a:rPr lang="ru-RU" dirty="0"/>
              <a:t> SQL позволяет выполнять запросы к данным сущности, представленным либо в виде объектов, либо в табличной форме». Этот язык несколько сложнее LINQ </a:t>
            </a:r>
            <a:r>
              <a:rPr lang="ru-RU" dirty="0" err="1"/>
              <a:t>to</a:t>
            </a:r>
            <a:r>
              <a:rPr lang="ru-RU" dirty="0"/>
              <a:t> </a:t>
            </a:r>
            <a:r>
              <a:rPr lang="ru-RU" dirty="0" err="1"/>
              <a:t>Entities</a:t>
            </a:r>
            <a:r>
              <a:rPr lang="ru-RU" dirty="0"/>
              <a:t> и требует специального </a:t>
            </a:r>
            <a:r>
              <a:rPr lang="ru-RU" dirty="0" smtClean="0"/>
              <a:t>рассмотрения.</a:t>
            </a:r>
          </a:p>
          <a:p>
            <a:pPr marL="0" indent="0">
              <a:lnSpc>
                <a:spcPct val="100000"/>
              </a:lnSpc>
              <a:buNone/>
            </a:pPr>
            <a:r>
              <a:rPr lang="en-US" dirty="0"/>
              <a:t>Database first, Model first, Code First — </a:t>
            </a:r>
            <a:r>
              <a:rPr lang="ru-RU" dirty="0"/>
              <a:t>это разные способы создания </a:t>
            </a:r>
            <a:r>
              <a:rPr lang="en-US" dirty="0"/>
              <a:t>EDM </a:t>
            </a:r>
            <a:r>
              <a:rPr lang="ru-RU" dirty="0"/>
              <a:t>при работе с </a:t>
            </a:r>
            <a:r>
              <a:rPr lang="en-US" dirty="0"/>
              <a:t>Entity Framework.</a:t>
            </a:r>
            <a:endParaRPr lang="ru-RU" dirty="0" smtClean="0"/>
          </a:p>
        </p:txBody>
      </p:sp>
    </p:spTree>
    <p:extLst>
      <p:ext uri="{BB962C8B-B14F-4D97-AF65-F5344CB8AC3E}">
        <p14:creationId xmlns:p14="http://schemas.microsoft.com/office/powerpoint/2010/main" val="263932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err="1"/>
              <a:t>Object</a:t>
            </a:r>
            <a:r>
              <a:rPr lang="ru-RU" dirty="0"/>
              <a:t> </a:t>
            </a:r>
            <a:r>
              <a:rPr lang="ru-RU" dirty="0" err="1"/>
              <a:t>Services</a:t>
            </a:r>
            <a:r>
              <a:rPr lang="ru-RU" dirty="0"/>
              <a:t> </a:t>
            </a:r>
            <a:r>
              <a:rPr lang="ru-RU" dirty="0" err="1"/>
              <a:t>Layer</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dirty="0"/>
              <a:t>Слой служб объектов (</a:t>
            </a:r>
            <a:r>
              <a:rPr lang="ru-RU" dirty="0" err="1"/>
              <a:t>Object</a:t>
            </a:r>
            <a:r>
              <a:rPr lang="ru-RU" dirty="0"/>
              <a:t> </a:t>
            </a:r>
            <a:r>
              <a:rPr lang="ru-RU" dirty="0" err="1"/>
              <a:t>Services</a:t>
            </a:r>
            <a:r>
              <a:rPr lang="ru-RU" dirty="0"/>
              <a:t> </a:t>
            </a:r>
            <a:r>
              <a:rPr lang="ru-RU" dirty="0" err="1"/>
              <a:t>Layer</a:t>
            </a:r>
            <a:r>
              <a:rPr lang="ru-RU" dirty="0"/>
              <a:t>) — это важнейший компонент </a:t>
            </a:r>
            <a:r>
              <a:rPr lang="ru-RU" dirty="0" err="1"/>
              <a:t>Entity</a:t>
            </a:r>
            <a:r>
              <a:rPr lang="ru-RU" dirty="0"/>
              <a:t> </a:t>
            </a:r>
            <a:r>
              <a:rPr lang="ru-RU" dirty="0" err="1"/>
              <a:t>Framework</a:t>
            </a:r>
            <a:r>
              <a:rPr lang="ru-RU" dirty="0"/>
              <a:t>, который позволяет пользователю использовать язык программирования (LINQ </a:t>
            </a:r>
            <a:r>
              <a:rPr lang="ru-RU" dirty="0" err="1"/>
              <a:t>to</a:t>
            </a:r>
            <a:r>
              <a:rPr lang="ru-RU" dirty="0"/>
              <a:t> </a:t>
            </a:r>
            <a:r>
              <a:rPr lang="ru-RU" dirty="0" err="1"/>
              <a:t>Entities</a:t>
            </a:r>
            <a:r>
              <a:rPr lang="ru-RU" dirty="0"/>
              <a:t> или </a:t>
            </a:r>
            <a:r>
              <a:rPr lang="ru-RU" dirty="0" err="1"/>
              <a:t>Entity</a:t>
            </a:r>
            <a:r>
              <a:rPr lang="ru-RU" dirty="0"/>
              <a:t> SQL) для создания запросов к БД. Этот слой работает с объектами классов приложения, синхронизируя их с данными в таблицах БД. В этом слое выполняются такие действия, как фиксирование текущего состояния объектов и преобразование данных, полученных из таблиц БД в результате выполнения запроса, в объекты классов приложения</a:t>
            </a:r>
            <a:r>
              <a:rPr lang="ru-RU" dirty="0" smtClean="0"/>
              <a:t>.</a:t>
            </a:r>
            <a:endParaRPr lang="ru-RU" dirty="0"/>
          </a:p>
        </p:txBody>
      </p:sp>
    </p:spTree>
    <p:extLst>
      <p:ext uri="{BB962C8B-B14F-4D97-AF65-F5344CB8AC3E}">
        <p14:creationId xmlns:p14="http://schemas.microsoft.com/office/powerpoint/2010/main" val="9240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r>
              <a:rPr lang="ru-RU" dirty="0"/>
              <a:t>Совместимые с </a:t>
            </a:r>
            <a:r>
              <a:rPr lang="ru-RU" dirty="0" err="1"/>
              <a:t>Entity</a:t>
            </a:r>
            <a:r>
              <a:rPr lang="ru-RU" dirty="0"/>
              <a:t> </a:t>
            </a:r>
            <a:r>
              <a:rPr lang="ru-RU" dirty="0" err="1"/>
              <a:t>Framework</a:t>
            </a:r>
            <a:r>
              <a:rPr lang="ru-RU" dirty="0"/>
              <a:t> поставщики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Для того, чтобы получить доступ к базе данных с помощью </a:t>
            </a:r>
            <a:r>
              <a:rPr lang="ru-RU" dirty="0" err="1"/>
              <a:t>Entity</a:t>
            </a:r>
            <a:r>
              <a:rPr lang="ru-RU" dirty="0"/>
              <a:t> </a:t>
            </a:r>
            <a:r>
              <a:rPr lang="ru-RU" dirty="0" err="1"/>
              <a:t>Framework</a:t>
            </a:r>
            <a:r>
              <a:rPr lang="ru-RU" dirty="0"/>
              <a:t>, нужно использовать поставщики данных, совместимые с </a:t>
            </a:r>
            <a:r>
              <a:rPr lang="ru-RU" dirty="0" err="1"/>
              <a:t>Entity</a:t>
            </a:r>
            <a:r>
              <a:rPr lang="ru-RU" dirty="0"/>
              <a:t> </a:t>
            </a:r>
            <a:r>
              <a:rPr lang="ru-RU" dirty="0" err="1"/>
              <a:t>Framework</a:t>
            </a:r>
            <a:r>
              <a:rPr lang="ru-RU" dirty="0"/>
              <a:t>. </a:t>
            </a:r>
            <a:r>
              <a:rPr lang="ru-RU" b="1" i="1" dirty="0"/>
              <a:t>Поставщики данных (</a:t>
            </a:r>
            <a:r>
              <a:rPr lang="ru-RU" b="1" i="1" dirty="0" err="1"/>
              <a:t>data</a:t>
            </a:r>
            <a:r>
              <a:rPr lang="ru-RU" b="1" i="1" dirty="0"/>
              <a:t> </a:t>
            </a:r>
            <a:r>
              <a:rPr lang="ru-RU" b="1" i="1" dirty="0" err="1"/>
              <a:t>providers</a:t>
            </a:r>
            <a:r>
              <a:rPr lang="ru-RU" b="1" i="1" dirty="0"/>
              <a:t>)</a:t>
            </a:r>
            <a:r>
              <a:rPr lang="ru-RU" dirty="0"/>
              <a:t> организуют взаимодействие между сущностными классами и системой управления базами данных (СУБД). Фактически они отвечают за то, например, какой код C# нужно сгенерировать из базы данных при использовании подхода </a:t>
            </a:r>
            <a:r>
              <a:rPr lang="ru-RU" dirty="0" err="1"/>
              <a:t>Database-First</a:t>
            </a:r>
            <a:r>
              <a:rPr lang="ru-RU" dirty="0"/>
              <a:t>, или какой код SQL нужно создать, при отображении графической модели EDMX на базу данных.</a:t>
            </a:r>
          </a:p>
          <a:p>
            <a:pPr marL="0" indent="0">
              <a:buNone/>
            </a:pPr>
            <a:r>
              <a:rPr lang="ru-RU" dirty="0" err="1"/>
              <a:t>Visual</a:t>
            </a:r>
            <a:r>
              <a:rPr lang="ru-RU" dirty="0"/>
              <a:t> </a:t>
            </a:r>
            <a:r>
              <a:rPr lang="ru-RU" dirty="0" err="1"/>
              <a:t>Studio</a:t>
            </a:r>
            <a:r>
              <a:rPr lang="ru-RU" dirty="0"/>
              <a:t> по умолчанию поставляется поставщиком данных </a:t>
            </a:r>
            <a:r>
              <a:rPr lang="ru-RU" b="1" dirty="0" err="1"/>
              <a:t>SqlClient</a:t>
            </a:r>
            <a:r>
              <a:rPr lang="ru-RU" dirty="0"/>
              <a:t>, что позволяет получить доступ к большинству версий СУБД SQL </a:t>
            </a:r>
            <a:r>
              <a:rPr lang="ru-RU" dirty="0" err="1"/>
              <a:t>Server</a:t>
            </a:r>
            <a:r>
              <a:rPr lang="ru-RU" dirty="0"/>
              <a:t>: 2005, 2008, 2010, 2012, 2014. Начиная с версии </a:t>
            </a:r>
            <a:r>
              <a:rPr lang="ru-RU" dirty="0" err="1"/>
              <a:t>Visual</a:t>
            </a:r>
            <a:r>
              <a:rPr lang="ru-RU" dirty="0"/>
              <a:t> </a:t>
            </a:r>
            <a:r>
              <a:rPr lang="ru-RU" dirty="0" err="1"/>
              <a:t>Studio</a:t>
            </a:r>
            <a:r>
              <a:rPr lang="ru-RU" dirty="0"/>
              <a:t> 2010, </a:t>
            </a:r>
            <a:r>
              <a:rPr lang="ru-RU" dirty="0" err="1"/>
              <a:t>Microsoft</a:t>
            </a:r>
            <a:r>
              <a:rPr lang="ru-RU" dirty="0"/>
              <a:t> отказалась от поддержки SQL </a:t>
            </a:r>
            <a:r>
              <a:rPr lang="ru-RU" dirty="0" err="1"/>
              <a:t>Server</a:t>
            </a:r>
            <a:r>
              <a:rPr lang="ru-RU" dirty="0"/>
              <a:t> 2000. Можно также создать приложение, обращающееся к SQL </a:t>
            </a:r>
            <a:r>
              <a:rPr lang="ru-RU" dirty="0" err="1"/>
              <a:t>Server</a:t>
            </a:r>
            <a:r>
              <a:rPr lang="ru-RU" dirty="0"/>
              <a:t> </a:t>
            </a:r>
            <a:r>
              <a:rPr lang="ru-RU" dirty="0" err="1"/>
              <a:t>Compact</a:t>
            </a:r>
            <a:r>
              <a:rPr lang="ru-RU" dirty="0"/>
              <a:t>. Тем не менее, этот провайдер имеет некоторые строгие ограничения, такие как неспособность поддерживать схемы с одинаковыми именами ограничений</a:t>
            </a:r>
            <a:r>
              <a:rPr lang="ru-RU" dirty="0" smtClean="0"/>
              <a:t>.</a:t>
            </a:r>
            <a:endParaRPr lang="ru-RU" dirty="0"/>
          </a:p>
        </p:txBody>
      </p:sp>
    </p:spTree>
    <p:extLst>
      <p:ext uri="{BB962C8B-B14F-4D97-AF65-F5344CB8AC3E}">
        <p14:creationId xmlns:p14="http://schemas.microsoft.com/office/powerpoint/2010/main" val="149363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r>
              <a:rPr lang="ru-RU" dirty="0"/>
              <a:t>Совместимые с </a:t>
            </a:r>
            <a:r>
              <a:rPr lang="ru-RU" dirty="0" err="1"/>
              <a:t>Entity</a:t>
            </a:r>
            <a:r>
              <a:rPr lang="ru-RU" dirty="0"/>
              <a:t> </a:t>
            </a:r>
            <a:r>
              <a:rPr lang="ru-RU" dirty="0" err="1"/>
              <a:t>Framework</a:t>
            </a:r>
            <a:r>
              <a:rPr lang="ru-RU" dirty="0"/>
              <a:t> поставщики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smtClean="0"/>
              <a:t>Вы </a:t>
            </a:r>
            <a:r>
              <a:rPr lang="ru-RU" dirty="0"/>
              <a:t>также можете получить доступ к ряду сторонних поставщиков данных для других СУБД. В настоящее время поставщики данных </a:t>
            </a:r>
            <a:r>
              <a:rPr lang="ru-RU" dirty="0" err="1"/>
              <a:t>Entity</a:t>
            </a:r>
            <a:r>
              <a:rPr lang="ru-RU" dirty="0"/>
              <a:t> </a:t>
            </a:r>
            <a:r>
              <a:rPr lang="ru-RU" dirty="0" err="1"/>
              <a:t>Framework</a:t>
            </a:r>
            <a:r>
              <a:rPr lang="ru-RU" dirty="0"/>
              <a:t> поддерживаются следующими СУБД: </a:t>
            </a:r>
            <a:r>
              <a:rPr lang="ru-RU" dirty="0" err="1"/>
              <a:t>MySQL</a:t>
            </a:r>
            <a:r>
              <a:rPr lang="ru-RU" dirty="0"/>
              <a:t>, </a:t>
            </a:r>
            <a:r>
              <a:rPr lang="ru-RU" dirty="0" err="1"/>
              <a:t>Oracle</a:t>
            </a:r>
            <a:r>
              <a:rPr lang="ru-RU" dirty="0"/>
              <a:t>, </a:t>
            </a:r>
            <a:r>
              <a:rPr lang="ru-RU" dirty="0" err="1"/>
              <a:t>Progress</a:t>
            </a:r>
            <a:r>
              <a:rPr lang="ru-RU" dirty="0"/>
              <a:t>, </a:t>
            </a:r>
            <a:r>
              <a:rPr lang="ru-RU" dirty="0" err="1"/>
              <a:t>VistaDB</a:t>
            </a:r>
            <a:r>
              <a:rPr lang="ru-RU" dirty="0"/>
              <a:t>, </a:t>
            </a:r>
            <a:r>
              <a:rPr lang="ru-RU" dirty="0" err="1"/>
              <a:t>Devart</a:t>
            </a:r>
            <a:r>
              <a:rPr lang="ru-RU" dirty="0"/>
              <a:t>, </a:t>
            </a:r>
            <a:r>
              <a:rPr lang="ru-RU" dirty="0" err="1"/>
              <a:t>OpenLink</a:t>
            </a:r>
            <a:r>
              <a:rPr lang="ru-RU" dirty="0"/>
              <a:t>, SQL </a:t>
            </a:r>
            <a:r>
              <a:rPr lang="ru-RU" dirty="0" err="1"/>
              <a:t>Anywhere</a:t>
            </a:r>
            <a:r>
              <a:rPr lang="ru-RU" dirty="0"/>
              <a:t>, </a:t>
            </a:r>
            <a:r>
              <a:rPr lang="ru-RU" dirty="0" err="1"/>
              <a:t>Sybase</a:t>
            </a:r>
            <a:r>
              <a:rPr lang="ru-RU" dirty="0"/>
              <a:t>, </a:t>
            </a:r>
            <a:r>
              <a:rPr lang="ru-RU" dirty="0" err="1"/>
              <a:t>SQLite</a:t>
            </a:r>
            <a:r>
              <a:rPr lang="ru-RU" dirty="0"/>
              <a:t>, </a:t>
            </a:r>
            <a:r>
              <a:rPr lang="ru-RU" dirty="0" err="1"/>
              <a:t>Synergex</a:t>
            </a:r>
            <a:r>
              <a:rPr lang="ru-RU" dirty="0"/>
              <a:t>, </a:t>
            </a:r>
            <a:r>
              <a:rPr lang="ru-RU" dirty="0" err="1"/>
              <a:t>Firebird</a:t>
            </a:r>
            <a:r>
              <a:rPr lang="ru-RU" dirty="0"/>
              <a:t> и </a:t>
            </a:r>
            <a:r>
              <a:rPr lang="ru-RU" dirty="0" err="1"/>
              <a:t>PostgreSQL</a:t>
            </a:r>
            <a:r>
              <a:rPr lang="ru-RU" dirty="0"/>
              <a:t> (через поставщик </a:t>
            </a:r>
            <a:r>
              <a:rPr lang="ru-RU" dirty="0" err="1"/>
              <a:t>Npgsql</a:t>
            </a:r>
            <a:r>
              <a:rPr lang="ru-RU" dirty="0"/>
              <a:t>).</a:t>
            </a:r>
          </a:p>
          <a:p>
            <a:pPr marL="0" indent="0">
              <a:buNone/>
            </a:pPr>
            <a:r>
              <a:rPr lang="ru-RU" dirty="0"/>
              <a:t>В списке провайдеров отсутствует поддержка базы данных </a:t>
            </a:r>
            <a:r>
              <a:rPr lang="ru-RU" dirty="0" err="1"/>
              <a:t>Access</a:t>
            </a:r>
            <a:r>
              <a:rPr lang="ru-RU" dirty="0"/>
              <a:t> </a:t>
            </a:r>
            <a:r>
              <a:rPr lang="ru-RU" dirty="0" err="1"/>
              <a:t>Microsoft</a:t>
            </a:r>
            <a:r>
              <a:rPr lang="ru-RU" dirty="0"/>
              <a:t>. Также </a:t>
            </a:r>
            <a:r>
              <a:rPr lang="ru-RU" dirty="0" err="1"/>
              <a:t>Entity</a:t>
            </a:r>
            <a:r>
              <a:rPr lang="ru-RU" dirty="0"/>
              <a:t> </a:t>
            </a:r>
            <a:r>
              <a:rPr lang="ru-RU" dirty="0" err="1"/>
              <a:t>Framework</a:t>
            </a:r>
            <a:r>
              <a:rPr lang="ru-RU" dirty="0"/>
              <a:t> не поддерживает старые технологии и методы доступа, такие как </a:t>
            </a:r>
            <a:r>
              <a:rPr lang="ru-RU" dirty="0" err="1"/>
              <a:t>Open</a:t>
            </a:r>
            <a:r>
              <a:rPr lang="ru-RU" dirty="0"/>
              <a:t> </a:t>
            </a:r>
            <a:r>
              <a:rPr lang="ru-RU" dirty="0" err="1"/>
              <a:t>Database</a:t>
            </a:r>
            <a:r>
              <a:rPr lang="ru-RU" dirty="0"/>
              <a:t> </a:t>
            </a:r>
            <a:r>
              <a:rPr lang="ru-RU" dirty="0" err="1"/>
              <a:t>Connectivity</a:t>
            </a:r>
            <a:r>
              <a:rPr lang="ru-RU" dirty="0"/>
              <a:t> (ODBC). Для того, чтобы получить поддержку </a:t>
            </a:r>
            <a:r>
              <a:rPr lang="ru-RU" dirty="0" err="1"/>
              <a:t>Entity</a:t>
            </a:r>
            <a:r>
              <a:rPr lang="ru-RU" dirty="0"/>
              <a:t> </a:t>
            </a:r>
            <a:r>
              <a:rPr lang="ru-RU" dirty="0" err="1"/>
              <a:t>Framework</a:t>
            </a:r>
            <a:r>
              <a:rPr lang="ru-RU" dirty="0"/>
              <a:t> для конкретной базы данных, вы можете создать EF-совместимый провайдер для нее. </a:t>
            </a:r>
          </a:p>
        </p:txBody>
      </p:sp>
    </p:spTree>
    <p:extLst>
      <p:ext uri="{BB962C8B-B14F-4D97-AF65-F5344CB8AC3E}">
        <p14:creationId xmlns:p14="http://schemas.microsoft.com/office/powerpoint/2010/main" val="97796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Обзор различных подходов при работе с EF</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533400">
              <a:lnSpc>
                <a:spcPct val="100000"/>
              </a:lnSpc>
              <a:buNone/>
            </a:pPr>
            <a:r>
              <a:rPr lang="ru-RU" dirty="0"/>
              <a:t>При работе с </a:t>
            </a:r>
            <a:r>
              <a:rPr lang="ru-RU" dirty="0" err="1"/>
              <a:t>Entity</a:t>
            </a:r>
            <a:r>
              <a:rPr lang="ru-RU" dirty="0"/>
              <a:t> </a:t>
            </a:r>
            <a:r>
              <a:rPr lang="ru-RU" dirty="0" err="1"/>
              <a:t>Framework</a:t>
            </a:r>
            <a:r>
              <a:rPr lang="ru-RU" dirty="0"/>
              <a:t> вам предоставляются огромные возможности по созданию модели базы данных с помощью интегрированной среды разработки (IDE) </a:t>
            </a:r>
            <a:r>
              <a:rPr lang="ru-RU" dirty="0" err="1"/>
              <a:t>Visual</a:t>
            </a:r>
            <a:r>
              <a:rPr lang="ru-RU" dirty="0"/>
              <a:t> </a:t>
            </a:r>
            <a:r>
              <a:rPr lang="ru-RU" dirty="0" err="1"/>
              <a:t>Studio</a:t>
            </a:r>
            <a:r>
              <a:rPr lang="ru-RU" dirty="0"/>
              <a:t>. Начиная с версии </a:t>
            </a:r>
            <a:r>
              <a:rPr lang="ru-RU" dirty="0" err="1"/>
              <a:t>Entity</a:t>
            </a:r>
            <a:r>
              <a:rPr lang="ru-RU" dirty="0"/>
              <a:t> </a:t>
            </a:r>
            <a:r>
              <a:rPr lang="ru-RU" dirty="0" err="1"/>
              <a:t>Framework</a:t>
            </a:r>
            <a:r>
              <a:rPr lang="ru-RU" dirty="0"/>
              <a:t> 4.1 вам предоставляется три подхода по проектированию базы данных, из которых вы можете выбрать для себя подходящий:</a:t>
            </a:r>
          </a:p>
          <a:p>
            <a:pPr marL="0" lvl="0" indent="533400" eaLnBrk="0" fontAlgn="base" hangingPunct="0">
              <a:lnSpc>
                <a:spcPct val="100000"/>
              </a:lnSpc>
              <a:spcBef>
                <a:spcPct val="0"/>
              </a:spcBef>
              <a:spcAft>
                <a:spcPct val="0"/>
              </a:spcAft>
              <a:buClrTx/>
              <a:buSzTx/>
              <a:buNone/>
            </a:pPr>
            <a:endParaRPr lang="en-US" altLang="en-US" dirty="0"/>
          </a:p>
          <a:p>
            <a:pPr marL="0" lvl="0" indent="533400" eaLnBrk="0" fontAlgn="base" hangingPunct="0">
              <a:lnSpc>
                <a:spcPct val="100000"/>
              </a:lnSpc>
              <a:spcBef>
                <a:spcPct val="0"/>
              </a:spcBef>
              <a:spcAft>
                <a:spcPct val="0"/>
              </a:spcAft>
              <a:buClrTx/>
              <a:buSzTx/>
              <a:buNone/>
            </a:pPr>
            <a:r>
              <a:rPr lang="en-US" altLang="en-US" sz="2800" b="1" dirty="0" smtClean="0"/>
              <a:t>Database-First</a:t>
            </a:r>
            <a:r>
              <a:rPr lang="ru-RU" altLang="en-US" sz="2800" b="1" dirty="0" smtClean="0"/>
              <a:t>.</a:t>
            </a:r>
            <a:endParaRPr lang="en-US" altLang="en-US" sz="2800" b="1" dirty="0"/>
          </a:p>
          <a:p>
            <a:pPr marL="0" lvl="1" indent="533400" eaLnBrk="0" fontAlgn="base" hangingPunct="0">
              <a:lnSpc>
                <a:spcPct val="100000"/>
              </a:lnSpc>
              <a:spcBef>
                <a:spcPct val="0"/>
              </a:spcBef>
              <a:spcAft>
                <a:spcPct val="0"/>
              </a:spcAft>
              <a:buClrTx/>
              <a:buSzTx/>
              <a:buNone/>
            </a:pPr>
            <a:r>
              <a:rPr lang="en-US" altLang="en-US" sz="2400" dirty="0" err="1"/>
              <a:t>Подходит</a:t>
            </a:r>
            <a:r>
              <a:rPr lang="en-US" altLang="en-US" sz="2400" dirty="0"/>
              <a:t> </a:t>
            </a:r>
            <a:r>
              <a:rPr lang="en-US" altLang="en-US" sz="2400" dirty="0" err="1"/>
              <a:t>для</a:t>
            </a:r>
            <a:r>
              <a:rPr lang="en-US" altLang="en-US" sz="2400" dirty="0"/>
              <a:t> </a:t>
            </a:r>
            <a:r>
              <a:rPr lang="en-US" altLang="en-US" sz="2400" dirty="0" err="1"/>
              <a:t>проектировщиков</a:t>
            </a:r>
            <a:r>
              <a:rPr lang="en-US" altLang="en-US" sz="2400" dirty="0"/>
              <a:t> </a:t>
            </a:r>
            <a:r>
              <a:rPr lang="en-US" altLang="en-US" sz="2400" dirty="0" err="1"/>
              <a:t>баз</a:t>
            </a:r>
            <a:r>
              <a:rPr lang="en-US" altLang="en-US" sz="2400" dirty="0"/>
              <a:t> </a:t>
            </a:r>
            <a:r>
              <a:rPr lang="en-US" altLang="en-US" sz="2400" dirty="0" err="1"/>
              <a:t>данных</a:t>
            </a:r>
            <a:r>
              <a:rPr lang="en-US" altLang="en-US" sz="2400" dirty="0"/>
              <a:t> - </a:t>
            </a:r>
            <a:r>
              <a:rPr lang="en-US" altLang="en-US" sz="2400" dirty="0" err="1"/>
              <a:t>сначала</a:t>
            </a:r>
            <a:r>
              <a:rPr lang="en-US" altLang="en-US" sz="2400" dirty="0"/>
              <a:t> </a:t>
            </a:r>
            <a:r>
              <a:rPr lang="en-US" altLang="en-US" sz="2400" dirty="0" err="1"/>
              <a:t>вы</a:t>
            </a:r>
            <a:r>
              <a:rPr lang="en-US" altLang="en-US" sz="2400" dirty="0"/>
              <a:t> </a:t>
            </a:r>
            <a:r>
              <a:rPr lang="en-US" altLang="en-US" sz="2400" dirty="0" err="1"/>
              <a:t>создаете</a:t>
            </a:r>
            <a:r>
              <a:rPr lang="en-US" altLang="en-US" sz="2400" dirty="0"/>
              <a:t> </a:t>
            </a:r>
            <a:r>
              <a:rPr lang="en-US" altLang="en-US" sz="2400" dirty="0" err="1"/>
              <a:t>базу</a:t>
            </a:r>
            <a:r>
              <a:rPr lang="en-US" altLang="en-US" sz="2400" dirty="0"/>
              <a:t> </a:t>
            </a:r>
            <a:r>
              <a:rPr lang="en-US" altLang="en-US" sz="2400" dirty="0" err="1"/>
              <a:t>данных</a:t>
            </a:r>
            <a:r>
              <a:rPr lang="en-US" altLang="en-US" sz="2400" dirty="0"/>
              <a:t> с </a:t>
            </a:r>
            <a:r>
              <a:rPr lang="en-US" altLang="en-US" sz="2400" dirty="0" err="1"/>
              <a:t>помощью</a:t>
            </a:r>
            <a:r>
              <a:rPr lang="en-US" altLang="en-US" sz="2400" dirty="0"/>
              <a:t> </a:t>
            </a:r>
            <a:r>
              <a:rPr lang="en-US" altLang="en-US" sz="2400" dirty="0" err="1"/>
              <a:t>различных</a:t>
            </a:r>
            <a:r>
              <a:rPr lang="en-US" altLang="en-US" sz="2400" dirty="0"/>
              <a:t> </a:t>
            </a:r>
            <a:r>
              <a:rPr lang="en-US" altLang="en-US" sz="2400" dirty="0" err="1"/>
              <a:t>инструментов</a:t>
            </a:r>
            <a:r>
              <a:rPr lang="en-US" altLang="en-US" sz="2400" dirty="0"/>
              <a:t> (</a:t>
            </a:r>
            <a:r>
              <a:rPr lang="en-US" altLang="en-US" sz="2400" dirty="0" err="1"/>
              <a:t>например</a:t>
            </a:r>
            <a:r>
              <a:rPr lang="en-US" altLang="en-US" sz="2400" dirty="0"/>
              <a:t>, SQL Server Management Studio), а </a:t>
            </a:r>
            <a:r>
              <a:rPr lang="en-US" altLang="en-US" sz="2400" dirty="0" err="1"/>
              <a:t>затем</a:t>
            </a:r>
            <a:r>
              <a:rPr lang="en-US" altLang="en-US" sz="2400" dirty="0"/>
              <a:t> </a:t>
            </a:r>
            <a:r>
              <a:rPr lang="en-US" altLang="en-US" sz="2400" dirty="0" err="1"/>
              <a:t>генерируете</a:t>
            </a:r>
            <a:r>
              <a:rPr lang="en-US" altLang="en-US" sz="2400" dirty="0"/>
              <a:t> EDMX-</a:t>
            </a:r>
            <a:r>
              <a:rPr lang="en-US" altLang="en-US" sz="2400" dirty="0" err="1"/>
              <a:t>модель</a:t>
            </a:r>
            <a:r>
              <a:rPr lang="en-US" altLang="en-US" sz="2400" dirty="0"/>
              <a:t> </a:t>
            </a:r>
            <a:r>
              <a:rPr lang="en-US" altLang="en-US" sz="2400" dirty="0" err="1"/>
              <a:t>базы</a:t>
            </a:r>
            <a:r>
              <a:rPr lang="en-US" altLang="en-US" sz="2400" dirty="0"/>
              <a:t> </a:t>
            </a:r>
            <a:r>
              <a:rPr lang="en-US" altLang="en-US" sz="2400" dirty="0" err="1"/>
              <a:t>данных</a:t>
            </a:r>
            <a:r>
              <a:rPr lang="en-US" altLang="en-US" sz="2400" dirty="0"/>
              <a:t> (</a:t>
            </a:r>
            <a:r>
              <a:rPr lang="en-US" altLang="en-US" sz="2400" dirty="0" err="1"/>
              <a:t>предоставляет</a:t>
            </a:r>
            <a:r>
              <a:rPr lang="en-US" altLang="en-US" sz="2400" dirty="0"/>
              <a:t> </a:t>
            </a:r>
            <a:r>
              <a:rPr lang="en-US" altLang="en-US" sz="2400" dirty="0" err="1"/>
              <a:t>удобный</a:t>
            </a:r>
            <a:r>
              <a:rPr lang="en-US" altLang="en-US" sz="2400" dirty="0"/>
              <a:t> </a:t>
            </a:r>
            <a:r>
              <a:rPr lang="en-US" altLang="en-US" sz="2400" dirty="0" err="1"/>
              <a:t>графический</a:t>
            </a:r>
            <a:r>
              <a:rPr lang="en-US" altLang="en-US" sz="2400" dirty="0"/>
              <a:t> </a:t>
            </a:r>
            <a:r>
              <a:rPr lang="en-US" altLang="en-US" sz="2400" dirty="0" err="1"/>
              <a:t>интерфейс</a:t>
            </a:r>
            <a:r>
              <a:rPr lang="en-US" altLang="en-US" sz="2400" dirty="0"/>
              <a:t> </a:t>
            </a:r>
            <a:r>
              <a:rPr lang="en-US" altLang="en-US" sz="2400" dirty="0" err="1"/>
              <a:t>для</a:t>
            </a:r>
            <a:r>
              <a:rPr lang="en-US" altLang="en-US" sz="2400" dirty="0"/>
              <a:t> </a:t>
            </a:r>
            <a:r>
              <a:rPr lang="en-US" altLang="en-US" sz="2400" dirty="0" err="1"/>
              <a:t>взаимодействия</a:t>
            </a:r>
            <a:r>
              <a:rPr lang="en-US" altLang="en-US" sz="2400" dirty="0"/>
              <a:t> с </a:t>
            </a:r>
            <a:r>
              <a:rPr lang="en-US" altLang="en-US" sz="2400" dirty="0" err="1"/>
              <a:t>базой</a:t>
            </a:r>
            <a:r>
              <a:rPr lang="en-US" altLang="en-US" sz="2400" dirty="0"/>
              <a:t> </a:t>
            </a:r>
            <a:r>
              <a:rPr lang="en-US" altLang="en-US" sz="2400" dirty="0" err="1"/>
              <a:t>данных</a:t>
            </a:r>
            <a:r>
              <a:rPr lang="en-US" altLang="en-US" sz="2400" dirty="0"/>
              <a:t> в </a:t>
            </a:r>
            <a:r>
              <a:rPr lang="en-US" altLang="en-US" sz="2400" dirty="0" err="1"/>
              <a:t>виде</a:t>
            </a:r>
            <a:r>
              <a:rPr lang="en-US" altLang="en-US" sz="2400" dirty="0"/>
              <a:t> </a:t>
            </a:r>
            <a:r>
              <a:rPr lang="en-US" altLang="en-US" sz="2400" dirty="0" err="1"/>
              <a:t>диаграмм</a:t>
            </a:r>
            <a:r>
              <a:rPr lang="en-US" altLang="en-US" sz="2400" dirty="0"/>
              <a:t> и </a:t>
            </a:r>
            <a:r>
              <a:rPr lang="en-US" altLang="en-US" sz="2400" dirty="0" err="1"/>
              <a:t>объектную</a:t>
            </a:r>
            <a:r>
              <a:rPr lang="en-US" altLang="en-US" sz="2400" dirty="0"/>
              <a:t> </a:t>
            </a:r>
            <a:r>
              <a:rPr lang="en-US" altLang="en-US" sz="2400" dirty="0" err="1"/>
              <a:t>модель</a:t>
            </a:r>
            <a:r>
              <a:rPr lang="en-US" altLang="en-US" sz="2400" dirty="0"/>
              <a:t> в </a:t>
            </a:r>
            <a:r>
              <a:rPr lang="en-US" altLang="en-US" sz="2400" dirty="0" err="1"/>
              <a:t>виде</a:t>
            </a:r>
            <a:r>
              <a:rPr lang="en-US" altLang="en-US" sz="2400" dirty="0"/>
              <a:t> </a:t>
            </a:r>
            <a:r>
              <a:rPr lang="en-US" altLang="en-US" sz="2400" dirty="0" err="1"/>
              <a:t>классов</a:t>
            </a:r>
            <a:r>
              <a:rPr lang="en-US" altLang="en-US" sz="2400" dirty="0"/>
              <a:t> C#). </a:t>
            </a:r>
            <a:endParaRPr lang="ru-RU" altLang="en-US" sz="2400" dirty="0" smtClean="0"/>
          </a:p>
          <a:p>
            <a:pPr marL="0" lvl="1" indent="533400" eaLnBrk="0" fontAlgn="base" hangingPunct="0">
              <a:lnSpc>
                <a:spcPct val="100000"/>
              </a:lnSpc>
              <a:spcBef>
                <a:spcPct val="0"/>
              </a:spcBef>
              <a:spcAft>
                <a:spcPct val="0"/>
              </a:spcAft>
              <a:buClrTx/>
              <a:buSzTx/>
              <a:buNone/>
            </a:pPr>
            <a:r>
              <a:rPr lang="en-US" altLang="en-US" sz="2400" dirty="0" smtClean="0"/>
              <a:t>В </a:t>
            </a:r>
            <a:r>
              <a:rPr lang="en-US" altLang="en-US" sz="2400" dirty="0" err="1"/>
              <a:t>данном</a:t>
            </a:r>
            <a:r>
              <a:rPr lang="en-US" altLang="en-US" sz="2400" dirty="0"/>
              <a:t> </a:t>
            </a:r>
            <a:r>
              <a:rPr lang="en-US" altLang="en-US" sz="2400" dirty="0" err="1"/>
              <a:t>случае</a:t>
            </a:r>
            <a:r>
              <a:rPr lang="en-US" altLang="en-US" sz="2400" dirty="0"/>
              <a:t> </a:t>
            </a:r>
            <a:r>
              <a:rPr lang="en-US" altLang="en-US" sz="2400" dirty="0" err="1"/>
              <a:t>вам</a:t>
            </a:r>
            <a:r>
              <a:rPr lang="en-US" altLang="en-US" sz="2400" dirty="0"/>
              <a:t> </a:t>
            </a:r>
            <a:r>
              <a:rPr lang="en-US" altLang="en-US" sz="2400" dirty="0" err="1"/>
              <a:t>нужно</a:t>
            </a:r>
            <a:r>
              <a:rPr lang="en-US" altLang="en-US" sz="2400" dirty="0"/>
              <a:t> </a:t>
            </a:r>
            <a:r>
              <a:rPr lang="en-US" altLang="en-US" sz="2400" dirty="0" err="1"/>
              <a:t>работать</a:t>
            </a:r>
            <a:r>
              <a:rPr lang="en-US" altLang="en-US" sz="2400" dirty="0"/>
              <a:t> с SQL Server и </a:t>
            </a:r>
            <a:r>
              <a:rPr lang="en-US" altLang="en-US" sz="2400" dirty="0" err="1"/>
              <a:t>хорошо</a:t>
            </a:r>
            <a:r>
              <a:rPr lang="en-US" altLang="en-US" sz="2400" dirty="0"/>
              <a:t> </a:t>
            </a:r>
            <a:r>
              <a:rPr lang="en-US" altLang="en-US" sz="2400" dirty="0" err="1"/>
              <a:t>знать</a:t>
            </a:r>
            <a:r>
              <a:rPr lang="en-US" altLang="en-US" sz="2400" dirty="0"/>
              <a:t> </a:t>
            </a:r>
            <a:r>
              <a:rPr lang="en-US" altLang="en-US" sz="2400" dirty="0" err="1"/>
              <a:t>синтаксис</a:t>
            </a:r>
            <a:r>
              <a:rPr lang="en-US" altLang="en-US" sz="2400" dirty="0"/>
              <a:t> T-SQL, </a:t>
            </a:r>
            <a:r>
              <a:rPr lang="en-US" altLang="en-US" sz="2400" dirty="0" err="1"/>
              <a:t>но</a:t>
            </a:r>
            <a:r>
              <a:rPr lang="en-US" altLang="en-US" sz="2400" dirty="0"/>
              <a:t> </a:t>
            </a:r>
            <a:r>
              <a:rPr lang="en-US" altLang="en-US" sz="2400" dirty="0" err="1"/>
              <a:t>при</a:t>
            </a:r>
            <a:r>
              <a:rPr lang="en-US" altLang="en-US" sz="2400" dirty="0"/>
              <a:t> </a:t>
            </a:r>
            <a:r>
              <a:rPr lang="en-US" altLang="en-US" sz="2400" dirty="0" err="1"/>
              <a:t>этом</a:t>
            </a:r>
            <a:r>
              <a:rPr lang="en-US" altLang="en-US" sz="2400" dirty="0"/>
              <a:t> </a:t>
            </a:r>
            <a:r>
              <a:rPr lang="en-US" altLang="en-US" sz="2400" dirty="0" err="1"/>
              <a:t>не</a:t>
            </a:r>
            <a:r>
              <a:rPr lang="en-US" altLang="en-US" sz="2400" dirty="0"/>
              <a:t> </a:t>
            </a:r>
            <a:r>
              <a:rPr lang="en-US" altLang="en-US" sz="2400" dirty="0" err="1"/>
              <a:t>нужно</a:t>
            </a:r>
            <a:r>
              <a:rPr lang="en-US" altLang="en-US" sz="2400" dirty="0"/>
              <a:t> </a:t>
            </a:r>
            <a:r>
              <a:rPr lang="en-US" altLang="en-US" sz="2400" dirty="0" err="1"/>
              <a:t>разбираться</a:t>
            </a:r>
            <a:r>
              <a:rPr lang="en-US" altLang="en-US" sz="2400" dirty="0"/>
              <a:t> в C</a:t>
            </a:r>
            <a:r>
              <a:rPr lang="en-US" altLang="en-US" sz="2400" dirty="0" smtClean="0"/>
              <a:t>#.</a:t>
            </a:r>
            <a:endParaRPr lang="ru-RU" dirty="0"/>
          </a:p>
        </p:txBody>
      </p:sp>
    </p:spTree>
    <p:extLst>
      <p:ext uri="{BB962C8B-B14F-4D97-AF65-F5344CB8AC3E}">
        <p14:creationId xmlns:p14="http://schemas.microsoft.com/office/powerpoint/2010/main" val="330846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Обзор различных подходов при работе с EF</a:t>
            </a:r>
          </a:p>
        </p:txBody>
      </p:sp>
      <p:sp>
        <p:nvSpPr>
          <p:cNvPr id="14" name="Объект 13"/>
          <p:cNvSpPr>
            <a:spLocks noGrp="1"/>
          </p:cNvSpPr>
          <p:nvPr>
            <p:ph idx="1"/>
          </p:nvPr>
        </p:nvSpPr>
        <p:spPr>
          <a:xfrm>
            <a:off x="189756" y="836712"/>
            <a:ext cx="11737304" cy="5760640"/>
          </a:xfrm>
        </p:spPr>
        <p:txBody>
          <a:bodyPr rtlCol="0" anchor="ctr">
            <a:normAutofit/>
          </a:bodyPr>
          <a:lstStyle/>
          <a:p>
            <a:pPr marL="0" lvl="0" indent="533400" eaLnBrk="0" fontAlgn="base" hangingPunct="0">
              <a:lnSpc>
                <a:spcPct val="100000"/>
              </a:lnSpc>
              <a:spcBef>
                <a:spcPct val="0"/>
              </a:spcBef>
              <a:spcAft>
                <a:spcPct val="0"/>
              </a:spcAft>
              <a:buClrTx/>
              <a:buSzTx/>
              <a:buNone/>
            </a:pPr>
            <a:r>
              <a:rPr lang="en-US" altLang="en-US" sz="2800" b="1" dirty="0" smtClean="0"/>
              <a:t>Model-First</a:t>
            </a:r>
            <a:r>
              <a:rPr lang="ru-RU" altLang="en-US" sz="2800" b="1" dirty="0" smtClean="0"/>
              <a:t>.</a:t>
            </a:r>
            <a:endParaRPr lang="en-US" altLang="en-US" sz="2800" b="1" dirty="0"/>
          </a:p>
          <a:p>
            <a:pPr marL="0" lvl="1" indent="533400" eaLnBrk="0" fontAlgn="base" hangingPunct="0">
              <a:lnSpc>
                <a:spcPct val="100000"/>
              </a:lnSpc>
              <a:spcBef>
                <a:spcPct val="0"/>
              </a:spcBef>
              <a:spcAft>
                <a:spcPct val="0"/>
              </a:spcAft>
              <a:buClrTx/>
              <a:buSzTx/>
              <a:buNone/>
            </a:pPr>
            <a:r>
              <a:rPr lang="en-US" altLang="en-US" sz="2400" dirty="0" err="1"/>
              <a:t>Подходит</a:t>
            </a:r>
            <a:r>
              <a:rPr lang="en-US" altLang="en-US" sz="2400" dirty="0"/>
              <a:t> </a:t>
            </a:r>
            <a:r>
              <a:rPr lang="en-US" altLang="en-US" sz="2400" dirty="0" err="1"/>
              <a:t>для</a:t>
            </a:r>
            <a:r>
              <a:rPr lang="en-US" altLang="en-US" sz="2400" dirty="0"/>
              <a:t> </a:t>
            </a:r>
            <a:r>
              <a:rPr lang="en-US" altLang="en-US" sz="2400" dirty="0" err="1"/>
              <a:t>архитекторов</a:t>
            </a:r>
            <a:r>
              <a:rPr lang="en-US" altLang="en-US" sz="2400" dirty="0"/>
              <a:t> - </a:t>
            </a:r>
            <a:r>
              <a:rPr lang="en-US" altLang="en-US" sz="2400" dirty="0" err="1"/>
              <a:t>сначала</a:t>
            </a:r>
            <a:r>
              <a:rPr lang="en-US" altLang="en-US" sz="2400" dirty="0"/>
              <a:t> </a:t>
            </a:r>
            <a:r>
              <a:rPr lang="en-US" altLang="en-US" sz="2400" dirty="0" err="1"/>
              <a:t>вы</a:t>
            </a:r>
            <a:r>
              <a:rPr lang="en-US" altLang="en-US" sz="2400" dirty="0"/>
              <a:t> </a:t>
            </a:r>
            <a:r>
              <a:rPr lang="en-US" altLang="en-US" sz="2400" dirty="0" err="1"/>
              <a:t>создаете</a:t>
            </a:r>
            <a:r>
              <a:rPr lang="en-US" altLang="en-US" sz="2400" dirty="0"/>
              <a:t> </a:t>
            </a:r>
            <a:r>
              <a:rPr lang="en-US" altLang="en-US" sz="2400" dirty="0" err="1"/>
              <a:t>графическую</a:t>
            </a:r>
            <a:r>
              <a:rPr lang="en-US" altLang="en-US" sz="2400" dirty="0"/>
              <a:t> </a:t>
            </a:r>
            <a:r>
              <a:rPr lang="en-US" altLang="en-US" sz="2400" dirty="0" err="1"/>
              <a:t>модель</a:t>
            </a:r>
            <a:r>
              <a:rPr lang="en-US" altLang="en-US" sz="2400" dirty="0"/>
              <a:t> EDMX в Visual Studio (в </a:t>
            </a:r>
            <a:r>
              <a:rPr lang="en-US" altLang="en-US" sz="2400" dirty="0" err="1"/>
              <a:t>фоновом</a:t>
            </a:r>
            <a:r>
              <a:rPr lang="en-US" altLang="en-US" sz="2400" dirty="0"/>
              <a:t> </a:t>
            </a:r>
            <a:r>
              <a:rPr lang="en-US" altLang="en-US" sz="2400" dirty="0" err="1"/>
              <a:t>режиме</a:t>
            </a:r>
            <a:r>
              <a:rPr lang="en-US" altLang="en-US" sz="2400" dirty="0"/>
              <a:t> </a:t>
            </a:r>
            <a:r>
              <a:rPr lang="en-US" altLang="en-US" sz="2400" dirty="0" err="1"/>
              <a:t>создаются</a:t>
            </a:r>
            <a:r>
              <a:rPr lang="en-US" altLang="en-US" sz="2400" dirty="0"/>
              <a:t> </a:t>
            </a:r>
            <a:r>
              <a:rPr lang="en-US" altLang="en-US" sz="2400" dirty="0" err="1"/>
              <a:t>классы</a:t>
            </a:r>
            <a:r>
              <a:rPr lang="en-US" altLang="en-US" sz="2400" dirty="0"/>
              <a:t> C# </a:t>
            </a:r>
            <a:r>
              <a:rPr lang="en-US" altLang="en-US" sz="2400" dirty="0" err="1"/>
              <a:t>модели</a:t>
            </a:r>
            <a:r>
              <a:rPr lang="en-US" altLang="en-US" sz="2400" dirty="0"/>
              <a:t>), а </a:t>
            </a:r>
            <a:r>
              <a:rPr lang="en-US" altLang="en-US" sz="2400" dirty="0" err="1"/>
              <a:t>затем</a:t>
            </a:r>
            <a:r>
              <a:rPr lang="en-US" altLang="en-US" sz="2400" dirty="0"/>
              <a:t> </a:t>
            </a:r>
            <a:r>
              <a:rPr lang="en-US" altLang="en-US" sz="2400" dirty="0" err="1"/>
              <a:t>генерируете</a:t>
            </a:r>
            <a:r>
              <a:rPr lang="en-US" altLang="en-US" sz="2400" dirty="0"/>
              <a:t> </a:t>
            </a:r>
            <a:r>
              <a:rPr lang="en-US" altLang="en-US" sz="2400" dirty="0" err="1"/>
              <a:t>на</a:t>
            </a:r>
            <a:r>
              <a:rPr lang="en-US" altLang="en-US" sz="2400" dirty="0"/>
              <a:t> </a:t>
            </a:r>
            <a:r>
              <a:rPr lang="en-US" altLang="en-US" sz="2400" dirty="0" err="1"/>
              <a:t>основе</a:t>
            </a:r>
            <a:r>
              <a:rPr lang="en-US" altLang="en-US" sz="2400" dirty="0"/>
              <a:t> </a:t>
            </a:r>
            <a:r>
              <a:rPr lang="en-US" altLang="en-US" sz="2400" dirty="0" err="1"/>
              <a:t>диаграммы</a:t>
            </a:r>
            <a:r>
              <a:rPr lang="en-US" altLang="en-US" sz="2400" dirty="0"/>
              <a:t> EDMX </a:t>
            </a:r>
            <a:r>
              <a:rPr lang="en-US" altLang="en-US" sz="2400" dirty="0" err="1"/>
              <a:t>базу</a:t>
            </a:r>
            <a:r>
              <a:rPr lang="en-US" altLang="en-US" sz="2400" dirty="0"/>
              <a:t> </a:t>
            </a:r>
            <a:r>
              <a:rPr lang="en-US" altLang="en-US" sz="2400" dirty="0" err="1"/>
              <a:t>данных</a:t>
            </a:r>
            <a:r>
              <a:rPr lang="en-US" altLang="en-US" sz="2400" dirty="0"/>
              <a:t>. </a:t>
            </a:r>
            <a:endParaRPr lang="ru-RU" altLang="en-US" sz="2400" dirty="0" smtClean="0"/>
          </a:p>
          <a:p>
            <a:pPr marL="0" lvl="1" indent="533400" eaLnBrk="0" fontAlgn="base" hangingPunct="0">
              <a:lnSpc>
                <a:spcPct val="100000"/>
              </a:lnSpc>
              <a:spcBef>
                <a:spcPct val="0"/>
              </a:spcBef>
              <a:spcAft>
                <a:spcPct val="0"/>
              </a:spcAft>
              <a:buClrTx/>
              <a:buSzTx/>
              <a:buNone/>
            </a:pPr>
            <a:r>
              <a:rPr lang="en-US" altLang="en-US" sz="2400" dirty="0" err="1" smtClean="0"/>
              <a:t>При</a:t>
            </a:r>
            <a:r>
              <a:rPr lang="en-US" altLang="en-US" sz="2400" dirty="0" smtClean="0"/>
              <a:t> </a:t>
            </a:r>
            <a:r>
              <a:rPr lang="en-US" altLang="en-US" sz="2400" dirty="0" err="1"/>
              <a:t>данном</a:t>
            </a:r>
            <a:r>
              <a:rPr lang="en-US" altLang="en-US" sz="2400" dirty="0"/>
              <a:t> </a:t>
            </a:r>
            <a:r>
              <a:rPr lang="en-US" altLang="en-US" sz="2400" dirty="0" err="1"/>
              <a:t>подходе</a:t>
            </a:r>
            <a:r>
              <a:rPr lang="en-US" altLang="en-US" sz="2400" dirty="0"/>
              <a:t> </a:t>
            </a:r>
            <a:r>
              <a:rPr lang="en-US" altLang="en-US" sz="2400" dirty="0" err="1"/>
              <a:t>не</a:t>
            </a:r>
            <a:r>
              <a:rPr lang="en-US" altLang="en-US" sz="2400" dirty="0"/>
              <a:t> </a:t>
            </a:r>
            <a:r>
              <a:rPr lang="en-US" altLang="en-US" sz="2400" dirty="0" err="1"/>
              <a:t>нужно</a:t>
            </a:r>
            <a:r>
              <a:rPr lang="en-US" altLang="en-US" sz="2400" dirty="0"/>
              <a:t> </a:t>
            </a:r>
            <a:r>
              <a:rPr lang="en-US" altLang="en-US" sz="2400" dirty="0" err="1"/>
              <a:t>знать</a:t>
            </a:r>
            <a:r>
              <a:rPr lang="en-US" altLang="en-US" sz="2400" dirty="0"/>
              <a:t> </a:t>
            </a:r>
            <a:r>
              <a:rPr lang="en-US" altLang="en-US" sz="2400" dirty="0" err="1"/>
              <a:t>ни</a:t>
            </a:r>
            <a:r>
              <a:rPr lang="en-US" altLang="en-US" sz="2400" dirty="0"/>
              <a:t> </a:t>
            </a:r>
            <a:r>
              <a:rPr lang="en-US" altLang="en-US" sz="2400" dirty="0" err="1"/>
              <a:t>деталей</a:t>
            </a:r>
            <a:r>
              <a:rPr lang="en-US" altLang="en-US" sz="2400" dirty="0"/>
              <a:t> T-SQL </a:t>
            </a:r>
            <a:r>
              <a:rPr lang="en-US" altLang="en-US" sz="2400" dirty="0" err="1"/>
              <a:t>ни</a:t>
            </a:r>
            <a:r>
              <a:rPr lang="en-US" altLang="en-US" sz="2400" dirty="0"/>
              <a:t> </a:t>
            </a:r>
            <a:r>
              <a:rPr lang="en-US" altLang="en-US" sz="2400" dirty="0" err="1"/>
              <a:t>синтаксиса</a:t>
            </a:r>
            <a:r>
              <a:rPr lang="en-US" altLang="en-US" sz="2400" dirty="0"/>
              <a:t> C</a:t>
            </a:r>
            <a:r>
              <a:rPr lang="en-US" altLang="en-US" sz="2400" dirty="0" smtClean="0"/>
              <a:t>#.</a:t>
            </a:r>
            <a:endParaRPr lang="ru-RU" altLang="en-US" sz="2400" dirty="0" smtClean="0"/>
          </a:p>
          <a:p>
            <a:pPr marL="0" lvl="1" indent="533400" eaLnBrk="0" fontAlgn="base" hangingPunct="0">
              <a:lnSpc>
                <a:spcPct val="100000"/>
              </a:lnSpc>
              <a:spcBef>
                <a:spcPct val="0"/>
              </a:spcBef>
              <a:spcAft>
                <a:spcPct val="0"/>
              </a:spcAft>
              <a:buClrTx/>
              <a:buSzTx/>
              <a:buNone/>
            </a:pPr>
            <a:endParaRPr lang="en-US" altLang="en-US" sz="2400" dirty="0"/>
          </a:p>
          <a:p>
            <a:pPr marL="0" lvl="0" indent="533400" eaLnBrk="0" fontAlgn="base" hangingPunct="0">
              <a:lnSpc>
                <a:spcPct val="100000"/>
              </a:lnSpc>
              <a:spcBef>
                <a:spcPct val="0"/>
              </a:spcBef>
              <a:spcAft>
                <a:spcPct val="0"/>
              </a:spcAft>
              <a:buClrTx/>
              <a:buSzTx/>
              <a:buNone/>
            </a:pPr>
            <a:r>
              <a:rPr lang="en-US" altLang="en-US" sz="2800" b="1" dirty="0" smtClean="0"/>
              <a:t>Code-First</a:t>
            </a:r>
            <a:r>
              <a:rPr lang="ru-RU" altLang="en-US" sz="2800" b="1" dirty="0" smtClean="0"/>
              <a:t>.</a:t>
            </a:r>
            <a:endParaRPr lang="en-US" altLang="en-US" sz="2800" b="1" dirty="0"/>
          </a:p>
          <a:p>
            <a:pPr marL="0" lvl="1" indent="533400" eaLnBrk="0" fontAlgn="base" hangingPunct="0">
              <a:lnSpc>
                <a:spcPct val="100000"/>
              </a:lnSpc>
              <a:spcBef>
                <a:spcPct val="0"/>
              </a:spcBef>
              <a:spcAft>
                <a:spcPct val="0"/>
              </a:spcAft>
              <a:buClrTx/>
              <a:buSzTx/>
              <a:buNone/>
            </a:pPr>
            <a:r>
              <a:rPr lang="en-US" altLang="en-US" sz="2400" dirty="0" err="1"/>
              <a:t>Подходит</a:t>
            </a:r>
            <a:r>
              <a:rPr lang="en-US" altLang="en-US" sz="2400" dirty="0"/>
              <a:t> </a:t>
            </a:r>
            <a:r>
              <a:rPr lang="en-US" altLang="en-US" sz="2400" dirty="0" err="1"/>
              <a:t>для</a:t>
            </a:r>
            <a:r>
              <a:rPr lang="en-US" altLang="en-US" sz="2400" dirty="0"/>
              <a:t> </a:t>
            </a:r>
            <a:r>
              <a:rPr lang="en-US" altLang="en-US" sz="2400" dirty="0" err="1"/>
              <a:t>программистов</a:t>
            </a:r>
            <a:r>
              <a:rPr lang="en-US" altLang="en-US" sz="2400" dirty="0"/>
              <a:t> - </a:t>
            </a:r>
            <a:r>
              <a:rPr lang="en-US" altLang="en-US" sz="2400" dirty="0" err="1"/>
              <a:t>при</a:t>
            </a:r>
            <a:r>
              <a:rPr lang="en-US" altLang="en-US" sz="2400" dirty="0"/>
              <a:t> </a:t>
            </a:r>
            <a:r>
              <a:rPr lang="en-US" altLang="en-US" sz="2400" dirty="0" err="1"/>
              <a:t>данном</a:t>
            </a:r>
            <a:r>
              <a:rPr lang="en-US" altLang="en-US" sz="2400" dirty="0"/>
              <a:t> </a:t>
            </a:r>
            <a:r>
              <a:rPr lang="en-US" altLang="en-US" sz="2400" dirty="0" err="1"/>
              <a:t>подходе</a:t>
            </a:r>
            <a:r>
              <a:rPr lang="en-US" altLang="en-US" sz="2400" dirty="0"/>
              <a:t> </a:t>
            </a:r>
            <a:r>
              <a:rPr lang="en-US" altLang="en-US" sz="2400" dirty="0" err="1"/>
              <a:t>модель</a:t>
            </a:r>
            <a:r>
              <a:rPr lang="en-US" altLang="en-US" sz="2400" dirty="0"/>
              <a:t> EDMX </a:t>
            </a:r>
            <a:r>
              <a:rPr lang="en-US" altLang="en-US" sz="2400" dirty="0" err="1"/>
              <a:t>вообще</a:t>
            </a:r>
            <a:r>
              <a:rPr lang="en-US" altLang="en-US" sz="2400" dirty="0"/>
              <a:t> </a:t>
            </a:r>
            <a:r>
              <a:rPr lang="en-US" altLang="en-US" sz="2400" dirty="0" err="1"/>
              <a:t>не</a:t>
            </a:r>
            <a:r>
              <a:rPr lang="en-US" altLang="en-US" sz="2400" dirty="0"/>
              <a:t> </a:t>
            </a:r>
            <a:r>
              <a:rPr lang="en-US" altLang="en-US" sz="2400" dirty="0" err="1"/>
              <a:t>используется</a:t>
            </a:r>
            <a:r>
              <a:rPr lang="en-US" altLang="en-US" sz="2400" dirty="0"/>
              <a:t> и </a:t>
            </a:r>
            <a:r>
              <a:rPr lang="en-US" altLang="en-US" sz="2400" dirty="0" err="1"/>
              <a:t>вы</a:t>
            </a:r>
            <a:r>
              <a:rPr lang="en-US" altLang="en-US" sz="2400" dirty="0"/>
              <a:t> </a:t>
            </a:r>
            <a:r>
              <a:rPr lang="en-US" altLang="en-US" sz="2400" dirty="0" err="1"/>
              <a:t>вручную</a:t>
            </a:r>
            <a:r>
              <a:rPr lang="en-US" altLang="en-US" sz="2400" dirty="0"/>
              <a:t> </a:t>
            </a:r>
            <a:r>
              <a:rPr lang="en-US" altLang="en-US" sz="2400" dirty="0" err="1"/>
              <a:t>настраиваете</a:t>
            </a:r>
            <a:r>
              <a:rPr lang="en-US" altLang="en-US" sz="2400" dirty="0"/>
              <a:t> </a:t>
            </a:r>
            <a:r>
              <a:rPr lang="en-US" altLang="en-US" sz="2400" dirty="0" err="1"/>
              <a:t>классы</a:t>
            </a:r>
            <a:r>
              <a:rPr lang="en-US" altLang="en-US" sz="2400" dirty="0"/>
              <a:t> C# </a:t>
            </a:r>
            <a:r>
              <a:rPr lang="en-US" altLang="en-US" sz="2400" dirty="0" err="1"/>
              <a:t>объектной</a:t>
            </a:r>
            <a:r>
              <a:rPr lang="en-US" altLang="en-US" sz="2400" dirty="0"/>
              <a:t> </a:t>
            </a:r>
            <a:r>
              <a:rPr lang="en-US" altLang="en-US" sz="2400" dirty="0" err="1"/>
              <a:t>модели</a:t>
            </a:r>
            <a:r>
              <a:rPr lang="en-US" altLang="en-US" sz="2400" dirty="0"/>
              <a:t> (</a:t>
            </a:r>
            <a:r>
              <a:rPr lang="en-US" altLang="en-US" sz="2400" dirty="0" err="1"/>
              <a:t>данный</a:t>
            </a:r>
            <a:r>
              <a:rPr lang="en-US" altLang="en-US" sz="2400" dirty="0"/>
              <a:t> </a:t>
            </a:r>
            <a:r>
              <a:rPr lang="en-US" altLang="en-US" sz="2400" dirty="0" err="1"/>
              <a:t>подход</a:t>
            </a:r>
            <a:r>
              <a:rPr lang="en-US" altLang="en-US" sz="2400" dirty="0"/>
              <a:t> </a:t>
            </a:r>
            <a:r>
              <a:rPr lang="en-US" altLang="en-US" sz="2400" dirty="0" err="1"/>
              <a:t>поддерживает</a:t>
            </a:r>
            <a:r>
              <a:rPr lang="en-US" altLang="en-US" sz="2400" dirty="0"/>
              <a:t> </a:t>
            </a:r>
            <a:r>
              <a:rPr lang="en-US" altLang="en-US" sz="2400" dirty="0" err="1"/>
              <a:t>как</a:t>
            </a:r>
            <a:r>
              <a:rPr lang="en-US" altLang="en-US" sz="2400" dirty="0"/>
              <a:t> </a:t>
            </a:r>
            <a:r>
              <a:rPr lang="en-US" altLang="en-US" sz="2400" dirty="0" err="1"/>
              <a:t>генерацию</a:t>
            </a:r>
            <a:r>
              <a:rPr lang="en-US" altLang="en-US" sz="2400" dirty="0"/>
              <a:t> </a:t>
            </a:r>
            <a:r>
              <a:rPr lang="en-US" altLang="en-US" sz="2400" dirty="0" err="1"/>
              <a:t>сущностных</a:t>
            </a:r>
            <a:r>
              <a:rPr lang="en-US" altLang="en-US" sz="2400" dirty="0"/>
              <a:t> </a:t>
            </a:r>
            <a:r>
              <a:rPr lang="en-US" altLang="en-US" sz="2400" dirty="0" err="1"/>
              <a:t>классов</a:t>
            </a:r>
            <a:r>
              <a:rPr lang="en-US" altLang="en-US" sz="2400" dirty="0"/>
              <a:t> </a:t>
            </a:r>
            <a:r>
              <a:rPr lang="en-US" altLang="en-US" sz="2400" dirty="0" err="1"/>
              <a:t>из</a:t>
            </a:r>
            <a:r>
              <a:rPr lang="en-US" altLang="en-US" sz="2400" dirty="0"/>
              <a:t> </a:t>
            </a:r>
            <a:r>
              <a:rPr lang="en-US" altLang="en-US" sz="2400" dirty="0" err="1"/>
              <a:t>существующей</a:t>
            </a:r>
            <a:r>
              <a:rPr lang="en-US" altLang="en-US" sz="2400" dirty="0"/>
              <a:t> </a:t>
            </a:r>
            <a:r>
              <a:rPr lang="en-US" altLang="en-US" sz="2400" dirty="0" err="1"/>
              <a:t>базы</a:t>
            </a:r>
            <a:r>
              <a:rPr lang="en-US" altLang="en-US" sz="2400" dirty="0"/>
              <a:t> </a:t>
            </a:r>
            <a:r>
              <a:rPr lang="en-US" altLang="en-US" sz="2400" dirty="0" err="1"/>
              <a:t>данных</a:t>
            </a:r>
            <a:r>
              <a:rPr lang="en-US" altLang="en-US" sz="2400" dirty="0"/>
              <a:t>, </a:t>
            </a:r>
            <a:r>
              <a:rPr lang="en-US" altLang="en-US" sz="2400" dirty="0" err="1"/>
              <a:t>так</a:t>
            </a:r>
            <a:r>
              <a:rPr lang="en-US" altLang="en-US" sz="2400" dirty="0"/>
              <a:t> и </a:t>
            </a:r>
            <a:r>
              <a:rPr lang="en-US" altLang="en-US" sz="2400" dirty="0" err="1"/>
              <a:t>создание</a:t>
            </a:r>
            <a:r>
              <a:rPr lang="en-US" altLang="en-US" sz="2400" dirty="0"/>
              <a:t> </a:t>
            </a:r>
            <a:r>
              <a:rPr lang="en-US" altLang="en-US" sz="2400" dirty="0" err="1"/>
              <a:t>базы</a:t>
            </a:r>
            <a:r>
              <a:rPr lang="en-US" altLang="en-US" sz="2400" dirty="0"/>
              <a:t> </a:t>
            </a:r>
            <a:r>
              <a:rPr lang="en-US" altLang="en-US" sz="2400" dirty="0" err="1"/>
              <a:t>данных</a:t>
            </a:r>
            <a:r>
              <a:rPr lang="en-US" altLang="en-US" sz="2400" dirty="0"/>
              <a:t> </a:t>
            </a:r>
            <a:r>
              <a:rPr lang="en-US" altLang="en-US" sz="2400" dirty="0" err="1"/>
              <a:t>из</a:t>
            </a:r>
            <a:r>
              <a:rPr lang="en-US" altLang="en-US" sz="2400" dirty="0"/>
              <a:t> </a:t>
            </a:r>
            <a:r>
              <a:rPr lang="en-US" altLang="en-US" sz="2400" dirty="0" err="1"/>
              <a:t>созданной</a:t>
            </a:r>
            <a:r>
              <a:rPr lang="en-US" altLang="en-US" sz="2400" dirty="0"/>
              <a:t> </a:t>
            </a:r>
            <a:r>
              <a:rPr lang="en-US" altLang="en-US" sz="2400" dirty="0" err="1"/>
              <a:t>вручную</a:t>
            </a:r>
            <a:r>
              <a:rPr lang="en-US" altLang="en-US" sz="2400" dirty="0"/>
              <a:t> </a:t>
            </a:r>
            <a:r>
              <a:rPr lang="en-US" altLang="en-US" sz="2400" dirty="0" err="1"/>
              <a:t>модели</a:t>
            </a:r>
            <a:r>
              <a:rPr lang="en-US" altLang="en-US" sz="2400" dirty="0"/>
              <a:t> </a:t>
            </a:r>
            <a:r>
              <a:rPr lang="en-US" altLang="en-US" sz="2400" dirty="0" err="1"/>
              <a:t>объектов</a:t>
            </a:r>
            <a:r>
              <a:rPr lang="en-US" altLang="en-US" sz="2400" dirty="0"/>
              <a:t> C#). </a:t>
            </a:r>
            <a:r>
              <a:rPr lang="en-US" altLang="en-US" sz="2400" dirty="0" err="1"/>
              <a:t>Очевидно</a:t>
            </a:r>
            <a:r>
              <a:rPr lang="en-US" altLang="en-US" sz="2400" dirty="0"/>
              <a:t>, </a:t>
            </a:r>
            <a:r>
              <a:rPr lang="en-US" altLang="en-US" sz="2400" dirty="0" err="1"/>
              <a:t>что</a:t>
            </a:r>
            <a:r>
              <a:rPr lang="en-US" altLang="en-US" sz="2400" dirty="0"/>
              <a:t> </a:t>
            </a:r>
            <a:r>
              <a:rPr lang="en-US" altLang="en-US" sz="2400" dirty="0" err="1"/>
              <a:t>это</a:t>
            </a:r>
            <a:r>
              <a:rPr lang="en-US" altLang="en-US" sz="2400" dirty="0"/>
              <a:t> </a:t>
            </a:r>
            <a:r>
              <a:rPr lang="en-US" altLang="en-US" sz="2400" dirty="0" err="1"/>
              <a:t>подходит</a:t>
            </a:r>
            <a:r>
              <a:rPr lang="en-US" altLang="en-US" sz="2400" dirty="0"/>
              <a:t> </a:t>
            </a:r>
            <a:r>
              <a:rPr lang="en-US" altLang="en-US" sz="2400" dirty="0" err="1"/>
              <a:t>для</a:t>
            </a:r>
            <a:r>
              <a:rPr lang="en-US" altLang="en-US" sz="2400" dirty="0"/>
              <a:t> </a:t>
            </a:r>
            <a:r>
              <a:rPr lang="en-US" altLang="en-US" sz="2400" dirty="0" err="1"/>
              <a:t>программистов</a:t>
            </a:r>
            <a:r>
              <a:rPr lang="en-US" altLang="en-US" sz="2400" dirty="0"/>
              <a:t>, </a:t>
            </a:r>
            <a:r>
              <a:rPr lang="en-US" altLang="en-US" sz="2400" dirty="0" err="1"/>
              <a:t>хорошо</a:t>
            </a:r>
            <a:r>
              <a:rPr lang="en-US" altLang="en-US" sz="2400" dirty="0"/>
              <a:t> </a:t>
            </a:r>
            <a:r>
              <a:rPr lang="en-US" altLang="en-US" sz="2400" dirty="0" err="1"/>
              <a:t>знакомых</a:t>
            </a:r>
            <a:r>
              <a:rPr lang="en-US" altLang="en-US" sz="2400" dirty="0"/>
              <a:t> с </a:t>
            </a:r>
            <a:r>
              <a:rPr lang="en-US" altLang="en-US" sz="2400" dirty="0" err="1"/>
              <a:t>синтаксисом</a:t>
            </a:r>
            <a:r>
              <a:rPr lang="en-US" altLang="en-US" sz="2400" dirty="0"/>
              <a:t> C#.</a:t>
            </a:r>
          </a:p>
        </p:txBody>
      </p:sp>
    </p:spTree>
    <p:extLst>
      <p:ext uri="{BB962C8B-B14F-4D97-AF65-F5344CB8AC3E}">
        <p14:creationId xmlns:p14="http://schemas.microsoft.com/office/powerpoint/2010/main" val="365937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Как выбрать нужный подход?</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Данный вопрос задает себе каждый разработчик, который планирует работать с </a:t>
            </a:r>
            <a:r>
              <a:rPr lang="ru-RU" dirty="0" err="1"/>
              <a:t>Entity</a:t>
            </a:r>
            <a:r>
              <a:rPr lang="ru-RU" dirty="0"/>
              <a:t> </a:t>
            </a:r>
            <a:r>
              <a:rPr lang="ru-RU" dirty="0" err="1"/>
              <a:t>Framework</a:t>
            </a:r>
            <a:r>
              <a:rPr lang="ru-RU" dirty="0"/>
              <a:t>. В данном случае можно посоветовать придерживаться целей каждого из подходов. Например, если вы запускаете приложение с нуля и у вас нет базы данных, то удобнее использовать подход </a:t>
            </a:r>
            <a:r>
              <a:rPr lang="ru-RU" dirty="0" err="1"/>
              <a:t>Model-First</a:t>
            </a:r>
            <a:r>
              <a:rPr lang="ru-RU" dirty="0"/>
              <a:t>. Если база данных есть, то можно использовать </a:t>
            </a:r>
            <a:r>
              <a:rPr lang="ru-RU" dirty="0" err="1"/>
              <a:t>Database-First</a:t>
            </a:r>
            <a:r>
              <a:rPr lang="ru-RU" dirty="0"/>
              <a:t>. Если нужно добавить поддержку </a:t>
            </a:r>
            <a:r>
              <a:rPr lang="ru-RU" dirty="0" err="1"/>
              <a:t>Entity</a:t>
            </a:r>
            <a:r>
              <a:rPr lang="ru-RU" dirty="0"/>
              <a:t> </a:t>
            </a:r>
            <a:r>
              <a:rPr lang="ru-RU" dirty="0" err="1"/>
              <a:t>Framework</a:t>
            </a:r>
            <a:r>
              <a:rPr lang="ru-RU" dirty="0"/>
              <a:t> в уже существующее приложение, где определена модель данных, логичнее всего использовать подход </a:t>
            </a:r>
            <a:r>
              <a:rPr lang="ru-RU" dirty="0" err="1"/>
              <a:t>Code-First</a:t>
            </a:r>
            <a:r>
              <a:rPr lang="ru-RU" dirty="0"/>
              <a:t>.</a:t>
            </a:r>
          </a:p>
          <a:p>
            <a:pPr marL="0" indent="0">
              <a:buNone/>
            </a:pPr>
            <a:r>
              <a:rPr lang="ru-RU" dirty="0"/>
              <a:t>Однако, можно посоветовать использовать подход, удобный для разработчика. Очевидно, что подход </a:t>
            </a:r>
            <a:r>
              <a:rPr lang="ru-RU" dirty="0" err="1"/>
              <a:t>Database-First</a:t>
            </a:r>
            <a:r>
              <a:rPr lang="ru-RU" dirty="0"/>
              <a:t> удобен для разработчиков, которые хорошо разбираются в проектировании баз данных и знают основы T-SQL, т.к. этот подход подразумевает создание базы данных вручную. </a:t>
            </a:r>
            <a:r>
              <a:rPr lang="ru-RU" dirty="0" err="1"/>
              <a:t>Model-First</a:t>
            </a:r>
            <a:r>
              <a:rPr lang="ru-RU" dirty="0"/>
              <a:t> больше подходит для архитекторов приложений, т.к. использует удобную графическую среду и абстрагируется от реализации базы данных и создания классов модели. </a:t>
            </a:r>
            <a:r>
              <a:rPr lang="ru-RU" dirty="0" err="1"/>
              <a:t>Code-First</a:t>
            </a:r>
            <a:r>
              <a:rPr lang="ru-RU" dirty="0"/>
              <a:t> более удобен для программистов C#, т.к. позволяет настраивать детали базы данных из кода.</a:t>
            </a:r>
          </a:p>
        </p:txBody>
      </p:sp>
    </p:spTree>
    <p:extLst>
      <p:ext uri="{BB962C8B-B14F-4D97-AF65-F5344CB8AC3E}">
        <p14:creationId xmlns:p14="http://schemas.microsoft.com/office/powerpoint/2010/main" val="222519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Как выбрать нужный подход?</a:t>
            </a:r>
          </a:p>
        </p:txBody>
      </p:sp>
      <p:graphicFrame>
        <p:nvGraphicFramePr>
          <p:cNvPr id="3" name="Объект 2"/>
          <p:cNvGraphicFramePr>
            <a:graphicFrameLocks noGrp="1"/>
          </p:cNvGraphicFramePr>
          <p:nvPr>
            <p:ph idx="1"/>
            <p:extLst>
              <p:ext uri="{D42A27DB-BD31-4B8C-83A1-F6EECF244321}">
                <p14:modId xmlns:p14="http://schemas.microsoft.com/office/powerpoint/2010/main" val="1395622865"/>
              </p:ext>
            </p:extLst>
          </p:nvPr>
        </p:nvGraphicFramePr>
        <p:xfrm>
          <a:off x="209813" y="1268760"/>
          <a:ext cx="11737304" cy="5078184"/>
        </p:xfrm>
        <a:graphic>
          <a:graphicData uri="http://schemas.openxmlformats.org/drawingml/2006/table">
            <a:tbl>
              <a:tblPr>
                <a:tableStyleId>{5940675A-B579-460E-94D1-54222C63F5DA}</a:tableStyleId>
              </a:tblPr>
              <a:tblGrid>
                <a:gridCol w="1636127">
                  <a:extLst>
                    <a:ext uri="{9D8B030D-6E8A-4147-A177-3AD203B41FA5}">
                      <a16:colId xmlns:a16="http://schemas.microsoft.com/office/drawing/2014/main" val="832230116"/>
                    </a:ext>
                  </a:extLst>
                </a:gridCol>
                <a:gridCol w="1964271">
                  <a:extLst>
                    <a:ext uri="{9D8B030D-6E8A-4147-A177-3AD203B41FA5}">
                      <a16:colId xmlns:a16="http://schemas.microsoft.com/office/drawing/2014/main" val="2117896277"/>
                    </a:ext>
                  </a:extLst>
                </a:gridCol>
                <a:gridCol w="1296144">
                  <a:extLst>
                    <a:ext uri="{9D8B030D-6E8A-4147-A177-3AD203B41FA5}">
                      <a16:colId xmlns:a16="http://schemas.microsoft.com/office/drawing/2014/main" val="423176333"/>
                    </a:ext>
                  </a:extLst>
                </a:gridCol>
                <a:gridCol w="6840762">
                  <a:extLst>
                    <a:ext uri="{9D8B030D-6E8A-4147-A177-3AD203B41FA5}">
                      <a16:colId xmlns:a16="http://schemas.microsoft.com/office/drawing/2014/main" val="1262453867"/>
                    </a:ext>
                  </a:extLst>
                </a:gridCol>
              </a:tblGrid>
              <a:tr h="136677">
                <a:tc>
                  <a:txBody>
                    <a:bodyPr/>
                    <a:lstStyle/>
                    <a:p>
                      <a:pPr algn="l"/>
                      <a:r>
                        <a:rPr lang="ru-RU" dirty="0"/>
                        <a:t>Использование БД</a:t>
                      </a:r>
                    </a:p>
                  </a:txBody>
                  <a:tcPr marL="23404" marR="23404" marT="23404" marB="23404" anchor="ctr"/>
                </a:tc>
                <a:tc>
                  <a:txBody>
                    <a:bodyPr/>
                    <a:lstStyle/>
                    <a:p>
                      <a:pPr algn="l"/>
                      <a:r>
                        <a:rPr lang="ru-RU"/>
                        <a:t>Ориентация подхода</a:t>
                      </a:r>
                    </a:p>
                  </a:txBody>
                  <a:tcPr marL="23404" marR="23404" marT="23404" marB="23404" anchor="ctr"/>
                </a:tc>
                <a:tc>
                  <a:txBody>
                    <a:bodyPr/>
                    <a:lstStyle/>
                    <a:p>
                      <a:pPr algn="l"/>
                      <a:r>
                        <a:rPr lang="ru-RU"/>
                        <a:t>Подход</a:t>
                      </a:r>
                    </a:p>
                  </a:txBody>
                  <a:tcPr marL="23404" marR="23404" marT="23404" marB="23404" anchor="ctr"/>
                </a:tc>
                <a:tc>
                  <a:txBody>
                    <a:bodyPr/>
                    <a:lstStyle/>
                    <a:p>
                      <a:pPr algn="l"/>
                      <a:r>
                        <a:rPr lang="ru-RU" dirty="0"/>
                        <a:t>Описание</a:t>
                      </a:r>
                    </a:p>
                  </a:txBody>
                  <a:tcPr marL="23404" marR="23404" marT="23404" marB="23404" anchor="ctr"/>
                </a:tc>
                <a:extLst>
                  <a:ext uri="{0D108BD9-81ED-4DB2-BD59-A6C34878D82A}">
                    <a16:rowId xmlns:a16="http://schemas.microsoft.com/office/drawing/2014/main" val="3805769374"/>
                  </a:ext>
                </a:extLst>
              </a:tr>
              <a:tr h="1260051">
                <a:tc>
                  <a:txBody>
                    <a:bodyPr/>
                    <a:lstStyle/>
                    <a:p>
                      <a:r>
                        <a:rPr lang="ru-RU"/>
                        <a:t>Новая БД</a:t>
                      </a:r>
                    </a:p>
                  </a:txBody>
                  <a:tcPr marL="23404" marR="23404" marT="23404" marB="23404" anchor="ctr"/>
                </a:tc>
                <a:tc>
                  <a:txBody>
                    <a:bodyPr/>
                    <a:lstStyle/>
                    <a:p>
                      <a:r>
                        <a:rPr lang="ru-RU" dirty="0"/>
                        <a:t>На графическую модель</a:t>
                      </a:r>
                    </a:p>
                  </a:txBody>
                  <a:tcPr marL="23404" marR="23404" marT="23404" marB="23404" anchor="ctr"/>
                </a:tc>
                <a:tc>
                  <a:txBody>
                    <a:bodyPr/>
                    <a:lstStyle/>
                    <a:p>
                      <a:r>
                        <a:rPr lang="en-US" dirty="0"/>
                        <a:t>Model-First</a:t>
                      </a:r>
                    </a:p>
                  </a:txBody>
                  <a:tcPr marL="23404" marR="23404" marT="23404" marB="23404" anchor="ctr"/>
                </a:tc>
                <a:tc>
                  <a:txBody>
                    <a:bodyPr/>
                    <a:lstStyle/>
                    <a:p>
                      <a:r>
                        <a:rPr lang="ru-RU" dirty="0"/>
                        <a:t>Если вам необходимо создать новую базу данных и вы хотите увидеть дизайн базы в графическом виде, подход </a:t>
                      </a:r>
                      <a:r>
                        <a:rPr lang="ru-RU" dirty="0" err="1"/>
                        <a:t>Model-First</a:t>
                      </a:r>
                      <a:r>
                        <a:rPr lang="ru-RU" dirty="0"/>
                        <a:t> работает лучше всего. </a:t>
                      </a:r>
                      <a:r>
                        <a:rPr lang="ru-RU" dirty="0" err="1"/>
                        <a:t>Model-First</a:t>
                      </a:r>
                      <a:r>
                        <a:rPr lang="ru-RU" dirty="0"/>
                        <a:t> использует следующий рабочий процесс:</a:t>
                      </a:r>
                    </a:p>
                    <a:p>
                      <a:pPr marL="0" indent="269875">
                        <a:buFont typeface="Arial" panose="020B0604020202020204" pitchFamily="34" charset="0"/>
                        <a:buChar char="•"/>
                      </a:pPr>
                      <a:r>
                        <a:rPr lang="ru-RU" dirty="0"/>
                        <a:t>Вы можете создать модель, используя графический конструктор EDMX.</a:t>
                      </a:r>
                    </a:p>
                    <a:p>
                      <a:pPr marL="0" indent="269875">
                        <a:buFont typeface="Arial" panose="020B0604020202020204" pitchFamily="34" charset="0"/>
                        <a:buChar char="•"/>
                      </a:pPr>
                      <a:r>
                        <a:rPr lang="ru-RU" dirty="0"/>
                        <a:t>Вы генерируете базу данных на основе этой модели.</a:t>
                      </a:r>
                    </a:p>
                    <a:p>
                      <a:pPr marL="0" indent="269875">
                        <a:buFont typeface="Arial" panose="020B0604020202020204" pitchFamily="34" charset="0"/>
                        <a:buChar char="•"/>
                      </a:pPr>
                      <a:r>
                        <a:rPr lang="ru-RU" dirty="0" err="1"/>
                        <a:t>Entity</a:t>
                      </a:r>
                      <a:r>
                        <a:rPr lang="ru-RU" dirty="0"/>
                        <a:t> </a:t>
                      </a:r>
                      <a:r>
                        <a:rPr lang="ru-RU" dirty="0" err="1"/>
                        <a:t>Framework</a:t>
                      </a:r>
                      <a:r>
                        <a:rPr lang="ru-RU" dirty="0"/>
                        <a:t> автоматически генерирует классы, необходимые для взаимодействия с базой данных.</a:t>
                      </a:r>
                    </a:p>
                  </a:txBody>
                  <a:tcPr marL="23404" marR="23404" marT="23404" marB="23404" anchor="ctr"/>
                </a:tc>
                <a:extLst>
                  <a:ext uri="{0D108BD9-81ED-4DB2-BD59-A6C34878D82A}">
                    <a16:rowId xmlns:a16="http://schemas.microsoft.com/office/drawing/2014/main" val="715767831"/>
                  </a:ext>
                </a:extLst>
              </a:tr>
              <a:tr h="1125246">
                <a:tc>
                  <a:txBody>
                    <a:bodyPr/>
                    <a:lstStyle/>
                    <a:p>
                      <a:r>
                        <a:rPr lang="ru-RU" dirty="0"/>
                        <a:t>Существующая БД</a:t>
                      </a:r>
                    </a:p>
                  </a:txBody>
                  <a:tcPr marL="23404" marR="23404" marT="23404" marB="23404" anchor="ctr"/>
                </a:tc>
                <a:tc>
                  <a:txBody>
                    <a:bodyPr/>
                    <a:lstStyle/>
                    <a:p>
                      <a:r>
                        <a:rPr lang="ru-RU" dirty="0"/>
                        <a:t>На графическую модель</a:t>
                      </a:r>
                    </a:p>
                  </a:txBody>
                  <a:tcPr marL="23404" marR="23404" marT="23404" marB="23404" anchor="ctr"/>
                </a:tc>
                <a:tc>
                  <a:txBody>
                    <a:bodyPr/>
                    <a:lstStyle/>
                    <a:p>
                      <a:r>
                        <a:rPr lang="en-US" dirty="0"/>
                        <a:t>Database-First</a:t>
                      </a:r>
                    </a:p>
                  </a:txBody>
                  <a:tcPr marL="23404" marR="23404" marT="23404" marB="23404" anchor="ctr"/>
                </a:tc>
                <a:tc>
                  <a:txBody>
                    <a:bodyPr/>
                    <a:lstStyle/>
                    <a:p>
                      <a:r>
                        <a:rPr lang="ru-RU" dirty="0"/>
                        <a:t>Если у вас уже есть база данных и вы хотите манипулировать ею используя графический редактор, то подход </a:t>
                      </a:r>
                      <a:r>
                        <a:rPr lang="ru-RU" dirty="0" err="1"/>
                        <a:t>Database-First</a:t>
                      </a:r>
                      <a:r>
                        <a:rPr lang="ru-RU" dirty="0"/>
                        <a:t> работает лучше всего. </a:t>
                      </a:r>
                      <a:r>
                        <a:rPr lang="ru-RU" dirty="0" err="1"/>
                        <a:t>Database-First</a:t>
                      </a:r>
                      <a:r>
                        <a:rPr lang="ru-RU" dirty="0"/>
                        <a:t> использует следующий рабочий процесс:</a:t>
                      </a:r>
                    </a:p>
                    <a:p>
                      <a:pPr marL="0" indent="269875">
                        <a:buFont typeface="Arial" panose="020B0604020202020204" pitchFamily="34" charset="0"/>
                        <a:buChar char="•"/>
                      </a:pPr>
                      <a:r>
                        <a:rPr lang="ru-RU" dirty="0"/>
                        <a:t>Вы генерируете модель EDMX из существующей базы данных.</a:t>
                      </a:r>
                    </a:p>
                    <a:p>
                      <a:pPr marL="0" indent="269875">
                        <a:buFont typeface="Arial" panose="020B0604020202020204" pitchFamily="34" charset="0"/>
                        <a:buChar char="•"/>
                      </a:pPr>
                      <a:r>
                        <a:rPr lang="ru-RU" dirty="0" err="1"/>
                        <a:t>Entity</a:t>
                      </a:r>
                      <a:r>
                        <a:rPr lang="ru-RU" dirty="0"/>
                        <a:t> </a:t>
                      </a:r>
                      <a:r>
                        <a:rPr lang="ru-RU" dirty="0" err="1"/>
                        <a:t>Framework</a:t>
                      </a:r>
                      <a:r>
                        <a:rPr lang="ru-RU" dirty="0"/>
                        <a:t> автоматически генерирует классы, необходимые для взаимодействия с базой данных.</a:t>
                      </a:r>
                    </a:p>
                  </a:txBody>
                  <a:tcPr marL="23404" marR="23404" marT="23404" marB="23404" anchor="ctr"/>
                </a:tc>
                <a:extLst>
                  <a:ext uri="{0D108BD9-81ED-4DB2-BD59-A6C34878D82A}">
                    <a16:rowId xmlns:a16="http://schemas.microsoft.com/office/drawing/2014/main" val="700266069"/>
                  </a:ext>
                </a:extLst>
              </a:tr>
            </a:tbl>
          </a:graphicData>
        </a:graphic>
      </p:graphicFrame>
    </p:spTree>
    <p:extLst>
      <p:ext uri="{BB962C8B-B14F-4D97-AF65-F5344CB8AC3E}">
        <p14:creationId xmlns:p14="http://schemas.microsoft.com/office/powerpoint/2010/main" val="244733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Как выбрать нужный подход?</a:t>
            </a:r>
          </a:p>
        </p:txBody>
      </p:sp>
      <p:graphicFrame>
        <p:nvGraphicFramePr>
          <p:cNvPr id="3" name="Объект 2"/>
          <p:cNvGraphicFramePr>
            <a:graphicFrameLocks noGrp="1"/>
          </p:cNvGraphicFramePr>
          <p:nvPr>
            <p:ph idx="1"/>
            <p:extLst>
              <p:ext uri="{D42A27DB-BD31-4B8C-83A1-F6EECF244321}">
                <p14:modId xmlns:p14="http://schemas.microsoft.com/office/powerpoint/2010/main" val="3223053186"/>
              </p:ext>
            </p:extLst>
          </p:nvPr>
        </p:nvGraphicFramePr>
        <p:xfrm>
          <a:off x="189756" y="1124744"/>
          <a:ext cx="11737304" cy="5062944"/>
        </p:xfrm>
        <a:graphic>
          <a:graphicData uri="http://schemas.openxmlformats.org/drawingml/2006/table">
            <a:tbl>
              <a:tblPr>
                <a:tableStyleId>{5940675A-B579-460E-94D1-54222C63F5DA}</a:tableStyleId>
              </a:tblPr>
              <a:tblGrid>
                <a:gridCol w="1584176">
                  <a:extLst>
                    <a:ext uri="{9D8B030D-6E8A-4147-A177-3AD203B41FA5}">
                      <a16:colId xmlns:a16="http://schemas.microsoft.com/office/drawing/2014/main" val="832230116"/>
                    </a:ext>
                  </a:extLst>
                </a:gridCol>
                <a:gridCol w="1296144">
                  <a:extLst>
                    <a:ext uri="{9D8B030D-6E8A-4147-A177-3AD203B41FA5}">
                      <a16:colId xmlns:a16="http://schemas.microsoft.com/office/drawing/2014/main" val="2117896277"/>
                    </a:ext>
                  </a:extLst>
                </a:gridCol>
                <a:gridCol w="1152128">
                  <a:extLst>
                    <a:ext uri="{9D8B030D-6E8A-4147-A177-3AD203B41FA5}">
                      <a16:colId xmlns:a16="http://schemas.microsoft.com/office/drawing/2014/main" val="423176333"/>
                    </a:ext>
                  </a:extLst>
                </a:gridCol>
                <a:gridCol w="7704856">
                  <a:extLst>
                    <a:ext uri="{9D8B030D-6E8A-4147-A177-3AD203B41FA5}">
                      <a16:colId xmlns:a16="http://schemas.microsoft.com/office/drawing/2014/main" val="1262453867"/>
                    </a:ext>
                  </a:extLst>
                </a:gridCol>
              </a:tblGrid>
              <a:tr h="136677">
                <a:tc>
                  <a:txBody>
                    <a:bodyPr/>
                    <a:lstStyle/>
                    <a:p>
                      <a:pPr algn="l"/>
                      <a:r>
                        <a:rPr lang="ru-RU" sz="1700" dirty="0"/>
                        <a:t>Использование БД</a:t>
                      </a:r>
                    </a:p>
                  </a:txBody>
                  <a:tcPr marL="23404" marR="23404" marT="23404" marB="23404" anchor="ctr"/>
                </a:tc>
                <a:tc>
                  <a:txBody>
                    <a:bodyPr/>
                    <a:lstStyle/>
                    <a:p>
                      <a:pPr algn="l"/>
                      <a:r>
                        <a:rPr lang="ru-RU" sz="1700"/>
                        <a:t>Ориентация подхода</a:t>
                      </a:r>
                    </a:p>
                  </a:txBody>
                  <a:tcPr marL="23404" marR="23404" marT="23404" marB="23404" anchor="ctr"/>
                </a:tc>
                <a:tc>
                  <a:txBody>
                    <a:bodyPr/>
                    <a:lstStyle/>
                    <a:p>
                      <a:pPr algn="l"/>
                      <a:r>
                        <a:rPr lang="ru-RU" sz="1700" dirty="0"/>
                        <a:t>Подход</a:t>
                      </a:r>
                    </a:p>
                  </a:txBody>
                  <a:tcPr marL="23404" marR="23404" marT="23404" marB="23404" anchor="ctr"/>
                </a:tc>
                <a:tc>
                  <a:txBody>
                    <a:bodyPr/>
                    <a:lstStyle/>
                    <a:p>
                      <a:pPr algn="l"/>
                      <a:r>
                        <a:rPr lang="ru-RU" sz="1700" dirty="0"/>
                        <a:t>Описание</a:t>
                      </a:r>
                    </a:p>
                  </a:txBody>
                  <a:tcPr marL="23404" marR="23404" marT="23404" marB="23404" anchor="ctr"/>
                </a:tc>
                <a:extLst>
                  <a:ext uri="{0D108BD9-81ED-4DB2-BD59-A6C34878D82A}">
                    <a16:rowId xmlns:a16="http://schemas.microsoft.com/office/drawing/2014/main" val="3805769374"/>
                  </a:ext>
                </a:extLst>
              </a:tr>
              <a:tr h="1799271">
                <a:tc>
                  <a:txBody>
                    <a:bodyPr/>
                    <a:lstStyle/>
                    <a:p>
                      <a:r>
                        <a:rPr lang="ru-RU" sz="1700" dirty="0" smtClean="0"/>
                        <a:t>Новая БД</a:t>
                      </a:r>
                      <a:endParaRPr lang="ru-RU" sz="1700" dirty="0"/>
                    </a:p>
                  </a:txBody>
                  <a:tcPr marL="23404" marR="23404" marT="23404" marB="23404" anchor="ctr"/>
                </a:tc>
                <a:tc>
                  <a:txBody>
                    <a:bodyPr/>
                    <a:lstStyle/>
                    <a:p>
                      <a:r>
                        <a:rPr lang="ru-RU" sz="1700" dirty="0" smtClean="0"/>
                        <a:t>На код</a:t>
                      </a:r>
                      <a:endParaRPr lang="ru-RU" sz="1700" dirty="0"/>
                    </a:p>
                  </a:txBody>
                  <a:tcPr marL="23404" marR="23404" marT="23404" marB="23404" anchor="ctr"/>
                </a:tc>
                <a:tc>
                  <a:txBody>
                    <a:bodyPr/>
                    <a:lstStyle/>
                    <a:p>
                      <a:r>
                        <a:rPr lang="en-US" sz="1700" dirty="0" smtClean="0"/>
                        <a:t>Code-First</a:t>
                      </a:r>
                      <a:endParaRPr lang="en-US" sz="1700" dirty="0"/>
                    </a:p>
                  </a:txBody>
                  <a:tcPr marL="23404" marR="23404" marT="23404" marB="23404" anchor="ctr"/>
                </a:tc>
                <a:tc>
                  <a:txBody>
                    <a:bodyPr/>
                    <a:lstStyle/>
                    <a:p>
                      <a:r>
                        <a:rPr lang="ru-RU" sz="1700" dirty="0" smtClean="0"/>
                        <a:t>Если вам необходимо создать новую базу данных и вы предпочитаете работать с кодом, то лучшим подходом будет </a:t>
                      </a:r>
                      <a:r>
                        <a:rPr lang="ru-RU" sz="1700" dirty="0" err="1" smtClean="0"/>
                        <a:t>Code-First</a:t>
                      </a:r>
                      <a:r>
                        <a:rPr lang="ru-RU" sz="1700" dirty="0" smtClean="0"/>
                        <a:t>, использующий следующий рабочий процесс:</a:t>
                      </a:r>
                    </a:p>
                    <a:p>
                      <a:pPr marL="0" indent="180975">
                        <a:buFont typeface="Arial" panose="020B0604020202020204" pitchFamily="34" charset="0"/>
                        <a:buChar char="•"/>
                      </a:pPr>
                      <a:r>
                        <a:rPr lang="ru-RU" sz="1700" dirty="0" smtClean="0"/>
                        <a:t>Вы вручную создаете классы, которые определяют данные в каждой таблице базы данных.</a:t>
                      </a:r>
                    </a:p>
                    <a:p>
                      <a:pPr marL="0" indent="180975">
                        <a:buFont typeface="Arial" panose="020B0604020202020204" pitchFamily="34" charset="0"/>
                        <a:buChar char="•"/>
                      </a:pPr>
                      <a:r>
                        <a:rPr lang="ru-RU" sz="1700" dirty="0" smtClean="0"/>
                        <a:t>Вы определяете отношения между таблицами с помощью различных атрибутов и виртуальных методов.</a:t>
                      </a:r>
                    </a:p>
                    <a:p>
                      <a:pPr marL="0" indent="180975">
                        <a:buFont typeface="Arial" panose="020B0604020202020204" pitchFamily="34" charset="0"/>
                        <a:buChar char="•"/>
                      </a:pPr>
                      <a:r>
                        <a:rPr lang="ru-RU" sz="1700" dirty="0" smtClean="0"/>
                        <a:t>При необходимости, вы также настраиваете детали подключения (например, строку подключения).</a:t>
                      </a:r>
                    </a:p>
                    <a:p>
                      <a:pPr marL="0" indent="180975">
                        <a:buFont typeface="Arial" panose="020B0604020202020204" pitchFamily="34" charset="0"/>
                        <a:buChar char="•"/>
                      </a:pPr>
                      <a:r>
                        <a:rPr lang="ru-RU" sz="1700" dirty="0" err="1" smtClean="0"/>
                        <a:t>Entity</a:t>
                      </a:r>
                      <a:r>
                        <a:rPr lang="ru-RU" sz="1700" dirty="0" smtClean="0"/>
                        <a:t> </a:t>
                      </a:r>
                      <a:r>
                        <a:rPr lang="ru-RU" sz="1700" dirty="0" err="1" smtClean="0"/>
                        <a:t>Framework</a:t>
                      </a:r>
                      <a:r>
                        <a:rPr lang="ru-RU" sz="1700" dirty="0" smtClean="0"/>
                        <a:t> автоматически формирует базу данных во время выполнения.</a:t>
                      </a:r>
                      <a:endParaRPr lang="ru-RU" sz="1700" dirty="0"/>
                    </a:p>
                  </a:txBody>
                  <a:tcPr marL="23404" marR="23404" marT="23404" marB="23404" anchor="ctr"/>
                </a:tc>
                <a:extLst>
                  <a:ext uri="{0D108BD9-81ED-4DB2-BD59-A6C34878D82A}">
                    <a16:rowId xmlns:a16="http://schemas.microsoft.com/office/drawing/2014/main" val="2273374000"/>
                  </a:ext>
                </a:extLst>
              </a:tr>
              <a:tr h="1439791">
                <a:tc>
                  <a:txBody>
                    <a:bodyPr/>
                    <a:lstStyle/>
                    <a:p>
                      <a:r>
                        <a:rPr lang="ru-RU" sz="1700" smtClean="0"/>
                        <a:t>Существующая БД</a:t>
                      </a:r>
                      <a:endParaRPr lang="ru-RU" sz="1700" dirty="0"/>
                    </a:p>
                  </a:txBody>
                  <a:tcPr marL="23404" marR="23404" marT="23404" marB="23404" anchor="ctr"/>
                </a:tc>
                <a:tc>
                  <a:txBody>
                    <a:bodyPr/>
                    <a:lstStyle/>
                    <a:p>
                      <a:r>
                        <a:rPr lang="ru-RU" sz="1700" smtClean="0"/>
                        <a:t>На код</a:t>
                      </a:r>
                      <a:endParaRPr lang="ru-RU" sz="1700" dirty="0"/>
                    </a:p>
                  </a:txBody>
                  <a:tcPr marL="23404" marR="23404" marT="23404" marB="23404" anchor="ctr"/>
                </a:tc>
                <a:tc>
                  <a:txBody>
                    <a:bodyPr/>
                    <a:lstStyle/>
                    <a:p>
                      <a:r>
                        <a:rPr lang="en-US" sz="1700" smtClean="0"/>
                        <a:t>Code-First (Code-Second)</a:t>
                      </a:r>
                      <a:endParaRPr lang="en-US" sz="1700" dirty="0"/>
                    </a:p>
                  </a:txBody>
                  <a:tcPr marL="23404" marR="23404" marT="23404" marB="23404" anchor="ctr"/>
                </a:tc>
                <a:tc>
                  <a:txBody>
                    <a:bodyPr/>
                    <a:lstStyle/>
                    <a:p>
                      <a:r>
                        <a:rPr lang="ru-RU" sz="1700" dirty="0" smtClean="0"/>
                        <a:t>Если для существующей базы данных вы хотите вручную создать модель в коде, то нужно использовать подход </a:t>
                      </a:r>
                      <a:r>
                        <a:rPr lang="ru-RU" sz="1700" dirty="0" err="1" smtClean="0"/>
                        <a:t>Code-First</a:t>
                      </a:r>
                      <a:r>
                        <a:rPr lang="ru-RU" sz="1700" dirty="0" smtClean="0"/>
                        <a:t>, который некоторые разработчики также называют </a:t>
                      </a:r>
                      <a:r>
                        <a:rPr lang="ru-RU" sz="1700" dirty="0" err="1" smtClean="0"/>
                        <a:t>Code-Second</a:t>
                      </a:r>
                      <a:r>
                        <a:rPr lang="ru-RU" sz="1700" dirty="0" smtClean="0"/>
                        <a:t>, т.к. он применяется к уже существующей базе данных. Рабочий процесс выглядит следующим образом:</a:t>
                      </a:r>
                    </a:p>
                    <a:p>
                      <a:pPr marL="0" indent="180975">
                        <a:buFont typeface="Arial" panose="020B0604020202020204" pitchFamily="34" charset="0"/>
                        <a:buChar char="•"/>
                      </a:pPr>
                      <a:r>
                        <a:rPr lang="ru-RU" sz="1700" dirty="0" smtClean="0"/>
                        <a:t>Вы перепроектируете классы, которые определяют данные для каждой таблицы в базе данных с помощью кода.</a:t>
                      </a:r>
                    </a:p>
                    <a:p>
                      <a:pPr marL="0" indent="180975">
                        <a:buFont typeface="Arial" panose="020B0604020202020204" pitchFamily="34" charset="0"/>
                        <a:buChar char="•"/>
                      </a:pPr>
                      <a:r>
                        <a:rPr lang="ru-RU" sz="1700" dirty="0" smtClean="0"/>
                        <a:t>Вы отображаете отношения между таблицами в базе данных на код модели.</a:t>
                      </a:r>
                      <a:endParaRPr lang="ru-RU" sz="1700" dirty="0"/>
                    </a:p>
                  </a:txBody>
                  <a:tcPr marL="23404" marR="23404" marT="23404" marB="23404" anchor="ctr"/>
                </a:tc>
                <a:extLst>
                  <a:ext uri="{0D108BD9-81ED-4DB2-BD59-A6C34878D82A}">
                    <a16:rowId xmlns:a16="http://schemas.microsoft.com/office/drawing/2014/main" val="2360496741"/>
                  </a:ext>
                </a:extLst>
              </a:tr>
            </a:tbl>
          </a:graphicData>
        </a:graphic>
      </p:graphicFrame>
    </p:spTree>
    <p:extLst>
      <p:ext uri="{BB962C8B-B14F-4D97-AF65-F5344CB8AC3E}">
        <p14:creationId xmlns:p14="http://schemas.microsoft.com/office/powerpoint/2010/main" val="400626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sz="2800" b="1" dirty="0"/>
              <a:t>Контекст БД — это специальный класс, производный от системного класса </a:t>
            </a:r>
            <a:r>
              <a:rPr lang="ru-RU" sz="2800" b="1" dirty="0" err="1"/>
              <a:t>DbContext</a:t>
            </a:r>
            <a:r>
              <a:rPr lang="ru-RU" sz="2800" b="1" dirty="0"/>
              <a:t> и предназначенный для установления связи с БД и для выполнения запросов к БД . </a:t>
            </a:r>
            <a:endParaRPr lang="ru-RU" sz="2800" b="1" dirty="0" smtClean="0"/>
          </a:p>
          <a:p>
            <a:pPr marL="0" indent="0">
              <a:lnSpc>
                <a:spcPct val="100000"/>
              </a:lnSpc>
              <a:buNone/>
            </a:pPr>
            <a:r>
              <a:rPr lang="ru-RU" sz="2800" dirty="0" smtClean="0"/>
              <a:t>Сущность</a:t>
            </a:r>
            <a:r>
              <a:rPr lang="ru-RU" sz="2800" dirty="0"/>
              <a:t> — это класс, соответствующий таблице БД, автоматически создаваемый </a:t>
            </a:r>
            <a:r>
              <a:rPr lang="ru-RU" sz="2800" dirty="0" err="1"/>
              <a:t>Entity</a:t>
            </a:r>
            <a:r>
              <a:rPr lang="ru-RU" sz="2800" dirty="0"/>
              <a:t> </a:t>
            </a:r>
            <a:r>
              <a:rPr lang="ru-RU" sz="2800" dirty="0" err="1"/>
              <a:t>Framework</a:t>
            </a:r>
            <a:r>
              <a:rPr lang="ru-RU" sz="2800" dirty="0"/>
              <a:t>. Свойства этого класса соответствуют полям таблицы.</a:t>
            </a:r>
          </a:p>
        </p:txBody>
      </p:sp>
    </p:spTree>
    <p:extLst>
      <p:ext uri="{BB962C8B-B14F-4D97-AF65-F5344CB8AC3E}">
        <p14:creationId xmlns:p14="http://schemas.microsoft.com/office/powerpoint/2010/main" val="63288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Что такое </a:t>
            </a:r>
            <a:r>
              <a:rPr lang="en-US" dirty="0"/>
              <a:t>Entity Framework?</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b="1" i="1" dirty="0" err="1"/>
              <a:t>Entity</a:t>
            </a:r>
            <a:r>
              <a:rPr lang="ru-RU" b="1" i="1" dirty="0"/>
              <a:t> </a:t>
            </a:r>
            <a:r>
              <a:rPr lang="ru-RU" b="1" i="1" dirty="0" err="1"/>
              <a:t>Framework</a:t>
            </a:r>
            <a:r>
              <a:rPr lang="ru-RU" b="1" i="1" dirty="0"/>
              <a:t> является продолжением технологии </a:t>
            </a:r>
            <a:r>
              <a:rPr lang="ru-RU" b="1" i="1" dirty="0" err="1"/>
              <a:t>Microsoft</a:t>
            </a:r>
            <a:r>
              <a:rPr lang="ru-RU" b="1" i="1" dirty="0"/>
              <a:t> </a:t>
            </a:r>
            <a:r>
              <a:rPr lang="ru-RU" b="1" i="1" dirty="0" err="1"/>
              <a:t>ActiveX</a:t>
            </a:r>
            <a:r>
              <a:rPr lang="ru-RU" b="1" i="1" dirty="0"/>
              <a:t> </a:t>
            </a:r>
            <a:r>
              <a:rPr lang="ru-RU" b="1" i="1" dirty="0" err="1"/>
              <a:t>Data</a:t>
            </a:r>
            <a:r>
              <a:rPr lang="ru-RU" b="1" i="1" dirty="0"/>
              <a:t> и предоставляет возможность работы с базами данных через объектно-ориентированный код C#. </a:t>
            </a:r>
            <a:endParaRPr lang="ru-RU" b="1" i="1" dirty="0" smtClean="0"/>
          </a:p>
          <a:p>
            <a:pPr marL="0" indent="0">
              <a:lnSpc>
                <a:spcPct val="100000"/>
              </a:lnSpc>
              <a:buNone/>
            </a:pPr>
            <a:r>
              <a:rPr lang="ru-RU" u="sng" dirty="0" smtClean="0"/>
              <a:t>Этот </a:t>
            </a:r>
            <a:r>
              <a:rPr lang="ru-RU" u="sng" dirty="0"/>
              <a:t>подход предоставляет ряд существенных преимуществ: </a:t>
            </a:r>
            <a:endParaRPr lang="ru-RU" u="sng" dirty="0" smtClean="0"/>
          </a:p>
          <a:p>
            <a:pPr indent="500063">
              <a:lnSpc>
                <a:spcPct val="100000"/>
              </a:lnSpc>
            </a:pPr>
            <a:r>
              <a:rPr lang="ru-RU" i="1" dirty="0" smtClean="0"/>
              <a:t>вам </a:t>
            </a:r>
            <a:r>
              <a:rPr lang="ru-RU" i="1" dirty="0"/>
              <a:t>не нужно беспокоиться о коде доступа к данным</a:t>
            </a:r>
            <a:r>
              <a:rPr lang="ru-RU" i="1" dirty="0" smtClean="0"/>
              <a:t>,</a:t>
            </a:r>
          </a:p>
          <a:p>
            <a:pPr indent="500063">
              <a:lnSpc>
                <a:spcPct val="100000"/>
              </a:lnSpc>
            </a:pPr>
            <a:r>
              <a:rPr lang="ru-RU" i="1" dirty="0" smtClean="0"/>
              <a:t>вам </a:t>
            </a:r>
            <a:r>
              <a:rPr lang="ru-RU" i="1" dirty="0"/>
              <a:t>не нужно знать деталей работы СУБД SQL </a:t>
            </a:r>
            <a:r>
              <a:rPr lang="ru-RU" i="1" dirty="0" err="1"/>
              <a:t>Server</a:t>
            </a:r>
            <a:r>
              <a:rPr lang="ru-RU" i="1" dirty="0"/>
              <a:t> и синтаксиса языка запросов T-SQL, вместо этого вы работаете с таблицами базы данных как с классами C#, с полями этих таблиц - как со свойствами классов, </a:t>
            </a:r>
            <a:endParaRPr lang="ru-RU" i="1" dirty="0" smtClean="0"/>
          </a:p>
          <a:p>
            <a:pPr indent="500063">
              <a:lnSpc>
                <a:spcPct val="100000"/>
              </a:lnSpc>
            </a:pPr>
            <a:r>
              <a:rPr lang="ru-RU" i="1" dirty="0" smtClean="0"/>
              <a:t>а </a:t>
            </a:r>
            <a:r>
              <a:rPr lang="ru-RU" i="1" dirty="0"/>
              <a:t>синтаксис SQL-запросов, который в ADO.NET раньше нужно было вставлять в код C# в виде команд, заменен на более удобный подход с LINQ. </a:t>
            </a:r>
            <a:endParaRPr lang="ru-RU" i="1" dirty="0" smtClean="0"/>
          </a:p>
          <a:p>
            <a:pPr marL="0" indent="0">
              <a:lnSpc>
                <a:spcPct val="100000"/>
              </a:lnSpc>
              <a:buNone/>
            </a:pPr>
            <a:r>
              <a:rPr lang="ru-RU" u="sng" dirty="0" err="1" smtClean="0"/>
              <a:t>Entity</a:t>
            </a:r>
            <a:r>
              <a:rPr lang="ru-RU" u="sng" dirty="0" smtClean="0"/>
              <a:t> </a:t>
            </a:r>
            <a:r>
              <a:rPr lang="ru-RU" u="sng" dirty="0" err="1"/>
              <a:t>Framework</a:t>
            </a:r>
            <a:r>
              <a:rPr lang="ru-RU" u="sng" dirty="0"/>
              <a:t> берет на себя обязанности по преобразованию кода C# в SQL-инструкции.</a:t>
            </a:r>
            <a:endParaRPr lang="ru-RU" sz="2800" u="sng"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b="1" dirty="0"/>
              <a:t>С момента своего появления, наиболее важным классом </a:t>
            </a:r>
            <a:r>
              <a:rPr lang="ru-RU" b="1" dirty="0" err="1"/>
              <a:t>Entity</a:t>
            </a:r>
            <a:r>
              <a:rPr lang="ru-RU" b="1" dirty="0"/>
              <a:t> </a:t>
            </a:r>
            <a:r>
              <a:rPr lang="ru-RU" b="1" dirty="0" err="1"/>
              <a:t>Framework</a:t>
            </a:r>
            <a:r>
              <a:rPr lang="ru-RU" b="1" dirty="0"/>
              <a:t> являлся класс </a:t>
            </a:r>
            <a:r>
              <a:rPr lang="ru-RU" b="1" dirty="0" err="1"/>
              <a:t>ObjectContext</a:t>
            </a:r>
            <a:r>
              <a:rPr lang="ru-RU" b="1" dirty="0"/>
              <a:t>. </a:t>
            </a:r>
            <a:r>
              <a:rPr lang="ru-RU" b="1" dirty="0" smtClean="0"/>
              <a:t>Именно </a:t>
            </a:r>
            <a:r>
              <a:rPr lang="ru-RU" b="1" dirty="0"/>
              <a:t>этот класс позволял взаимодействовать с базой данных используя сущностную модель классов. </a:t>
            </a:r>
            <a:endParaRPr lang="ru-RU" b="1" dirty="0" smtClean="0"/>
          </a:p>
          <a:p>
            <a:pPr marL="0" indent="0">
              <a:lnSpc>
                <a:spcPct val="100000"/>
              </a:lnSpc>
              <a:buNone/>
            </a:pPr>
            <a:r>
              <a:rPr lang="ru-RU" i="1" dirty="0" smtClean="0"/>
              <a:t>Класс </a:t>
            </a:r>
            <a:r>
              <a:rPr lang="ru-RU" i="1" dirty="0"/>
              <a:t>контекста позволяет вам создавать и выполнять запросы, отслеживать изменения в объектах и отображать эти изменения на базу данных. </a:t>
            </a:r>
            <a:endParaRPr lang="ru-RU" i="1" dirty="0" smtClean="0"/>
          </a:p>
          <a:p>
            <a:pPr marL="0" indent="0">
              <a:lnSpc>
                <a:spcPct val="100000"/>
              </a:lnSpc>
              <a:buNone/>
            </a:pPr>
            <a:r>
              <a:rPr lang="ru-RU" u="sng" dirty="0" smtClean="0"/>
              <a:t>Класс </a:t>
            </a:r>
            <a:r>
              <a:rPr lang="ru-RU" u="sng" dirty="0" err="1"/>
              <a:t>ObjectContext</a:t>
            </a:r>
            <a:r>
              <a:rPr lang="ru-RU" u="sng" dirty="0"/>
              <a:t> взаимодействует с другими важными классами платформы </a:t>
            </a:r>
            <a:r>
              <a:rPr lang="ru-RU" u="sng" dirty="0" err="1"/>
              <a:t>Entity</a:t>
            </a:r>
            <a:r>
              <a:rPr lang="ru-RU" u="sng" dirty="0"/>
              <a:t> </a:t>
            </a:r>
            <a:r>
              <a:rPr lang="ru-RU" u="sng" dirty="0" err="1"/>
              <a:t>Framework</a:t>
            </a:r>
            <a:r>
              <a:rPr lang="ru-RU" u="sng" dirty="0"/>
              <a:t>, например, с классом </a:t>
            </a:r>
            <a:r>
              <a:rPr lang="ru-RU" b="1" u="sng" dirty="0" err="1"/>
              <a:t>ObjectSet</a:t>
            </a:r>
            <a:r>
              <a:rPr lang="ru-RU" u="sng" dirty="0"/>
              <a:t> - его объекты можно использовать в качестве коллекций данных из таблиц, </a:t>
            </a:r>
            <a:r>
              <a:rPr lang="ru-RU" b="1" u="sng" dirty="0" err="1"/>
              <a:t>ObjectQuery</a:t>
            </a:r>
            <a:r>
              <a:rPr lang="ru-RU" u="sng" dirty="0"/>
              <a:t> – является ядром создания запроса и т.д.</a:t>
            </a:r>
            <a:endParaRPr lang="ru-RU" sz="2800" u="sng" dirty="0"/>
          </a:p>
        </p:txBody>
      </p:sp>
    </p:spTree>
    <p:extLst>
      <p:ext uri="{BB962C8B-B14F-4D97-AF65-F5344CB8AC3E}">
        <p14:creationId xmlns:p14="http://schemas.microsoft.com/office/powerpoint/2010/main" val="259898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rtlCol="0" anchor="ctr">
            <a:normAutofit lnSpcReduction="10000"/>
          </a:bodyPr>
          <a:lstStyle/>
          <a:p>
            <a:pPr marL="0" lvl="0" indent="541338" eaLnBrk="0" fontAlgn="base" hangingPunct="0">
              <a:lnSpc>
                <a:spcPct val="100000"/>
              </a:lnSpc>
              <a:spcBef>
                <a:spcPct val="0"/>
              </a:spcBef>
              <a:spcAft>
                <a:spcPct val="0"/>
              </a:spcAft>
              <a:buClrTx/>
              <a:buSzTx/>
              <a:buNone/>
            </a:pPr>
            <a:r>
              <a:rPr lang="ru-RU" altLang="en-US" dirty="0" err="1"/>
              <a:t>К</a:t>
            </a:r>
            <a:r>
              <a:rPr lang="en-US" altLang="en-US" dirty="0" err="1"/>
              <a:t>лассы</a:t>
            </a:r>
            <a:r>
              <a:rPr lang="en-US" altLang="en-US" dirty="0"/>
              <a:t> </a:t>
            </a:r>
            <a:r>
              <a:rPr lang="en-US" altLang="en-US" dirty="0" err="1"/>
              <a:t>контекста</a:t>
            </a:r>
            <a:r>
              <a:rPr lang="ru-RU" altLang="en-US" dirty="0"/>
              <a:t> </a:t>
            </a:r>
            <a:r>
              <a:rPr lang="en-US" altLang="en-US" dirty="0" err="1"/>
              <a:t>обеспечивают</a:t>
            </a:r>
            <a:r>
              <a:rPr lang="en-US" altLang="en-US" dirty="0"/>
              <a:t> </a:t>
            </a:r>
            <a:r>
              <a:rPr lang="en-US" altLang="en-US" dirty="0" err="1"/>
              <a:t>взаимодействие</a:t>
            </a:r>
            <a:r>
              <a:rPr lang="en-US" altLang="en-US" dirty="0"/>
              <a:t> </a:t>
            </a:r>
            <a:r>
              <a:rPr lang="en-US" altLang="en-US" dirty="0" err="1"/>
              <a:t>между</a:t>
            </a:r>
            <a:r>
              <a:rPr lang="en-US" altLang="en-US" dirty="0"/>
              <a:t> </a:t>
            </a:r>
            <a:r>
              <a:rPr lang="en-US" altLang="en-US" dirty="0" err="1"/>
              <a:t>сущностными</a:t>
            </a:r>
            <a:r>
              <a:rPr lang="en-US" altLang="en-US" dirty="0"/>
              <a:t> </a:t>
            </a:r>
            <a:r>
              <a:rPr lang="en-US" altLang="en-US" dirty="0" err="1"/>
              <a:t>классами</a:t>
            </a:r>
            <a:r>
              <a:rPr lang="en-US" altLang="en-US" dirty="0"/>
              <a:t> </a:t>
            </a:r>
            <a:r>
              <a:rPr lang="en-US" altLang="en-US" dirty="0" err="1"/>
              <a:t>модели</a:t>
            </a:r>
            <a:r>
              <a:rPr lang="en-US" altLang="en-US" dirty="0"/>
              <a:t> и </a:t>
            </a:r>
            <a:r>
              <a:rPr lang="en-US" altLang="en-US" dirty="0" err="1"/>
              <a:t>базой</a:t>
            </a:r>
            <a:r>
              <a:rPr lang="en-US" altLang="en-US" dirty="0"/>
              <a:t> </a:t>
            </a:r>
            <a:r>
              <a:rPr lang="en-US" altLang="en-US" dirty="0" err="1"/>
              <a:t>данных</a:t>
            </a:r>
            <a:r>
              <a:rPr lang="en-US" altLang="en-US" dirty="0"/>
              <a:t>. </a:t>
            </a:r>
            <a:r>
              <a:rPr lang="en-US" altLang="en-US" dirty="0" err="1"/>
              <a:t>Классы</a:t>
            </a:r>
            <a:r>
              <a:rPr lang="en-US" altLang="en-US" dirty="0"/>
              <a:t> </a:t>
            </a:r>
            <a:r>
              <a:rPr lang="en-US" altLang="en-US" dirty="0" err="1"/>
              <a:t>модели</a:t>
            </a:r>
            <a:r>
              <a:rPr lang="en-US" altLang="en-US" dirty="0"/>
              <a:t>, в </a:t>
            </a:r>
            <a:r>
              <a:rPr lang="en-US" altLang="en-US" dirty="0" err="1"/>
              <a:t>свою</a:t>
            </a:r>
            <a:r>
              <a:rPr lang="en-US" altLang="en-US" dirty="0"/>
              <a:t> </a:t>
            </a:r>
            <a:r>
              <a:rPr lang="en-US" altLang="en-US" dirty="0" err="1"/>
              <a:t>очередь</a:t>
            </a:r>
            <a:r>
              <a:rPr lang="en-US" altLang="en-US" dirty="0"/>
              <a:t>, </a:t>
            </a:r>
            <a:r>
              <a:rPr lang="en-US" altLang="en-US" dirty="0" err="1"/>
              <a:t>обеспечивают</a:t>
            </a:r>
            <a:r>
              <a:rPr lang="en-US" altLang="en-US" dirty="0"/>
              <a:t> </a:t>
            </a:r>
            <a:r>
              <a:rPr lang="en-US" altLang="en-US" dirty="0" err="1"/>
              <a:t>доступ</a:t>
            </a:r>
            <a:r>
              <a:rPr lang="en-US" altLang="en-US" dirty="0"/>
              <a:t> к </a:t>
            </a:r>
            <a:r>
              <a:rPr lang="en-US" altLang="en-US" dirty="0" err="1"/>
              <a:t>свойствам</a:t>
            </a:r>
            <a:r>
              <a:rPr lang="en-US" altLang="en-US" dirty="0"/>
              <a:t>, </a:t>
            </a:r>
            <a:r>
              <a:rPr lang="en-US" altLang="en-US" dirty="0" err="1"/>
              <a:t>настройкам</a:t>
            </a:r>
            <a:r>
              <a:rPr lang="en-US" altLang="en-US" dirty="0"/>
              <a:t> </a:t>
            </a:r>
            <a:r>
              <a:rPr lang="en-US" altLang="en-US" dirty="0" err="1"/>
              <a:t>отношений</a:t>
            </a:r>
            <a:r>
              <a:rPr lang="en-US" altLang="en-US" dirty="0"/>
              <a:t> </a:t>
            </a:r>
            <a:r>
              <a:rPr lang="en-US" altLang="en-US" dirty="0" err="1"/>
              <a:t>между</a:t>
            </a:r>
            <a:r>
              <a:rPr lang="en-US" altLang="en-US" dirty="0"/>
              <a:t> </a:t>
            </a:r>
            <a:r>
              <a:rPr lang="en-US" altLang="en-US" dirty="0" err="1"/>
              <a:t>таблицами</a:t>
            </a:r>
            <a:r>
              <a:rPr lang="en-US" altLang="en-US" dirty="0"/>
              <a:t> и </a:t>
            </a:r>
            <a:r>
              <a:rPr lang="en-US" altLang="en-US" dirty="0" err="1"/>
              <a:t>другим</a:t>
            </a:r>
            <a:r>
              <a:rPr lang="en-US" altLang="en-US" dirty="0"/>
              <a:t> </a:t>
            </a:r>
            <a:r>
              <a:rPr lang="en-US" altLang="en-US" dirty="0" err="1"/>
              <a:t>особенностям</a:t>
            </a:r>
            <a:r>
              <a:rPr lang="en-US" altLang="en-US" dirty="0"/>
              <a:t> </a:t>
            </a:r>
            <a:r>
              <a:rPr lang="en-US" altLang="en-US" dirty="0" err="1"/>
              <a:t>модели</a:t>
            </a:r>
            <a:r>
              <a:rPr lang="en-US" altLang="en-US" dirty="0"/>
              <a:t>. </a:t>
            </a:r>
            <a:endParaRPr lang="ru-RU" altLang="en-US" dirty="0" smtClean="0"/>
          </a:p>
          <a:p>
            <a:pPr marL="0" lvl="0" indent="541338" eaLnBrk="0" fontAlgn="base" hangingPunct="0">
              <a:lnSpc>
                <a:spcPct val="100000"/>
              </a:lnSpc>
              <a:spcBef>
                <a:spcPct val="0"/>
              </a:spcBef>
              <a:spcAft>
                <a:spcPct val="0"/>
              </a:spcAft>
              <a:buClrTx/>
              <a:buSzTx/>
              <a:buNone/>
            </a:pPr>
            <a:r>
              <a:rPr lang="en-US" altLang="en-US" dirty="0" err="1" smtClean="0"/>
              <a:t>Благодаря</a:t>
            </a:r>
            <a:r>
              <a:rPr lang="en-US" altLang="en-US" dirty="0" smtClean="0"/>
              <a:t> </a:t>
            </a:r>
            <a:r>
              <a:rPr lang="en-US" altLang="en-US" dirty="0" err="1"/>
              <a:t>новым</a:t>
            </a:r>
            <a:r>
              <a:rPr lang="en-US" altLang="en-US" dirty="0"/>
              <a:t> </a:t>
            </a:r>
            <a:r>
              <a:rPr lang="en-US" altLang="en-US" dirty="0" err="1"/>
              <a:t>классам</a:t>
            </a:r>
            <a:r>
              <a:rPr lang="en-US" altLang="en-US" dirty="0"/>
              <a:t> </a:t>
            </a:r>
            <a:r>
              <a:rPr lang="en-US" altLang="en-US" dirty="0" err="1"/>
              <a:t>контекста</a:t>
            </a:r>
            <a:r>
              <a:rPr lang="en-US" altLang="en-US" dirty="0"/>
              <a:t> и </a:t>
            </a:r>
            <a:r>
              <a:rPr lang="en-US" altLang="en-US" dirty="0" err="1"/>
              <a:t>подходу</a:t>
            </a:r>
            <a:r>
              <a:rPr lang="en-US" altLang="en-US" dirty="0"/>
              <a:t> Code-First, </a:t>
            </a:r>
            <a:r>
              <a:rPr lang="en-US" altLang="en-US" dirty="0" err="1"/>
              <a:t>вы</a:t>
            </a:r>
            <a:r>
              <a:rPr lang="en-US" altLang="en-US" dirty="0"/>
              <a:t> </a:t>
            </a:r>
            <a:r>
              <a:rPr lang="en-US" altLang="en-US" dirty="0" err="1"/>
              <a:t>можете</a:t>
            </a:r>
            <a:r>
              <a:rPr lang="en-US" altLang="en-US" dirty="0"/>
              <a:t> </a:t>
            </a:r>
            <a:r>
              <a:rPr lang="en-US" altLang="en-US" dirty="0" err="1"/>
              <a:t>изменять</a:t>
            </a:r>
            <a:r>
              <a:rPr lang="en-US" altLang="en-US" dirty="0"/>
              <a:t> </a:t>
            </a:r>
            <a:r>
              <a:rPr lang="en-US" altLang="en-US" dirty="0" err="1"/>
              <a:t>структуру</a:t>
            </a:r>
            <a:r>
              <a:rPr lang="en-US" altLang="en-US" dirty="0"/>
              <a:t> </a:t>
            </a:r>
            <a:r>
              <a:rPr lang="en-US" altLang="en-US" dirty="0" err="1"/>
              <a:t>базы</a:t>
            </a:r>
            <a:r>
              <a:rPr lang="en-US" altLang="en-US" dirty="0"/>
              <a:t> </a:t>
            </a:r>
            <a:r>
              <a:rPr lang="en-US" altLang="en-US" dirty="0" err="1"/>
              <a:t>данных</a:t>
            </a:r>
            <a:r>
              <a:rPr lang="en-US" altLang="en-US" dirty="0"/>
              <a:t>, </a:t>
            </a:r>
            <a:r>
              <a:rPr lang="en-US" altLang="en-US" dirty="0" err="1"/>
              <a:t>добавлять</a:t>
            </a:r>
            <a:r>
              <a:rPr lang="en-US" altLang="en-US" dirty="0"/>
              <a:t>, </a:t>
            </a:r>
            <a:r>
              <a:rPr lang="en-US" altLang="en-US" dirty="0" err="1"/>
              <a:t>обновлять</a:t>
            </a:r>
            <a:r>
              <a:rPr lang="en-US" altLang="en-US" dirty="0"/>
              <a:t> и </a:t>
            </a:r>
            <a:r>
              <a:rPr lang="en-US" altLang="en-US" dirty="0" err="1"/>
              <a:t>удалять</a:t>
            </a:r>
            <a:r>
              <a:rPr lang="en-US" altLang="en-US" dirty="0"/>
              <a:t> </a:t>
            </a:r>
            <a:r>
              <a:rPr lang="en-US" altLang="en-US" dirty="0" err="1"/>
              <a:t>данные</a:t>
            </a:r>
            <a:r>
              <a:rPr lang="en-US" altLang="en-US" dirty="0"/>
              <a:t> </a:t>
            </a:r>
            <a:r>
              <a:rPr lang="en-US" altLang="en-US" dirty="0" err="1"/>
              <a:t>используя</a:t>
            </a:r>
            <a:r>
              <a:rPr lang="en-US" altLang="en-US" dirty="0"/>
              <a:t> </a:t>
            </a:r>
            <a:r>
              <a:rPr lang="en-US" altLang="en-US" dirty="0" err="1"/>
              <a:t>только</a:t>
            </a:r>
            <a:r>
              <a:rPr lang="en-US" altLang="en-US" dirty="0"/>
              <a:t> </a:t>
            </a:r>
            <a:r>
              <a:rPr lang="en-US" altLang="en-US" dirty="0" err="1"/>
              <a:t>код</a:t>
            </a:r>
            <a:r>
              <a:rPr lang="en-US" altLang="en-US" dirty="0"/>
              <a:t>. </a:t>
            </a:r>
            <a:endParaRPr lang="ru-RU" altLang="en-US" dirty="0" smtClean="0"/>
          </a:p>
          <a:p>
            <a:pPr marL="0" lvl="0" indent="541338" eaLnBrk="0" fontAlgn="base" hangingPunct="0">
              <a:lnSpc>
                <a:spcPct val="100000"/>
              </a:lnSpc>
              <a:spcBef>
                <a:spcPct val="0"/>
              </a:spcBef>
              <a:spcAft>
                <a:spcPct val="0"/>
              </a:spcAft>
              <a:buClrTx/>
              <a:buSzTx/>
              <a:buNone/>
            </a:pPr>
            <a:r>
              <a:rPr lang="en-US" altLang="en-US" sz="2800" u="sng" dirty="0" err="1" smtClean="0"/>
              <a:t>Назначение</a:t>
            </a:r>
            <a:r>
              <a:rPr lang="en-US" altLang="en-US" sz="2800" u="sng" dirty="0" smtClean="0"/>
              <a:t> </a:t>
            </a:r>
            <a:r>
              <a:rPr lang="en-US" altLang="en-US" sz="2800" u="sng" dirty="0" err="1"/>
              <a:t>основных</a:t>
            </a:r>
            <a:r>
              <a:rPr lang="en-US" altLang="en-US" sz="2800" u="sng" dirty="0"/>
              <a:t> </a:t>
            </a:r>
            <a:r>
              <a:rPr lang="en-US" altLang="en-US" sz="2800" u="sng" dirty="0" err="1"/>
              <a:t>классов</a:t>
            </a:r>
            <a:r>
              <a:rPr lang="en-US" altLang="en-US" sz="2800" u="sng" dirty="0"/>
              <a:t> </a:t>
            </a:r>
            <a:r>
              <a:rPr lang="en-US" altLang="en-US" sz="2800" u="sng" dirty="0" err="1"/>
              <a:t>DbContext</a:t>
            </a:r>
            <a:r>
              <a:rPr lang="en-US" altLang="en-US" sz="2800" u="sng" dirty="0"/>
              <a:t> API:</a:t>
            </a:r>
          </a:p>
          <a:p>
            <a:pPr marL="0" lvl="0" indent="541338" eaLnBrk="0" fontAlgn="base" hangingPunct="0">
              <a:lnSpc>
                <a:spcPct val="100000"/>
              </a:lnSpc>
              <a:spcBef>
                <a:spcPct val="0"/>
              </a:spcBef>
              <a:spcAft>
                <a:spcPct val="0"/>
              </a:spcAft>
              <a:buClrTx/>
              <a:buSzTx/>
              <a:buNone/>
            </a:pPr>
            <a:r>
              <a:rPr lang="en-US" altLang="en-US" b="1" u="sng" dirty="0" err="1" smtClean="0"/>
              <a:t>DbContext</a:t>
            </a:r>
            <a:r>
              <a:rPr lang="ru-RU" altLang="en-US" dirty="0" smtClean="0"/>
              <a:t>. </a:t>
            </a:r>
            <a:r>
              <a:rPr lang="en-US" altLang="en-US" dirty="0" err="1" smtClean="0"/>
              <a:t>Является</a:t>
            </a:r>
            <a:r>
              <a:rPr lang="en-US" altLang="en-US" dirty="0" smtClean="0"/>
              <a:t> </a:t>
            </a:r>
            <a:r>
              <a:rPr lang="en-US" altLang="en-US" dirty="0" err="1"/>
              <a:t>базовым</a:t>
            </a:r>
            <a:r>
              <a:rPr lang="en-US" altLang="en-US" dirty="0"/>
              <a:t> </a:t>
            </a:r>
            <a:r>
              <a:rPr lang="en-US" altLang="en-US" dirty="0" err="1"/>
              <a:t>классом</a:t>
            </a:r>
            <a:r>
              <a:rPr lang="en-US" altLang="en-US" dirty="0"/>
              <a:t> Entity Framework и </a:t>
            </a:r>
            <a:r>
              <a:rPr lang="en-US" altLang="en-US" dirty="0" err="1"/>
              <a:t>предоставляет</a:t>
            </a:r>
            <a:r>
              <a:rPr lang="en-US" altLang="en-US" dirty="0"/>
              <a:t> </a:t>
            </a:r>
            <a:r>
              <a:rPr lang="en-US" altLang="en-US" dirty="0" err="1"/>
              <a:t>широкие</a:t>
            </a:r>
            <a:r>
              <a:rPr lang="en-US" altLang="en-US" dirty="0"/>
              <a:t> </a:t>
            </a:r>
            <a:r>
              <a:rPr lang="en-US" altLang="en-US" dirty="0" err="1"/>
              <a:t>возможности</a:t>
            </a:r>
            <a:r>
              <a:rPr lang="en-US" altLang="en-US" dirty="0"/>
              <a:t> </a:t>
            </a:r>
            <a:r>
              <a:rPr lang="en-US" altLang="en-US" dirty="0" err="1"/>
              <a:t>по</a:t>
            </a:r>
            <a:r>
              <a:rPr lang="en-US" altLang="en-US" dirty="0"/>
              <a:t> </a:t>
            </a:r>
            <a:r>
              <a:rPr lang="en-US" altLang="en-US" dirty="0" err="1"/>
              <a:t>работе</a:t>
            </a:r>
            <a:r>
              <a:rPr lang="en-US" altLang="en-US" dirty="0"/>
              <a:t> с </a:t>
            </a:r>
            <a:r>
              <a:rPr lang="en-US" altLang="en-US" dirty="0" err="1"/>
              <a:t>базой</a:t>
            </a:r>
            <a:r>
              <a:rPr lang="en-US" altLang="en-US" dirty="0"/>
              <a:t> </a:t>
            </a:r>
            <a:r>
              <a:rPr lang="en-US" altLang="en-US" dirty="0" err="1"/>
              <a:t>данных</a:t>
            </a:r>
            <a:r>
              <a:rPr lang="en-US" altLang="en-US" dirty="0"/>
              <a:t>: </a:t>
            </a:r>
            <a:r>
              <a:rPr lang="en-US" altLang="en-US" dirty="0" err="1"/>
              <a:t>создание</a:t>
            </a:r>
            <a:r>
              <a:rPr lang="en-US" altLang="en-US" dirty="0"/>
              <a:t> </a:t>
            </a:r>
            <a:r>
              <a:rPr lang="en-US" altLang="en-US" dirty="0" err="1"/>
              <a:t>запросов</a:t>
            </a:r>
            <a:r>
              <a:rPr lang="en-US" altLang="en-US" dirty="0"/>
              <a:t>, </a:t>
            </a:r>
            <a:r>
              <a:rPr lang="en-US" altLang="en-US" dirty="0" err="1"/>
              <a:t>отслеживание</a:t>
            </a:r>
            <a:r>
              <a:rPr lang="en-US" altLang="en-US" dirty="0"/>
              <a:t> </a:t>
            </a:r>
            <a:r>
              <a:rPr lang="en-US" altLang="en-US" dirty="0" err="1"/>
              <a:t>изменений</a:t>
            </a:r>
            <a:r>
              <a:rPr lang="en-US" altLang="en-US" dirty="0"/>
              <a:t> и </a:t>
            </a:r>
            <a:r>
              <a:rPr lang="en-US" altLang="en-US" dirty="0" err="1"/>
              <a:t>сохранение</a:t>
            </a:r>
            <a:r>
              <a:rPr lang="en-US" altLang="en-US" dirty="0"/>
              <a:t> </a:t>
            </a:r>
            <a:r>
              <a:rPr lang="en-US" altLang="en-US" dirty="0" err="1"/>
              <a:t>данных</a:t>
            </a:r>
            <a:r>
              <a:rPr lang="en-US" altLang="en-US" dirty="0"/>
              <a:t> в </a:t>
            </a:r>
            <a:r>
              <a:rPr lang="en-US" altLang="en-US" dirty="0" err="1"/>
              <a:t>базе</a:t>
            </a:r>
            <a:r>
              <a:rPr lang="en-US" altLang="en-US" dirty="0"/>
              <a:t>.</a:t>
            </a:r>
          </a:p>
          <a:p>
            <a:pPr marL="0" lvl="0" indent="541338" eaLnBrk="0" fontAlgn="base" hangingPunct="0">
              <a:lnSpc>
                <a:spcPct val="100000"/>
              </a:lnSpc>
              <a:spcBef>
                <a:spcPct val="0"/>
              </a:spcBef>
              <a:spcAft>
                <a:spcPct val="0"/>
              </a:spcAft>
              <a:buClrTx/>
              <a:buSzTx/>
              <a:buNone/>
            </a:pPr>
            <a:r>
              <a:rPr lang="en-US" altLang="en-US" b="1" u="sng" dirty="0" err="1" smtClean="0"/>
              <a:t>DbSet</a:t>
            </a:r>
            <a:r>
              <a:rPr lang="ru-RU" altLang="en-US" dirty="0" smtClean="0"/>
              <a:t>. </a:t>
            </a:r>
            <a:r>
              <a:rPr lang="en-US" altLang="en-US" dirty="0" err="1" smtClean="0"/>
              <a:t>Описывает</a:t>
            </a:r>
            <a:r>
              <a:rPr lang="en-US" altLang="en-US" dirty="0" smtClean="0"/>
              <a:t> </a:t>
            </a:r>
            <a:r>
              <a:rPr lang="en-US" altLang="en-US" dirty="0" err="1"/>
              <a:t>набор</a:t>
            </a:r>
            <a:r>
              <a:rPr lang="en-US" altLang="en-US" dirty="0"/>
              <a:t> </a:t>
            </a:r>
            <a:r>
              <a:rPr lang="en-US" altLang="en-US" dirty="0" err="1"/>
              <a:t>сущностных</a:t>
            </a:r>
            <a:r>
              <a:rPr lang="en-US" altLang="en-US" dirty="0"/>
              <a:t> </a:t>
            </a:r>
            <a:r>
              <a:rPr lang="en-US" altLang="en-US" dirty="0" err="1"/>
              <a:t>классов</a:t>
            </a:r>
            <a:r>
              <a:rPr lang="en-US" altLang="en-US" dirty="0"/>
              <a:t>, </a:t>
            </a:r>
            <a:r>
              <a:rPr lang="en-US" altLang="en-US" dirty="0" err="1"/>
              <a:t>который</a:t>
            </a:r>
            <a:r>
              <a:rPr lang="en-US" altLang="en-US" dirty="0"/>
              <a:t> </a:t>
            </a:r>
            <a:r>
              <a:rPr lang="en-US" altLang="en-US" dirty="0" err="1"/>
              <a:t>затем</a:t>
            </a:r>
            <a:r>
              <a:rPr lang="en-US" altLang="en-US" dirty="0"/>
              <a:t> </a:t>
            </a:r>
            <a:r>
              <a:rPr lang="en-US" altLang="en-US" dirty="0" err="1"/>
              <a:t>можно</a:t>
            </a:r>
            <a:r>
              <a:rPr lang="en-US" altLang="en-US" dirty="0"/>
              <a:t> </a:t>
            </a:r>
            <a:r>
              <a:rPr lang="en-US" altLang="en-US" dirty="0" err="1"/>
              <a:t>использовать</a:t>
            </a:r>
            <a:r>
              <a:rPr lang="en-US" altLang="en-US" dirty="0"/>
              <a:t> в </a:t>
            </a:r>
            <a:r>
              <a:rPr lang="en-US" altLang="en-US" dirty="0" err="1"/>
              <a:t>коде</a:t>
            </a:r>
            <a:r>
              <a:rPr lang="en-US" altLang="en-US" dirty="0"/>
              <a:t> </a:t>
            </a:r>
            <a:r>
              <a:rPr lang="en-US" altLang="en-US" dirty="0" err="1"/>
              <a:t>для</a:t>
            </a:r>
            <a:r>
              <a:rPr lang="en-US" altLang="en-US" dirty="0"/>
              <a:t> </a:t>
            </a:r>
            <a:r>
              <a:rPr lang="en-US" altLang="en-US" dirty="0" err="1"/>
              <a:t>создания</a:t>
            </a:r>
            <a:r>
              <a:rPr lang="en-US" altLang="en-US" dirty="0"/>
              <a:t> </a:t>
            </a:r>
            <a:r>
              <a:rPr lang="en-US" altLang="en-US" dirty="0" err="1"/>
              <a:t>запросов</a:t>
            </a:r>
            <a:r>
              <a:rPr lang="en-US" altLang="en-US" dirty="0"/>
              <a:t> CRUD (create, read, update, delete) к </a:t>
            </a:r>
            <a:r>
              <a:rPr lang="en-US" altLang="en-US" dirty="0" err="1"/>
              <a:t>данным</a:t>
            </a:r>
            <a:r>
              <a:rPr lang="en-US" altLang="en-US" dirty="0"/>
              <a:t>. С </a:t>
            </a:r>
            <a:r>
              <a:rPr lang="en-US" altLang="en-US" dirty="0" err="1"/>
              <a:t>помощью</a:t>
            </a:r>
            <a:r>
              <a:rPr lang="en-US" altLang="en-US" dirty="0"/>
              <a:t> </a:t>
            </a:r>
            <a:r>
              <a:rPr lang="en-US" altLang="en-US" dirty="0" err="1"/>
              <a:t>экземпляров</a:t>
            </a:r>
            <a:r>
              <a:rPr lang="en-US" altLang="en-US" dirty="0"/>
              <a:t> </a:t>
            </a:r>
            <a:r>
              <a:rPr lang="en-US" altLang="en-US" dirty="0" err="1"/>
              <a:t>этого</a:t>
            </a:r>
            <a:r>
              <a:rPr lang="en-US" altLang="en-US" dirty="0"/>
              <a:t> </a:t>
            </a:r>
            <a:r>
              <a:rPr lang="en-US" altLang="en-US" dirty="0" err="1"/>
              <a:t>класса</a:t>
            </a:r>
            <a:r>
              <a:rPr lang="en-US" altLang="en-US" dirty="0"/>
              <a:t> </a:t>
            </a:r>
            <a:r>
              <a:rPr lang="en-US" altLang="en-US" dirty="0" err="1"/>
              <a:t>описываются</a:t>
            </a:r>
            <a:r>
              <a:rPr lang="en-US" altLang="en-US" dirty="0"/>
              <a:t> </a:t>
            </a:r>
            <a:r>
              <a:rPr lang="en-US" altLang="en-US" dirty="0" err="1"/>
              <a:t>различные</a:t>
            </a:r>
            <a:r>
              <a:rPr lang="en-US" altLang="en-US" dirty="0"/>
              <a:t> </a:t>
            </a:r>
            <a:r>
              <a:rPr lang="en-US" altLang="en-US" dirty="0" err="1"/>
              <a:t>объекты</a:t>
            </a:r>
            <a:r>
              <a:rPr lang="en-US" altLang="en-US" dirty="0"/>
              <a:t> </a:t>
            </a:r>
            <a:r>
              <a:rPr lang="en-US" altLang="en-US" dirty="0" err="1"/>
              <a:t>базы</a:t>
            </a:r>
            <a:r>
              <a:rPr lang="en-US" altLang="en-US" dirty="0"/>
              <a:t> </a:t>
            </a:r>
            <a:r>
              <a:rPr lang="en-US" altLang="en-US" dirty="0" err="1"/>
              <a:t>данных</a:t>
            </a:r>
            <a:r>
              <a:rPr lang="en-US" altLang="en-US" dirty="0"/>
              <a:t> (</a:t>
            </a:r>
            <a:r>
              <a:rPr lang="en-US" altLang="en-US" dirty="0" err="1"/>
              <a:t>таблицы</a:t>
            </a:r>
            <a:r>
              <a:rPr lang="en-US" altLang="en-US" dirty="0"/>
              <a:t>, </a:t>
            </a:r>
            <a:r>
              <a:rPr lang="en-US" altLang="en-US" dirty="0" err="1"/>
              <a:t>представления</a:t>
            </a:r>
            <a:r>
              <a:rPr lang="en-US" altLang="en-US" dirty="0"/>
              <a:t>, </a:t>
            </a:r>
            <a:r>
              <a:rPr lang="en-US" altLang="en-US" dirty="0" err="1"/>
              <a:t>хранимые</a:t>
            </a:r>
            <a:r>
              <a:rPr lang="en-US" altLang="en-US" dirty="0"/>
              <a:t> </a:t>
            </a:r>
            <a:r>
              <a:rPr lang="en-US" altLang="en-US" dirty="0" err="1"/>
              <a:t>процедуры</a:t>
            </a:r>
            <a:r>
              <a:rPr lang="en-US" altLang="en-US" dirty="0"/>
              <a:t> и </a:t>
            </a:r>
            <a:r>
              <a:rPr lang="en-US" altLang="en-US" dirty="0" err="1"/>
              <a:t>т.д</a:t>
            </a:r>
            <a:r>
              <a:rPr lang="en-US" altLang="en-US" dirty="0" smtClean="0"/>
              <a:t>.)</a:t>
            </a:r>
            <a:r>
              <a:rPr lang="ru-RU" altLang="en-US" dirty="0" smtClean="0"/>
              <a:t>.</a:t>
            </a:r>
            <a:endParaRPr lang="en-US" altLang="en-US" dirty="0"/>
          </a:p>
          <a:p>
            <a:pPr marL="0" lvl="0" indent="541338" eaLnBrk="0" fontAlgn="base" hangingPunct="0">
              <a:lnSpc>
                <a:spcPct val="100000"/>
              </a:lnSpc>
              <a:spcBef>
                <a:spcPct val="0"/>
              </a:spcBef>
              <a:spcAft>
                <a:spcPct val="0"/>
              </a:spcAft>
              <a:buClrTx/>
              <a:buSzTx/>
              <a:buNone/>
            </a:pPr>
            <a:r>
              <a:rPr lang="en-US" altLang="en-US" b="1" u="sng" dirty="0" err="1" smtClean="0"/>
              <a:t>DbQuery</a:t>
            </a:r>
            <a:r>
              <a:rPr lang="ru-RU" altLang="en-US" dirty="0" smtClean="0"/>
              <a:t>. </a:t>
            </a:r>
            <a:r>
              <a:rPr lang="en-US" altLang="en-US" dirty="0" err="1" smtClean="0"/>
              <a:t>Обеспечивает</a:t>
            </a:r>
            <a:r>
              <a:rPr lang="en-US" altLang="en-US" dirty="0" smtClean="0"/>
              <a:t> </a:t>
            </a:r>
            <a:r>
              <a:rPr lang="en-US" altLang="en-US" dirty="0" err="1"/>
              <a:t>возможность</a:t>
            </a:r>
            <a:r>
              <a:rPr lang="en-US" altLang="en-US" dirty="0"/>
              <a:t> </a:t>
            </a:r>
            <a:r>
              <a:rPr lang="en-US" altLang="en-US" dirty="0" err="1"/>
              <a:t>создания</a:t>
            </a:r>
            <a:r>
              <a:rPr lang="en-US" altLang="en-US" dirty="0"/>
              <a:t> </a:t>
            </a:r>
            <a:r>
              <a:rPr lang="en-US" altLang="en-US" dirty="0" err="1"/>
              <a:t>запросов</a:t>
            </a:r>
            <a:r>
              <a:rPr lang="en-US" altLang="en-US" dirty="0"/>
              <a:t>, </a:t>
            </a:r>
            <a:r>
              <a:rPr lang="en-US" altLang="en-US" dirty="0" err="1"/>
              <a:t>при</a:t>
            </a:r>
            <a:r>
              <a:rPr lang="en-US" altLang="en-US" dirty="0"/>
              <a:t> </a:t>
            </a:r>
            <a:r>
              <a:rPr lang="en-US" altLang="en-US" dirty="0" err="1"/>
              <a:t>этом</a:t>
            </a:r>
            <a:r>
              <a:rPr lang="en-US" altLang="en-US" dirty="0"/>
              <a:t> </a:t>
            </a:r>
            <a:r>
              <a:rPr lang="en-US" altLang="en-US" dirty="0" err="1"/>
              <a:t>взаимодействовать</a:t>
            </a:r>
            <a:r>
              <a:rPr lang="en-US" altLang="en-US" dirty="0"/>
              <a:t> с </a:t>
            </a:r>
            <a:r>
              <a:rPr lang="en-US" altLang="en-US" dirty="0" err="1"/>
              <a:t>этим</a:t>
            </a:r>
            <a:r>
              <a:rPr lang="en-US" altLang="en-US" dirty="0"/>
              <a:t> </a:t>
            </a:r>
            <a:r>
              <a:rPr lang="en-US" altLang="en-US" dirty="0" err="1"/>
              <a:t>классом</a:t>
            </a:r>
            <a:r>
              <a:rPr lang="en-US" altLang="en-US" dirty="0"/>
              <a:t> </a:t>
            </a:r>
            <a:r>
              <a:rPr lang="en-US" altLang="en-US" dirty="0" err="1"/>
              <a:t>напрямую</a:t>
            </a:r>
            <a:r>
              <a:rPr lang="en-US" altLang="en-US" dirty="0"/>
              <a:t> </a:t>
            </a:r>
            <a:r>
              <a:rPr lang="en-US" altLang="en-US" dirty="0" err="1"/>
              <a:t>вам</a:t>
            </a:r>
            <a:r>
              <a:rPr lang="en-US" altLang="en-US" dirty="0"/>
              <a:t> </a:t>
            </a:r>
            <a:r>
              <a:rPr lang="en-US" altLang="en-US" dirty="0" err="1"/>
              <a:t>не</a:t>
            </a:r>
            <a:r>
              <a:rPr lang="en-US" altLang="en-US" dirty="0"/>
              <a:t> </a:t>
            </a:r>
            <a:r>
              <a:rPr lang="en-US" altLang="en-US" dirty="0" err="1"/>
              <a:t>понадобится</a:t>
            </a:r>
            <a:r>
              <a:rPr lang="en-US" altLang="en-US" dirty="0"/>
              <a:t>, </a:t>
            </a:r>
            <a:r>
              <a:rPr lang="en-US" altLang="en-US" dirty="0" err="1"/>
              <a:t>благодаря</a:t>
            </a:r>
            <a:r>
              <a:rPr lang="en-US" altLang="en-US" dirty="0"/>
              <a:t> </a:t>
            </a:r>
            <a:r>
              <a:rPr lang="en-US" altLang="en-US" dirty="0" err="1"/>
              <a:t>использованию</a:t>
            </a:r>
            <a:r>
              <a:rPr lang="en-US" altLang="en-US" dirty="0"/>
              <a:t> </a:t>
            </a:r>
            <a:r>
              <a:rPr lang="en-US" altLang="en-US" dirty="0" err="1"/>
              <a:t>возможностей</a:t>
            </a:r>
            <a:r>
              <a:rPr lang="en-US" altLang="en-US" dirty="0"/>
              <a:t> </a:t>
            </a:r>
            <a:r>
              <a:rPr lang="en-US" altLang="en-US" dirty="0" err="1"/>
              <a:t>класса</a:t>
            </a:r>
            <a:r>
              <a:rPr lang="en-US" altLang="en-US" dirty="0"/>
              <a:t> </a:t>
            </a:r>
            <a:r>
              <a:rPr lang="en-US" altLang="en-US" dirty="0" err="1"/>
              <a:t>DbSet</a:t>
            </a:r>
            <a:r>
              <a:rPr lang="en-US" altLang="en-US" dirty="0" smtClean="0"/>
              <a:t>.</a:t>
            </a:r>
            <a:endParaRPr lang="en-US" altLang="en-US" dirty="0"/>
          </a:p>
        </p:txBody>
      </p:sp>
    </p:spTree>
    <p:extLst>
      <p:ext uri="{BB962C8B-B14F-4D97-AF65-F5344CB8AC3E}">
        <p14:creationId xmlns:p14="http://schemas.microsoft.com/office/powerpoint/2010/main" val="362650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lvl="0" indent="541338" eaLnBrk="0" fontAlgn="base" hangingPunct="0">
              <a:lnSpc>
                <a:spcPct val="100000"/>
              </a:lnSpc>
              <a:spcBef>
                <a:spcPct val="0"/>
              </a:spcBef>
              <a:spcAft>
                <a:spcPct val="0"/>
              </a:spcAft>
              <a:buClrTx/>
              <a:buSzTx/>
              <a:buNone/>
            </a:pPr>
            <a:r>
              <a:rPr lang="en-US" altLang="en-US" b="1" u="sng" dirty="0" err="1" smtClean="0"/>
              <a:t>DbModelBuilder</a:t>
            </a:r>
            <a:r>
              <a:rPr lang="ru-RU" altLang="en-US" dirty="0" smtClean="0"/>
              <a:t>. </a:t>
            </a:r>
            <a:r>
              <a:rPr lang="en-US" altLang="en-US" dirty="0" err="1" smtClean="0"/>
              <a:t>Этот</a:t>
            </a:r>
            <a:r>
              <a:rPr lang="en-US" altLang="en-US" dirty="0" smtClean="0"/>
              <a:t> </a:t>
            </a:r>
            <a:r>
              <a:rPr lang="en-US" altLang="en-US" dirty="0" err="1"/>
              <a:t>класс</a:t>
            </a:r>
            <a:r>
              <a:rPr lang="en-US" altLang="en-US" dirty="0"/>
              <a:t> </a:t>
            </a:r>
            <a:r>
              <a:rPr lang="en-US" altLang="en-US" dirty="0" err="1"/>
              <a:t>является</a:t>
            </a:r>
            <a:r>
              <a:rPr lang="en-US" altLang="en-US" dirty="0"/>
              <a:t> </a:t>
            </a:r>
            <a:r>
              <a:rPr lang="en-US" altLang="en-US" dirty="0" err="1"/>
              <a:t>связывателем</a:t>
            </a:r>
            <a:r>
              <a:rPr lang="en-US" altLang="en-US" dirty="0"/>
              <a:t> </a:t>
            </a:r>
            <a:r>
              <a:rPr lang="en-US" altLang="en-US" dirty="0" err="1"/>
              <a:t>модели</a:t>
            </a:r>
            <a:r>
              <a:rPr lang="en-US" altLang="en-US" dirty="0"/>
              <a:t> – </a:t>
            </a:r>
            <a:r>
              <a:rPr lang="en-US" altLang="en-US" dirty="0" err="1"/>
              <a:t>он</a:t>
            </a:r>
            <a:r>
              <a:rPr lang="en-US" altLang="en-US" dirty="0"/>
              <a:t> </a:t>
            </a:r>
            <a:r>
              <a:rPr lang="en-US" altLang="en-US" dirty="0" err="1"/>
              <a:t>создает</a:t>
            </a:r>
            <a:r>
              <a:rPr lang="en-US" altLang="en-US" dirty="0"/>
              <a:t> </a:t>
            </a:r>
            <a:r>
              <a:rPr lang="en-US" altLang="en-US" dirty="0" err="1"/>
              <a:t>связь</a:t>
            </a:r>
            <a:r>
              <a:rPr lang="en-US" altLang="en-US" dirty="0"/>
              <a:t> </a:t>
            </a:r>
            <a:r>
              <a:rPr lang="en-US" altLang="en-US" dirty="0" err="1"/>
              <a:t>между</a:t>
            </a:r>
            <a:r>
              <a:rPr lang="en-US" altLang="en-US" dirty="0"/>
              <a:t> </a:t>
            </a:r>
            <a:r>
              <a:rPr lang="en-US" altLang="en-US" dirty="0" err="1"/>
              <a:t>классами</a:t>
            </a:r>
            <a:r>
              <a:rPr lang="en-US" altLang="en-US" dirty="0"/>
              <a:t> </a:t>
            </a:r>
            <a:r>
              <a:rPr lang="en-US" altLang="en-US" dirty="0" err="1"/>
              <a:t>модели</a:t>
            </a:r>
            <a:r>
              <a:rPr lang="en-US" altLang="en-US" dirty="0"/>
              <a:t> и </a:t>
            </a:r>
            <a:r>
              <a:rPr lang="en-US" altLang="en-US" dirty="0" err="1"/>
              <a:t>схемой</a:t>
            </a:r>
            <a:r>
              <a:rPr lang="en-US" altLang="en-US" dirty="0"/>
              <a:t> </a:t>
            </a:r>
            <a:r>
              <a:rPr lang="en-US" altLang="en-US" dirty="0" err="1"/>
              <a:t>базы</a:t>
            </a:r>
            <a:r>
              <a:rPr lang="en-US" altLang="en-US" dirty="0"/>
              <a:t> </a:t>
            </a:r>
            <a:r>
              <a:rPr lang="en-US" altLang="en-US" dirty="0" err="1"/>
              <a:t>данных</a:t>
            </a:r>
            <a:r>
              <a:rPr lang="en-US" altLang="en-US" dirty="0"/>
              <a:t>. </a:t>
            </a:r>
            <a:r>
              <a:rPr lang="en-US" altLang="en-US" dirty="0" err="1"/>
              <a:t>DbContext</a:t>
            </a:r>
            <a:r>
              <a:rPr lang="en-US" altLang="en-US" dirty="0"/>
              <a:t> </a:t>
            </a:r>
            <a:r>
              <a:rPr lang="en-US" altLang="en-US" dirty="0" err="1"/>
              <a:t>позволяет</a:t>
            </a:r>
            <a:r>
              <a:rPr lang="en-US" altLang="en-US" dirty="0"/>
              <a:t> </a:t>
            </a:r>
            <a:r>
              <a:rPr lang="en-US" altLang="en-US" dirty="0" err="1"/>
              <a:t>взаимодействовать</a:t>
            </a:r>
            <a:r>
              <a:rPr lang="en-US" altLang="en-US" dirty="0"/>
              <a:t> с </a:t>
            </a:r>
            <a:r>
              <a:rPr lang="en-US" altLang="en-US" dirty="0" err="1"/>
              <a:t>этим</a:t>
            </a:r>
            <a:r>
              <a:rPr lang="en-US" altLang="en-US" dirty="0"/>
              <a:t> </a:t>
            </a:r>
            <a:r>
              <a:rPr lang="en-US" altLang="en-US" dirty="0" err="1"/>
              <a:t>классом</a:t>
            </a:r>
            <a:r>
              <a:rPr lang="en-US" altLang="en-US" dirty="0"/>
              <a:t> </a:t>
            </a:r>
            <a:r>
              <a:rPr lang="en-US" altLang="en-US" dirty="0" err="1"/>
              <a:t>благодаря</a:t>
            </a:r>
            <a:r>
              <a:rPr lang="en-US" altLang="en-US" dirty="0"/>
              <a:t> </a:t>
            </a:r>
            <a:r>
              <a:rPr lang="en-US" altLang="en-US" dirty="0" err="1"/>
              <a:t>методу</a:t>
            </a:r>
            <a:r>
              <a:rPr lang="en-US" altLang="en-US" dirty="0"/>
              <a:t> </a:t>
            </a:r>
            <a:r>
              <a:rPr lang="en-US" altLang="en-US" dirty="0" err="1"/>
              <a:t>OnModelCreating</a:t>
            </a:r>
            <a:r>
              <a:rPr lang="en-US" altLang="en-US" dirty="0"/>
              <a:t>(), в </a:t>
            </a:r>
            <a:r>
              <a:rPr lang="en-US" altLang="en-US" dirty="0" err="1"/>
              <a:t>котором</a:t>
            </a:r>
            <a:r>
              <a:rPr lang="en-US" altLang="en-US" dirty="0"/>
              <a:t> </a:t>
            </a:r>
            <a:r>
              <a:rPr lang="en-US" altLang="en-US" dirty="0" err="1"/>
              <a:t>вы</a:t>
            </a:r>
            <a:r>
              <a:rPr lang="en-US" altLang="en-US" dirty="0"/>
              <a:t> </a:t>
            </a:r>
            <a:r>
              <a:rPr lang="en-US" altLang="en-US" dirty="0" err="1"/>
              <a:t>можете</a:t>
            </a:r>
            <a:r>
              <a:rPr lang="en-US" altLang="en-US" dirty="0"/>
              <a:t> </a:t>
            </a:r>
            <a:r>
              <a:rPr lang="en-US" altLang="en-US" dirty="0" err="1"/>
              <a:t>внести</a:t>
            </a:r>
            <a:r>
              <a:rPr lang="en-US" altLang="en-US" dirty="0"/>
              <a:t> </a:t>
            </a:r>
            <a:r>
              <a:rPr lang="en-US" altLang="en-US" dirty="0" err="1"/>
              <a:t>настройки</a:t>
            </a:r>
            <a:r>
              <a:rPr lang="en-US" altLang="en-US" dirty="0"/>
              <a:t> </a:t>
            </a:r>
            <a:r>
              <a:rPr lang="en-US" altLang="en-US" dirty="0" err="1"/>
              <a:t>привязки</a:t>
            </a:r>
            <a:r>
              <a:rPr lang="en-US" altLang="en-US" dirty="0"/>
              <a:t> </a:t>
            </a:r>
            <a:r>
              <a:rPr lang="en-US" altLang="en-US" dirty="0" err="1"/>
              <a:t>модели</a:t>
            </a:r>
            <a:r>
              <a:rPr lang="en-US" altLang="en-US" dirty="0"/>
              <a:t>, </a:t>
            </a:r>
            <a:r>
              <a:rPr lang="en-US" altLang="en-US" dirty="0" err="1"/>
              <a:t>перед</a:t>
            </a:r>
            <a:r>
              <a:rPr lang="en-US" altLang="en-US" dirty="0"/>
              <a:t> </a:t>
            </a:r>
            <a:r>
              <a:rPr lang="en-US" altLang="en-US" dirty="0" err="1"/>
              <a:t>ее</a:t>
            </a:r>
            <a:r>
              <a:rPr lang="en-US" altLang="en-US" dirty="0"/>
              <a:t> </a:t>
            </a:r>
            <a:r>
              <a:rPr lang="en-US" altLang="en-US" dirty="0" err="1"/>
              <a:t>построением</a:t>
            </a:r>
            <a:r>
              <a:rPr lang="en-US" altLang="en-US" dirty="0"/>
              <a:t>. </a:t>
            </a:r>
            <a:r>
              <a:rPr lang="en-US" altLang="en-US" dirty="0" err="1"/>
              <a:t>Напомню</a:t>
            </a:r>
            <a:r>
              <a:rPr lang="en-US" altLang="en-US" dirty="0"/>
              <a:t>, </a:t>
            </a:r>
            <a:r>
              <a:rPr lang="en-US" altLang="en-US" dirty="0" err="1"/>
              <a:t>такой</a:t>
            </a:r>
            <a:r>
              <a:rPr lang="en-US" altLang="en-US" dirty="0"/>
              <a:t> </a:t>
            </a:r>
            <a:r>
              <a:rPr lang="en-US" altLang="en-US" dirty="0" err="1"/>
              <a:t>подход</a:t>
            </a:r>
            <a:r>
              <a:rPr lang="en-US" altLang="en-US" dirty="0"/>
              <a:t> к </a:t>
            </a:r>
            <a:r>
              <a:rPr lang="en-US" altLang="en-US" dirty="0" err="1"/>
              <a:t>настройке</a:t>
            </a:r>
            <a:r>
              <a:rPr lang="en-US" altLang="en-US" dirty="0"/>
              <a:t> </a:t>
            </a:r>
            <a:r>
              <a:rPr lang="en-US" altLang="en-US" dirty="0" err="1"/>
              <a:t>модели</a:t>
            </a:r>
            <a:r>
              <a:rPr lang="en-US" altLang="en-US" dirty="0"/>
              <a:t> </a:t>
            </a:r>
            <a:r>
              <a:rPr lang="en-US" altLang="en-US" dirty="0" err="1"/>
              <a:t>называют</a:t>
            </a:r>
            <a:r>
              <a:rPr lang="en-US" altLang="en-US" dirty="0"/>
              <a:t> Fluent API.</a:t>
            </a:r>
          </a:p>
          <a:p>
            <a:pPr marL="0" lvl="0" indent="541338" eaLnBrk="0" fontAlgn="base" hangingPunct="0">
              <a:lnSpc>
                <a:spcPct val="100000"/>
              </a:lnSpc>
              <a:spcBef>
                <a:spcPct val="0"/>
              </a:spcBef>
              <a:spcAft>
                <a:spcPct val="0"/>
              </a:spcAft>
              <a:buClrTx/>
              <a:buSzTx/>
              <a:buNone/>
            </a:pPr>
            <a:r>
              <a:rPr lang="en-US" altLang="en-US" b="1" u="sng" dirty="0" smtClean="0"/>
              <a:t>Database</a:t>
            </a:r>
            <a:r>
              <a:rPr lang="ru-RU" altLang="en-US" dirty="0" smtClean="0"/>
              <a:t>. </a:t>
            </a:r>
            <a:r>
              <a:rPr lang="en-US" altLang="en-US" dirty="0" err="1" smtClean="0"/>
              <a:t>Предоставляет</a:t>
            </a:r>
            <a:r>
              <a:rPr lang="en-US" altLang="en-US" dirty="0" smtClean="0"/>
              <a:t> </a:t>
            </a:r>
            <a:r>
              <a:rPr lang="en-US" altLang="en-US" dirty="0" err="1"/>
              <a:t>доступ</a:t>
            </a:r>
            <a:r>
              <a:rPr lang="en-US" altLang="en-US" dirty="0"/>
              <a:t> к </a:t>
            </a:r>
            <a:r>
              <a:rPr lang="en-US" altLang="en-US" dirty="0" err="1"/>
              <a:t>базе</a:t>
            </a:r>
            <a:r>
              <a:rPr lang="en-US" altLang="en-US" dirty="0"/>
              <a:t> </a:t>
            </a:r>
            <a:r>
              <a:rPr lang="en-US" altLang="en-US" dirty="0" err="1"/>
              <a:t>данных</a:t>
            </a:r>
            <a:r>
              <a:rPr lang="en-US" altLang="en-US" dirty="0"/>
              <a:t>, </a:t>
            </a:r>
            <a:r>
              <a:rPr lang="en-US" altLang="en-US" dirty="0" err="1"/>
              <a:t>лежащей</a:t>
            </a:r>
            <a:r>
              <a:rPr lang="en-US" altLang="en-US" dirty="0"/>
              <a:t> в </a:t>
            </a:r>
            <a:r>
              <a:rPr lang="en-US" altLang="en-US" dirty="0" err="1"/>
              <a:t>основе</a:t>
            </a:r>
            <a:r>
              <a:rPr lang="en-US" altLang="en-US" dirty="0"/>
              <a:t> </a:t>
            </a:r>
            <a:r>
              <a:rPr lang="en-US" altLang="en-US" dirty="0" err="1"/>
              <a:t>классов</a:t>
            </a:r>
            <a:r>
              <a:rPr lang="en-US" altLang="en-US" dirty="0"/>
              <a:t> </a:t>
            </a:r>
            <a:r>
              <a:rPr lang="en-US" altLang="en-US" dirty="0" err="1"/>
              <a:t>модели</a:t>
            </a:r>
            <a:r>
              <a:rPr lang="en-US" altLang="en-US" dirty="0"/>
              <a:t> Entity Framework. </a:t>
            </a:r>
            <a:r>
              <a:rPr lang="en-US" altLang="en-US" dirty="0" err="1"/>
              <a:t>Вы</a:t>
            </a:r>
            <a:r>
              <a:rPr lang="en-US" altLang="en-US" dirty="0"/>
              <a:t> </a:t>
            </a:r>
            <a:r>
              <a:rPr lang="en-US" altLang="en-US" dirty="0" err="1"/>
              <a:t>можете</a:t>
            </a:r>
            <a:r>
              <a:rPr lang="en-US" altLang="en-US" dirty="0"/>
              <a:t> </a:t>
            </a:r>
            <a:r>
              <a:rPr lang="en-US" altLang="en-US" dirty="0" err="1"/>
              <a:t>использовать</a:t>
            </a:r>
            <a:r>
              <a:rPr lang="en-US" altLang="en-US" dirty="0"/>
              <a:t> </a:t>
            </a:r>
            <a:r>
              <a:rPr lang="en-US" altLang="en-US" dirty="0" err="1"/>
              <a:t>методы</a:t>
            </a:r>
            <a:r>
              <a:rPr lang="en-US" altLang="en-US" dirty="0"/>
              <a:t> </a:t>
            </a:r>
            <a:r>
              <a:rPr lang="en-US" altLang="en-US" dirty="0" err="1"/>
              <a:t>этого</a:t>
            </a:r>
            <a:r>
              <a:rPr lang="en-US" altLang="en-US" dirty="0"/>
              <a:t> </a:t>
            </a:r>
            <a:r>
              <a:rPr lang="en-US" altLang="en-US" dirty="0" err="1"/>
              <a:t>класса</a:t>
            </a:r>
            <a:r>
              <a:rPr lang="en-US" altLang="en-US" dirty="0"/>
              <a:t> </a:t>
            </a:r>
            <a:r>
              <a:rPr lang="en-US" altLang="en-US" dirty="0" err="1"/>
              <a:t>для</a:t>
            </a:r>
            <a:r>
              <a:rPr lang="en-US" altLang="en-US" dirty="0"/>
              <a:t> </a:t>
            </a:r>
            <a:r>
              <a:rPr lang="en-US" altLang="en-US" dirty="0" err="1"/>
              <a:t>создания</a:t>
            </a:r>
            <a:r>
              <a:rPr lang="en-US" altLang="en-US" dirty="0"/>
              <a:t> </a:t>
            </a:r>
            <a:r>
              <a:rPr lang="en-US" altLang="en-US" dirty="0" err="1"/>
              <a:t>или</a:t>
            </a:r>
            <a:r>
              <a:rPr lang="en-US" altLang="en-US" dirty="0"/>
              <a:t> </a:t>
            </a:r>
            <a:r>
              <a:rPr lang="en-US" altLang="en-US" dirty="0" err="1"/>
              <a:t>удаления</a:t>
            </a:r>
            <a:r>
              <a:rPr lang="en-US" altLang="en-US" dirty="0"/>
              <a:t> </a:t>
            </a:r>
            <a:r>
              <a:rPr lang="en-US" altLang="en-US" dirty="0" err="1"/>
              <a:t>базы</a:t>
            </a:r>
            <a:r>
              <a:rPr lang="en-US" altLang="en-US" dirty="0"/>
              <a:t> </a:t>
            </a:r>
            <a:r>
              <a:rPr lang="en-US" altLang="en-US" dirty="0" err="1"/>
              <a:t>данных</a:t>
            </a:r>
            <a:r>
              <a:rPr lang="en-US" altLang="en-US" dirty="0"/>
              <a:t>, </a:t>
            </a:r>
            <a:r>
              <a:rPr lang="en-US" altLang="en-US" dirty="0" err="1"/>
              <a:t>проверки</a:t>
            </a:r>
            <a:r>
              <a:rPr lang="en-US" altLang="en-US" dirty="0"/>
              <a:t> </a:t>
            </a:r>
            <a:r>
              <a:rPr lang="en-US" altLang="en-US" dirty="0" err="1"/>
              <a:t>ее</a:t>
            </a:r>
            <a:r>
              <a:rPr lang="en-US" altLang="en-US" dirty="0"/>
              <a:t> </a:t>
            </a:r>
            <a:r>
              <a:rPr lang="en-US" altLang="en-US" dirty="0" err="1"/>
              <a:t>существования</a:t>
            </a:r>
            <a:r>
              <a:rPr lang="en-US" altLang="en-US" dirty="0"/>
              <a:t> </a:t>
            </a:r>
            <a:r>
              <a:rPr lang="en-US" altLang="en-US" dirty="0" err="1"/>
              <a:t>или</a:t>
            </a:r>
            <a:r>
              <a:rPr lang="en-US" altLang="en-US" dirty="0"/>
              <a:t> </a:t>
            </a:r>
            <a:r>
              <a:rPr lang="en-US" altLang="en-US" dirty="0" err="1"/>
              <a:t>выполнения</a:t>
            </a:r>
            <a:r>
              <a:rPr lang="en-US" altLang="en-US" dirty="0"/>
              <a:t> </a:t>
            </a:r>
            <a:r>
              <a:rPr lang="en-US" altLang="en-US" dirty="0" err="1"/>
              <a:t>произвольной</a:t>
            </a:r>
            <a:r>
              <a:rPr lang="en-US" altLang="en-US" dirty="0"/>
              <a:t> </a:t>
            </a:r>
            <a:r>
              <a:rPr lang="en-US" altLang="en-US" dirty="0" err="1"/>
              <a:t>команды</a:t>
            </a:r>
            <a:r>
              <a:rPr lang="en-US" altLang="en-US" dirty="0"/>
              <a:t> SQL. </a:t>
            </a:r>
            <a:r>
              <a:rPr lang="en-US" altLang="en-US" dirty="0" err="1"/>
              <a:t>Вы</a:t>
            </a:r>
            <a:r>
              <a:rPr lang="en-US" altLang="en-US" dirty="0"/>
              <a:t> </a:t>
            </a:r>
            <a:r>
              <a:rPr lang="en-US" altLang="en-US" dirty="0" err="1"/>
              <a:t>также</a:t>
            </a:r>
            <a:r>
              <a:rPr lang="en-US" altLang="en-US" dirty="0"/>
              <a:t> </a:t>
            </a:r>
            <a:r>
              <a:rPr lang="en-US" altLang="en-US" dirty="0" err="1"/>
              <a:t>можете</a:t>
            </a:r>
            <a:r>
              <a:rPr lang="en-US" altLang="en-US" dirty="0"/>
              <a:t> </a:t>
            </a:r>
            <a:r>
              <a:rPr lang="en-US" altLang="en-US" dirty="0" err="1"/>
              <a:t>использовать</a:t>
            </a:r>
            <a:r>
              <a:rPr lang="en-US" altLang="en-US" dirty="0"/>
              <a:t> </a:t>
            </a:r>
            <a:r>
              <a:rPr lang="en-US" altLang="en-US" dirty="0" err="1"/>
              <a:t>статические</a:t>
            </a:r>
            <a:r>
              <a:rPr lang="en-US" altLang="en-US" dirty="0"/>
              <a:t> </a:t>
            </a:r>
            <a:r>
              <a:rPr lang="en-US" altLang="en-US" dirty="0" err="1"/>
              <a:t>методы</a:t>
            </a:r>
            <a:r>
              <a:rPr lang="en-US" altLang="en-US" dirty="0"/>
              <a:t> </a:t>
            </a:r>
            <a:r>
              <a:rPr lang="en-US" altLang="en-US" dirty="0" err="1"/>
              <a:t>этого</a:t>
            </a:r>
            <a:r>
              <a:rPr lang="en-US" altLang="en-US" dirty="0"/>
              <a:t> </a:t>
            </a:r>
            <a:r>
              <a:rPr lang="en-US" altLang="en-US" dirty="0" err="1"/>
              <a:t>класса</a:t>
            </a:r>
            <a:r>
              <a:rPr lang="en-US" altLang="en-US" dirty="0"/>
              <a:t>, </a:t>
            </a:r>
            <a:r>
              <a:rPr lang="en-US" altLang="en-US" dirty="0" err="1"/>
              <a:t>чтобы</a:t>
            </a:r>
            <a:r>
              <a:rPr lang="en-US" altLang="en-US" dirty="0"/>
              <a:t> </a:t>
            </a:r>
            <a:r>
              <a:rPr lang="en-US" altLang="en-US" dirty="0" err="1"/>
              <a:t>удалить</a:t>
            </a:r>
            <a:r>
              <a:rPr lang="en-US" altLang="en-US" dirty="0"/>
              <a:t> </a:t>
            </a:r>
            <a:r>
              <a:rPr lang="en-US" altLang="en-US" dirty="0" err="1"/>
              <a:t>базу</a:t>
            </a:r>
            <a:r>
              <a:rPr lang="en-US" altLang="en-US" dirty="0"/>
              <a:t> </a:t>
            </a:r>
            <a:r>
              <a:rPr lang="en-US" altLang="en-US" dirty="0" err="1"/>
              <a:t>данных</a:t>
            </a:r>
            <a:r>
              <a:rPr lang="en-US" altLang="en-US" dirty="0"/>
              <a:t> </a:t>
            </a:r>
            <a:r>
              <a:rPr lang="en-US" altLang="en-US" dirty="0" err="1"/>
              <a:t>или</a:t>
            </a:r>
            <a:r>
              <a:rPr lang="en-US" altLang="en-US" dirty="0"/>
              <a:t> </a:t>
            </a:r>
            <a:r>
              <a:rPr lang="en-US" altLang="en-US" dirty="0" err="1"/>
              <a:t>проверить</a:t>
            </a:r>
            <a:r>
              <a:rPr lang="en-US" altLang="en-US" dirty="0"/>
              <a:t> </a:t>
            </a:r>
            <a:r>
              <a:rPr lang="en-US" altLang="en-US" dirty="0" err="1"/>
              <a:t>ее</a:t>
            </a:r>
            <a:r>
              <a:rPr lang="en-US" altLang="en-US" dirty="0"/>
              <a:t> </a:t>
            </a:r>
            <a:r>
              <a:rPr lang="en-US" altLang="en-US" dirty="0" err="1"/>
              <a:t>существование</a:t>
            </a:r>
            <a:r>
              <a:rPr lang="en-US" altLang="en-US" dirty="0"/>
              <a:t>, </a:t>
            </a:r>
            <a:r>
              <a:rPr lang="en-US" altLang="en-US" dirty="0" err="1"/>
              <a:t>используя</a:t>
            </a:r>
            <a:r>
              <a:rPr lang="en-US" altLang="en-US" dirty="0"/>
              <a:t> </a:t>
            </a:r>
            <a:r>
              <a:rPr lang="en-US" altLang="en-US" dirty="0" err="1"/>
              <a:t>строку</a:t>
            </a:r>
            <a:r>
              <a:rPr lang="en-US" altLang="en-US" dirty="0"/>
              <a:t> </a:t>
            </a:r>
            <a:r>
              <a:rPr lang="en-US" altLang="en-US" dirty="0" err="1"/>
              <a:t>подключения</a:t>
            </a:r>
            <a:r>
              <a:rPr lang="en-US" altLang="en-US" dirty="0"/>
              <a:t>. </a:t>
            </a:r>
            <a:r>
              <a:rPr lang="en-US" altLang="en-US" dirty="0" err="1"/>
              <a:t>Этот</a:t>
            </a:r>
            <a:r>
              <a:rPr lang="en-US" altLang="en-US" dirty="0"/>
              <a:t> </a:t>
            </a:r>
            <a:r>
              <a:rPr lang="en-US" altLang="en-US" dirty="0" err="1"/>
              <a:t>класс</a:t>
            </a:r>
            <a:r>
              <a:rPr lang="en-US" altLang="en-US" dirty="0"/>
              <a:t> </a:t>
            </a:r>
            <a:r>
              <a:rPr lang="en-US" altLang="en-US" dirty="0" err="1"/>
              <a:t>доступен</a:t>
            </a:r>
            <a:r>
              <a:rPr lang="en-US" altLang="en-US" dirty="0"/>
              <a:t> в </a:t>
            </a:r>
            <a:r>
              <a:rPr lang="en-US" altLang="en-US" dirty="0" err="1"/>
              <a:t>классе</a:t>
            </a:r>
            <a:r>
              <a:rPr lang="en-US" altLang="en-US" dirty="0"/>
              <a:t> </a:t>
            </a:r>
            <a:r>
              <a:rPr lang="en-US" altLang="en-US" dirty="0" err="1"/>
              <a:t>контекста</a:t>
            </a:r>
            <a:r>
              <a:rPr lang="en-US" altLang="en-US" dirty="0"/>
              <a:t> </a:t>
            </a:r>
            <a:r>
              <a:rPr lang="en-US" altLang="en-US" dirty="0" err="1"/>
              <a:t>через</a:t>
            </a:r>
            <a:r>
              <a:rPr lang="en-US" altLang="en-US" dirty="0"/>
              <a:t> </a:t>
            </a:r>
            <a:r>
              <a:rPr lang="en-US" altLang="en-US" dirty="0" err="1"/>
              <a:t>одноименное</a:t>
            </a:r>
            <a:r>
              <a:rPr lang="en-US" altLang="en-US" dirty="0"/>
              <a:t> </a:t>
            </a:r>
            <a:r>
              <a:rPr lang="en-US" altLang="en-US" dirty="0" err="1"/>
              <a:t>свойство</a:t>
            </a:r>
            <a:r>
              <a:rPr lang="en-US" altLang="en-US" dirty="0"/>
              <a:t> Database.</a:t>
            </a:r>
          </a:p>
          <a:p>
            <a:pPr marL="0" lvl="0" indent="541338" eaLnBrk="0" fontAlgn="base" hangingPunct="0">
              <a:lnSpc>
                <a:spcPct val="100000"/>
              </a:lnSpc>
              <a:spcBef>
                <a:spcPct val="0"/>
              </a:spcBef>
              <a:spcAft>
                <a:spcPct val="0"/>
              </a:spcAft>
              <a:buClrTx/>
              <a:buSzTx/>
              <a:buNone/>
            </a:pPr>
            <a:r>
              <a:rPr lang="en-US" altLang="en-US" b="1" u="sng" dirty="0" err="1" smtClean="0"/>
              <a:t>DbExtensions</a:t>
            </a:r>
            <a:r>
              <a:rPr lang="ru-RU" altLang="en-US" dirty="0" smtClean="0"/>
              <a:t>. </a:t>
            </a:r>
            <a:r>
              <a:rPr lang="en-US" altLang="en-US" dirty="0" err="1" smtClean="0"/>
              <a:t>Этот</a:t>
            </a:r>
            <a:r>
              <a:rPr lang="en-US" altLang="en-US" dirty="0" smtClean="0"/>
              <a:t> </a:t>
            </a:r>
            <a:r>
              <a:rPr lang="en-US" altLang="en-US" dirty="0" err="1"/>
              <a:t>класс</a:t>
            </a:r>
            <a:r>
              <a:rPr lang="en-US" altLang="en-US" dirty="0"/>
              <a:t> </a:t>
            </a:r>
            <a:r>
              <a:rPr lang="en-US" altLang="en-US" dirty="0" err="1"/>
              <a:t>определяет</a:t>
            </a:r>
            <a:r>
              <a:rPr lang="en-US" altLang="en-US" dirty="0"/>
              <a:t> </a:t>
            </a:r>
            <a:r>
              <a:rPr lang="en-US" altLang="en-US" dirty="0" err="1"/>
              <a:t>несколько</a:t>
            </a:r>
            <a:r>
              <a:rPr lang="en-US" altLang="en-US" dirty="0"/>
              <a:t> </a:t>
            </a:r>
            <a:r>
              <a:rPr lang="en-US" altLang="en-US" dirty="0" err="1"/>
              <a:t>полезных</a:t>
            </a:r>
            <a:r>
              <a:rPr lang="en-US" altLang="en-US" dirty="0"/>
              <a:t> </a:t>
            </a:r>
            <a:r>
              <a:rPr lang="en-US" altLang="en-US" dirty="0" err="1"/>
              <a:t>статических</a:t>
            </a:r>
            <a:r>
              <a:rPr lang="en-US" altLang="en-US" dirty="0"/>
              <a:t> </a:t>
            </a:r>
            <a:r>
              <a:rPr lang="en-US" altLang="en-US" dirty="0" err="1"/>
              <a:t>методов</a:t>
            </a:r>
            <a:r>
              <a:rPr lang="en-US" altLang="en-US" dirty="0"/>
              <a:t>, с </a:t>
            </a:r>
            <a:r>
              <a:rPr lang="en-US" altLang="en-US" dirty="0" err="1"/>
              <a:t>помощью</a:t>
            </a:r>
            <a:r>
              <a:rPr lang="en-US" altLang="en-US" dirty="0"/>
              <a:t> </a:t>
            </a:r>
            <a:r>
              <a:rPr lang="en-US" altLang="en-US" dirty="0" err="1"/>
              <a:t>которых</a:t>
            </a:r>
            <a:r>
              <a:rPr lang="en-US" altLang="en-US" dirty="0"/>
              <a:t> </a:t>
            </a:r>
            <a:r>
              <a:rPr lang="en-US" altLang="en-US" dirty="0" err="1"/>
              <a:t>можно</a:t>
            </a:r>
            <a:r>
              <a:rPr lang="en-US" altLang="en-US" dirty="0"/>
              <a:t> </a:t>
            </a:r>
            <a:r>
              <a:rPr lang="en-US" altLang="en-US" dirty="0" err="1"/>
              <a:t>настроить</a:t>
            </a:r>
            <a:r>
              <a:rPr lang="en-US" altLang="en-US" dirty="0"/>
              <a:t> </a:t>
            </a:r>
            <a:r>
              <a:rPr lang="en-US" altLang="en-US" dirty="0" err="1"/>
              <a:t>запросы</a:t>
            </a:r>
            <a:r>
              <a:rPr lang="en-US" altLang="en-US" dirty="0"/>
              <a:t>, </a:t>
            </a:r>
            <a:r>
              <a:rPr lang="en-US" altLang="en-US" dirty="0" err="1"/>
              <a:t>например</a:t>
            </a:r>
            <a:r>
              <a:rPr lang="en-US" altLang="en-US" dirty="0"/>
              <a:t>, </a:t>
            </a:r>
            <a:r>
              <a:rPr lang="en-US" altLang="en-US" dirty="0" err="1"/>
              <a:t>отключить</a:t>
            </a:r>
            <a:r>
              <a:rPr lang="en-US" altLang="en-US" dirty="0"/>
              <a:t> </a:t>
            </a:r>
            <a:r>
              <a:rPr lang="en-US" altLang="en-US" dirty="0" err="1"/>
              <a:t>кэширование</a:t>
            </a:r>
            <a:r>
              <a:rPr lang="en-US" altLang="en-US" dirty="0"/>
              <a:t> </a:t>
            </a:r>
            <a:r>
              <a:rPr lang="en-US" altLang="en-US" dirty="0" err="1"/>
              <a:t>для</a:t>
            </a:r>
            <a:r>
              <a:rPr lang="en-US" altLang="en-US" dirty="0"/>
              <a:t> </a:t>
            </a:r>
            <a:r>
              <a:rPr lang="en-US" altLang="en-US" dirty="0" err="1"/>
              <a:t>запросов</a:t>
            </a:r>
            <a:r>
              <a:rPr lang="en-US" altLang="en-US" dirty="0"/>
              <a:t>.</a:t>
            </a:r>
          </a:p>
        </p:txBody>
      </p:sp>
    </p:spTree>
    <p:extLst>
      <p:ext uri="{BB962C8B-B14F-4D97-AF65-F5344CB8AC3E}">
        <p14:creationId xmlns:p14="http://schemas.microsoft.com/office/powerpoint/2010/main" val="96380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8082086" cy="5760640"/>
          </a:xfrm>
        </p:spPr>
        <p:txBody>
          <a:bodyPr rtlCol="0" anchor="ctr">
            <a:normAutofit/>
          </a:bodyPr>
          <a:lstStyle/>
          <a:p>
            <a:pPr marL="0" indent="0">
              <a:lnSpc>
                <a:spcPct val="100000"/>
              </a:lnSpc>
              <a:buNone/>
            </a:pPr>
            <a:r>
              <a:rPr lang="ru-RU" sz="2800" dirty="0"/>
              <a:t>Для изучения </a:t>
            </a:r>
            <a:r>
              <a:rPr lang="ru-RU" sz="2800" dirty="0" err="1"/>
              <a:t>Entity</a:t>
            </a:r>
            <a:r>
              <a:rPr lang="ru-RU" sz="2800" dirty="0"/>
              <a:t> </a:t>
            </a:r>
            <a:r>
              <a:rPr lang="ru-RU" sz="2800" dirty="0" err="1"/>
              <a:t>Framework</a:t>
            </a:r>
            <a:r>
              <a:rPr lang="ru-RU" sz="2800" dirty="0"/>
              <a:t> нам потребуется БД. Конечно же, для простоты, чтобы не отвлекать внимание от знакомства с </a:t>
            </a:r>
            <a:r>
              <a:rPr lang="ru-RU" sz="2800" dirty="0" err="1"/>
              <a:t>Entity</a:t>
            </a:r>
            <a:r>
              <a:rPr lang="ru-RU" sz="2800" dirty="0"/>
              <a:t> </a:t>
            </a:r>
            <a:r>
              <a:rPr lang="ru-RU" sz="2800" dirty="0" err="1"/>
              <a:t>Framework</a:t>
            </a:r>
            <a:r>
              <a:rPr lang="ru-RU" sz="2800" dirty="0"/>
              <a:t>, эта база данных будет несколько условной. Создадим на MS SQL </a:t>
            </a:r>
            <a:r>
              <a:rPr lang="ru-RU" sz="2800" dirty="0" err="1"/>
              <a:t>Server</a:t>
            </a:r>
            <a:r>
              <a:rPr lang="ru-RU" sz="2800" dirty="0"/>
              <a:t> новую базу данных, например </a:t>
            </a:r>
            <a:r>
              <a:rPr lang="ru-RU" sz="2800" dirty="0" err="1"/>
              <a:t>Library</a:t>
            </a:r>
            <a:r>
              <a:rPr lang="ru-RU" sz="2800" dirty="0"/>
              <a:t>, а в ней создадим таблицы </a:t>
            </a:r>
            <a:r>
              <a:rPr lang="ru-RU" sz="2800" dirty="0" err="1"/>
              <a:t>Book</a:t>
            </a:r>
            <a:r>
              <a:rPr lang="ru-RU" sz="2800" dirty="0"/>
              <a:t>, </a:t>
            </a:r>
            <a:r>
              <a:rPr lang="ru-RU" sz="2800" dirty="0" err="1"/>
              <a:t>Author</a:t>
            </a:r>
            <a:r>
              <a:rPr lang="ru-RU" sz="2800" dirty="0"/>
              <a:t> и </a:t>
            </a:r>
            <a:r>
              <a:rPr lang="ru-RU" sz="2800" dirty="0" err="1" smtClean="0"/>
              <a:t>Publisher</a:t>
            </a:r>
            <a:r>
              <a:rPr lang="ru-RU" sz="2800" dirty="0" smtClean="0"/>
              <a:t>.</a:t>
            </a:r>
            <a:endParaRPr lang="ru-RU" sz="2800" dirty="0"/>
          </a:p>
        </p:txBody>
      </p:sp>
      <p:pic>
        <p:nvPicPr>
          <p:cNvPr id="2" name="Рисунок 1"/>
          <p:cNvPicPr>
            <a:picLocks noChangeAspect="1"/>
          </p:cNvPicPr>
          <p:nvPr/>
        </p:nvPicPr>
        <p:blipFill>
          <a:blip r:embed="rId3"/>
          <a:stretch>
            <a:fillRect/>
          </a:stretch>
        </p:blipFill>
        <p:spPr>
          <a:xfrm>
            <a:off x="8470676" y="188640"/>
            <a:ext cx="3257550" cy="6629400"/>
          </a:xfrm>
          <a:prstGeom prst="rect">
            <a:avLst/>
          </a:prstGeom>
        </p:spPr>
      </p:pic>
    </p:spTree>
    <p:extLst>
      <p:ext uri="{BB962C8B-B14F-4D97-AF65-F5344CB8AC3E}">
        <p14:creationId xmlns:p14="http://schemas.microsoft.com/office/powerpoint/2010/main" val="11709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fontScale="70000" lnSpcReduction="20000"/>
          </a:bodyPr>
          <a:lstStyle/>
          <a:p>
            <a:pPr marL="0" indent="0">
              <a:lnSpc>
                <a:spcPct val="100000"/>
              </a:lnSpc>
              <a:buNone/>
            </a:pPr>
            <a:r>
              <a:rPr lang="en-US" sz="2800" dirty="0">
                <a:solidFill>
                  <a:schemeClr val="accent2"/>
                </a:solidFill>
              </a:rPr>
              <a:t>CREATE TABLE Author</a:t>
            </a:r>
          </a:p>
          <a:p>
            <a:pPr marL="0" indent="0">
              <a:lnSpc>
                <a:spcPct val="100000"/>
              </a:lnSpc>
              <a:buNone/>
            </a:pPr>
            <a:r>
              <a:rPr lang="en-US" sz="2800" dirty="0">
                <a:solidFill>
                  <a:schemeClr val="accent2"/>
                </a:solidFill>
              </a:rPr>
              <a:t>(</a:t>
            </a:r>
          </a:p>
          <a:p>
            <a:pPr marL="0" indent="0">
              <a:lnSpc>
                <a:spcPct val="100000"/>
              </a:lnSpc>
              <a:buNone/>
            </a:pPr>
            <a:r>
              <a:rPr lang="en-US" sz="2800" dirty="0">
                <a:solidFill>
                  <a:schemeClr val="accent2"/>
                </a:solidFill>
              </a:rPr>
              <a:t> Id INT NOT NULL IDENTITY(1,1) PRIMARY KEY,</a:t>
            </a:r>
          </a:p>
          <a:p>
            <a:pPr marL="0" indent="0">
              <a:lnSpc>
                <a:spcPct val="100000"/>
              </a:lnSpc>
              <a:buNone/>
            </a:pPr>
            <a:r>
              <a:rPr lang="en-US" sz="2800" dirty="0">
                <a:solidFill>
                  <a:schemeClr val="accent2"/>
                </a:solidFill>
              </a:rPr>
              <a:t> </a:t>
            </a:r>
            <a:r>
              <a:rPr lang="en-US" sz="2800" dirty="0" err="1">
                <a:solidFill>
                  <a:schemeClr val="accent2"/>
                </a:solidFill>
              </a:rPr>
              <a:t>FirstName</a:t>
            </a:r>
            <a:r>
              <a:rPr lang="en-US" sz="2800" dirty="0">
                <a:solidFill>
                  <a:schemeClr val="accent2"/>
                </a:solidFill>
              </a:rPr>
              <a:t> NVARCHAR(20) NOT NULL,</a:t>
            </a:r>
          </a:p>
          <a:p>
            <a:pPr marL="0" indent="0">
              <a:lnSpc>
                <a:spcPct val="100000"/>
              </a:lnSpc>
              <a:buNone/>
            </a:pPr>
            <a:r>
              <a:rPr lang="en-US" sz="2800" dirty="0">
                <a:solidFill>
                  <a:schemeClr val="accent2"/>
                </a:solidFill>
              </a:rPr>
              <a:t> </a:t>
            </a:r>
            <a:r>
              <a:rPr lang="en-US" sz="2800" dirty="0" err="1">
                <a:solidFill>
                  <a:schemeClr val="accent2"/>
                </a:solidFill>
              </a:rPr>
              <a:t>LastName</a:t>
            </a:r>
            <a:r>
              <a:rPr lang="en-US" sz="2800" dirty="0">
                <a:solidFill>
                  <a:schemeClr val="accent2"/>
                </a:solidFill>
              </a:rPr>
              <a:t> NVARCHAR(20) NOT NULL</a:t>
            </a:r>
          </a:p>
          <a:p>
            <a:pPr marL="0" indent="0">
              <a:lnSpc>
                <a:spcPct val="100000"/>
              </a:lnSpc>
              <a:buNone/>
            </a:pPr>
            <a:r>
              <a:rPr lang="en-US" sz="2800" dirty="0">
                <a:solidFill>
                  <a:schemeClr val="accent2"/>
                </a:solidFill>
              </a:rPr>
              <a:t>)</a:t>
            </a:r>
          </a:p>
          <a:p>
            <a:pPr marL="0" indent="0">
              <a:lnSpc>
                <a:spcPct val="100000"/>
              </a:lnSpc>
              <a:buNone/>
            </a:pPr>
            <a:r>
              <a:rPr lang="en-US" sz="2800" dirty="0">
                <a:solidFill>
                  <a:schemeClr val="accent2"/>
                </a:solidFill>
              </a:rPr>
              <a:t>GO</a:t>
            </a:r>
          </a:p>
          <a:p>
            <a:pPr marL="0" indent="0">
              <a:lnSpc>
                <a:spcPct val="100000"/>
              </a:lnSpc>
              <a:buNone/>
            </a:pPr>
            <a:r>
              <a:rPr lang="en-US" sz="2800" dirty="0">
                <a:solidFill>
                  <a:schemeClr val="accent2"/>
                </a:solidFill>
              </a:rPr>
              <a:t>CREATE TABLE Publisher</a:t>
            </a:r>
          </a:p>
          <a:p>
            <a:pPr marL="0" indent="0">
              <a:lnSpc>
                <a:spcPct val="100000"/>
              </a:lnSpc>
              <a:buNone/>
            </a:pPr>
            <a:r>
              <a:rPr lang="en-US" sz="2800" dirty="0">
                <a:solidFill>
                  <a:schemeClr val="accent2"/>
                </a:solidFill>
              </a:rPr>
              <a:t>(</a:t>
            </a:r>
          </a:p>
          <a:p>
            <a:pPr marL="0" indent="0">
              <a:lnSpc>
                <a:spcPct val="100000"/>
              </a:lnSpc>
              <a:buNone/>
            </a:pPr>
            <a:r>
              <a:rPr lang="en-US" sz="2800" dirty="0">
                <a:solidFill>
                  <a:schemeClr val="accent2"/>
                </a:solidFill>
              </a:rPr>
              <a:t> Id INT NOT NULL IDENTITY(1,1) PRIMARY KEY,</a:t>
            </a:r>
          </a:p>
          <a:p>
            <a:pPr marL="0" indent="0">
              <a:lnSpc>
                <a:spcPct val="100000"/>
              </a:lnSpc>
              <a:buNone/>
            </a:pPr>
            <a:r>
              <a:rPr lang="en-US" sz="2800" dirty="0">
                <a:solidFill>
                  <a:schemeClr val="accent2"/>
                </a:solidFill>
              </a:rPr>
              <a:t> </a:t>
            </a:r>
            <a:r>
              <a:rPr lang="en-US" sz="2800" dirty="0" err="1">
                <a:solidFill>
                  <a:schemeClr val="accent2"/>
                </a:solidFill>
              </a:rPr>
              <a:t>PublisherName</a:t>
            </a:r>
            <a:r>
              <a:rPr lang="en-US" sz="2800" dirty="0">
                <a:solidFill>
                  <a:schemeClr val="accent2"/>
                </a:solidFill>
              </a:rPr>
              <a:t> NVARCHAR(20) NOT NULL,</a:t>
            </a:r>
          </a:p>
          <a:p>
            <a:pPr marL="0" indent="0">
              <a:lnSpc>
                <a:spcPct val="100000"/>
              </a:lnSpc>
              <a:buNone/>
            </a:pPr>
            <a:r>
              <a:rPr lang="en-US" sz="2800" dirty="0">
                <a:solidFill>
                  <a:schemeClr val="accent2"/>
                </a:solidFill>
              </a:rPr>
              <a:t> [Address] NVARCHAR(20) NOT NULL</a:t>
            </a:r>
          </a:p>
          <a:p>
            <a:pPr marL="0" indent="0">
              <a:lnSpc>
                <a:spcPct val="100000"/>
              </a:lnSpc>
              <a:buNone/>
            </a:pPr>
            <a:r>
              <a:rPr lang="en-US" sz="2800" dirty="0">
                <a:solidFill>
                  <a:schemeClr val="accent2"/>
                </a:solidFill>
              </a:rPr>
              <a:t>)</a:t>
            </a:r>
          </a:p>
          <a:p>
            <a:pPr marL="0" indent="0">
              <a:lnSpc>
                <a:spcPct val="100000"/>
              </a:lnSpc>
              <a:buNone/>
            </a:pPr>
            <a:r>
              <a:rPr lang="en-US" sz="2800" dirty="0">
                <a:solidFill>
                  <a:schemeClr val="accent2"/>
                </a:solidFill>
              </a:rPr>
              <a:t>GO</a:t>
            </a:r>
          </a:p>
          <a:p>
            <a:pPr marL="0" indent="0">
              <a:lnSpc>
                <a:spcPct val="100000"/>
              </a:lnSpc>
              <a:buNone/>
            </a:pPr>
            <a:r>
              <a:rPr lang="en-US" sz="2800" dirty="0">
                <a:solidFill>
                  <a:schemeClr val="accent2"/>
                </a:solidFill>
              </a:rPr>
              <a:t>CREATE TABLE Book</a:t>
            </a:r>
          </a:p>
          <a:p>
            <a:pPr marL="0" indent="0">
              <a:lnSpc>
                <a:spcPct val="100000"/>
              </a:lnSpc>
              <a:buNone/>
            </a:pPr>
            <a:r>
              <a:rPr lang="en-US" sz="2800" dirty="0">
                <a:solidFill>
                  <a:schemeClr val="accent2"/>
                </a:solidFill>
              </a:rPr>
              <a:t>(</a:t>
            </a:r>
          </a:p>
          <a:p>
            <a:pPr marL="0" indent="0">
              <a:lnSpc>
                <a:spcPct val="100000"/>
              </a:lnSpc>
              <a:buNone/>
            </a:pPr>
            <a:r>
              <a:rPr lang="en-US" sz="2800" dirty="0">
                <a:solidFill>
                  <a:schemeClr val="accent2"/>
                </a:solidFill>
              </a:rPr>
              <a:t> Id INT NOT NULL IDENTITY(1,1) PRIMARY KEY,</a:t>
            </a:r>
          </a:p>
          <a:p>
            <a:pPr marL="0" indent="0">
              <a:lnSpc>
                <a:spcPct val="100000"/>
              </a:lnSpc>
              <a:buNone/>
            </a:pPr>
            <a:r>
              <a:rPr lang="en-US" sz="2800" dirty="0">
                <a:solidFill>
                  <a:schemeClr val="accent2"/>
                </a:solidFill>
              </a:rPr>
              <a:t> Title NVARCHAR(20) NOT NULL,</a:t>
            </a:r>
          </a:p>
          <a:p>
            <a:pPr marL="0" indent="0">
              <a:lnSpc>
                <a:spcPct val="100000"/>
              </a:lnSpc>
              <a:buNone/>
            </a:pPr>
            <a:r>
              <a:rPr lang="en-US" sz="2800" dirty="0">
                <a:solidFill>
                  <a:schemeClr val="accent2"/>
                </a:solidFill>
              </a:rPr>
              <a:t> </a:t>
            </a:r>
            <a:r>
              <a:rPr lang="en-US" sz="2800" dirty="0" err="1">
                <a:solidFill>
                  <a:schemeClr val="accent2"/>
                </a:solidFill>
              </a:rPr>
              <a:t>AuthorId</a:t>
            </a:r>
            <a:r>
              <a:rPr lang="en-US" sz="2800" dirty="0">
                <a:solidFill>
                  <a:schemeClr val="accent2"/>
                </a:solidFill>
              </a:rPr>
              <a:t> INT NOT NULL FOREIGN KEY REFERENCES Author(Id),</a:t>
            </a:r>
          </a:p>
          <a:p>
            <a:pPr marL="0" indent="0">
              <a:lnSpc>
                <a:spcPct val="100000"/>
              </a:lnSpc>
              <a:buNone/>
            </a:pPr>
            <a:r>
              <a:rPr lang="en-US" sz="2800" dirty="0">
                <a:solidFill>
                  <a:schemeClr val="accent2"/>
                </a:solidFill>
              </a:rPr>
              <a:t> Pages INT,</a:t>
            </a:r>
          </a:p>
          <a:p>
            <a:pPr marL="0" indent="0">
              <a:lnSpc>
                <a:spcPct val="100000"/>
              </a:lnSpc>
              <a:buNone/>
            </a:pPr>
            <a:r>
              <a:rPr lang="en-US" sz="2800" dirty="0">
                <a:solidFill>
                  <a:schemeClr val="accent2"/>
                </a:solidFill>
              </a:rPr>
              <a:t> Price INT,</a:t>
            </a:r>
          </a:p>
          <a:p>
            <a:pPr marL="0" indent="0">
              <a:lnSpc>
                <a:spcPct val="100000"/>
              </a:lnSpc>
              <a:buNone/>
            </a:pPr>
            <a:r>
              <a:rPr lang="en-US" sz="2800" dirty="0">
                <a:solidFill>
                  <a:schemeClr val="accent2"/>
                </a:solidFill>
              </a:rPr>
              <a:t> </a:t>
            </a:r>
            <a:r>
              <a:rPr lang="en-US" sz="2800" dirty="0" err="1">
                <a:solidFill>
                  <a:schemeClr val="accent2"/>
                </a:solidFill>
              </a:rPr>
              <a:t>PublisherId</a:t>
            </a:r>
            <a:r>
              <a:rPr lang="en-US" sz="2800" dirty="0">
                <a:solidFill>
                  <a:schemeClr val="accent2"/>
                </a:solidFill>
              </a:rPr>
              <a:t> INT NOT NULL FOREIGN KEY REFERENCES Publisher(Id)</a:t>
            </a:r>
          </a:p>
          <a:p>
            <a:pPr marL="0" indent="0">
              <a:lnSpc>
                <a:spcPct val="100000"/>
              </a:lnSpc>
              <a:buNone/>
            </a:pPr>
            <a:r>
              <a:rPr lang="en-US" sz="2800" dirty="0" smtClean="0">
                <a:solidFill>
                  <a:schemeClr val="accent2"/>
                </a:solidFill>
              </a:rPr>
              <a:t>)</a:t>
            </a:r>
            <a:endParaRPr lang="en-US" sz="2800" dirty="0">
              <a:solidFill>
                <a:schemeClr val="accent2"/>
              </a:solidFill>
            </a:endParaRPr>
          </a:p>
        </p:txBody>
      </p:sp>
    </p:spTree>
    <p:extLst>
      <p:ext uri="{BB962C8B-B14F-4D97-AF65-F5344CB8AC3E}">
        <p14:creationId xmlns:p14="http://schemas.microsoft.com/office/powerpoint/2010/main" val="94651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lnSpcReduction="10000"/>
          </a:bodyPr>
          <a:lstStyle/>
          <a:p>
            <a:pPr marL="0" indent="0">
              <a:buNone/>
            </a:pPr>
            <a:r>
              <a:rPr lang="ru-RU" dirty="0"/>
              <a:t>Для нашей БД мы получим в приложении классы </a:t>
            </a:r>
            <a:r>
              <a:rPr lang="ru-RU" dirty="0" err="1"/>
              <a:t>Author</a:t>
            </a:r>
            <a:r>
              <a:rPr lang="ru-RU" dirty="0"/>
              <a:t>, </a:t>
            </a:r>
            <a:r>
              <a:rPr lang="ru-RU" dirty="0" err="1"/>
              <a:t>Publisher</a:t>
            </a:r>
            <a:r>
              <a:rPr lang="ru-RU" dirty="0"/>
              <a:t> и </a:t>
            </a:r>
            <a:r>
              <a:rPr lang="ru-RU" dirty="0" err="1"/>
              <a:t>Book</a:t>
            </a:r>
            <a:r>
              <a:rPr lang="ru-RU" dirty="0"/>
              <a:t>. Однако оказывается, что </a:t>
            </a:r>
            <a:r>
              <a:rPr lang="ru-RU" dirty="0" err="1"/>
              <a:t>Entity</a:t>
            </a:r>
            <a:r>
              <a:rPr lang="ru-RU" dirty="0"/>
              <a:t> </a:t>
            </a:r>
            <a:r>
              <a:rPr lang="ru-RU" dirty="0" err="1"/>
              <a:t>Framework</a:t>
            </a:r>
            <a:r>
              <a:rPr lang="ru-RU" dirty="0"/>
              <a:t> добавляет не только эти классы. Кроме классов, соответствующих таблицам БД, </a:t>
            </a:r>
            <a:r>
              <a:rPr lang="ru-RU" dirty="0" err="1"/>
              <a:t>Entity</a:t>
            </a:r>
            <a:r>
              <a:rPr lang="ru-RU" dirty="0"/>
              <a:t> </a:t>
            </a:r>
            <a:r>
              <a:rPr lang="ru-RU" dirty="0" err="1"/>
              <a:t>Framework</a:t>
            </a:r>
            <a:r>
              <a:rPr lang="ru-RU" dirty="0"/>
              <a:t> создает еще один класс, который называется контекстом БД. Это один из центральных классов </a:t>
            </a:r>
            <a:r>
              <a:rPr lang="ru-RU" dirty="0" err="1"/>
              <a:t>Entity</a:t>
            </a:r>
            <a:r>
              <a:rPr lang="ru-RU" dirty="0"/>
              <a:t> </a:t>
            </a:r>
            <a:r>
              <a:rPr lang="ru-RU" dirty="0" err="1"/>
              <a:t>Framework</a:t>
            </a:r>
            <a:r>
              <a:rPr lang="ru-RU" dirty="0"/>
              <a:t>. </a:t>
            </a:r>
            <a:endParaRPr lang="en-US" dirty="0"/>
          </a:p>
          <a:p>
            <a:pPr marL="0" indent="0">
              <a:buNone/>
            </a:pPr>
            <a:r>
              <a:rPr lang="en-US" i="1" dirty="0"/>
              <a:t>public partial class </a:t>
            </a:r>
            <a:r>
              <a:rPr lang="en-US" i="1" dirty="0" err="1"/>
              <a:t>LibraryEntities</a:t>
            </a:r>
            <a:r>
              <a:rPr lang="en-US" i="1" dirty="0"/>
              <a:t> : </a:t>
            </a:r>
            <a:r>
              <a:rPr lang="en-US" i="1" dirty="0" err="1"/>
              <a:t>DbContext</a:t>
            </a:r>
            <a:endParaRPr lang="en-US" i="1" dirty="0"/>
          </a:p>
          <a:p>
            <a:pPr marL="0" indent="0">
              <a:buNone/>
            </a:pPr>
            <a:r>
              <a:rPr lang="en-US" i="1" dirty="0"/>
              <a:t>        {</a:t>
            </a:r>
          </a:p>
          <a:p>
            <a:pPr marL="0" indent="0">
              <a:buNone/>
            </a:pPr>
            <a:r>
              <a:rPr lang="en-US" i="1" dirty="0"/>
              <a:t>            public </a:t>
            </a:r>
            <a:r>
              <a:rPr lang="en-US" i="1" dirty="0" err="1"/>
              <a:t>LibraryEntities</a:t>
            </a:r>
            <a:r>
              <a:rPr lang="en-US" i="1" dirty="0"/>
              <a:t>() : base("name=</a:t>
            </a:r>
            <a:r>
              <a:rPr lang="en-US" i="1" dirty="0" err="1"/>
              <a:t>LibraryEntities</a:t>
            </a:r>
            <a:r>
              <a:rPr lang="en-US" i="1" dirty="0"/>
              <a:t>")</a:t>
            </a:r>
          </a:p>
          <a:p>
            <a:pPr marL="0" indent="0">
              <a:buNone/>
            </a:pPr>
            <a:r>
              <a:rPr lang="en-US" i="1" dirty="0"/>
              <a:t>            {</a:t>
            </a:r>
          </a:p>
          <a:p>
            <a:pPr marL="0" indent="0">
              <a:buNone/>
            </a:pPr>
            <a:r>
              <a:rPr lang="en-US" i="1" dirty="0"/>
              <a:t>            }</a:t>
            </a:r>
          </a:p>
          <a:p>
            <a:pPr marL="0" indent="0">
              <a:buNone/>
            </a:pPr>
            <a:r>
              <a:rPr lang="en-US" i="1" dirty="0"/>
              <a:t>            protected override void</a:t>
            </a:r>
          </a:p>
          <a:p>
            <a:pPr marL="0" indent="0">
              <a:buNone/>
            </a:pPr>
            <a:r>
              <a:rPr lang="en-US" i="1" dirty="0"/>
              <a:t>            </a:t>
            </a:r>
            <a:r>
              <a:rPr lang="en-US" i="1" dirty="0" err="1"/>
              <a:t>OnModelCreating</a:t>
            </a:r>
            <a:r>
              <a:rPr lang="en-US" i="1" dirty="0"/>
              <a:t>(</a:t>
            </a:r>
            <a:r>
              <a:rPr lang="en-US" i="1" dirty="0" err="1"/>
              <a:t>DbModelBuilder</a:t>
            </a:r>
            <a:r>
              <a:rPr lang="en-US" i="1" dirty="0"/>
              <a:t> </a:t>
            </a:r>
            <a:r>
              <a:rPr lang="en-US" i="1" dirty="0" err="1"/>
              <a:t>modelBuilder</a:t>
            </a:r>
            <a:r>
              <a:rPr lang="en-US" i="1" dirty="0"/>
              <a:t>)</a:t>
            </a:r>
          </a:p>
          <a:p>
            <a:pPr marL="0" indent="0">
              <a:buNone/>
            </a:pPr>
            <a:r>
              <a:rPr lang="en-US" i="1" dirty="0"/>
              <a:t>            {</a:t>
            </a:r>
          </a:p>
          <a:p>
            <a:pPr marL="0" indent="0">
              <a:buNone/>
            </a:pPr>
            <a:r>
              <a:rPr lang="en-US" i="1" dirty="0"/>
              <a:t>                throw new </a:t>
            </a:r>
            <a:r>
              <a:rPr lang="en-US" i="1" dirty="0" err="1"/>
              <a:t>UnintentionalCodeFirstException</a:t>
            </a:r>
            <a:r>
              <a:rPr lang="en-US" i="1" dirty="0"/>
              <a:t>();</a:t>
            </a:r>
          </a:p>
          <a:p>
            <a:pPr marL="0" indent="0">
              <a:buNone/>
            </a:pPr>
            <a:r>
              <a:rPr lang="en-US" i="1" dirty="0"/>
              <a:t>            }</a:t>
            </a:r>
          </a:p>
          <a:p>
            <a:pPr marL="0" indent="0">
              <a:buNone/>
            </a:pPr>
            <a:r>
              <a:rPr lang="en-US" i="1" dirty="0"/>
              <a:t>            public </a:t>
            </a:r>
            <a:r>
              <a:rPr lang="en-US" i="1" dirty="0" err="1"/>
              <a:t>DbSet</a:t>
            </a:r>
            <a:r>
              <a:rPr lang="en-US" i="1" dirty="0"/>
              <a:t>&lt;Author&gt; Author { get; set; }</a:t>
            </a:r>
          </a:p>
          <a:p>
            <a:pPr marL="0" indent="0">
              <a:buNone/>
            </a:pPr>
            <a:r>
              <a:rPr lang="en-US" i="1" dirty="0"/>
              <a:t>            public </a:t>
            </a:r>
            <a:r>
              <a:rPr lang="en-US" i="1" dirty="0" err="1"/>
              <a:t>DbSet</a:t>
            </a:r>
            <a:r>
              <a:rPr lang="en-US" i="1" dirty="0"/>
              <a:t>&lt;Book&gt; Book { get; set; }</a:t>
            </a:r>
          </a:p>
          <a:p>
            <a:pPr marL="0" indent="0">
              <a:buNone/>
            </a:pPr>
            <a:r>
              <a:rPr lang="en-US" i="1" dirty="0"/>
              <a:t>            public </a:t>
            </a:r>
            <a:r>
              <a:rPr lang="en-US" i="1" dirty="0" err="1"/>
              <a:t>DbSet</a:t>
            </a:r>
            <a:r>
              <a:rPr lang="en-US" i="1" dirty="0"/>
              <a:t>&lt;Publisher&gt; Publisher { get; set; }</a:t>
            </a:r>
          </a:p>
          <a:p>
            <a:pPr marL="0" indent="0">
              <a:buNone/>
            </a:pPr>
            <a:r>
              <a:rPr lang="en-US" i="1" dirty="0"/>
              <a:t>        }</a:t>
            </a:r>
          </a:p>
        </p:txBody>
      </p:sp>
    </p:spTree>
    <p:extLst>
      <p:ext uri="{BB962C8B-B14F-4D97-AF65-F5344CB8AC3E}">
        <p14:creationId xmlns:p14="http://schemas.microsoft.com/office/powerpoint/2010/main" val="190116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sz="2800" dirty="0" smtClean="0"/>
              <a:t>Как </a:t>
            </a:r>
            <a:r>
              <a:rPr lang="ru-RU" sz="2800" dirty="0"/>
              <a:t>видно, этот класс является производным от класса </a:t>
            </a:r>
            <a:r>
              <a:rPr lang="ru-RU" sz="2800" dirty="0" err="1"/>
              <a:t>System.Data.Entity.DbContext</a:t>
            </a:r>
            <a:r>
              <a:rPr lang="ru-RU" sz="2800" dirty="0"/>
              <a:t>. Основные задачи, которые выполняет </a:t>
            </a:r>
            <a:r>
              <a:rPr lang="ru-RU" sz="2800" dirty="0" err="1"/>
              <a:t>LibraryEntities</a:t>
            </a:r>
            <a:r>
              <a:rPr lang="ru-RU" sz="2800" dirty="0"/>
              <a:t>, следующие: </a:t>
            </a:r>
            <a:endParaRPr lang="en-US" sz="2800" dirty="0"/>
          </a:p>
          <a:p>
            <a:pPr marL="0" indent="0">
              <a:buNone/>
            </a:pPr>
            <a:r>
              <a:rPr lang="ru-RU" sz="2800" dirty="0"/>
              <a:t>■ установка связи с БД; </a:t>
            </a:r>
            <a:endParaRPr lang="en-US" sz="2800" dirty="0"/>
          </a:p>
          <a:p>
            <a:pPr marL="0" indent="0">
              <a:buNone/>
            </a:pPr>
            <a:r>
              <a:rPr lang="ru-RU" sz="2800" dirty="0"/>
              <a:t>■ выполнение наших запросов к БД путем конвертации значений из таблиц БД в объекты классов приложения (сущности) и наоборот; </a:t>
            </a:r>
            <a:endParaRPr lang="en-US" sz="2800" dirty="0"/>
          </a:p>
          <a:p>
            <a:pPr marL="0" indent="0">
              <a:buNone/>
            </a:pPr>
            <a:r>
              <a:rPr lang="ru-RU" sz="2800" dirty="0"/>
              <a:t>■ Отслеживание и сохранение изменений в состоянии объектов классов приложения (сущностей) после выполнения запросов.</a:t>
            </a:r>
            <a:endParaRPr lang="en-US" sz="2800" dirty="0"/>
          </a:p>
          <a:p>
            <a:pPr marL="0" indent="0">
              <a:lnSpc>
                <a:spcPct val="100000"/>
              </a:lnSpc>
              <a:buNone/>
            </a:pPr>
            <a:endParaRPr lang="ru-RU" sz="2800" dirty="0"/>
          </a:p>
        </p:txBody>
      </p:sp>
    </p:spTree>
    <p:extLst>
      <p:ext uri="{BB962C8B-B14F-4D97-AF65-F5344CB8AC3E}">
        <p14:creationId xmlns:p14="http://schemas.microsoft.com/office/powerpoint/2010/main" val="376928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Класс </a:t>
            </a:r>
            <a:r>
              <a:rPr lang="en-US" dirty="0" err="1"/>
              <a:t>DbContext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sz="2800" dirty="0" smtClean="0"/>
              <a:t>В </a:t>
            </a:r>
            <a:r>
              <a:rPr lang="ru-RU" sz="2800" dirty="0"/>
              <a:t>более ранних версиях </a:t>
            </a:r>
            <a:r>
              <a:rPr lang="ru-RU" sz="2800" b="1" dirty="0" err="1"/>
              <a:t>Entity</a:t>
            </a:r>
            <a:r>
              <a:rPr lang="ru-RU" sz="2800" b="1" dirty="0"/>
              <a:t> </a:t>
            </a:r>
            <a:r>
              <a:rPr lang="ru-RU" sz="2800" b="1" dirty="0" err="1"/>
              <a:t>Framework</a:t>
            </a:r>
            <a:r>
              <a:rPr lang="ru-RU" sz="2800" b="1" dirty="0"/>
              <a:t> </a:t>
            </a:r>
            <a:r>
              <a:rPr lang="ru-RU" sz="2800" dirty="0"/>
              <a:t>для этих целей использовался класс </a:t>
            </a:r>
            <a:r>
              <a:rPr lang="ru-RU" sz="2800" b="1" dirty="0" err="1"/>
              <a:t>ObjectContext</a:t>
            </a:r>
            <a:r>
              <a:rPr lang="ru-RU" sz="2800" dirty="0"/>
              <a:t>. Однако работать с ним было несколько сложнее. </a:t>
            </a:r>
            <a:endParaRPr lang="en-US" sz="2800" dirty="0" smtClean="0"/>
          </a:p>
          <a:p>
            <a:pPr marL="0" indent="0">
              <a:lnSpc>
                <a:spcPct val="100000"/>
              </a:lnSpc>
              <a:buNone/>
            </a:pPr>
            <a:r>
              <a:rPr lang="ru-RU" sz="2800" dirty="0" smtClean="0"/>
              <a:t>Класс </a:t>
            </a:r>
            <a:r>
              <a:rPr lang="ru-RU" sz="2800" b="1" dirty="0" err="1"/>
              <a:t>DbContext</a:t>
            </a:r>
            <a:r>
              <a:rPr lang="ru-RU" sz="2800" dirty="0"/>
              <a:t> является оберткой вокруг </a:t>
            </a:r>
            <a:r>
              <a:rPr lang="ru-RU" sz="2800" b="1" dirty="0" err="1"/>
              <a:t>ObjectContext</a:t>
            </a:r>
            <a:r>
              <a:rPr lang="ru-RU" sz="2800" dirty="0"/>
              <a:t> и предоставляет разработчику более удобный механизм работы с БД. </a:t>
            </a:r>
            <a:endParaRPr lang="en-US" sz="2800" dirty="0" smtClean="0"/>
          </a:p>
          <a:p>
            <a:pPr marL="0" indent="0">
              <a:lnSpc>
                <a:spcPct val="100000"/>
              </a:lnSpc>
              <a:buNone/>
            </a:pPr>
            <a:r>
              <a:rPr lang="ru-RU" sz="2800" b="1" dirty="0" err="1" smtClean="0"/>
              <a:t>ObjectContext</a:t>
            </a:r>
            <a:r>
              <a:rPr lang="ru-RU" sz="2800" dirty="0" smtClean="0"/>
              <a:t> </a:t>
            </a:r>
            <a:r>
              <a:rPr lang="ru-RU" sz="2800" dirty="0"/>
              <a:t>и </a:t>
            </a:r>
            <a:r>
              <a:rPr lang="ru-RU" sz="2800" b="1" dirty="0" err="1"/>
              <a:t>DbContext</a:t>
            </a:r>
            <a:r>
              <a:rPr lang="ru-RU" sz="2800" dirty="0"/>
              <a:t> не являются абстрактными классами, хотя и используются в качестве базовых классов. Наследование необходимо для того, чтобы добавить в контекст текущей БД (в нашем случае в класс </a:t>
            </a:r>
            <a:r>
              <a:rPr lang="ru-RU" sz="2800" b="1" dirty="0" err="1"/>
              <a:t>LibraryEntities</a:t>
            </a:r>
            <a:r>
              <a:rPr lang="ru-RU" sz="2800" dirty="0"/>
              <a:t>) свойства, отвечающие за доступ к данным в этой БД. При использовании класса </a:t>
            </a:r>
            <a:r>
              <a:rPr lang="ru-RU" sz="2800" b="1" dirty="0" err="1"/>
              <a:t>DbContext</a:t>
            </a:r>
            <a:r>
              <a:rPr lang="ru-RU" sz="2800" dirty="0"/>
              <a:t> эти свойства имеют тип </a:t>
            </a:r>
            <a:r>
              <a:rPr lang="ru-RU" sz="2800" b="1" dirty="0" err="1"/>
              <a:t>DbSet</a:t>
            </a:r>
            <a:r>
              <a:rPr lang="ru-RU" sz="2800" dirty="0"/>
              <a:t>, где параметр T представляет имена сущностей модели, т.е. имена классов, соответствующих таблицам БД</a:t>
            </a:r>
            <a:r>
              <a:rPr lang="ru-RU" sz="2800" dirty="0" smtClean="0"/>
              <a:t>.</a:t>
            </a:r>
            <a:endParaRPr lang="en-US" sz="2800" dirty="0" smtClean="0"/>
          </a:p>
        </p:txBody>
      </p:sp>
    </p:spTree>
    <p:extLst>
      <p:ext uri="{BB962C8B-B14F-4D97-AF65-F5344CB8AC3E}">
        <p14:creationId xmlns:p14="http://schemas.microsoft.com/office/powerpoint/2010/main" val="13884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Использование </a:t>
            </a:r>
            <a:r>
              <a:rPr lang="en-US" dirty="0"/>
              <a:t>DB First</a:t>
            </a:r>
          </a:p>
        </p:txBody>
      </p:sp>
    </p:spTree>
    <p:extLst>
      <p:ext uri="{BB962C8B-B14F-4D97-AF65-F5344CB8AC3E}">
        <p14:creationId xmlns:p14="http://schemas.microsoft.com/office/powerpoint/2010/main" val="6208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smtClean="0"/>
              <a:t>Database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Многие разработчики добавляют в приложения код доступа к данным, когда база данных уже существует. </a:t>
            </a:r>
            <a:r>
              <a:rPr lang="ru-RU" dirty="0" err="1"/>
              <a:t>Entity</a:t>
            </a:r>
            <a:r>
              <a:rPr lang="ru-RU" dirty="0"/>
              <a:t> </a:t>
            </a:r>
            <a:r>
              <a:rPr lang="ru-RU" dirty="0" err="1"/>
              <a:t>Framework</a:t>
            </a:r>
            <a:r>
              <a:rPr lang="ru-RU" dirty="0"/>
              <a:t> поддерживает подход для работы с существующими базами данных, который называется </a:t>
            </a:r>
            <a:r>
              <a:rPr lang="ru-RU" dirty="0" err="1"/>
              <a:t>Database-First</a:t>
            </a:r>
            <a:r>
              <a:rPr lang="ru-RU" dirty="0"/>
              <a:t>, с самого своего первого появления (остальные подходы </a:t>
            </a:r>
            <a:r>
              <a:rPr lang="ru-RU" dirty="0" err="1"/>
              <a:t>Model-First</a:t>
            </a:r>
            <a:r>
              <a:rPr lang="ru-RU" dirty="0"/>
              <a:t> и </a:t>
            </a:r>
            <a:r>
              <a:rPr lang="ru-RU" dirty="0" err="1"/>
              <a:t>Code-First</a:t>
            </a:r>
            <a:r>
              <a:rPr lang="ru-RU" dirty="0"/>
              <a:t> были добавлены позже в версиях EF 4 и EF 4.1 соответственно).</a:t>
            </a:r>
          </a:p>
          <a:p>
            <a:pPr marL="0" indent="0">
              <a:buNone/>
            </a:pPr>
            <a:r>
              <a:rPr lang="ru-RU" dirty="0"/>
              <a:t>Подход </a:t>
            </a:r>
            <a:r>
              <a:rPr lang="ru-RU" dirty="0" err="1"/>
              <a:t>Database-First</a:t>
            </a:r>
            <a:r>
              <a:rPr lang="ru-RU" dirty="0"/>
              <a:t> подразумевает создание графической модели </a:t>
            </a:r>
            <a:r>
              <a:rPr lang="ru-RU" dirty="0" err="1"/>
              <a:t>Edmx</a:t>
            </a:r>
            <a:r>
              <a:rPr lang="ru-RU" dirty="0"/>
              <a:t> из существующей базы данных. </a:t>
            </a:r>
          </a:p>
        </p:txBody>
      </p:sp>
    </p:spTree>
    <p:extLst>
      <p:ext uri="{BB962C8B-B14F-4D97-AF65-F5344CB8AC3E}">
        <p14:creationId xmlns:p14="http://schemas.microsoft.com/office/powerpoint/2010/main" val="16180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err="1" smtClean="0"/>
              <a:t>Entity</a:t>
            </a:r>
            <a:r>
              <a:rPr lang="ru-RU" dirty="0" smtClean="0"/>
              <a:t> </a:t>
            </a:r>
            <a:r>
              <a:rPr lang="ru-RU" dirty="0" err="1"/>
              <a:t>Framework</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b="1" i="1" dirty="0" err="1" smtClean="0"/>
              <a:t>Entity</a:t>
            </a:r>
            <a:r>
              <a:rPr lang="ru-RU" b="1" i="1" dirty="0" smtClean="0"/>
              <a:t> </a:t>
            </a:r>
            <a:r>
              <a:rPr lang="ru-RU" b="1" i="1" dirty="0" err="1" smtClean="0"/>
              <a:t>Framework</a:t>
            </a:r>
            <a:r>
              <a:rPr lang="ru-RU" b="1" i="1" dirty="0" smtClean="0"/>
              <a:t> представляет специальную объектно-ориентированную технологию на базе </a:t>
            </a:r>
            <a:r>
              <a:rPr lang="ru-RU" b="1" i="1" dirty="0" err="1" smtClean="0"/>
              <a:t>фреймворка</a:t>
            </a:r>
            <a:r>
              <a:rPr lang="ru-RU" b="1" i="1" dirty="0" smtClean="0"/>
              <a:t> .NET для работы с данными. </a:t>
            </a:r>
          </a:p>
          <a:p>
            <a:pPr marL="0" indent="0">
              <a:lnSpc>
                <a:spcPct val="100000"/>
              </a:lnSpc>
              <a:buNone/>
            </a:pPr>
            <a:r>
              <a:rPr lang="ru-RU" dirty="0" smtClean="0"/>
              <a:t>Если традиционные средства ADO.NET позволяют создавать подключения, команды и прочие объекты для взаимодействия с базами данных, то </a:t>
            </a:r>
            <a:r>
              <a:rPr lang="ru-RU" u="sng" dirty="0" err="1" smtClean="0"/>
              <a:t>Entity</a:t>
            </a:r>
            <a:r>
              <a:rPr lang="ru-RU" u="sng" dirty="0" smtClean="0"/>
              <a:t> </a:t>
            </a:r>
            <a:r>
              <a:rPr lang="ru-RU" u="sng" dirty="0" err="1" smtClean="0"/>
              <a:t>Framework</a:t>
            </a:r>
            <a:r>
              <a:rPr lang="ru-RU" u="sng" dirty="0" smtClean="0"/>
              <a:t> представляет собой более высокий уровень абстракции, который позволяет абстрагироваться от самой базы данных и работать с данными независимо от типа хранилища. </a:t>
            </a:r>
          </a:p>
          <a:p>
            <a:pPr marL="0" indent="0">
              <a:lnSpc>
                <a:spcPct val="100000"/>
              </a:lnSpc>
              <a:buNone/>
            </a:pPr>
            <a:r>
              <a:rPr lang="ru-RU" dirty="0" smtClean="0"/>
              <a:t>Если </a:t>
            </a:r>
            <a:r>
              <a:rPr lang="ru-RU" dirty="0"/>
              <a:t>на физическом уровне мы оперируем таблицами, индексами, первичными и внешними ключами, </a:t>
            </a:r>
            <a:r>
              <a:rPr lang="ru-RU" u="sng" dirty="0"/>
              <a:t>но на концептуальном уровне, который нам предлагает </a:t>
            </a:r>
            <a:r>
              <a:rPr lang="ru-RU" u="sng" dirty="0" err="1"/>
              <a:t>Entity</a:t>
            </a:r>
            <a:r>
              <a:rPr lang="ru-RU" u="sng" dirty="0"/>
              <a:t> </a:t>
            </a:r>
            <a:r>
              <a:rPr lang="ru-RU" u="sng" dirty="0" err="1"/>
              <a:t>Framework</a:t>
            </a:r>
            <a:r>
              <a:rPr lang="ru-RU" u="sng" dirty="0"/>
              <a:t>, мы уже работает с объектами.</a:t>
            </a:r>
            <a:endParaRPr lang="ru-RU" sz="2800" u="sng" dirty="0"/>
          </a:p>
        </p:txBody>
      </p:sp>
    </p:spTree>
    <p:extLst>
      <p:ext uri="{BB962C8B-B14F-4D97-AF65-F5344CB8AC3E}">
        <p14:creationId xmlns:p14="http://schemas.microsoft.com/office/powerpoint/2010/main" val="79372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smtClean="0"/>
              <a:t>Database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sz="2800" dirty="0"/>
              <a:t>Запускаем </a:t>
            </a:r>
            <a:r>
              <a:rPr lang="ru-RU" sz="2800" dirty="0" err="1"/>
              <a:t>Visual</a:t>
            </a:r>
            <a:r>
              <a:rPr lang="ru-RU" sz="2800" dirty="0"/>
              <a:t> </a:t>
            </a:r>
            <a:r>
              <a:rPr lang="ru-RU" sz="2800" dirty="0" err="1"/>
              <a:t>Studio</a:t>
            </a:r>
            <a:r>
              <a:rPr lang="ru-RU" sz="2800" dirty="0"/>
              <a:t> </a:t>
            </a:r>
            <a:r>
              <a:rPr lang="ru-RU" sz="2800" dirty="0" smtClean="0"/>
              <a:t>и </a:t>
            </a:r>
            <a:r>
              <a:rPr lang="ru-RU" sz="2800" dirty="0"/>
              <a:t>создаем новый проект. Пусть сейчас это будет консольное приложение C# с именем </a:t>
            </a:r>
            <a:r>
              <a:rPr lang="ru-RU" sz="2800" dirty="0" err="1"/>
              <a:t>LibraryDbFirst</a:t>
            </a:r>
            <a:r>
              <a:rPr lang="ru-RU" sz="2800" dirty="0"/>
              <a:t>. Понятно, что приложение не обязательно должно быть именно консольным. Просто это самый простой вид приложения, и мы не будем отвлекаться от вопросов использования </a:t>
            </a:r>
            <a:r>
              <a:rPr lang="ru-RU" sz="2800" dirty="0" err="1"/>
              <a:t>Entity</a:t>
            </a:r>
            <a:r>
              <a:rPr lang="ru-RU" sz="2800" dirty="0"/>
              <a:t> </a:t>
            </a:r>
            <a:r>
              <a:rPr lang="ru-RU" sz="2800" dirty="0" err="1"/>
              <a:t>Framework</a:t>
            </a:r>
            <a:r>
              <a:rPr lang="ru-RU" sz="2800" dirty="0" smtClean="0"/>
              <a:t>.</a:t>
            </a:r>
            <a:endParaRPr lang="en-US" sz="2800" dirty="0"/>
          </a:p>
          <a:p>
            <a:pPr marL="0" indent="0">
              <a:buNone/>
            </a:pPr>
            <a:r>
              <a:rPr lang="ru-RU" sz="2800" dirty="0"/>
              <a:t>В этом проекте мы создадим </a:t>
            </a:r>
            <a:r>
              <a:rPr lang="ru-RU" sz="2800" dirty="0" err="1"/>
              <a:t>Entity</a:t>
            </a:r>
            <a:r>
              <a:rPr lang="ru-RU" sz="2800" dirty="0"/>
              <a:t> </a:t>
            </a:r>
            <a:r>
              <a:rPr lang="ru-RU" sz="2800" dirty="0" err="1"/>
              <a:t>Data</a:t>
            </a:r>
            <a:r>
              <a:rPr lang="ru-RU" sz="2800" dirty="0"/>
              <a:t> </a:t>
            </a:r>
            <a:r>
              <a:rPr lang="ru-RU" sz="2800" dirty="0" err="1"/>
              <a:t>Model</a:t>
            </a:r>
            <a:r>
              <a:rPr lang="ru-RU" sz="2800" dirty="0"/>
              <a:t> для уже существующей БД, т.е. по технологии «база данных сначала». Прежде чем двигаться дальше, полезно убедиться, что в </a:t>
            </a:r>
            <a:r>
              <a:rPr lang="ru-RU" sz="2800" dirty="0" err="1"/>
              <a:t>Visual</a:t>
            </a:r>
            <a:r>
              <a:rPr lang="ru-RU" sz="2800" dirty="0"/>
              <a:t> </a:t>
            </a:r>
            <a:r>
              <a:rPr lang="ru-RU" sz="2800" dirty="0" err="1"/>
              <a:t>Studio</a:t>
            </a:r>
            <a:r>
              <a:rPr lang="ru-RU" sz="2800" dirty="0"/>
              <a:t> установлена требуемая версия </a:t>
            </a:r>
            <a:r>
              <a:rPr lang="ru-RU" sz="2800" dirty="0" err="1"/>
              <a:t>Entity</a:t>
            </a:r>
            <a:r>
              <a:rPr lang="ru-RU" sz="2800" dirty="0"/>
              <a:t> </a:t>
            </a:r>
            <a:r>
              <a:rPr lang="ru-RU" sz="2800" dirty="0" err="1" smtClean="0"/>
              <a:t>Framework</a:t>
            </a:r>
            <a:r>
              <a:rPr lang="en-US" sz="2800" dirty="0" smtClean="0"/>
              <a:t>. </a:t>
            </a:r>
            <a:r>
              <a:rPr lang="ru-RU" sz="2800" dirty="0"/>
              <a:t>Здесь будет полезно сделать небольшое отступление, чтобы поговорить о пакете </a:t>
            </a:r>
            <a:r>
              <a:rPr lang="ru-RU" sz="2800" dirty="0" err="1"/>
              <a:t>NuGet</a:t>
            </a:r>
            <a:r>
              <a:rPr lang="ru-RU" sz="2800" dirty="0"/>
              <a:t>. Если вы знаете, что такое </a:t>
            </a:r>
            <a:r>
              <a:rPr lang="ru-RU" sz="2800" dirty="0" err="1"/>
              <a:t>NuGet</a:t>
            </a:r>
            <a:r>
              <a:rPr lang="ru-RU" sz="2800" dirty="0"/>
              <a:t>, просто пропустите три следующих абзаца.</a:t>
            </a:r>
          </a:p>
        </p:txBody>
      </p:sp>
    </p:spTree>
    <p:extLst>
      <p:ext uri="{BB962C8B-B14F-4D97-AF65-F5344CB8AC3E}">
        <p14:creationId xmlns:p14="http://schemas.microsoft.com/office/powerpoint/2010/main" val="101564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err="1"/>
              <a:t>NuGet</a:t>
            </a:r>
            <a:endParaRPr lang="ru-RU" dirty="0"/>
          </a:p>
        </p:txBody>
      </p:sp>
      <p:sp>
        <p:nvSpPr>
          <p:cNvPr id="14" name="Объект 13"/>
          <p:cNvSpPr>
            <a:spLocks noGrp="1"/>
          </p:cNvSpPr>
          <p:nvPr>
            <p:ph idx="1"/>
          </p:nvPr>
        </p:nvSpPr>
        <p:spPr>
          <a:xfrm>
            <a:off x="189756" y="836712"/>
            <a:ext cx="11737304" cy="5760640"/>
          </a:xfrm>
        </p:spPr>
        <p:txBody>
          <a:bodyPr rtlCol="0" anchor="ctr">
            <a:normAutofit fontScale="77500" lnSpcReduction="20000"/>
          </a:bodyPr>
          <a:lstStyle/>
          <a:p>
            <a:pPr marL="0" indent="0">
              <a:lnSpc>
                <a:spcPct val="100000"/>
              </a:lnSpc>
              <a:buNone/>
            </a:pPr>
            <a:r>
              <a:rPr lang="ru-RU" sz="2800" dirty="0" err="1"/>
              <a:t>NuGet</a:t>
            </a:r>
            <a:r>
              <a:rPr lang="ru-RU" sz="2800" dirty="0"/>
              <a:t> — это бесплатное расширение </a:t>
            </a:r>
            <a:r>
              <a:rPr lang="ru-RU" sz="2800" dirty="0" err="1"/>
              <a:t>Visual</a:t>
            </a:r>
            <a:r>
              <a:rPr lang="ru-RU" sz="2800" dirty="0"/>
              <a:t> </a:t>
            </a:r>
            <a:r>
              <a:rPr lang="ru-RU" sz="2800" dirty="0" err="1"/>
              <a:t>Studio</a:t>
            </a:r>
            <a:r>
              <a:rPr lang="ru-RU" sz="2800" dirty="0"/>
              <a:t>, предназначенное для добавления сторонних библиотек в ваше приложение. Также </a:t>
            </a:r>
            <a:r>
              <a:rPr lang="ru-RU" sz="2800" dirty="0" err="1"/>
              <a:t>NuGet</a:t>
            </a:r>
            <a:r>
              <a:rPr lang="ru-RU" sz="2800" dirty="0"/>
              <a:t> позволяет обновлять и удалять эти библиотеки. Добавляемая библиотека разворачивается в проекте в виде пакета. </a:t>
            </a:r>
            <a:r>
              <a:rPr lang="ru-RU" sz="2800" dirty="0" err="1"/>
              <a:t>NuGet</a:t>
            </a:r>
            <a:r>
              <a:rPr lang="ru-RU" sz="2800" dirty="0"/>
              <a:t>-пакет является набором файлов, упакованных в один файл с расширением .</a:t>
            </a:r>
            <a:r>
              <a:rPr lang="ru-RU" sz="2800" dirty="0" err="1"/>
              <a:t>nupkg</a:t>
            </a:r>
            <a:r>
              <a:rPr lang="ru-RU" sz="2800" dirty="0"/>
              <a:t> в формате </a:t>
            </a:r>
            <a:r>
              <a:rPr lang="ru-RU" sz="2800" dirty="0" err="1"/>
              <a:t>Open</a:t>
            </a:r>
            <a:r>
              <a:rPr lang="ru-RU" sz="2800" dirty="0"/>
              <a:t> </a:t>
            </a:r>
            <a:r>
              <a:rPr lang="ru-RU" sz="2800" dirty="0" err="1"/>
              <a:t>Packaging</a:t>
            </a:r>
            <a:r>
              <a:rPr lang="ru-RU" sz="2800" dirty="0"/>
              <a:t> </a:t>
            </a:r>
            <a:r>
              <a:rPr lang="ru-RU" sz="2800" dirty="0" err="1"/>
              <a:t>Conventions</a:t>
            </a:r>
            <a:r>
              <a:rPr lang="ru-RU" sz="2800" dirty="0"/>
              <a:t> (OPC). В свою очередь, OPC — это просто </a:t>
            </a:r>
            <a:r>
              <a:rPr lang="ru-RU" sz="2800" dirty="0" err="1"/>
              <a:t>zip</a:t>
            </a:r>
            <a:r>
              <a:rPr lang="ru-RU" sz="2800" dirty="0"/>
              <a:t>-файл с некоторыми метаданными. Скорее всего </a:t>
            </a:r>
            <a:r>
              <a:rPr lang="ru-RU" sz="2800" dirty="0" err="1"/>
              <a:t>NuGet</a:t>
            </a:r>
            <a:r>
              <a:rPr lang="ru-RU" sz="2800" dirty="0"/>
              <a:t> уже установлен в вашей </a:t>
            </a:r>
            <a:r>
              <a:rPr lang="ru-RU" sz="2800" dirty="0" err="1"/>
              <a:t>Visual</a:t>
            </a:r>
            <a:r>
              <a:rPr lang="ru-RU" sz="2800" dirty="0"/>
              <a:t> </a:t>
            </a:r>
            <a:r>
              <a:rPr lang="ru-RU" sz="2800" dirty="0" err="1"/>
              <a:t>Studio</a:t>
            </a:r>
            <a:r>
              <a:rPr lang="ru-RU" sz="2800" dirty="0"/>
              <a:t>. Это можно проверить в меню </a:t>
            </a:r>
            <a:r>
              <a:rPr lang="ru-RU" sz="2800" dirty="0" err="1"/>
              <a:t>Project</a:t>
            </a:r>
            <a:r>
              <a:rPr lang="ru-RU" sz="2800" dirty="0"/>
              <a:t> (Проект</a:t>
            </a:r>
            <a:r>
              <a:rPr lang="ru-RU" sz="2800" dirty="0" smtClean="0"/>
              <a:t>).</a:t>
            </a:r>
            <a:endParaRPr lang="en-US" sz="2800" dirty="0" smtClean="0"/>
          </a:p>
          <a:p>
            <a:pPr marL="0" indent="0">
              <a:lnSpc>
                <a:spcPct val="100000"/>
              </a:lnSpc>
              <a:buNone/>
            </a:pPr>
            <a:r>
              <a:rPr lang="ru-RU" sz="2800" dirty="0"/>
              <a:t>Посмотрите, есть ли там команда </a:t>
            </a:r>
            <a:r>
              <a:rPr lang="ru-RU" sz="2800" dirty="0" err="1"/>
              <a:t>Manage</a:t>
            </a:r>
            <a:r>
              <a:rPr lang="ru-RU" sz="2800" dirty="0"/>
              <a:t> </a:t>
            </a:r>
            <a:r>
              <a:rPr lang="ru-RU" sz="2800" dirty="0" err="1"/>
              <a:t>NuGet</a:t>
            </a:r>
            <a:r>
              <a:rPr lang="ru-RU" sz="2800" dirty="0"/>
              <a:t> </a:t>
            </a:r>
            <a:r>
              <a:rPr lang="ru-RU" sz="2800" dirty="0" err="1"/>
              <a:t>packages</a:t>
            </a:r>
            <a:r>
              <a:rPr lang="ru-RU" sz="2800" dirty="0"/>
              <a:t> (Управление пакетами </a:t>
            </a:r>
            <a:r>
              <a:rPr lang="ru-RU" sz="2800" dirty="0" err="1"/>
              <a:t>NuGet</a:t>
            </a:r>
            <a:r>
              <a:rPr lang="ru-RU" sz="2800" dirty="0"/>
              <a:t>). Если есть — активируйте ее и можете работать с </a:t>
            </a:r>
            <a:r>
              <a:rPr lang="ru-RU" sz="2800" dirty="0" err="1"/>
              <a:t>NuGet</a:t>
            </a:r>
            <a:r>
              <a:rPr lang="ru-RU" sz="2800" dirty="0"/>
              <a:t>. Если такой команды нет, надо перейти в меню </a:t>
            </a:r>
            <a:r>
              <a:rPr lang="ru-RU" sz="2800" dirty="0" err="1"/>
              <a:t>Tools</a:t>
            </a:r>
            <a:r>
              <a:rPr lang="ru-RU" sz="2800" dirty="0"/>
              <a:t> — </a:t>
            </a:r>
            <a:r>
              <a:rPr lang="ru-RU" sz="2800" dirty="0" err="1"/>
              <a:t>NuGet</a:t>
            </a:r>
            <a:r>
              <a:rPr lang="ru-RU" sz="2800" dirty="0"/>
              <a:t> </a:t>
            </a:r>
            <a:r>
              <a:rPr lang="ru-RU" sz="2800" dirty="0" err="1"/>
              <a:t>packageManager</a:t>
            </a:r>
            <a:r>
              <a:rPr lang="ru-RU" sz="2800" dirty="0"/>
              <a:t> (Сервис — Диспетчер пакетов </a:t>
            </a:r>
            <a:r>
              <a:rPr lang="ru-RU" sz="2800" dirty="0" err="1"/>
              <a:t>NuGet</a:t>
            </a:r>
            <a:r>
              <a:rPr lang="ru-RU" sz="2800" dirty="0"/>
              <a:t>). Активировав этот пункт меню, вы увидите команду </a:t>
            </a:r>
            <a:r>
              <a:rPr lang="ru-RU" sz="2800" dirty="0" err="1"/>
              <a:t>Manage</a:t>
            </a:r>
            <a:r>
              <a:rPr lang="ru-RU" sz="2800" dirty="0"/>
              <a:t> </a:t>
            </a:r>
            <a:r>
              <a:rPr lang="ru-RU" sz="2800" dirty="0" err="1"/>
              <a:t>NuGet</a:t>
            </a:r>
            <a:r>
              <a:rPr lang="ru-RU" sz="2800" dirty="0"/>
              <a:t> </a:t>
            </a:r>
            <a:r>
              <a:rPr lang="ru-RU" sz="2800" dirty="0" err="1"/>
              <a:t>Packages</a:t>
            </a:r>
            <a:r>
              <a:rPr lang="ru-RU" sz="2800" dirty="0"/>
              <a:t> </a:t>
            </a:r>
            <a:r>
              <a:rPr lang="ru-RU" sz="2800" dirty="0" err="1"/>
              <a:t>for</a:t>
            </a:r>
            <a:r>
              <a:rPr lang="ru-RU" sz="2800" dirty="0"/>
              <a:t> </a:t>
            </a:r>
            <a:r>
              <a:rPr lang="ru-RU" sz="2800" dirty="0" err="1"/>
              <a:t>Solution</a:t>
            </a:r>
            <a:r>
              <a:rPr lang="ru-RU" sz="2800" dirty="0"/>
              <a:t> . Активируйте эту команду и вы таким образом получите возможность работать с </a:t>
            </a:r>
            <a:r>
              <a:rPr lang="ru-RU" sz="2800" dirty="0" err="1"/>
              <a:t>NuGet</a:t>
            </a:r>
            <a:r>
              <a:rPr lang="ru-RU" sz="2800" dirty="0"/>
              <a:t>. Этот пакет будет полезен вам не только при работе с </a:t>
            </a:r>
            <a:r>
              <a:rPr lang="ru-RU" sz="2800" dirty="0" err="1"/>
              <a:t>Entity</a:t>
            </a:r>
            <a:r>
              <a:rPr lang="ru-RU" sz="2800" dirty="0"/>
              <a:t> </a:t>
            </a:r>
            <a:r>
              <a:rPr lang="ru-RU" sz="2800" dirty="0" err="1"/>
              <a:t>Framework</a:t>
            </a:r>
            <a:r>
              <a:rPr lang="ru-RU" sz="2800" dirty="0"/>
              <a:t>, но и в других ситуациях. </a:t>
            </a:r>
            <a:endParaRPr lang="en-US" sz="2800" dirty="0" smtClean="0"/>
          </a:p>
          <a:p>
            <a:pPr marL="0" indent="0">
              <a:lnSpc>
                <a:spcPct val="100000"/>
              </a:lnSpc>
              <a:buNone/>
            </a:pPr>
            <a:r>
              <a:rPr lang="ru-RU" sz="2800" dirty="0" smtClean="0"/>
              <a:t>Работа </a:t>
            </a:r>
            <a:r>
              <a:rPr lang="ru-RU" sz="2800" dirty="0"/>
              <a:t>с этим пакетом очень проста и удобна. Вспомните, как вы обычно устанавливали различные расширения и плагины. Сначала надо найти ссылку на нужный дистрибутив, убедиться, что дистрибутив работоспособный, скачать его, выполнить установку. Для </a:t>
            </a:r>
            <a:r>
              <a:rPr lang="ru-RU" sz="2800" dirty="0" err="1"/>
              <a:t>NuGet</a:t>
            </a:r>
            <a:r>
              <a:rPr lang="ru-RU" sz="2800" dirty="0"/>
              <a:t> надо указать только имя требуемого вам расширения. </a:t>
            </a:r>
            <a:r>
              <a:rPr lang="ru-RU" sz="2800" dirty="0" err="1"/>
              <a:t>NuGet</a:t>
            </a:r>
            <a:r>
              <a:rPr lang="ru-RU" sz="2800" dirty="0"/>
              <a:t> сам найдет дистрибутив, и сам выполнит установку. Конечно же, при этом вы должны быть подключены к Интернету. После активации </a:t>
            </a:r>
            <a:r>
              <a:rPr lang="ru-RU" sz="2800" dirty="0" err="1"/>
              <a:t>NuGet</a:t>
            </a:r>
            <a:r>
              <a:rPr lang="ru-RU" sz="2800" dirty="0"/>
              <a:t> вы увидите такое </a:t>
            </a:r>
            <a:r>
              <a:rPr lang="ru-RU" sz="2800" dirty="0" smtClean="0"/>
              <a:t>окно</a:t>
            </a:r>
            <a:r>
              <a:rPr lang="en-US" sz="2800" dirty="0"/>
              <a:t>.</a:t>
            </a:r>
            <a:endParaRPr lang="ru-RU" sz="2800" dirty="0"/>
          </a:p>
        </p:txBody>
      </p:sp>
    </p:spTree>
    <p:extLst>
      <p:ext uri="{BB962C8B-B14F-4D97-AF65-F5344CB8AC3E}">
        <p14:creationId xmlns:p14="http://schemas.microsoft.com/office/powerpoint/2010/main" val="358107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err="1"/>
              <a:t>NuGet</a:t>
            </a:r>
            <a:endParaRPr lang="ru-RU" dirty="0"/>
          </a:p>
        </p:txBody>
      </p:sp>
      <p:pic>
        <p:nvPicPr>
          <p:cNvPr id="2" name="Объект 1"/>
          <p:cNvPicPr>
            <a:picLocks noGrp="1" noChangeAspect="1"/>
          </p:cNvPicPr>
          <p:nvPr>
            <p:ph idx="1"/>
          </p:nvPr>
        </p:nvPicPr>
        <p:blipFill>
          <a:blip r:embed="rId3"/>
          <a:stretch>
            <a:fillRect/>
          </a:stretch>
        </p:blipFill>
        <p:spPr>
          <a:xfrm>
            <a:off x="333772" y="1196752"/>
            <a:ext cx="3343275" cy="3543300"/>
          </a:xfrm>
          <a:prstGeom prst="rect">
            <a:avLst/>
          </a:prstGeom>
        </p:spPr>
      </p:pic>
      <p:cxnSp>
        <p:nvCxnSpPr>
          <p:cNvPr id="4" name="Прямая соединительная линия 3"/>
          <p:cNvCxnSpPr/>
          <p:nvPr/>
        </p:nvCxnSpPr>
        <p:spPr>
          <a:xfrm>
            <a:off x="477788" y="3717032"/>
            <a:ext cx="165618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Рисунок 4"/>
          <p:cNvPicPr>
            <a:picLocks noChangeAspect="1"/>
          </p:cNvPicPr>
          <p:nvPr/>
        </p:nvPicPr>
        <p:blipFill>
          <a:blip r:embed="rId4"/>
          <a:stretch>
            <a:fillRect/>
          </a:stretch>
        </p:blipFill>
        <p:spPr>
          <a:xfrm>
            <a:off x="4222204" y="987862"/>
            <a:ext cx="5959624" cy="1527530"/>
          </a:xfrm>
          <a:prstGeom prst="rect">
            <a:avLst/>
          </a:prstGeom>
        </p:spPr>
      </p:pic>
      <p:sp>
        <p:nvSpPr>
          <p:cNvPr id="6" name="Прямоугольник 5"/>
          <p:cNvSpPr/>
          <p:nvPr/>
        </p:nvSpPr>
        <p:spPr>
          <a:xfrm>
            <a:off x="3934172" y="2778409"/>
            <a:ext cx="6092825" cy="923330"/>
          </a:xfrm>
          <a:prstGeom prst="rect">
            <a:avLst/>
          </a:prstGeom>
        </p:spPr>
        <p:txBody>
          <a:bodyPr>
            <a:spAutoFit/>
          </a:bodyPr>
          <a:lstStyle/>
          <a:p>
            <a:r>
              <a:rPr lang="ru-RU" dirty="0"/>
              <a:t>В появившемся окне перейдите по ссылке </a:t>
            </a:r>
            <a:r>
              <a:rPr lang="ru-RU" dirty="0" err="1"/>
              <a:t>Installed</a:t>
            </a:r>
            <a:r>
              <a:rPr lang="ru-RU" dirty="0"/>
              <a:t> и проверьте, есть ли среди установленных пакетов </a:t>
            </a:r>
            <a:r>
              <a:rPr lang="ru-RU" dirty="0" err="1"/>
              <a:t>Entity</a:t>
            </a:r>
            <a:r>
              <a:rPr lang="ru-RU" dirty="0"/>
              <a:t> </a:t>
            </a:r>
            <a:r>
              <a:rPr lang="ru-RU" dirty="0" err="1"/>
              <a:t>Framework</a:t>
            </a:r>
            <a:r>
              <a:rPr lang="ru-RU" dirty="0"/>
              <a:t>.</a:t>
            </a:r>
            <a:endParaRPr lang="en-US" dirty="0"/>
          </a:p>
        </p:txBody>
      </p:sp>
      <p:pic>
        <p:nvPicPr>
          <p:cNvPr id="7" name="Рисунок 6"/>
          <p:cNvPicPr>
            <a:picLocks noChangeAspect="1"/>
          </p:cNvPicPr>
          <p:nvPr/>
        </p:nvPicPr>
        <p:blipFill>
          <a:blip r:embed="rId5"/>
          <a:stretch>
            <a:fillRect/>
          </a:stretch>
        </p:blipFill>
        <p:spPr>
          <a:xfrm>
            <a:off x="5662364" y="3701739"/>
            <a:ext cx="6014914" cy="3018921"/>
          </a:xfrm>
          <a:prstGeom prst="rect">
            <a:avLst/>
          </a:prstGeom>
        </p:spPr>
      </p:pic>
    </p:spTree>
    <p:extLst>
      <p:ext uri="{BB962C8B-B14F-4D97-AF65-F5344CB8AC3E}">
        <p14:creationId xmlns:p14="http://schemas.microsoft.com/office/powerpoint/2010/main" val="428397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err="1"/>
              <a:t>NuGet</a:t>
            </a:r>
            <a:endParaRPr lang="ru-RU" dirty="0"/>
          </a:p>
        </p:txBody>
      </p:sp>
      <p:sp>
        <p:nvSpPr>
          <p:cNvPr id="14" name="Объект 13"/>
          <p:cNvSpPr>
            <a:spLocks noGrp="1"/>
          </p:cNvSpPr>
          <p:nvPr>
            <p:ph idx="1"/>
          </p:nvPr>
        </p:nvSpPr>
        <p:spPr>
          <a:xfrm>
            <a:off x="405780" y="1196752"/>
            <a:ext cx="11095384" cy="864096"/>
          </a:xfrm>
        </p:spPr>
        <p:txBody>
          <a:bodyPr rtlCol="0" anchor="ctr">
            <a:normAutofit fontScale="70000" lnSpcReduction="20000"/>
          </a:bodyPr>
          <a:lstStyle/>
          <a:p>
            <a:pPr marL="0" indent="0">
              <a:lnSpc>
                <a:spcPct val="100000"/>
              </a:lnSpc>
              <a:buNone/>
            </a:pPr>
            <a:r>
              <a:rPr lang="ru-RU" sz="2800" dirty="0"/>
              <a:t>Если же в вашем проекте </a:t>
            </a:r>
            <a:r>
              <a:rPr lang="ru-RU" sz="2800" dirty="0" err="1"/>
              <a:t>EntityFramework</a:t>
            </a:r>
            <a:r>
              <a:rPr lang="ru-RU" sz="2800" dirty="0"/>
              <a:t> не установлен, перейдите левее на ссылку </a:t>
            </a:r>
            <a:r>
              <a:rPr lang="ru-RU" sz="2800" dirty="0" err="1"/>
              <a:t>Browse</a:t>
            </a:r>
            <a:r>
              <a:rPr lang="ru-RU" sz="2800" dirty="0"/>
              <a:t>, в окно поиска введите </a:t>
            </a:r>
            <a:r>
              <a:rPr lang="ru-RU" sz="2800" dirty="0" err="1"/>
              <a:t>EntityFramework</a:t>
            </a:r>
            <a:r>
              <a:rPr lang="ru-RU" sz="2800" dirty="0"/>
              <a:t>, а когда пакет будет найден, </a:t>
            </a:r>
            <a:r>
              <a:rPr lang="ru-RU" sz="2800" dirty="0" err="1"/>
              <a:t>нажите</a:t>
            </a:r>
            <a:r>
              <a:rPr lang="ru-RU" sz="2800" dirty="0"/>
              <a:t> справа кнопку </a:t>
            </a:r>
            <a:r>
              <a:rPr lang="ru-RU" sz="2800" dirty="0" err="1"/>
              <a:t>Install</a:t>
            </a:r>
            <a:r>
              <a:rPr lang="ru-RU" sz="2800" dirty="0"/>
              <a:t>. Установка занимает совсем немного времени.</a:t>
            </a:r>
          </a:p>
        </p:txBody>
      </p:sp>
      <p:pic>
        <p:nvPicPr>
          <p:cNvPr id="2" name="Рисунок 1"/>
          <p:cNvPicPr>
            <a:picLocks noChangeAspect="1"/>
          </p:cNvPicPr>
          <p:nvPr/>
        </p:nvPicPr>
        <p:blipFill>
          <a:blip r:embed="rId3"/>
          <a:stretch>
            <a:fillRect/>
          </a:stretch>
        </p:blipFill>
        <p:spPr>
          <a:xfrm>
            <a:off x="405780" y="2005653"/>
            <a:ext cx="3304168" cy="4535438"/>
          </a:xfrm>
          <a:prstGeom prst="rect">
            <a:avLst/>
          </a:prstGeom>
        </p:spPr>
      </p:pic>
      <p:pic>
        <p:nvPicPr>
          <p:cNvPr id="3" name="Рисунок 2"/>
          <p:cNvPicPr>
            <a:picLocks noChangeAspect="1"/>
          </p:cNvPicPr>
          <p:nvPr/>
        </p:nvPicPr>
        <p:blipFill>
          <a:blip r:embed="rId4"/>
          <a:stretch>
            <a:fillRect/>
          </a:stretch>
        </p:blipFill>
        <p:spPr>
          <a:xfrm>
            <a:off x="4087747" y="2354865"/>
            <a:ext cx="3645090" cy="3704968"/>
          </a:xfrm>
          <a:prstGeom prst="rect">
            <a:avLst/>
          </a:prstGeom>
        </p:spPr>
      </p:pic>
      <p:pic>
        <p:nvPicPr>
          <p:cNvPr id="4" name="Рисунок 3"/>
          <p:cNvPicPr>
            <a:picLocks noChangeAspect="1"/>
          </p:cNvPicPr>
          <p:nvPr/>
        </p:nvPicPr>
        <p:blipFill>
          <a:blip r:embed="rId5"/>
          <a:stretch>
            <a:fillRect/>
          </a:stretch>
        </p:blipFill>
        <p:spPr>
          <a:xfrm>
            <a:off x="8110636" y="2219306"/>
            <a:ext cx="3697349" cy="3840527"/>
          </a:xfrm>
          <a:prstGeom prst="rect">
            <a:avLst/>
          </a:prstGeom>
        </p:spPr>
      </p:pic>
    </p:spTree>
    <p:extLst>
      <p:ext uri="{BB962C8B-B14F-4D97-AF65-F5344CB8AC3E}">
        <p14:creationId xmlns:p14="http://schemas.microsoft.com/office/powerpoint/2010/main" val="91656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err="1"/>
              <a:t>NuGet</a:t>
            </a:r>
            <a:endParaRPr lang="ru-RU" dirty="0"/>
          </a:p>
        </p:txBody>
      </p:sp>
      <p:pic>
        <p:nvPicPr>
          <p:cNvPr id="2" name="Объект 1"/>
          <p:cNvPicPr>
            <a:picLocks noGrp="1" noChangeAspect="1"/>
          </p:cNvPicPr>
          <p:nvPr>
            <p:ph idx="1"/>
          </p:nvPr>
        </p:nvPicPr>
        <p:blipFill>
          <a:blip r:embed="rId3"/>
          <a:stretch>
            <a:fillRect/>
          </a:stretch>
        </p:blipFill>
        <p:spPr>
          <a:xfrm>
            <a:off x="2272220" y="1484784"/>
            <a:ext cx="7572375" cy="2343150"/>
          </a:xfrm>
          <a:prstGeom prst="rect">
            <a:avLst/>
          </a:prstGeom>
        </p:spPr>
      </p:pic>
      <p:sp>
        <p:nvSpPr>
          <p:cNvPr id="3" name="Прямоугольник 2"/>
          <p:cNvSpPr/>
          <p:nvPr/>
        </p:nvSpPr>
        <p:spPr>
          <a:xfrm>
            <a:off x="1269876" y="4021328"/>
            <a:ext cx="9865096" cy="2308324"/>
          </a:xfrm>
          <a:prstGeom prst="rect">
            <a:avLst/>
          </a:prstGeom>
        </p:spPr>
        <p:txBody>
          <a:bodyPr wrap="square">
            <a:spAutoFit/>
          </a:bodyPr>
          <a:lstStyle/>
          <a:p>
            <a:r>
              <a:rPr lang="ru-RU" sz="2400" dirty="0"/>
              <a:t>Вот теперь мы готовы приступить к работе с </a:t>
            </a:r>
            <a:r>
              <a:rPr lang="ru-RU" sz="2400" dirty="0" err="1"/>
              <a:t>Entity</a:t>
            </a:r>
            <a:r>
              <a:rPr lang="ru-RU" sz="2400" dirty="0"/>
              <a:t> </a:t>
            </a:r>
            <a:r>
              <a:rPr lang="ru-RU" sz="2400" dirty="0" err="1"/>
              <a:t>Framework</a:t>
            </a:r>
            <a:r>
              <a:rPr lang="ru-RU" sz="2400" dirty="0"/>
              <a:t>. Это действие надо будет повторять в каждом проекте, в котором вы будете работать с </a:t>
            </a:r>
            <a:r>
              <a:rPr lang="ru-RU" sz="2400" dirty="0" err="1"/>
              <a:t>Entity</a:t>
            </a:r>
            <a:r>
              <a:rPr lang="ru-RU" sz="2400" dirty="0"/>
              <a:t> </a:t>
            </a:r>
            <a:r>
              <a:rPr lang="ru-RU" sz="2400" dirty="0" err="1"/>
              <a:t>Framework</a:t>
            </a:r>
            <a:r>
              <a:rPr lang="ru-RU" sz="2400" dirty="0"/>
              <a:t>. Да, это увеличивает размер вашего проекта, но вы скоро убедитесь в том, что это, пожалуй, единственный недостаток использования </a:t>
            </a:r>
            <a:r>
              <a:rPr lang="ru-RU" sz="2400" dirty="0" err="1"/>
              <a:t>Entity</a:t>
            </a:r>
            <a:r>
              <a:rPr lang="ru-RU" sz="2400" dirty="0"/>
              <a:t> </a:t>
            </a:r>
            <a:r>
              <a:rPr lang="ru-RU" sz="2400" dirty="0" err="1"/>
              <a:t>Framework</a:t>
            </a:r>
            <a:r>
              <a:rPr lang="ru-RU" sz="2400" dirty="0"/>
              <a:t>. Преимуществ от использования </a:t>
            </a:r>
            <a:r>
              <a:rPr lang="ru-RU" sz="2400" dirty="0" err="1"/>
              <a:t>Entity</a:t>
            </a:r>
            <a:r>
              <a:rPr lang="ru-RU" sz="2400" dirty="0"/>
              <a:t> </a:t>
            </a:r>
            <a:r>
              <a:rPr lang="ru-RU" sz="2400" dirty="0" err="1"/>
              <a:t>Framework</a:t>
            </a:r>
            <a:r>
              <a:rPr lang="ru-RU" sz="2400" dirty="0"/>
              <a:t> гораздо больше.</a:t>
            </a:r>
            <a:endParaRPr lang="en-US" sz="2400" dirty="0"/>
          </a:p>
        </p:txBody>
      </p:sp>
    </p:spTree>
    <p:extLst>
      <p:ext uri="{BB962C8B-B14F-4D97-AF65-F5344CB8AC3E}">
        <p14:creationId xmlns:p14="http://schemas.microsoft.com/office/powerpoint/2010/main" val="226511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sz="2800" dirty="0"/>
              <a:t>Теперь вернемся к созданию </a:t>
            </a:r>
            <a:r>
              <a:rPr lang="ru-RU" sz="2800" dirty="0" err="1"/>
              <a:t>Entity</a:t>
            </a:r>
            <a:r>
              <a:rPr lang="ru-RU" sz="2800" dirty="0"/>
              <a:t> </a:t>
            </a:r>
            <a:r>
              <a:rPr lang="ru-RU" sz="2800" dirty="0" err="1"/>
              <a:t>Data</a:t>
            </a:r>
            <a:r>
              <a:rPr lang="ru-RU" sz="2800" dirty="0"/>
              <a:t> </a:t>
            </a:r>
            <a:r>
              <a:rPr lang="ru-RU" sz="2800" dirty="0" err="1"/>
              <a:t>Model</a:t>
            </a:r>
            <a:r>
              <a:rPr lang="ru-RU" sz="2800" dirty="0"/>
              <a:t> по технологии «база данных сначала». Такой подход подразумевает, что БД уже создана.</a:t>
            </a:r>
            <a:endParaRPr lang="en-US" sz="2800" dirty="0"/>
          </a:p>
          <a:p>
            <a:pPr marL="0" indent="0">
              <a:buNone/>
            </a:pPr>
            <a:r>
              <a:rPr lang="ru-RU" sz="2800" dirty="0"/>
              <a:t>Сейчас нам надо рассмотреть процесс использования </a:t>
            </a:r>
            <a:r>
              <a:rPr lang="ru-RU" sz="2800" dirty="0" err="1"/>
              <a:t>Entity</a:t>
            </a:r>
            <a:r>
              <a:rPr lang="ru-RU" sz="2800" dirty="0"/>
              <a:t> </a:t>
            </a:r>
            <a:r>
              <a:rPr lang="ru-RU" sz="2800" dirty="0" err="1"/>
              <a:t>Framework</a:t>
            </a:r>
            <a:r>
              <a:rPr lang="ru-RU" sz="2800" dirty="0"/>
              <a:t> для случая </a:t>
            </a:r>
            <a:r>
              <a:rPr lang="ru-RU" sz="2800" dirty="0" err="1"/>
              <a:t>Database</a:t>
            </a:r>
            <a:r>
              <a:rPr lang="ru-RU" sz="2800" dirty="0"/>
              <a:t> </a:t>
            </a:r>
            <a:r>
              <a:rPr lang="ru-RU" sz="2800" dirty="0" err="1"/>
              <a:t>first</a:t>
            </a:r>
            <a:r>
              <a:rPr lang="ru-RU" sz="2800" dirty="0"/>
              <a:t>. Что это значит? Это значит, что мы хотим подготовить созданное пустое приложение для работы с уже существующей БД с помощью </a:t>
            </a:r>
            <a:r>
              <a:rPr lang="ru-RU" sz="2800" dirty="0" err="1"/>
              <a:t>Entity</a:t>
            </a:r>
            <a:r>
              <a:rPr lang="ru-RU" sz="2800" dirty="0"/>
              <a:t> </a:t>
            </a:r>
            <a:r>
              <a:rPr lang="ru-RU" sz="2800" dirty="0" err="1"/>
              <a:t>Framework</a:t>
            </a:r>
            <a:r>
              <a:rPr lang="ru-RU" sz="2800" dirty="0"/>
              <a:t>. Другими словами, мы должны создать в нашем приложении сущности — классы, соответствующие таблицам нашей БД, и класс контекста базы данных для связи с БД и выполнения запросов к БД. Чтобы сделать это, надо выполнить следующие действия:</a:t>
            </a:r>
          </a:p>
        </p:txBody>
      </p:sp>
    </p:spTree>
    <p:extLst>
      <p:ext uri="{BB962C8B-B14F-4D97-AF65-F5344CB8AC3E}">
        <p14:creationId xmlns:p14="http://schemas.microsoft.com/office/powerpoint/2010/main" val="412161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514350" indent="-514350">
              <a:lnSpc>
                <a:spcPct val="100000"/>
              </a:lnSpc>
              <a:buAutoNum type="arabicPeriod"/>
            </a:pPr>
            <a:r>
              <a:rPr lang="ru-RU" sz="2800" dirty="0" smtClean="0"/>
              <a:t>Перейти </a:t>
            </a:r>
            <a:r>
              <a:rPr lang="ru-RU" sz="2800" dirty="0"/>
              <a:t>в обозреватель решения созданного проекта, выбрать там проект и активировать контекстное меню (нажав правую кнопку мыши</a:t>
            </a:r>
            <a:r>
              <a:rPr lang="ru-RU" sz="2800" dirty="0" smtClean="0"/>
              <a:t>);</a:t>
            </a:r>
            <a:endParaRPr lang="en-US" sz="2800" dirty="0" smtClean="0"/>
          </a:p>
          <a:p>
            <a:pPr marL="514350" indent="-514350">
              <a:lnSpc>
                <a:spcPct val="100000"/>
              </a:lnSpc>
              <a:buAutoNum type="arabicPeriod"/>
            </a:pPr>
            <a:r>
              <a:rPr lang="ru-RU" sz="2800" dirty="0"/>
              <a:t>Выбрать команду </a:t>
            </a:r>
            <a:r>
              <a:rPr lang="en-US" sz="2800" dirty="0"/>
              <a:t>Add-New item (</a:t>
            </a:r>
            <a:r>
              <a:rPr lang="ru-RU" sz="2800" dirty="0"/>
              <a:t>Добавить-Создать элемент); </a:t>
            </a:r>
            <a:endParaRPr lang="en-US" sz="2800" dirty="0" smtClean="0"/>
          </a:p>
          <a:p>
            <a:pPr marL="514350" indent="-514350">
              <a:lnSpc>
                <a:spcPct val="100000"/>
              </a:lnSpc>
              <a:buAutoNum type="arabicPeriod"/>
            </a:pPr>
            <a:r>
              <a:rPr lang="ru-RU" sz="2800" dirty="0" smtClean="0"/>
              <a:t>В </a:t>
            </a:r>
            <a:r>
              <a:rPr lang="ru-RU" sz="2800" dirty="0"/>
              <a:t>появившемся окне найти и выбрать элемент </a:t>
            </a:r>
            <a:r>
              <a:rPr lang="en-US" sz="2800" dirty="0"/>
              <a:t>ADO. NET EDM Model (</a:t>
            </a:r>
            <a:r>
              <a:rPr lang="ru-RU" sz="2800" dirty="0"/>
              <a:t>Модель </a:t>
            </a:r>
            <a:r>
              <a:rPr lang="en-US" sz="2800" dirty="0"/>
              <a:t>ADO.NET EDM) </a:t>
            </a:r>
            <a:r>
              <a:rPr lang="ru-RU" sz="2800" dirty="0"/>
              <a:t>с именем по умолчанию </a:t>
            </a:r>
            <a:r>
              <a:rPr lang="en-US" sz="2800" dirty="0"/>
              <a:t>Model1.edmx; </a:t>
            </a:r>
            <a:endParaRPr lang="en-US" sz="2800" dirty="0" smtClean="0"/>
          </a:p>
          <a:p>
            <a:pPr marL="514350" indent="-514350">
              <a:lnSpc>
                <a:spcPct val="100000"/>
              </a:lnSpc>
              <a:buAutoNum type="arabicPeriod"/>
            </a:pPr>
            <a:r>
              <a:rPr lang="ru-RU" sz="2800" dirty="0" smtClean="0"/>
              <a:t>Заменить </a:t>
            </a:r>
            <a:r>
              <a:rPr lang="ru-RU" sz="2800" dirty="0"/>
              <a:t>имя на </a:t>
            </a:r>
            <a:r>
              <a:rPr lang="en-US" sz="2800" dirty="0"/>
              <a:t>LibraryModel1.edmx </a:t>
            </a:r>
            <a:r>
              <a:rPr lang="ru-RU" sz="2800" dirty="0"/>
              <a:t>и нажать кнопку </a:t>
            </a:r>
            <a:r>
              <a:rPr lang="en-US" sz="2800" dirty="0"/>
              <a:t>Add (</a:t>
            </a:r>
            <a:r>
              <a:rPr lang="ru-RU" sz="2800" dirty="0"/>
              <a:t>Добавить); </a:t>
            </a:r>
            <a:endParaRPr lang="en-US" sz="2800" dirty="0" smtClean="0"/>
          </a:p>
          <a:p>
            <a:pPr marL="514350" indent="-514350">
              <a:lnSpc>
                <a:spcPct val="100000"/>
              </a:lnSpc>
              <a:buAutoNum type="arabicPeriod"/>
            </a:pPr>
            <a:r>
              <a:rPr lang="ru-RU" sz="2800" dirty="0" smtClean="0"/>
              <a:t>В </a:t>
            </a:r>
            <a:r>
              <a:rPr lang="ru-RU" sz="2800" dirty="0"/>
              <a:t>появившемся мастере создания моделей </a:t>
            </a:r>
            <a:r>
              <a:rPr lang="en-US" sz="2800" dirty="0"/>
              <a:t>EDM </a:t>
            </a:r>
            <a:r>
              <a:rPr lang="ru-RU" sz="2800" dirty="0"/>
              <a:t>выбрать опцию </a:t>
            </a:r>
            <a:r>
              <a:rPr lang="en-US" sz="2800" dirty="0"/>
              <a:t>Create from database (</a:t>
            </a:r>
            <a:r>
              <a:rPr lang="ru-RU" sz="2800" dirty="0"/>
              <a:t>Создать из базы данных) и нажать кнопку </a:t>
            </a:r>
            <a:r>
              <a:rPr lang="en-US" sz="2800" dirty="0"/>
              <a:t>Next (</a:t>
            </a:r>
            <a:r>
              <a:rPr lang="ru-RU" sz="2800" dirty="0"/>
              <a:t>Далее);</a:t>
            </a:r>
          </a:p>
        </p:txBody>
      </p:sp>
    </p:spTree>
    <p:extLst>
      <p:ext uri="{BB962C8B-B14F-4D97-AF65-F5344CB8AC3E}">
        <p14:creationId xmlns:p14="http://schemas.microsoft.com/office/powerpoint/2010/main" val="263909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pic>
        <p:nvPicPr>
          <p:cNvPr id="2" name="Объект 1"/>
          <p:cNvPicPr>
            <a:picLocks noGrp="1" noChangeAspect="1"/>
          </p:cNvPicPr>
          <p:nvPr>
            <p:ph idx="1"/>
          </p:nvPr>
        </p:nvPicPr>
        <p:blipFill>
          <a:blip r:embed="rId3"/>
          <a:stretch>
            <a:fillRect/>
          </a:stretch>
        </p:blipFill>
        <p:spPr>
          <a:xfrm>
            <a:off x="1911627" y="836613"/>
            <a:ext cx="8294134" cy="5761037"/>
          </a:xfrm>
          <a:prstGeom prst="rect">
            <a:avLst/>
          </a:prstGeom>
        </p:spPr>
      </p:pic>
    </p:spTree>
    <p:extLst>
      <p:ext uri="{BB962C8B-B14F-4D97-AF65-F5344CB8AC3E}">
        <p14:creationId xmlns:p14="http://schemas.microsoft.com/office/powerpoint/2010/main" val="153044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pic>
        <p:nvPicPr>
          <p:cNvPr id="2" name="Объект 1"/>
          <p:cNvPicPr>
            <a:picLocks noGrp="1" noChangeAspect="1"/>
          </p:cNvPicPr>
          <p:nvPr>
            <p:ph idx="1"/>
          </p:nvPr>
        </p:nvPicPr>
        <p:blipFill>
          <a:blip r:embed="rId3"/>
          <a:stretch>
            <a:fillRect/>
          </a:stretch>
        </p:blipFill>
        <p:spPr>
          <a:xfrm>
            <a:off x="3115469" y="1035844"/>
            <a:ext cx="5886450" cy="5362575"/>
          </a:xfrm>
          <a:prstGeom prst="rect">
            <a:avLst/>
          </a:prstGeom>
        </p:spPr>
      </p:pic>
    </p:spTree>
    <p:extLst>
      <p:ext uri="{BB962C8B-B14F-4D97-AF65-F5344CB8AC3E}">
        <p14:creationId xmlns:p14="http://schemas.microsoft.com/office/powerpoint/2010/main" val="30680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1124744"/>
            <a:ext cx="5544616" cy="5366118"/>
          </a:xfrm>
        </p:spPr>
        <p:txBody>
          <a:bodyPr rtlCol="0" anchor="ctr">
            <a:normAutofit/>
          </a:bodyPr>
          <a:lstStyle/>
          <a:p>
            <a:pPr marL="0" indent="0">
              <a:lnSpc>
                <a:spcPct val="100000"/>
              </a:lnSpc>
              <a:buNone/>
            </a:pPr>
            <a:r>
              <a:rPr lang="ru-RU" sz="2800" dirty="0"/>
              <a:t>6. На этом этапе надо либо выбрать существующее подключение к базе данных, либо создать новое подключение. Мы выбираем существующее подключение к базе данных и указываем в нижнем окне имя </a:t>
            </a:r>
            <a:r>
              <a:rPr lang="ru-RU" sz="2800" dirty="0" err="1"/>
              <a:t>LibraryEntities</a:t>
            </a:r>
            <a:r>
              <a:rPr lang="ru-RU" sz="2800" dirty="0"/>
              <a:t>;</a:t>
            </a:r>
          </a:p>
        </p:txBody>
      </p:sp>
      <p:pic>
        <p:nvPicPr>
          <p:cNvPr id="2" name="Рисунок 1"/>
          <p:cNvPicPr>
            <a:picLocks noChangeAspect="1"/>
          </p:cNvPicPr>
          <p:nvPr/>
        </p:nvPicPr>
        <p:blipFill>
          <a:blip r:embed="rId3"/>
          <a:stretch>
            <a:fillRect/>
          </a:stretch>
        </p:blipFill>
        <p:spPr>
          <a:xfrm>
            <a:off x="5878388" y="1147337"/>
            <a:ext cx="5876925" cy="5343525"/>
          </a:xfrm>
          <a:prstGeom prst="rect">
            <a:avLst/>
          </a:prstGeom>
        </p:spPr>
      </p:pic>
    </p:spTree>
    <p:extLst>
      <p:ext uri="{BB962C8B-B14F-4D97-AF65-F5344CB8AC3E}">
        <p14:creationId xmlns:p14="http://schemas.microsoft.com/office/powerpoint/2010/main" val="251166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err="1" smtClean="0"/>
              <a:t>Entity</a:t>
            </a:r>
            <a:r>
              <a:rPr lang="ru-RU" dirty="0" smtClean="0"/>
              <a:t> </a:t>
            </a:r>
            <a:r>
              <a:rPr lang="ru-RU" dirty="0" err="1"/>
              <a:t>Framework</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dirty="0"/>
              <a:t>Центральной концепцией </a:t>
            </a:r>
            <a:r>
              <a:rPr lang="ru-RU" dirty="0" err="1"/>
              <a:t>Entity</a:t>
            </a:r>
            <a:r>
              <a:rPr lang="ru-RU" dirty="0"/>
              <a:t> </a:t>
            </a:r>
            <a:r>
              <a:rPr lang="ru-RU" dirty="0" err="1"/>
              <a:t>Framework</a:t>
            </a:r>
            <a:r>
              <a:rPr lang="ru-RU" dirty="0"/>
              <a:t> является понятие </a:t>
            </a:r>
            <a:r>
              <a:rPr lang="ru-RU" b="1" dirty="0"/>
              <a:t>сущности</a:t>
            </a:r>
            <a:r>
              <a:rPr lang="ru-RU" dirty="0"/>
              <a:t> или </a:t>
            </a:r>
            <a:r>
              <a:rPr lang="ru-RU" dirty="0" err="1"/>
              <a:t>entity</a:t>
            </a:r>
            <a:r>
              <a:rPr lang="ru-RU" dirty="0"/>
              <a:t>. Сущность представляет набор данных, ассоциированных с определенным объектом. Поэтому данная технология предполагает работу не с таблицами, а с объектами и их наборами</a:t>
            </a:r>
            <a:r>
              <a:rPr lang="ru-RU" dirty="0" smtClean="0"/>
              <a:t>.</a:t>
            </a:r>
          </a:p>
          <a:p>
            <a:pPr marL="0" indent="0">
              <a:lnSpc>
                <a:spcPct val="100000"/>
              </a:lnSpc>
              <a:buNone/>
            </a:pPr>
            <a:r>
              <a:rPr lang="ru-RU" dirty="0"/>
              <a:t>Любая сущность, как и любой объект из реального мира, обладает рядом свойств. Например, если сущность описывает человека, то мы можем выделить такие свойства, как имя, фамилия, рост, возраст, вес. Свойства необязательно представляют простые данные типа </a:t>
            </a:r>
            <a:r>
              <a:rPr lang="ru-RU" dirty="0" err="1"/>
              <a:t>int</a:t>
            </a:r>
            <a:r>
              <a:rPr lang="ru-RU" dirty="0"/>
              <a:t>, но и могут представлять более комплексные структуры данных. И у каждой сущности может быть одно или несколько свойств, которые будут отличать эту сущность от других и будут уникально определять эту сущность. Подобные свойства называют </a:t>
            </a:r>
            <a:r>
              <a:rPr lang="ru-RU" b="1" dirty="0"/>
              <a:t>ключами</a:t>
            </a:r>
            <a:r>
              <a:rPr lang="ru-RU" dirty="0" smtClean="0"/>
              <a:t>.</a:t>
            </a:r>
          </a:p>
          <a:p>
            <a:pPr marL="0" indent="0">
              <a:lnSpc>
                <a:spcPct val="100000"/>
              </a:lnSpc>
              <a:buNone/>
            </a:pPr>
            <a:r>
              <a:rPr lang="ru-RU" dirty="0"/>
              <a:t>При этом сущности могут быть связаны ассоциативной связью один-ко-многим, один-ко-одному и многие-ко-многим, подобно тому, как в реальной базе данных происходит связь через внешние ключи.</a:t>
            </a:r>
            <a:endParaRPr lang="ru-RU" sz="2800" dirty="0"/>
          </a:p>
        </p:txBody>
      </p:sp>
    </p:spTree>
    <p:extLst>
      <p:ext uri="{BB962C8B-B14F-4D97-AF65-F5344CB8AC3E}">
        <p14:creationId xmlns:p14="http://schemas.microsoft.com/office/powerpoint/2010/main" val="180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5688632" cy="5760640"/>
          </a:xfrm>
        </p:spPr>
        <p:txBody>
          <a:bodyPr rtlCol="0" anchor="ctr">
            <a:normAutofit/>
          </a:bodyPr>
          <a:lstStyle/>
          <a:p>
            <a:pPr marL="0" indent="0">
              <a:lnSpc>
                <a:spcPct val="100000"/>
              </a:lnSpc>
              <a:buNone/>
            </a:pPr>
            <a:r>
              <a:rPr lang="ru-RU" sz="2800" dirty="0"/>
              <a:t>7. Жмем </a:t>
            </a:r>
            <a:r>
              <a:rPr lang="ru-RU" sz="2800" dirty="0" err="1"/>
              <a:t>Next</a:t>
            </a:r>
            <a:r>
              <a:rPr lang="ru-RU" sz="2800" dirty="0"/>
              <a:t> и получаем доступ к окну, отображенному на </a:t>
            </a:r>
            <a:r>
              <a:rPr lang="ru-RU" sz="2800" dirty="0" smtClean="0"/>
              <a:t>рис. ; </a:t>
            </a:r>
            <a:endParaRPr lang="en-US" sz="2800" dirty="0" smtClean="0"/>
          </a:p>
          <a:p>
            <a:pPr marL="0" indent="0">
              <a:lnSpc>
                <a:spcPct val="100000"/>
              </a:lnSpc>
              <a:buNone/>
            </a:pPr>
            <a:r>
              <a:rPr lang="ru-RU" sz="2800" dirty="0" smtClean="0"/>
              <a:t>8</a:t>
            </a:r>
            <a:r>
              <a:rPr lang="ru-RU" sz="2800" dirty="0"/>
              <a:t>. В следующем окне вы увидите в древовидном списке структуру своей БД, здесь надо распахнуть узел таблиц, </a:t>
            </a:r>
            <a:r>
              <a:rPr lang="ru-RU" sz="2800" dirty="0" smtClean="0"/>
              <a:t>отметить </a:t>
            </a:r>
            <a:r>
              <a:rPr lang="ru-RU" sz="2800" dirty="0" err="1"/>
              <a:t>чекбоксы</a:t>
            </a:r>
            <a:r>
              <a:rPr lang="ru-RU" sz="2800" dirty="0"/>
              <a:t> возле каждой из наших </a:t>
            </a:r>
            <a:r>
              <a:rPr lang="ru-RU" sz="2800" dirty="0" smtClean="0"/>
              <a:t>трех</a:t>
            </a:r>
            <a:r>
              <a:rPr lang="en-US" sz="2800" dirty="0" smtClean="0"/>
              <a:t> (</a:t>
            </a:r>
            <a:r>
              <a:rPr lang="ru-RU" sz="2800" dirty="0" smtClean="0"/>
              <a:t>или как у Вас) </a:t>
            </a:r>
            <a:r>
              <a:rPr lang="ru-RU" sz="2800" dirty="0"/>
              <a:t>таблиц и нажать кнопку </a:t>
            </a:r>
            <a:r>
              <a:rPr lang="ru-RU" sz="2800" dirty="0" err="1"/>
              <a:t>Finish</a:t>
            </a:r>
            <a:r>
              <a:rPr lang="ru-RU" sz="2800" dirty="0"/>
              <a:t>;</a:t>
            </a:r>
          </a:p>
        </p:txBody>
      </p:sp>
      <p:pic>
        <p:nvPicPr>
          <p:cNvPr id="2" name="Рисунок 1"/>
          <p:cNvPicPr>
            <a:picLocks noChangeAspect="1"/>
          </p:cNvPicPr>
          <p:nvPr/>
        </p:nvPicPr>
        <p:blipFill>
          <a:blip r:embed="rId3"/>
          <a:stretch>
            <a:fillRect/>
          </a:stretch>
        </p:blipFill>
        <p:spPr>
          <a:xfrm>
            <a:off x="6058408" y="1054998"/>
            <a:ext cx="5962650" cy="5362575"/>
          </a:xfrm>
          <a:prstGeom prst="rect">
            <a:avLst/>
          </a:prstGeom>
        </p:spPr>
      </p:pic>
    </p:spTree>
    <p:extLst>
      <p:ext uri="{BB962C8B-B14F-4D97-AF65-F5344CB8AC3E}">
        <p14:creationId xmlns:p14="http://schemas.microsoft.com/office/powerpoint/2010/main" val="384912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5472608" cy="5760640"/>
          </a:xfrm>
        </p:spPr>
        <p:txBody>
          <a:bodyPr rtlCol="0" anchor="ctr">
            <a:normAutofit/>
          </a:bodyPr>
          <a:lstStyle/>
          <a:p>
            <a:pPr marL="0" indent="0">
              <a:lnSpc>
                <a:spcPct val="100000"/>
              </a:lnSpc>
              <a:buNone/>
            </a:pPr>
            <a:r>
              <a:rPr lang="ru-RU" sz="2800" dirty="0"/>
              <a:t>Теперь </a:t>
            </a:r>
            <a:r>
              <a:rPr lang="ru-RU" sz="2800" dirty="0" err="1"/>
              <a:t>Visual</a:t>
            </a:r>
            <a:r>
              <a:rPr lang="ru-RU" sz="2800" dirty="0"/>
              <a:t> </a:t>
            </a:r>
            <a:r>
              <a:rPr lang="ru-RU" sz="2800" dirty="0" err="1"/>
              <a:t>Studio</a:t>
            </a:r>
            <a:r>
              <a:rPr lang="ru-RU" sz="2800" dirty="0"/>
              <a:t> отобразит диаграмму вашей БД. У меня это выглядит таким </a:t>
            </a:r>
            <a:r>
              <a:rPr lang="ru-RU" sz="2800" dirty="0" smtClean="0"/>
              <a:t>образом.</a:t>
            </a:r>
            <a:endParaRPr lang="ru-RU" sz="2800" dirty="0"/>
          </a:p>
        </p:txBody>
      </p:sp>
      <p:pic>
        <p:nvPicPr>
          <p:cNvPr id="2" name="Рисунок 1"/>
          <p:cNvPicPr>
            <a:picLocks noChangeAspect="1"/>
          </p:cNvPicPr>
          <p:nvPr/>
        </p:nvPicPr>
        <p:blipFill>
          <a:blip r:embed="rId3"/>
          <a:stretch>
            <a:fillRect/>
          </a:stretch>
        </p:blipFill>
        <p:spPr>
          <a:xfrm>
            <a:off x="6886500" y="1087685"/>
            <a:ext cx="3447985" cy="5509667"/>
          </a:xfrm>
          <a:prstGeom prst="rect">
            <a:avLst/>
          </a:prstGeom>
        </p:spPr>
      </p:pic>
    </p:spTree>
    <p:extLst>
      <p:ext uri="{BB962C8B-B14F-4D97-AF65-F5344CB8AC3E}">
        <p14:creationId xmlns:p14="http://schemas.microsoft.com/office/powerpoint/2010/main" val="405538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7848872" cy="2952328"/>
          </a:xfrm>
        </p:spPr>
        <p:txBody>
          <a:bodyPr rtlCol="0" anchor="ctr">
            <a:normAutofit/>
          </a:bodyPr>
          <a:lstStyle/>
          <a:p>
            <a:pPr marL="0" indent="0">
              <a:lnSpc>
                <a:spcPct val="100000"/>
              </a:lnSpc>
              <a:buNone/>
            </a:pPr>
            <a:r>
              <a:rPr lang="ru-RU" sz="2800" dirty="0"/>
              <a:t>После выполнения всех этих действий вы увидите в обозревателе серверов созданное подключение. Вы можете развернуть узел для созданного подключения и увидеть структуру подключенной БД. В обозревателе решений появится объект </a:t>
            </a:r>
            <a:r>
              <a:rPr lang="en-US" sz="2800" dirty="0"/>
              <a:t>LibraryModel1.edmx.</a:t>
            </a:r>
            <a:endParaRPr lang="ru-RU" sz="2800" dirty="0"/>
          </a:p>
        </p:txBody>
      </p:sp>
      <p:pic>
        <p:nvPicPr>
          <p:cNvPr id="2" name="Рисунок 1"/>
          <p:cNvPicPr>
            <a:picLocks noChangeAspect="1"/>
          </p:cNvPicPr>
          <p:nvPr/>
        </p:nvPicPr>
        <p:blipFill>
          <a:blip r:embed="rId3"/>
          <a:stretch>
            <a:fillRect/>
          </a:stretch>
        </p:blipFill>
        <p:spPr>
          <a:xfrm>
            <a:off x="7606580" y="772990"/>
            <a:ext cx="3790950" cy="5886450"/>
          </a:xfrm>
          <a:prstGeom prst="rect">
            <a:avLst/>
          </a:prstGeom>
        </p:spPr>
      </p:pic>
      <p:sp>
        <p:nvSpPr>
          <p:cNvPr id="3" name="Прямоугольник 2"/>
          <p:cNvSpPr/>
          <p:nvPr/>
        </p:nvSpPr>
        <p:spPr>
          <a:xfrm>
            <a:off x="477788" y="3808403"/>
            <a:ext cx="6092825" cy="2862322"/>
          </a:xfrm>
          <a:prstGeom prst="rect">
            <a:avLst/>
          </a:prstGeom>
        </p:spPr>
        <p:txBody>
          <a:bodyPr>
            <a:spAutoFit/>
          </a:bodyPr>
          <a:lstStyle/>
          <a:p>
            <a:r>
              <a:rPr lang="en-US" dirty="0"/>
              <a:t>&lt;</a:t>
            </a:r>
            <a:r>
              <a:rPr lang="en-US" dirty="0" err="1"/>
              <a:t>connectionStrings</a:t>
            </a:r>
            <a:r>
              <a:rPr lang="en-US" dirty="0"/>
              <a:t>&gt;</a:t>
            </a:r>
          </a:p>
          <a:p>
            <a:r>
              <a:rPr lang="en-US" dirty="0"/>
              <a:t>    &lt;add name="</a:t>
            </a:r>
            <a:r>
              <a:rPr lang="en-US" dirty="0" err="1"/>
              <a:t>LibraryEntities</a:t>
            </a:r>
            <a:r>
              <a:rPr lang="en-US" dirty="0"/>
              <a:t>" </a:t>
            </a:r>
            <a:r>
              <a:rPr lang="en-US" dirty="0" err="1"/>
              <a:t>connectionString</a:t>
            </a:r>
            <a:r>
              <a:rPr lang="en-US" dirty="0"/>
              <a:t>="metadata=res://*/Model1.csdl|res://*/Model1.ssdl|res://*/Model1.msl;provider=System.Data.SqlClient;provider connection string=&amp;</a:t>
            </a:r>
            <a:r>
              <a:rPr lang="en-US" dirty="0" err="1"/>
              <a:t>quot;data</a:t>
            </a:r>
            <a:r>
              <a:rPr lang="en-US" dirty="0"/>
              <a:t> source=(</a:t>
            </a:r>
            <a:r>
              <a:rPr lang="en-US" dirty="0" err="1"/>
              <a:t>localdb</a:t>
            </a:r>
            <a:r>
              <a:rPr lang="en-US" dirty="0"/>
              <a:t>)\</a:t>
            </a:r>
            <a:r>
              <a:rPr lang="en-US" dirty="0" err="1"/>
              <a:t>MSSQLLocalDB;initial</a:t>
            </a:r>
            <a:r>
              <a:rPr lang="en-US" dirty="0"/>
              <a:t> catalog=</a:t>
            </a:r>
            <a:r>
              <a:rPr lang="en-US" dirty="0" err="1"/>
              <a:t>Library;integrated</a:t>
            </a:r>
            <a:r>
              <a:rPr lang="en-US" dirty="0"/>
              <a:t> security=</a:t>
            </a:r>
            <a:r>
              <a:rPr lang="en-US" dirty="0" err="1"/>
              <a:t>True;MultipleActiveResultSets</a:t>
            </a:r>
            <a:r>
              <a:rPr lang="en-US" dirty="0"/>
              <a:t>=</a:t>
            </a:r>
            <a:r>
              <a:rPr lang="en-US" dirty="0" err="1"/>
              <a:t>True;App</a:t>
            </a:r>
            <a:r>
              <a:rPr lang="en-US" dirty="0"/>
              <a:t>=</a:t>
            </a:r>
            <a:r>
              <a:rPr lang="en-US" dirty="0" err="1"/>
              <a:t>EntityFramework&amp;quot</a:t>
            </a:r>
            <a:r>
              <a:rPr lang="en-US" dirty="0"/>
              <a:t>;" </a:t>
            </a:r>
            <a:r>
              <a:rPr lang="en-US" dirty="0" err="1"/>
              <a:t>providerName</a:t>
            </a:r>
            <a:r>
              <a:rPr lang="en-US" dirty="0"/>
              <a:t>="</a:t>
            </a:r>
            <a:r>
              <a:rPr lang="en-US" dirty="0" err="1"/>
              <a:t>System.Data.EntityClient</a:t>
            </a:r>
            <a:r>
              <a:rPr lang="en-US" dirty="0"/>
              <a:t>" /&gt;</a:t>
            </a:r>
          </a:p>
          <a:p>
            <a:r>
              <a:rPr lang="en-US" dirty="0"/>
              <a:t>  &lt;/</a:t>
            </a:r>
            <a:r>
              <a:rPr lang="en-US" dirty="0" err="1"/>
              <a:t>connectionStrings</a:t>
            </a:r>
            <a:r>
              <a:rPr lang="en-US" dirty="0"/>
              <a:t>&gt;</a:t>
            </a:r>
          </a:p>
        </p:txBody>
      </p:sp>
    </p:spTree>
    <p:extLst>
      <p:ext uri="{BB962C8B-B14F-4D97-AF65-F5344CB8AC3E}">
        <p14:creationId xmlns:p14="http://schemas.microsoft.com/office/powerpoint/2010/main" val="408762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fontScale="70000" lnSpcReduction="20000"/>
          </a:bodyPr>
          <a:lstStyle/>
          <a:p>
            <a:pPr marL="0" indent="0">
              <a:lnSpc>
                <a:spcPct val="100000"/>
              </a:lnSpc>
              <a:buNone/>
            </a:pPr>
            <a:r>
              <a:rPr lang="ru-RU" sz="2800" dirty="0"/>
              <a:t>Добавьте рядом с методом </a:t>
            </a:r>
            <a:r>
              <a:rPr lang="ru-RU" sz="2800" dirty="0" err="1"/>
              <a:t>Main</a:t>
            </a:r>
            <a:r>
              <a:rPr lang="ru-RU" sz="2800" dirty="0"/>
              <a:t>() два следующих метода</a:t>
            </a:r>
            <a:r>
              <a:rPr lang="ru-RU" sz="2800" dirty="0" smtClean="0"/>
              <a:t>:</a:t>
            </a:r>
            <a:endParaRPr lang="en-US" sz="2800" dirty="0" smtClean="0"/>
          </a:p>
          <a:p>
            <a:pPr marL="0" indent="0">
              <a:lnSpc>
                <a:spcPct val="100000"/>
              </a:lnSpc>
              <a:buNone/>
            </a:pPr>
            <a:r>
              <a:rPr lang="en-US" sz="2800" i="1" dirty="0">
                <a:solidFill>
                  <a:schemeClr val="accent2"/>
                </a:solidFill>
              </a:rPr>
              <a:t>static void </a:t>
            </a:r>
            <a:r>
              <a:rPr lang="en-US" sz="2800" i="1" dirty="0" err="1">
                <a:solidFill>
                  <a:schemeClr val="accent2"/>
                </a:solidFill>
              </a:rPr>
              <a:t>AddAuthor</a:t>
            </a:r>
            <a:r>
              <a:rPr lang="en-US" sz="2800" i="1" dirty="0">
                <a:solidFill>
                  <a:schemeClr val="accent2"/>
                </a:solidFill>
              </a:rPr>
              <a:t>(Author author)</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db.Author.Add</a:t>
            </a:r>
            <a:r>
              <a:rPr lang="en-US" sz="2800" i="1" dirty="0">
                <a:solidFill>
                  <a:schemeClr val="accent2"/>
                </a:solidFill>
              </a:rPr>
              <a:t>(author);</a:t>
            </a:r>
          </a:p>
          <a:p>
            <a:pPr marL="0" indent="0">
              <a:lnSpc>
                <a:spcPct val="100000"/>
              </a:lnSpc>
              <a:buNone/>
            </a:pPr>
            <a:r>
              <a:rPr lang="en-US" sz="2800" i="1" dirty="0">
                <a:solidFill>
                  <a:schemeClr val="accent2"/>
                </a:solidFill>
              </a:rPr>
              <a:t>                </a:t>
            </a:r>
            <a:r>
              <a:rPr lang="en-US" sz="2800" i="1" dirty="0" err="1">
                <a:solidFill>
                  <a:schemeClr val="accent2"/>
                </a:solidFill>
              </a:rPr>
              <a:t>db.SaveChanges</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("New author added:" + </a:t>
            </a:r>
            <a:r>
              <a:rPr lang="en-US" sz="2800" i="1" dirty="0" err="1">
                <a:solidFill>
                  <a:schemeClr val="accent2"/>
                </a:solidFill>
              </a:rPr>
              <a:t>author.Surname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static void </a:t>
            </a:r>
            <a:r>
              <a:rPr lang="en-US" sz="2800" i="1" dirty="0" err="1">
                <a:solidFill>
                  <a:schemeClr val="accent2"/>
                </a:solidFill>
              </a:rPr>
              <a:t>GetAllAuthors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 = </a:t>
            </a:r>
            <a:r>
              <a:rPr lang="en-US" sz="2800" i="1" dirty="0" err="1">
                <a:solidFill>
                  <a:schemeClr val="accent2"/>
                </a:solidFill>
              </a:rPr>
              <a:t>db.Author.ToList</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foreach</a:t>
            </a: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 in au)</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a:t>
            </a:r>
            <a:r>
              <a:rPr lang="en-US" sz="2800" i="1" dirty="0" err="1">
                <a:solidFill>
                  <a:schemeClr val="accent2"/>
                </a:solidFill>
              </a:rPr>
              <a:t>a.FirstName</a:t>
            </a:r>
            <a:r>
              <a:rPr lang="en-US" sz="2800" i="1" dirty="0">
                <a:solidFill>
                  <a:schemeClr val="accent2"/>
                </a:solidFill>
              </a:rPr>
              <a:t> + " " + </a:t>
            </a:r>
            <a:r>
              <a:rPr lang="en-US" sz="2800" i="1" dirty="0" err="1">
                <a:solidFill>
                  <a:schemeClr val="accent2"/>
                </a:solidFill>
              </a:rPr>
              <a:t>a.Surname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endParaRPr lang="ru-RU" sz="2800" i="1" dirty="0" smtClean="0">
              <a:solidFill>
                <a:schemeClr val="accent2"/>
              </a:solidFill>
            </a:endParaRPr>
          </a:p>
          <a:p>
            <a:pPr marL="0" indent="0">
              <a:lnSpc>
                <a:spcPct val="100000"/>
              </a:lnSpc>
              <a:buNone/>
            </a:pPr>
            <a:endParaRPr lang="ru-RU" sz="2800" dirty="0"/>
          </a:p>
        </p:txBody>
      </p:sp>
    </p:spTree>
    <p:extLst>
      <p:ext uri="{BB962C8B-B14F-4D97-AF65-F5344CB8AC3E}">
        <p14:creationId xmlns:p14="http://schemas.microsoft.com/office/powerpoint/2010/main" val="120611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a:bodyPr>
          <a:lstStyle/>
          <a:p>
            <a:pPr marL="0" indent="0">
              <a:lnSpc>
                <a:spcPct val="100000"/>
              </a:lnSpc>
              <a:buNone/>
            </a:pPr>
            <a:r>
              <a:rPr lang="ru-RU" sz="2800" dirty="0"/>
              <a:t>А в самом методе </a:t>
            </a:r>
            <a:r>
              <a:rPr lang="ru-RU" sz="2800" dirty="0" err="1"/>
              <a:t>Main</a:t>
            </a:r>
            <a:r>
              <a:rPr lang="ru-RU" sz="2800" dirty="0"/>
              <a:t>() реализуйте вызов этих методов, например, так</a:t>
            </a:r>
            <a:r>
              <a:rPr lang="ru-RU" sz="2800" dirty="0" smtClean="0"/>
              <a:t>:</a:t>
            </a:r>
            <a:endParaRPr lang="en-US" sz="2800" dirty="0" smtClean="0"/>
          </a:p>
          <a:p>
            <a:pPr marL="0" indent="0">
              <a:lnSpc>
                <a:spcPct val="100000"/>
              </a:lnSpc>
              <a:buNone/>
            </a:pPr>
            <a:endParaRPr lang="en-US" sz="2800" dirty="0" smtClean="0"/>
          </a:p>
          <a:p>
            <a:pPr marL="0" indent="0">
              <a:lnSpc>
                <a:spcPct val="100000"/>
              </a:lnSpc>
              <a:buNone/>
            </a:pPr>
            <a:r>
              <a:rPr lang="en-US" sz="2800" i="1" dirty="0" smtClean="0">
                <a:solidFill>
                  <a:schemeClr val="accent2"/>
                </a:solidFill>
              </a:rPr>
              <a:t>static </a:t>
            </a:r>
            <a:r>
              <a:rPr lang="en-US" sz="2800" i="1" dirty="0">
                <a:solidFill>
                  <a:schemeClr val="accent2"/>
                </a:solidFill>
              </a:rPr>
              <a:t>void Main(string[] </a:t>
            </a:r>
            <a:r>
              <a:rPr lang="en-US" sz="2800" i="1" dirty="0" err="1">
                <a:solidFill>
                  <a:schemeClr val="accent2"/>
                </a:solidFill>
              </a:rPr>
              <a:t>args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Author </a:t>
            </a:r>
            <a:r>
              <a:rPr lang="en-US" sz="2800" i="1" dirty="0" err="1">
                <a:solidFill>
                  <a:schemeClr val="accent2"/>
                </a:solidFill>
              </a:rPr>
              <a:t>author</a:t>
            </a:r>
            <a:r>
              <a:rPr lang="en-US" sz="2800" i="1" dirty="0">
                <a:solidFill>
                  <a:schemeClr val="accent2"/>
                </a:solidFill>
              </a:rPr>
              <a:t> = new Author</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FirstName</a:t>
            </a:r>
            <a:r>
              <a:rPr lang="en-US" sz="2800" i="1" dirty="0">
                <a:solidFill>
                  <a:schemeClr val="accent2"/>
                </a:solidFill>
              </a:rPr>
              <a:t> = "Isaac",</a:t>
            </a:r>
          </a:p>
          <a:p>
            <a:pPr marL="0" indent="0">
              <a:lnSpc>
                <a:spcPct val="100000"/>
              </a:lnSpc>
              <a:buNone/>
            </a:pPr>
            <a:r>
              <a:rPr lang="en-US" sz="2800" i="1" dirty="0">
                <a:solidFill>
                  <a:schemeClr val="accent2"/>
                </a:solidFill>
              </a:rPr>
              <a:t>                Surname = "</a:t>
            </a:r>
            <a:r>
              <a:rPr lang="en-US" sz="2800" i="1" dirty="0" err="1">
                <a:solidFill>
                  <a:schemeClr val="accent2"/>
                </a:solidFill>
              </a:rPr>
              <a:t>Azimov</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AddAuthor</a:t>
            </a:r>
            <a:r>
              <a:rPr lang="en-US" sz="2800" i="1" dirty="0">
                <a:solidFill>
                  <a:schemeClr val="accent2"/>
                </a:solidFill>
              </a:rPr>
              <a:t>(author);</a:t>
            </a:r>
          </a:p>
          <a:p>
            <a:pPr marL="0" indent="0">
              <a:lnSpc>
                <a:spcPct val="100000"/>
              </a:lnSpc>
              <a:buNone/>
            </a:pPr>
            <a:r>
              <a:rPr lang="en-US" sz="2800" i="1" dirty="0">
                <a:solidFill>
                  <a:schemeClr val="accent2"/>
                </a:solidFill>
              </a:rPr>
              <a:t>            </a:t>
            </a:r>
            <a:r>
              <a:rPr lang="en-US" sz="2800" i="1" dirty="0" err="1">
                <a:solidFill>
                  <a:schemeClr val="accent2"/>
                </a:solidFill>
              </a:rPr>
              <a:t>GetAllAuthors</a:t>
            </a:r>
            <a:r>
              <a:rPr lang="en-US" sz="2800" i="1" dirty="0">
                <a:solidFill>
                  <a:schemeClr val="accent2"/>
                </a:solidFill>
              </a:rPr>
              <a:t>();</a:t>
            </a:r>
          </a:p>
          <a:p>
            <a:pPr marL="0" indent="0">
              <a:lnSpc>
                <a:spcPct val="100000"/>
              </a:lnSpc>
              <a:buNone/>
            </a:pPr>
            <a:r>
              <a:rPr lang="en-US" sz="2800" i="1" dirty="0">
                <a:solidFill>
                  <a:schemeClr val="accent2"/>
                </a:solidFill>
              </a:rPr>
              <a:t>        }</a:t>
            </a:r>
            <a:endParaRPr lang="ru-RU" sz="2800" i="1" dirty="0">
              <a:solidFill>
                <a:schemeClr val="accent2"/>
              </a:solidFill>
            </a:endParaRPr>
          </a:p>
        </p:txBody>
      </p:sp>
      <p:pic>
        <p:nvPicPr>
          <p:cNvPr id="4" name="Рисунок 3"/>
          <p:cNvPicPr>
            <a:picLocks noChangeAspect="1"/>
          </p:cNvPicPr>
          <p:nvPr/>
        </p:nvPicPr>
        <p:blipFill>
          <a:blip r:embed="rId3"/>
          <a:stretch>
            <a:fillRect/>
          </a:stretch>
        </p:blipFill>
        <p:spPr>
          <a:xfrm>
            <a:off x="6598468" y="4437112"/>
            <a:ext cx="4810125" cy="1924050"/>
          </a:xfrm>
          <a:prstGeom prst="rect">
            <a:avLst/>
          </a:prstGeom>
        </p:spPr>
      </p:pic>
    </p:spTree>
    <p:extLst>
      <p:ext uri="{BB962C8B-B14F-4D97-AF65-F5344CB8AC3E}">
        <p14:creationId xmlns:p14="http://schemas.microsoft.com/office/powerpoint/2010/main" val="286674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Создание </a:t>
            </a:r>
            <a:r>
              <a:rPr lang="en-US" dirty="0"/>
              <a:t>EDM </a:t>
            </a:r>
            <a:r>
              <a:rPr lang="ru-RU" dirty="0"/>
              <a:t>для </a:t>
            </a:r>
            <a:r>
              <a:rPr lang="en-US" dirty="0"/>
              <a:t>Database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lnSpcReduction="10000"/>
          </a:bodyPr>
          <a:lstStyle/>
          <a:p>
            <a:pPr marL="0" indent="0">
              <a:lnSpc>
                <a:spcPct val="100000"/>
              </a:lnSpc>
              <a:buNone/>
            </a:pPr>
            <a:r>
              <a:rPr lang="ru-RU" sz="2800" dirty="0"/>
              <a:t>Важно отметить, что </a:t>
            </a:r>
            <a:r>
              <a:rPr lang="ru-RU" sz="2800" dirty="0" err="1"/>
              <a:t>DbContext</a:t>
            </a:r>
            <a:r>
              <a:rPr lang="ru-RU" sz="2800" dirty="0"/>
              <a:t> наследует интерфейсу </a:t>
            </a:r>
            <a:r>
              <a:rPr lang="ru-RU" sz="2800" dirty="0" err="1"/>
              <a:t>IDisposable</a:t>
            </a:r>
            <a:r>
              <a:rPr lang="ru-RU" sz="2800" dirty="0"/>
              <a:t>, поэтому удобно использовать объект контекста в блоке </a:t>
            </a:r>
            <a:r>
              <a:rPr lang="ru-RU" sz="2800" dirty="0" err="1"/>
              <a:t>using</a:t>
            </a:r>
            <a:r>
              <a:rPr lang="ru-RU" sz="2800" dirty="0"/>
              <a:t>. Кроме этого, полезно знать, что определение этого класса можно изменять вручную</a:t>
            </a:r>
            <a:r>
              <a:rPr lang="ru-RU" sz="2800" dirty="0" smtClean="0"/>
              <a:t>.</a:t>
            </a:r>
            <a:endParaRPr lang="en-US" sz="2800" dirty="0" smtClean="0"/>
          </a:p>
          <a:p>
            <a:pPr marL="0" indent="0">
              <a:lnSpc>
                <a:spcPct val="100000"/>
              </a:lnSpc>
              <a:buNone/>
            </a:pPr>
            <a:r>
              <a:rPr lang="ru-RU" sz="2800" dirty="0"/>
              <a:t>Откройте в обозревателе решений конфигурационный файл </a:t>
            </a:r>
            <a:r>
              <a:rPr lang="ru-RU" sz="2800" dirty="0" err="1"/>
              <a:t>App.config</a:t>
            </a:r>
            <a:r>
              <a:rPr lang="ru-RU" sz="2800" dirty="0"/>
              <a:t> и найдите в нем строку подключения к БД. И сам конфигурационный файл и строка подключения были созданы </a:t>
            </a:r>
            <a:r>
              <a:rPr lang="ru-RU" sz="2800" dirty="0" err="1"/>
              <a:t>Entity</a:t>
            </a:r>
            <a:r>
              <a:rPr lang="ru-RU" sz="2800" dirty="0"/>
              <a:t> </a:t>
            </a:r>
            <a:r>
              <a:rPr lang="ru-RU" sz="2800" dirty="0" err="1"/>
              <a:t>Framework</a:t>
            </a:r>
            <a:r>
              <a:rPr lang="ru-RU" sz="2800" dirty="0"/>
              <a:t>. Как вы видите, имя строки подключения соответствует тому, что используется в конструкторе </a:t>
            </a:r>
            <a:r>
              <a:rPr lang="ru-RU" sz="2800" dirty="0" err="1"/>
              <a:t>LibraryEntities</a:t>
            </a:r>
            <a:r>
              <a:rPr lang="ru-RU" sz="2800" dirty="0"/>
              <a:t> и передается конструктору базового класса </a:t>
            </a:r>
            <a:r>
              <a:rPr lang="ru-RU" sz="2800" dirty="0" err="1"/>
              <a:t>DbContext</a:t>
            </a:r>
            <a:r>
              <a:rPr lang="ru-RU" sz="2800" dirty="0" smtClean="0"/>
              <a:t>.</a:t>
            </a:r>
            <a:endParaRPr lang="en-US" sz="2800" dirty="0" smtClean="0"/>
          </a:p>
          <a:p>
            <a:pPr marL="0" indent="0">
              <a:lnSpc>
                <a:spcPct val="100000"/>
              </a:lnSpc>
              <a:buNone/>
            </a:pPr>
            <a:r>
              <a:rPr lang="ru-RU" sz="2800" dirty="0"/>
              <a:t>Как вы понимаете, наши методы </a:t>
            </a:r>
            <a:r>
              <a:rPr lang="ru-RU" sz="2800" dirty="0" err="1"/>
              <a:t>AddAuthor</a:t>
            </a:r>
            <a:r>
              <a:rPr lang="ru-RU" sz="2800" dirty="0"/>
              <a:t>() и </a:t>
            </a:r>
            <a:r>
              <a:rPr lang="ru-RU" sz="2800" dirty="0" err="1"/>
              <a:t>GetAllAuthors</a:t>
            </a:r>
            <a:r>
              <a:rPr lang="ru-RU" sz="2800" dirty="0"/>
              <a:t>() являются просто иллюстрациями, доказывающими работоспособность </a:t>
            </a:r>
            <a:r>
              <a:rPr lang="ru-RU" sz="2800" dirty="0" err="1"/>
              <a:t>Entity</a:t>
            </a:r>
            <a:r>
              <a:rPr lang="ru-RU" sz="2800" dirty="0"/>
              <a:t> </a:t>
            </a:r>
            <a:r>
              <a:rPr lang="ru-RU" sz="2800" dirty="0" err="1"/>
              <a:t>Framework</a:t>
            </a:r>
            <a:r>
              <a:rPr lang="ru-RU" sz="2800" dirty="0"/>
              <a:t>. Конечно же, надо </a:t>
            </a:r>
            <a:r>
              <a:rPr lang="ru-RU" sz="2800" dirty="0" smtClean="0"/>
              <a:t>изменить </a:t>
            </a:r>
            <a:r>
              <a:rPr lang="ru-RU" sz="2800" dirty="0"/>
              <a:t>эти методы, чтобы работа с ними была более комфортной. </a:t>
            </a:r>
          </a:p>
        </p:txBody>
      </p:sp>
    </p:spTree>
    <p:extLst>
      <p:ext uri="{BB962C8B-B14F-4D97-AF65-F5344CB8AC3E}">
        <p14:creationId xmlns:p14="http://schemas.microsoft.com/office/powerpoint/2010/main" val="30058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sz="2800" dirty="0"/>
              <a:t>Все примеры, приведенные ниже, для простоты будем рассматривать применительно к таблице </a:t>
            </a:r>
            <a:r>
              <a:rPr lang="ru-RU" sz="2800" dirty="0" err="1"/>
              <a:t>Author</a:t>
            </a:r>
            <a:r>
              <a:rPr lang="ru-RU" sz="2800" dirty="0"/>
              <a:t> в БД и к сущности </a:t>
            </a:r>
            <a:r>
              <a:rPr lang="ru-RU" sz="2800" dirty="0" err="1"/>
              <a:t>Author</a:t>
            </a:r>
            <a:r>
              <a:rPr lang="ru-RU" sz="2800" dirty="0"/>
              <a:t> в приложении. Предположим, вы хотите извлечь из таблицы информацию об авторе с именем «</a:t>
            </a:r>
            <a:r>
              <a:rPr lang="ru-RU" sz="2800" dirty="0" err="1"/>
              <a:t>Charles</a:t>
            </a:r>
            <a:r>
              <a:rPr lang="ru-RU" sz="2800" dirty="0"/>
              <a:t>», при этом вас устроит первая обнаруженная запись, удовлетворяющая вашему критерию поиска. В этом случае вам следует воспользоваться методами </a:t>
            </a:r>
            <a:r>
              <a:rPr lang="ru-RU" sz="2800" dirty="0" err="1"/>
              <a:t>First</a:t>
            </a:r>
            <a:r>
              <a:rPr lang="ru-RU" sz="2800" dirty="0"/>
              <a:t>() или </a:t>
            </a:r>
            <a:r>
              <a:rPr lang="ru-RU" sz="2800" dirty="0" err="1"/>
              <a:t>FirstOrDefault</a:t>
            </a:r>
            <a:r>
              <a:rPr lang="ru-RU" sz="2800" dirty="0"/>
              <a:t>(). Вы должны помнить, что, используя </a:t>
            </a:r>
            <a:r>
              <a:rPr lang="ru-RU" sz="2800" dirty="0" err="1"/>
              <a:t>Linq</a:t>
            </a:r>
            <a:r>
              <a:rPr lang="ru-RU" sz="2800" dirty="0"/>
              <a:t>, вы можете писать код как в формате запросов, так и в формате методов. Если вы используете формат методов, то все параметры методов необходимо писать с использованием лямбда-выражений.</a:t>
            </a:r>
          </a:p>
        </p:txBody>
      </p:sp>
      <p:sp>
        <p:nvSpPr>
          <p:cNvPr id="2" name="Прямоугольник 1"/>
          <p:cNvSpPr/>
          <p:nvPr/>
        </p:nvSpPr>
        <p:spPr>
          <a:xfrm>
            <a:off x="189756" y="317140"/>
            <a:ext cx="3246402" cy="461665"/>
          </a:xfrm>
          <a:prstGeom prst="rect">
            <a:avLst/>
          </a:prstGeom>
        </p:spPr>
        <p:txBody>
          <a:bodyPr wrap="none">
            <a:spAutoFit/>
          </a:bodyPr>
          <a:lstStyle/>
          <a:p>
            <a:r>
              <a:rPr lang="en-US" sz="2400" dirty="0">
                <a:solidFill>
                  <a:srgbClr val="FFFF00"/>
                </a:solidFill>
              </a:rPr>
              <a:t>First() </a:t>
            </a:r>
            <a:r>
              <a:rPr lang="ru-RU" sz="2400" dirty="0">
                <a:solidFill>
                  <a:srgbClr val="FFFF00"/>
                </a:solidFill>
              </a:rPr>
              <a:t>и </a:t>
            </a:r>
            <a:r>
              <a:rPr lang="en-US" sz="2400" dirty="0" err="1">
                <a:solidFill>
                  <a:srgbClr val="FFFF00"/>
                </a:solidFill>
              </a:rPr>
              <a:t>FirstOrDefault</a:t>
            </a:r>
            <a:r>
              <a:rPr lang="en-US" sz="2400" dirty="0">
                <a:solidFill>
                  <a:srgbClr val="FFFF00"/>
                </a:solidFill>
              </a:rPr>
              <a:t>()</a:t>
            </a:r>
          </a:p>
        </p:txBody>
      </p:sp>
    </p:spTree>
    <p:extLst>
      <p:ext uri="{BB962C8B-B14F-4D97-AF65-F5344CB8AC3E}">
        <p14:creationId xmlns:p14="http://schemas.microsoft.com/office/powerpoint/2010/main" val="87860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fontScale="77500" lnSpcReduction="20000"/>
          </a:bodyPr>
          <a:lstStyle/>
          <a:p>
            <a:pPr marL="363538" indent="0">
              <a:lnSpc>
                <a:spcPct val="100000"/>
              </a:lnSpc>
              <a:buNone/>
            </a:pPr>
            <a:r>
              <a:rPr lang="en-US" sz="2800" i="1" dirty="0">
                <a:solidFill>
                  <a:schemeClr val="accent2"/>
                </a:solidFill>
              </a:rPr>
              <a:t> static Author </a:t>
            </a:r>
            <a:r>
              <a:rPr lang="en-US" sz="2800" i="1" dirty="0" err="1">
                <a:solidFill>
                  <a:schemeClr val="accent2"/>
                </a:solidFill>
              </a:rPr>
              <a:t>GetAuthorByName</a:t>
            </a:r>
            <a:r>
              <a:rPr lang="en-US" sz="2800" i="1" dirty="0">
                <a:solidFill>
                  <a:schemeClr val="accent2"/>
                </a:solidFill>
              </a:rPr>
              <a:t>(string </a:t>
            </a:r>
            <a:r>
              <a:rPr lang="en-US" sz="2800" i="1" dirty="0" err="1">
                <a:solidFill>
                  <a:schemeClr val="accent2"/>
                </a:solidFill>
              </a:rPr>
              <a:t>fname</a:t>
            </a:r>
            <a:r>
              <a:rPr lang="en-US" sz="2800" i="1" dirty="0">
                <a:solidFill>
                  <a:schemeClr val="accent2"/>
                </a:solidFill>
              </a:rPr>
              <a:t>)</a:t>
            </a:r>
          </a:p>
          <a:p>
            <a:pPr marL="363538" indent="0">
              <a:lnSpc>
                <a:spcPct val="100000"/>
              </a:lnSpc>
              <a:buNone/>
            </a:pPr>
            <a:r>
              <a:rPr lang="en-US" sz="2800" i="1" dirty="0">
                <a:solidFill>
                  <a:schemeClr val="accent2"/>
                </a:solidFill>
              </a:rPr>
              <a:t>        {</a:t>
            </a:r>
          </a:p>
          <a:p>
            <a:pPr marL="363538"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363538" indent="0">
              <a:lnSpc>
                <a:spcPct val="100000"/>
              </a:lnSpc>
              <a:buNone/>
            </a:pPr>
            <a:r>
              <a:rPr lang="en-US" sz="2800" i="1" dirty="0">
                <a:solidFill>
                  <a:schemeClr val="accent2"/>
                </a:solidFill>
              </a:rPr>
              <a:t>            {</a:t>
            </a:r>
          </a:p>
          <a:p>
            <a:pPr marL="363538"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author = (from s in </a:t>
            </a:r>
            <a:r>
              <a:rPr lang="en-US" sz="2800" i="1" dirty="0" err="1">
                <a:solidFill>
                  <a:schemeClr val="accent2"/>
                </a:solidFill>
              </a:rPr>
              <a:t>db.Author</a:t>
            </a:r>
            <a:endParaRPr lang="en-US" sz="2800" i="1" dirty="0">
              <a:solidFill>
                <a:schemeClr val="accent2"/>
              </a:solidFill>
            </a:endParaRPr>
          </a:p>
          <a:p>
            <a:pPr marL="363538" indent="0">
              <a:lnSpc>
                <a:spcPct val="100000"/>
              </a:lnSpc>
              <a:buNone/>
            </a:pPr>
            <a:r>
              <a:rPr lang="en-US" sz="2800" i="1" dirty="0">
                <a:solidFill>
                  <a:schemeClr val="accent2"/>
                </a:solidFill>
              </a:rPr>
              <a:t>                              where </a:t>
            </a:r>
            <a:r>
              <a:rPr lang="en-US" sz="2800" i="1" dirty="0" err="1">
                <a:solidFill>
                  <a:schemeClr val="accent2"/>
                </a:solidFill>
              </a:rPr>
              <a:t>s.FirstName</a:t>
            </a:r>
            <a:r>
              <a:rPr lang="en-US" sz="2800" i="1" dirty="0">
                <a:solidFill>
                  <a:schemeClr val="accent2"/>
                </a:solidFill>
              </a:rPr>
              <a:t> == </a:t>
            </a:r>
            <a:r>
              <a:rPr lang="en-US" sz="2800" i="1" dirty="0" err="1">
                <a:solidFill>
                  <a:schemeClr val="accent2"/>
                </a:solidFill>
              </a:rPr>
              <a:t>fname</a:t>
            </a:r>
            <a:endParaRPr lang="en-US" sz="2800" i="1" dirty="0">
              <a:solidFill>
                <a:schemeClr val="accent2"/>
              </a:solidFill>
            </a:endParaRPr>
          </a:p>
          <a:p>
            <a:pPr marL="363538" indent="0">
              <a:lnSpc>
                <a:spcPct val="100000"/>
              </a:lnSpc>
              <a:buNone/>
            </a:pPr>
            <a:r>
              <a:rPr lang="en-US" sz="2800" i="1" dirty="0">
                <a:solidFill>
                  <a:schemeClr val="accent2"/>
                </a:solidFill>
              </a:rPr>
              <a:t>                              select s).</a:t>
            </a:r>
            <a:r>
              <a:rPr lang="en-US" sz="2800" i="1" dirty="0" err="1">
                <a:solidFill>
                  <a:schemeClr val="accent2"/>
                </a:solidFill>
              </a:rPr>
              <a:t>FirstOrDefault</a:t>
            </a:r>
            <a:r>
              <a:rPr lang="en-US" sz="2800" i="1" dirty="0">
                <a:solidFill>
                  <a:schemeClr val="accent2"/>
                </a:solidFill>
              </a:rPr>
              <a:t>&lt;Author&gt;();</a:t>
            </a:r>
          </a:p>
          <a:p>
            <a:pPr marL="363538" indent="0">
              <a:lnSpc>
                <a:spcPct val="100000"/>
              </a:lnSpc>
              <a:buNone/>
            </a:pPr>
            <a:r>
              <a:rPr lang="en-US" sz="2800" i="1" dirty="0">
                <a:solidFill>
                  <a:schemeClr val="accent2"/>
                </a:solidFill>
              </a:rPr>
              <a:t>                return author;</a:t>
            </a:r>
          </a:p>
          <a:p>
            <a:pPr marL="363538" indent="0">
              <a:lnSpc>
                <a:spcPct val="100000"/>
              </a:lnSpc>
              <a:buNone/>
            </a:pPr>
            <a:r>
              <a:rPr lang="en-US" sz="2800" i="1" dirty="0">
                <a:solidFill>
                  <a:schemeClr val="accent2"/>
                </a:solidFill>
              </a:rPr>
              <a:t>            }</a:t>
            </a:r>
          </a:p>
          <a:p>
            <a:pPr marL="363538" indent="0">
              <a:lnSpc>
                <a:spcPct val="100000"/>
              </a:lnSpc>
              <a:buNone/>
            </a:pPr>
            <a:r>
              <a:rPr lang="en-US" sz="2800" i="1" dirty="0">
                <a:solidFill>
                  <a:schemeClr val="accent2"/>
                </a:solidFill>
              </a:rPr>
              <a:t>        </a:t>
            </a:r>
            <a:r>
              <a:rPr lang="en-US" sz="2800" i="1" dirty="0" smtClean="0">
                <a:solidFill>
                  <a:schemeClr val="accent2"/>
                </a:solidFill>
              </a:rPr>
              <a:t>}</a:t>
            </a:r>
          </a:p>
          <a:p>
            <a:pPr marL="363538" indent="0">
              <a:lnSpc>
                <a:spcPct val="100000"/>
              </a:lnSpc>
              <a:buNone/>
            </a:pPr>
            <a:r>
              <a:rPr lang="en-US" sz="2800" i="1" dirty="0">
                <a:solidFill>
                  <a:schemeClr val="accent2"/>
                </a:solidFill>
              </a:rPr>
              <a:t>static Author GetAuthorByName1(string </a:t>
            </a:r>
            <a:r>
              <a:rPr lang="en-US" sz="2800" i="1" dirty="0" err="1">
                <a:solidFill>
                  <a:schemeClr val="accent2"/>
                </a:solidFill>
              </a:rPr>
              <a:t>fname</a:t>
            </a:r>
            <a:r>
              <a:rPr lang="en-US" sz="2800" i="1" dirty="0">
                <a:solidFill>
                  <a:schemeClr val="accent2"/>
                </a:solidFill>
              </a:rPr>
              <a:t>)</a:t>
            </a:r>
          </a:p>
          <a:p>
            <a:pPr marL="363538" indent="0">
              <a:lnSpc>
                <a:spcPct val="100000"/>
              </a:lnSpc>
              <a:buNone/>
            </a:pPr>
            <a:r>
              <a:rPr lang="en-US" sz="2800" i="1" dirty="0">
                <a:solidFill>
                  <a:schemeClr val="accent2"/>
                </a:solidFill>
              </a:rPr>
              <a:t>        {</a:t>
            </a:r>
          </a:p>
          <a:p>
            <a:pPr marL="363538"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363538" indent="0">
              <a:lnSpc>
                <a:spcPct val="100000"/>
              </a:lnSpc>
              <a:buNone/>
            </a:pPr>
            <a:r>
              <a:rPr lang="en-US" sz="2800" i="1" dirty="0">
                <a:solidFill>
                  <a:schemeClr val="accent2"/>
                </a:solidFill>
              </a:rPr>
              <a:t>            {</a:t>
            </a:r>
          </a:p>
          <a:p>
            <a:pPr marL="363538"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author = </a:t>
            </a:r>
            <a:r>
              <a:rPr lang="en-US" sz="2800" i="1" dirty="0" err="1">
                <a:solidFill>
                  <a:schemeClr val="accent2"/>
                </a:solidFill>
              </a:rPr>
              <a:t>db.Author.Where</a:t>
            </a:r>
            <a:r>
              <a:rPr lang="en-US" sz="2800" i="1" dirty="0">
                <a:solidFill>
                  <a:schemeClr val="accent2"/>
                </a:solidFill>
              </a:rPr>
              <a:t>((x) =&gt;</a:t>
            </a:r>
          </a:p>
          <a:p>
            <a:pPr marL="363538" indent="0">
              <a:lnSpc>
                <a:spcPct val="100000"/>
              </a:lnSpc>
              <a:buNone/>
            </a:pPr>
            <a:r>
              <a:rPr lang="en-US" sz="2800" i="1" dirty="0">
                <a:solidFill>
                  <a:schemeClr val="accent2"/>
                </a:solidFill>
              </a:rPr>
              <a:t>               </a:t>
            </a:r>
            <a:r>
              <a:rPr lang="en-US" sz="2800" i="1" dirty="0" err="1">
                <a:solidFill>
                  <a:schemeClr val="accent2"/>
                </a:solidFill>
              </a:rPr>
              <a:t>x.FirstName</a:t>
            </a:r>
            <a:r>
              <a:rPr lang="en-US" sz="2800" i="1" dirty="0">
                <a:solidFill>
                  <a:schemeClr val="accent2"/>
                </a:solidFill>
              </a:rPr>
              <a:t> == </a:t>
            </a:r>
            <a:r>
              <a:rPr lang="en-US" sz="2800" i="1" dirty="0" err="1">
                <a:solidFill>
                  <a:schemeClr val="accent2"/>
                </a:solidFill>
              </a:rPr>
              <a:t>fname</a:t>
            </a:r>
            <a:r>
              <a:rPr lang="en-US" sz="2800" i="1" dirty="0">
                <a:solidFill>
                  <a:schemeClr val="accent2"/>
                </a:solidFill>
              </a:rPr>
              <a:t>).</a:t>
            </a:r>
            <a:r>
              <a:rPr lang="en-US" sz="2800" i="1" dirty="0" err="1">
                <a:solidFill>
                  <a:schemeClr val="accent2"/>
                </a:solidFill>
              </a:rPr>
              <a:t>FirstOrDefault</a:t>
            </a:r>
            <a:r>
              <a:rPr lang="en-US" sz="2800" i="1" dirty="0">
                <a:solidFill>
                  <a:schemeClr val="accent2"/>
                </a:solidFill>
              </a:rPr>
              <a:t>();</a:t>
            </a:r>
          </a:p>
          <a:p>
            <a:pPr marL="363538" indent="0">
              <a:lnSpc>
                <a:spcPct val="100000"/>
              </a:lnSpc>
              <a:buNone/>
            </a:pPr>
            <a:r>
              <a:rPr lang="en-US" sz="2800" i="1" dirty="0">
                <a:solidFill>
                  <a:schemeClr val="accent2"/>
                </a:solidFill>
              </a:rPr>
              <a:t>                return author;</a:t>
            </a:r>
          </a:p>
          <a:p>
            <a:pPr marL="363538" indent="0">
              <a:lnSpc>
                <a:spcPct val="100000"/>
              </a:lnSpc>
              <a:buNone/>
            </a:pPr>
            <a:r>
              <a:rPr lang="en-US" sz="2800" i="1" dirty="0">
                <a:solidFill>
                  <a:schemeClr val="accent2"/>
                </a:solidFill>
              </a:rPr>
              <a:t>            }</a:t>
            </a:r>
          </a:p>
          <a:p>
            <a:pPr marL="363538" indent="0">
              <a:lnSpc>
                <a:spcPct val="100000"/>
              </a:lnSpc>
              <a:buNone/>
            </a:pPr>
            <a:r>
              <a:rPr lang="en-US" sz="2800" i="1" dirty="0">
                <a:solidFill>
                  <a:schemeClr val="accent2"/>
                </a:solidFill>
              </a:rPr>
              <a:t>        }</a:t>
            </a:r>
            <a:endParaRPr lang="ru-RU" sz="2800" i="1" dirty="0">
              <a:solidFill>
                <a:schemeClr val="accent2"/>
              </a:solidFill>
            </a:endParaRPr>
          </a:p>
        </p:txBody>
      </p:sp>
      <p:cxnSp>
        <p:nvCxnSpPr>
          <p:cNvPr id="3" name="Прямая соединительная линия 2"/>
          <p:cNvCxnSpPr>
            <a:stCxn id="14" idx="0"/>
            <a:endCxn id="14" idx="2"/>
          </p:cNvCxnSpPr>
          <p:nvPr/>
        </p:nvCxnSpPr>
        <p:spPr>
          <a:xfrm>
            <a:off x="6058408" y="836712"/>
            <a:ext cx="0" cy="576064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5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sz="2800" dirty="0"/>
              <a:t>Оба метода должны вернуть объект типа </a:t>
            </a:r>
            <a:r>
              <a:rPr lang="ru-RU" sz="2800" dirty="0" err="1"/>
              <a:t>Author</a:t>
            </a:r>
            <a:r>
              <a:rPr lang="ru-RU" sz="2800" dirty="0"/>
              <a:t>. Вас не должен вводить в заблуждение тот факт, что тип объекта </a:t>
            </a:r>
            <a:r>
              <a:rPr lang="ru-RU" sz="2800" dirty="0" err="1"/>
              <a:t>author</a:t>
            </a:r>
            <a:r>
              <a:rPr lang="ru-RU" sz="2800" dirty="0"/>
              <a:t> мы описали спецификатором </a:t>
            </a:r>
            <a:r>
              <a:rPr lang="ru-RU" sz="2800" dirty="0" err="1"/>
              <a:t>var</a:t>
            </a:r>
            <a:r>
              <a:rPr lang="ru-RU" sz="2800" dirty="0"/>
              <a:t>. К расширениям языка C# вы уже должны привыкнуть. Давайте поговорим о методах </a:t>
            </a:r>
            <a:r>
              <a:rPr lang="ru-RU" sz="2800" dirty="0" err="1"/>
              <a:t>First</a:t>
            </a:r>
            <a:r>
              <a:rPr lang="ru-RU" sz="2800" dirty="0"/>
              <a:t>() и </a:t>
            </a:r>
            <a:r>
              <a:rPr lang="ru-RU" sz="2800" dirty="0" err="1"/>
              <a:t>FirstOrDefault</a:t>
            </a:r>
            <a:r>
              <a:rPr lang="ru-RU" sz="2800" dirty="0"/>
              <a:t>() и об отличие между ними. Оба метода предназначены для выбора из таблицы БД одной единственной (первой встреченной) записи, удовлетворяющей критерию отбора. В нашем случае — </a:t>
            </a:r>
            <a:r>
              <a:rPr lang="ru-RU" sz="2800" dirty="0" err="1"/>
              <a:t>s.FirstName</a:t>
            </a:r>
            <a:r>
              <a:rPr lang="ru-RU" sz="2800" dirty="0"/>
              <a:t> == </a:t>
            </a:r>
            <a:r>
              <a:rPr lang="ru-RU" sz="2800" dirty="0" err="1"/>
              <a:t>fname</a:t>
            </a:r>
            <a:r>
              <a:rPr lang="ru-RU" sz="2800" dirty="0"/>
              <a:t>. Отличие между этими двумя методами проявляется тогда, когда такой записи в таблице нет. В этом случае </a:t>
            </a:r>
            <a:r>
              <a:rPr lang="ru-RU" sz="2800" dirty="0" err="1"/>
              <a:t>First</a:t>
            </a:r>
            <a:r>
              <a:rPr lang="ru-RU" sz="2800" dirty="0"/>
              <a:t>() выбрасывает исключение, а </a:t>
            </a:r>
            <a:r>
              <a:rPr lang="ru-RU" sz="2800" dirty="0" err="1"/>
              <a:t>FirstOrDefault</a:t>
            </a:r>
            <a:r>
              <a:rPr lang="ru-RU" sz="2800" dirty="0"/>
              <a:t>() возвращает </a:t>
            </a:r>
            <a:r>
              <a:rPr lang="ru-RU" sz="2800" dirty="0" err="1"/>
              <a:t>null</a:t>
            </a:r>
            <a:r>
              <a:rPr lang="ru-RU" sz="2800" dirty="0"/>
              <a:t>.</a:t>
            </a:r>
          </a:p>
        </p:txBody>
      </p:sp>
    </p:spTree>
    <p:extLst>
      <p:ext uri="{BB962C8B-B14F-4D97-AF65-F5344CB8AC3E}">
        <p14:creationId xmlns:p14="http://schemas.microsoft.com/office/powerpoint/2010/main" val="69827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rtlCol="0" anchor="ctr">
            <a:normAutofit fontScale="92500" lnSpcReduction="10000"/>
          </a:bodyPr>
          <a:lstStyle/>
          <a:p>
            <a:pPr marL="0" indent="714375">
              <a:lnSpc>
                <a:spcPct val="100000"/>
              </a:lnSpc>
              <a:buNone/>
            </a:pPr>
            <a:r>
              <a:rPr lang="ru-RU" dirty="0"/>
              <a:t>Предположим, теперь вы хотите извлечь из таблицы информацию об авторе со значением </a:t>
            </a:r>
            <a:r>
              <a:rPr lang="ru-RU" dirty="0" err="1"/>
              <a:t>Id</a:t>
            </a:r>
            <a:r>
              <a:rPr lang="ru-RU" dirty="0"/>
              <a:t> равным 2, при этом вы понимаете, что такая запись либо присутствует в таблице в единственном числе, либо отсутствует совсем. Для решения этой задачи можно воспользоваться парой методов </a:t>
            </a:r>
            <a:r>
              <a:rPr lang="ru-RU" dirty="0" err="1"/>
              <a:t>Single</a:t>
            </a:r>
            <a:r>
              <a:rPr lang="ru-RU" dirty="0"/>
              <a:t>() или </a:t>
            </a:r>
            <a:r>
              <a:rPr lang="ru-RU" dirty="0" err="1"/>
              <a:t>SingleOrDefault</a:t>
            </a:r>
            <a:r>
              <a:rPr lang="ru-RU" dirty="0"/>
              <a:t>(). </a:t>
            </a:r>
            <a:endParaRPr lang="en-US" dirty="0" smtClean="0"/>
          </a:p>
          <a:p>
            <a:pPr marL="0" indent="714375">
              <a:lnSpc>
                <a:spcPct val="100000"/>
              </a:lnSpc>
              <a:buNone/>
            </a:pPr>
            <a:r>
              <a:rPr lang="ru-RU" dirty="0" smtClean="0"/>
              <a:t>Эти </a:t>
            </a:r>
            <a:r>
              <a:rPr lang="ru-RU" dirty="0"/>
              <a:t>методы работают таким образом, чтобы вернуть вам запись, отвечающую заданному критерию отбора, и при этом выполнить проверку того, что такая запись действительно единственная. Давайте предположим, что мы выполняем поиск в таблице с миллионом строк записи с </a:t>
            </a:r>
            <a:r>
              <a:rPr lang="ru-RU" dirty="0" err="1"/>
              <a:t>Id</a:t>
            </a:r>
            <a:r>
              <a:rPr lang="ru-RU" dirty="0"/>
              <a:t>=2. </a:t>
            </a:r>
            <a:endParaRPr lang="en-US" dirty="0" smtClean="0"/>
          </a:p>
          <a:p>
            <a:pPr marL="0" indent="714375">
              <a:lnSpc>
                <a:spcPct val="100000"/>
              </a:lnSpc>
              <a:buNone/>
            </a:pPr>
            <a:r>
              <a:rPr lang="ru-RU" dirty="0" smtClean="0"/>
              <a:t>Предположим</a:t>
            </a:r>
            <a:r>
              <a:rPr lang="ru-RU" dirty="0"/>
              <a:t>, что эта строка в таблице расположена второй от начала таблицы. Если бы мы выполняли поиск методом </a:t>
            </a:r>
            <a:r>
              <a:rPr lang="ru-RU" dirty="0" err="1"/>
              <a:t>First</a:t>
            </a:r>
            <a:r>
              <a:rPr lang="ru-RU" dirty="0"/>
              <a:t>(), то получили бы результат после обработки второй строки таблицы. Если же использовать метод </a:t>
            </a:r>
            <a:r>
              <a:rPr lang="ru-RU" dirty="0" err="1"/>
              <a:t>Single</a:t>
            </a:r>
            <a:r>
              <a:rPr lang="ru-RU" dirty="0"/>
              <a:t>(), то он тоже найдет искомую строку после обработки второй строки таблицы. Но этот метод НЕ ПРЕКРАТИТ РАБОТУ после нахождения искомой строки. Он продолжит перебор всего миллиона строк, чтобы убедиться, что найденная запись — единственная, отвечающая критерию отбора. А если он обнаружит еще строку, отвечающую критерию отбора, то выбросит исключение. Отличия между </a:t>
            </a:r>
            <a:r>
              <a:rPr lang="ru-RU" dirty="0" err="1"/>
              <a:t>Single</a:t>
            </a:r>
            <a:r>
              <a:rPr lang="ru-RU" dirty="0"/>
              <a:t>() и </a:t>
            </a:r>
            <a:r>
              <a:rPr lang="ru-RU" dirty="0" err="1"/>
              <a:t>SingleOrDefault</a:t>
            </a:r>
            <a:r>
              <a:rPr lang="ru-RU" dirty="0"/>
              <a:t>() заключаются в разном поведении при отсутствии элемента, отвечающего критерию отбора: первый выбрасывает исключение, второй — возвращает </a:t>
            </a:r>
            <a:r>
              <a:rPr lang="ru-RU" dirty="0" err="1"/>
              <a:t>null</a:t>
            </a:r>
            <a:r>
              <a:rPr lang="ru-RU" dirty="0"/>
              <a:t>. </a:t>
            </a:r>
          </a:p>
        </p:txBody>
      </p:sp>
      <p:sp>
        <p:nvSpPr>
          <p:cNvPr id="2" name="Прямоугольник 1"/>
          <p:cNvSpPr/>
          <p:nvPr/>
        </p:nvSpPr>
        <p:spPr>
          <a:xfrm>
            <a:off x="189756" y="328010"/>
            <a:ext cx="3700565" cy="461665"/>
          </a:xfrm>
          <a:prstGeom prst="rect">
            <a:avLst/>
          </a:prstGeom>
        </p:spPr>
        <p:txBody>
          <a:bodyPr wrap="none">
            <a:spAutoFit/>
          </a:bodyPr>
          <a:lstStyle/>
          <a:p>
            <a:r>
              <a:rPr lang="en-US" sz="2400" dirty="0">
                <a:solidFill>
                  <a:srgbClr val="FFFF00"/>
                </a:solidFill>
              </a:rPr>
              <a:t>Single() </a:t>
            </a:r>
            <a:r>
              <a:rPr lang="ru-RU" sz="2400" dirty="0">
                <a:solidFill>
                  <a:srgbClr val="FFFF00"/>
                </a:solidFill>
              </a:rPr>
              <a:t>и </a:t>
            </a:r>
            <a:r>
              <a:rPr lang="en-US" sz="2400" dirty="0" err="1">
                <a:solidFill>
                  <a:srgbClr val="FFFF00"/>
                </a:solidFill>
              </a:rPr>
              <a:t>SingleOrDefault</a:t>
            </a:r>
            <a:r>
              <a:rPr lang="en-US" sz="2400" dirty="0">
                <a:solidFill>
                  <a:srgbClr val="FFFF00"/>
                </a:solidFill>
              </a:rPr>
              <a:t>()</a:t>
            </a:r>
          </a:p>
        </p:txBody>
      </p:sp>
    </p:spTree>
    <p:extLst>
      <p:ext uri="{BB962C8B-B14F-4D97-AF65-F5344CB8AC3E}">
        <p14:creationId xmlns:p14="http://schemas.microsoft.com/office/powerpoint/2010/main" val="146357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err="1" smtClean="0"/>
              <a:t>Entity</a:t>
            </a:r>
            <a:r>
              <a:rPr lang="ru-RU" dirty="0" smtClean="0"/>
              <a:t> </a:t>
            </a:r>
            <a:r>
              <a:rPr lang="ru-RU" dirty="0" err="1"/>
              <a:t>Framework</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dirty="0"/>
              <a:t>Отличительной чертой </a:t>
            </a:r>
            <a:r>
              <a:rPr lang="ru-RU" dirty="0" err="1"/>
              <a:t>Entity</a:t>
            </a:r>
            <a:r>
              <a:rPr lang="ru-RU" dirty="0"/>
              <a:t> </a:t>
            </a:r>
            <a:r>
              <a:rPr lang="ru-RU" dirty="0" err="1"/>
              <a:t>Framework</a:t>
            </a:r>
            <a:r>
              <a:rPr lang="ru-RU" dirty="0"/>
              <a:t> является использование запросов LINQ для выборки данных из БД. С помощью LINQ мы можем не только извлекать определенные строки, хранящие объекты, из </a:t>
            </a:r>
            <a:r>
              <a:rPr lang="ru-RU" dirty="0" err="1"/>
              <a:t>бд</a:t>
            </a:r>
            <a:r>
              <a:rPr lang="ru-RU" dirty="0"/>
              <a:t>, но и получать объекты, связанные различными ассоциативными связями</a:t>
            </a:r>
            <a:r>
              <a:rPr lang="ru-RU" dirty="0" smtClean="0"/>
              <a:t>.</a:t>
            </a:r>
          </a:p>
          <a:p>
            <a:pPr marL="0" indent="0">
              <a:lnSpc>
                <a:spcPct val="100000"/>
              </a:lnSpc>
              <a:buNone/>
            </a:pPr>
            <a:r>
              <a:rPr lang="ru-RU" dirty="0"/>
              <a:t>Все файлы, используемые в </a:t>
            </a:r>
            <a:r>
              <a:rPr lang="ru-RU" dirty="0" err="1"/>
              <a:t>Entity</a:t>
            </a:r>
            <a:r>
              <a:rPr lang="ru-RU" dirty="0"/>
              <a:t> </a:t>
            </a:r>
            <a:r>
              <a:rPr lang="ru-RU" dirty="0" err="1"/>
              <a:t>Framework</a:t>
            </a:r>
            <a:r>
              <a:rPr lang="ru-RU" dirty="0"/>
              <a:t> основаны на синтаксисе XML. Использование XML делает файлы простыми и универсальными для других приложений. Также XML-файлы читабельны для человека – вы можете в любой момент открыть и просмотреть содержимое этих файлов. Тем не менее, каждый элемент </a:t>
            </a:r>
            <a:r>
              <a:rPr lang="ru-RU" dirty="0" err="1"/>
              <a:t>Entity</a:t>
            </a:r>
            <a:r>
              <a:rPr lang="ru-RU" dirty="0"/>
              <a:t> </a:t>
            </a:r>
            <a:r>
              <a:rPr lang="ru-RU" dirty="0" err="1"/>
              <a:t>Framework</a:t>
            </a:r>
            <a:r>
              <a:rPr lang="ru-RU" dirty="0"/>
              <a:t> использует различные файлы XML с различным расширением.</a:t>
            </a:r>
            <a:endParaRPr lang="ru-RU" sz="2800" dirty="0"/>
          </a:p>
        </p:txBody>
      </p:sp>
    </p:spTree>
    <p:extLst>
      <p:ext uri="{BB962C8B-B14F-4D97-AF65-F5344CB8AC3E}">
        <p14:creationId xmlns:p14="http://schemas.microsoft.com/office/powerpoint/2010/main" val="243353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fontScale="85000" lnSpcReduction="20000"/>
          </a:bodyPr>
          <a:lstStyle/>
          <a:p>
            <a:pPr marL="0" indent="0">
              <a:lnSpc>
                <a:spcPct val="100000"/>
              </a:lnSpc>
              <a:buNone/>
            </a:pPr>
            <a:r>
              <a:rPr lang="en-US" sz="2800" i="1" dirty="0">
                <a:solidFill>
                  <a:schemeClr val="accent2"/>
                </a:solidFill>
              </a:rPr>
              <a:t>static Author </a:t>
            </a:r>
            <a:r>
              <a:rPr lang="en-US" sz="2800" i="1" dirty="0" err="1">
                <a:solidFill>
                  <a:schemeClr val="accent2"/>
                </a:solidFill>
              </a:rPr>
              <a:t>GetAuthorById</a:t>
            </a:r>
            <a:r>
              <a:rPr lang="en-US" sz="2800" i="1" dirty="0">
                <a:solidFill>
                  <a:schemeClr val="accent2"/>
                </a:solidFill>
              </a:rPr>
              <a:t>(</a:t>
            </a:r>
            <a:r>
              <a:rPr lang="en-US" sz="2800" i="1" dirty="0" err="1">
                <a:solidFill>
                  <a:schemeClr val="accent2"/>
                </a:solidFill>
              </a:rPr>
              <a:t>int</a:t>
            </a:r>
            <a:r>
              <a:rPr lang="en-US" sz="2800" i="1" dirty="0">
                <a:solidFill>
                  <a:schemeClr val="accent2"/>
                </a:solidFill>
              </a:rPr>
              <a:t> id)</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author = (from s in </a:t>
            </a:r>
            <a:r>
              <a:rPr lang="en-US" sz="2800" i="1" dirty="0" err="1">
                <a:solidFill>
                  <a:schemeClr val="accent2"/>
                </a:solidFill>
              </a:rPr>
              <a:t>db.Author</a:t>
            </a:r>
            <a:endParaRPr lang="en-US" sz="2800" i="1" dirty="0">
              <a:solidFill>
                <a:schemeClr val="accent2"/>
              </a:solidFill>
            </a:endParaRPr>
          </a:p>
          <a:p>
            <a:pPr marL="0" indent="0">
              <a:lnSpc>
                <a:spcPct val="100000"/>
              </a:lnSpc>
              <a:buNone/>
            </a:pPr>
            <a:r>
              <a:rPr lang="en-US" sz="2800" i="1" dirty="0">
                <a:solidFill>
                  <a:schemeClr val="accent2"/>
                </a:solidFill>
              </a:rPr>
              <a:t>                              where </a:t>
            </a:r>
            <a:r>
              <a:rPr lang="en-US" sz="2800" i="1" dirty="0" err="1">
                <a:solidFill>
                  <a:schemeClr val="accent2"/>
                </a:solidFill>
              </a:rPr>
              <a:t>s.Id</a:t>
            </a:r>
            <a:r>
              <a:rPr lang="en-US" sz="2800" i="1" dirty="0">
                <a:solidFill>
                  <a:schemeClr val="accent2"/>
                </a:solidFill>
              </a:rPr>
              <a:t> == id</a:t>
            </a:r>
          </a:p>
          <a:p>
            <a:pPr marL="0" indent="0">
              <a:lnSpc>
                <a:spcPct val="100000"/>
              </a:lnSpc>
              <a:buNone/>
            </a:pPr>
            <a:r>
              <a:rPr lang="en-US" sz="2800" i="1" dirty="0">
                <a:solidFill>
                  <a:schemeClr val="accent2"/>
                </a:solidFill>
              </a:rPr>
              <a:t>                              select s).Single();</a:t>
            </a:r>
          </a:p>
          <a:p>
            <a:pPr marL="0" indent="0">
              <a:lnSpc>
                <a:spcPct val="100000"/>
              </a:lnSpc>
              <a:buNone/>
            </a:pPr>
            <a:r>
              <a:rPr lang="en-US" sz="2800" i="1" dirty="0">
                <a:solidFill>
                  <a:schemeClr val="accent2"/>
                </a:solidFill>
              </a:rPr>
              <a:t>                return author;</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static Author GetAuthorById1(</a:t>
            </a:r>
            <a:r>
              <a:rPr lang="en-US" sz="2800" i="1" dirty="0" err="1">
                <a:solidFill>
                  <a:schemeClr val="accent2"/>
                </a:solidFill>
              </a:rPr>
              <a:t>int</a:t>
            </a:r>
            <a:r>
              <a:rPr lang="en-US" sz="2800" i="1" dirty="0">
                <a:solidFill>
                  <a:schemeClr val="accent2"/>
                </a:solidFill>
              </a:rPr>
              <a:t> id)</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a:t>
            </a:r>
          </a:p>
          <a:p>
            <a:pPr marL="0" indent="0">
              <a:lnSpc>
                <a:spcPct val="100000"/>
              </a:lnSpc>
              <a:buNone/>
            </a:pPr>
            <a:r>
              <a:rPr lang="en-US" sz="2800" i="1" dirty="0">
                <a:solidFill>
                  <a:schemeClr val="accent2"/>
                </a:solidFill>
              </a:rPr>
              <a:t>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author = </a:t>
            </a:r>
            <a:r>
              <a:rPr lang="en-US" sz="2800" i="1" dirty="0" err="1">
                <a:solidFill>
                  <a:schemeClr val="accent2"/>
                </a:solidFill>
              </a:rPr>
              <a:t>db.Author.Where</a:t>
            </a:r>
            <a:r>
              <a:rPr lang="en-US" sz="2800" i="1" dirty="0">
                <a:solidFill>
                  <a:schemeClr val="accent2"/>
                </a:solidFill>
              </a:rPr>
              <a:t>((x) =&gt;</a:t>
            </a:r>
          </a:p>
          <a:p>
            <a:pPr marL="0" indent="0">
              <a:lnSpc>
                <a:spcPct val="100000"/>
              </a:lnSpc>
              <a:buNone/>
            </a:pPr>
            <a:r>
              <a:rPr lang="en-US" sz="2800" i="1" dirty="0">
                <a:solidFill>
                  <a:schemeClr val="accent2"/>
                </a:solidFill>
              </a:rPr>
              <a:t>               </a:t>
            </a:r>
            <a:r>
              <a:rPr lang="en-US" sz="2800" i="1" dirty="0" err="1">
                <a:solidFill>
                  <a:schemeClr val="accent2"/>
                </a:solidFill>
              </a:rPr>
              <a:t>x.Id</a:t>
            </a:r>
            <a:r>
              <a:rPr lang="en-US" sz="2800" i="1" dirty="0">
                <a:solidFill>
                  <a:schemeClr val="accent2"/>
                </a:solidFill>
              </a:rPr>
              <a:t> == id).</a:t>
            </a:r>
            <a:r>
              <a:rPr lang="en-US" sz="2800" i="1" dirty="0" err="1">
                <a:solidFill>
                  <a:schemeClr val="accent2"/>
                </a:solidFill>
              </a:rPr>
              <a:t>SingleOrDefault</a:t>
            </a:r>
            <a:r>
              <a:rPr lang="en-US" sz="2800" i="1" dirty="0">
                <a:solidFill>
                  <a:schemeClr val="accent2"/>
                </a:solidFill>
              </a:rPr>
              <a:t>();</a:t>
            </a:r>
          </a:p>
          <a:p>
            <a:pPr marL="0" indent="0">
              <a:lnSpc>
                <a:spcPct val="100000"/>
              </a:lnSpc>
              <a:buNone/>
            </a:pPr>
            <a:r>
              <a:rPr lang="en-US" sz="2800" i="1" dirty="0">
                <a:solidFill>
                  <a:schemeClr val="accent2"/>
                </a:solidFill>
              </a:rPr>
              <a:t>                return author;</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endParaRPr lang="ru-RU" sz="2800" i="1" dirty="0">
              <a:solidFill>
                <a:schemeClr val="accent2"/>
              </a:solidFill>
            </a:endParaRPr>
          </a:p>
        </p:txBody>
      </p:sp>
      <p:cxnSp>
        <p:nvCxnSpPr>
          <p:cNvPr id="5" name="Прямая соединительная линия 4"/>
          <p:cNvCxnSpPr>
            <a:stCxn id="14" idx="0"/>
            <a:endCxn id="14" idx="2"/>
          </p:cNvCxnSpPr>
          <p:nvPr/>
        </p:nvCxnSpPr>
        <p:spPr>
          <a:xfrm>
            <a:off x="6058408" y="836712"/>
            <a:ext cx="0" cy="57606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8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1872208"/>
          </a:xfrm>
        </p:spPr>
        <p:txBody>
          <a:bodyPr rtlCol="0" anchor="ctr">
            <a:normAutofit/>
          </a:bodyPr>
          <a:lstStyle/>
          <a:p>
            <a:pPr marL="0" indent="0">
              <a:lnSpc>
                <a:spcPct val="100000"/>
              </a:lnSpc>
              <a:buNone/>
            </a:pPr>
            <a:r>
              <a:rPr lang="ru-RU" dirty="0"/>
              <a:t>Если вы хотите извлечь из таблицы все строки, отвечающие критерию отбора, можете использовать метод </a:t>
            </a:r>
            <a:r>
              <a:rPr lang="ru-RU" dirty="0" err="1"/>
              <a:t>ToList</a:t>
            </a:r>
            <a:r>
              <a:rPr lang="ru-RU" dirty="0"/>
              <a:t>(). Например, мы хотим вывести список всех авторов, фамилия которых начинается с буквы «A».</a:t>
            </a:r>
          </a:p>
        </p:txBody>
      </p:sp>
      <p:sp>
        <p:nvSpPr>
          <p:cNvPr id="2" name="Прямоугольник 1"/>
          <p:cNvSpPr/>
          <p:nvPr/>
        </p:nvSpPr>
        <p:spPr>
          <a:xfrm>
            <a:off x="405780" y="328010"/>
            <a:ext cx="1150956" cy="461665"/>
          </a:xfrm>
          <a:prstGeom prst="rect">
            <a:avLst/>
          </a:prstGeom>
        </p:spPr>
        <p:txBody>
          <a:bodyPr wrap="none">
            <a:spAutoFit/>
          </a:bodyPr>
          <a:lstStyle/>
          <a:p>
            <a:r>
              <a:rPr lang="en-US" sz="2400" dirty="0" err="1">
                <a:solidFill>
                  <a:srgbClr val="FFFF00"/>
                </a:solidFill>
              </a:rPr>
              <a:t>ToList</a:t>
            </a:r>
            <a:r>
              <a:rPr lang="en-US" sz="2400" dirty="0">
                <a:solidFill>
                  <a:srgbClr val="FFFF00"/>
                </a:solidFill>
              </a:rPr>
              <a:t>()</a:t>
            </a:r>
          </a:p>
        </p:txBody>
      </p:sp>
      <p:sp>
        <p:nvSpPr>
          <p:cNvPr id="3" name="Прямоугольник 2"/>
          <p:cNvSpPr/>
          <p:nvPr/>
        </p:nvSpPr>
        <p:spPr>
          <a:xfrm>
            <a:off x="372398" y="2524254"/>
            <a:ext cx="1449436" cy="461665"/>
          </a:xfrm>
          <a:prstGeom prst="rect">
            <a:avLst/>
          </a:prstGeom>
        </p:spPr>
        <p:txBody>
          <a:bodyPr wrap="none">
            <a:spAutoFit/>
          </a:bodyPr>
          <a:lstStyle/>
          <a:p>
            <a:r>
              <a:rPr lang="en-US" sz="2400" dirty="0" err="1">
                <a:solidFill>
                  <a:srgbClr val="FFFF00"/>
                </a:solidFill>
              </a:rPr>
              <a:t>OrderBy</a:t>
            </a:r>
            <a:r>
              <a:rPr lang="en-US" sz="2400" dirty="0">
                <a:solidFill>
                  <a:srgbClr val="FFFF00"/>
                </a:solidFill>
              </a:rPr>
              <a:t>()</a:t>
            </a:r>
          </a:p>
        </p:txBody>
      </p:sp>
      <p:sp>
        <p:nvSpPr>
          <p:cNvPr id="4" name="Прямоугольник 3"/>
          <p:cNvSpPr/>
          <p:nvPr/>
        </p:nvSpPr>
        <p:spPr>
          <a:xfrm>
            <a:off x="184344" y="3196133"/>
            <a:ext cx="11598700" cy="1200329"/>
          </a:xfrm>
          <a:prstGeom prst="rect">
            <a:avLst/>
          </a:prstGeom>
        </p:spPr>
        <p:txBody>
          <a:bodyPr wrap="square">
            <a:spAutoFit/>
          </a:bodyPr>
          <a:lstStyle/>
          <a:p>
            <a:r>
              <a:rPr lang="ru-RU" sz="2400" dirty="0"/>
              <a:t>Если вы хотите отсортировать полученный результат, можете использовать метод </a:t>
            </a:r>
            <a:r>
              <a:rPr lang="ru-RU" sz="2400" dirty="0" err="1"/>
              <a:t>OrderBy</a:t>
            </a:r>
            <a:r>
              <a:rPr lang="ru-RU" sz="2400" dirty="0"/>
              <a:t>(). Например, мы хотим вывести список всех авторов, отсортированный по фамилиям.</a:t>
            </a:r>
            <a:endParaRPr lang="en-US" sz="2400" dirty="0"/>
          </a:p>
        </p:txBody>
      </p:sp>
      <p:sp>
        <p:nvSpPr>
          <p:cNvPr id="5" name="Прямоугольник 4"/>
          <p:cNvSpPr/>
          <p:nvPr/>
        </p:nvSpPr>
        <p:spPr>
          <a:xfrm>
            <a:off x="302073" y="5082441"/>
            <a:ext cx="11512669" cy="830997"/>
          </a:xfrm>
          <a:prstGeom prst="rect">
            <a:avLst/>
          </a:prstGeom>
        </p:spPr>
        <p:txBody>
          <a:bodyPr wrap="square">
            <a:spAutoFit/>
          </a:bodyPr>
          <a:lstStyle/>
          <a:p>
            <a:r>
              <a:rPr lang="ru-RU" sz="2400" dirty="0"/>
              <a:t>Если вы хотите найти и получить один конкретный объект, можете использовать метод </a:t>
            </a:r>
            <a:r>
              <a:rPr lang="ru-RU" sz="2400" dirty="0" err="1"/>
              <a:t>Firs</a:t>
            </a:r>
            <a:r>
              <a:rPr lang="ru-RU" sz="2400" dirty="0"/>
              <a:t>(). Например, мы хотим вывести имя автора, по его идентификатору.</a:t>
            </a:r>
            <a:endParaRPr lang="en-US" sz="2400" dirty="0"/>
          </a:p>
        </p:txBody>
      </p:sp>
      <p:sp>
        <p:nvSpPr>
          <p:cNvPr id="6" name="Прямоугольник 5"/>
          <p:cNvSpPr/>
          <p:nvPr/>
        </p:nvSpPr>
        <p:spPr>
          <a:xfrm>
            <a:off x="414391" y="4486630"/>
            <a:ext cx="986167" cy="461665"/>
          </a:xfrm>
          <a:prstGeom prst="rect">
            <a:avLst/>
          </a:prstGeom>
        </p:spPr>
        <p:txBody>
          <a:bodyPr wrap="none">
            <a:spAutoFit/>
          </a:bodyPr>
          <a:lstStyle/>
          <a:p>
            <a:r>
              <a:rPr lang="ru-RU" sz="2400" dirty="0" err="1">
                <a:solidFill>
                  <a:srgbClr val="FFFF00"/>
                </a:solidFill>
              </a:rPr>
              <a:t>Find</a:t>
            </a:r>
            <a:r>
              <a:rPr lang="ru-RU" sz="2400" dirty="0">
                <a:solidFill>
                  <a:srgbClr val="FFFF00"/>
                </a:solidFill>
              </a:rPr>
              <a:t>() </a:t>
            </a:r>
            <a:endParaRPr lang="en-US" sz="2400" dirty="0">
              <a:solidFill>
                <a:srgbClr val="FFFF00"/>
              </a:solidFill>
            </a:endParaRPr>
          </a:p>
        </p:txBody>
      </p:sp>
    </p:spTree>
    <p:extLst>
      <p:ext uri="{BB962C8B-B14F-4D97-AF65-F5344CB8AC3E}">
        <p14:creationId xmlns:p14="http://schemas.microsoft.com/office/powerpoint/2010/main" val="226421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fontScale="62500" lnSpcReduction="20000"/>
          </a:bodyPr>
          <a:lstStyle/>
          <a:p>
            <a:pPr marL="0" indent="0">
              <a:lnSpc>
                <a:spcPct val="100000"/>
              </a:lnSpc>
              <a:buNone/>
            </a:pPr>
            <a:r>
              <a:rPr lang="en-US" sz="2800" i="1" dirty="0">
                <a:solidFill>
                  <a:schemeClr val="accent2"/>
                </a:solidFill>
              </a:rPr>
              <a:t>static void GetAllAuthors2()</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endParaRPr lang="en-US" sz="2800" i="1" dirty="0">
              <a:solidFill>
                <a:schemeClr val="accent2"/>
              </a:solidFill>
            </a:endParaRPr>
          </a:p>
          <a:p>
            <a:pPr marL="0" indent="0">
              <a:lnSpc>
                <a:spcPct val="100000"/>
              </a:lnSpc>
              <a:buNone/>
            </a:pP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 = </a:t>
            </a:r>
            <a:r>
              <a:rPr lang="en-US" sz="2800" i="1" dirty="0" err="1">
                <a:solidFill>
                  <a:schemeClr val="accent2"/>
                </a:solidFill>
              </a:rPr>
              <a:t>db.Author.Where</a:t>
            </a:r>
            <a:r>
              <a:rPr lang="en-US" sz="2800" i="1" dirty="0">
                <a:solidFill>
                  <a:schemeClr val="accent2"/>
                </a:solidFill>
              </a:rPr>
              <a:t>((x) =&gt; </a:t>
            </a:r>
            <a:r>
              <a:rPr lang="en-US" sz="2800" i="1" dirty="0" err="1">
                <a:solidFill>
                  <a:schemeClr val="accent2"/>
                </a:solidFill>
              </a:rPr>
              <a:t>x.Surname.StartsWith</a:t>
            </a:r>
            <a:r>
              <a:rPr lang="en-US" sz="2800" i="1" dirty="0">
                <a:solidFill>
                  <a:schemeClr val="accent2"/>
                </a:solidFill>
              </a:rPr>
              <a:t>("A")).</a:t>
            </a:r>
            <a:r>
              <a:rPr lang="en-US" sz="2800" i="1" dirty="0" err="1">
                <a:solidFill>
                  <a:schemeClr val="accent2"/>
                </a:solidFill>
              </a:rPr>
              <a:t>ToList</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foreach</a:t>
            </a: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 in au)</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a:t>
            </a:r>
            <a:r>
              <a:rPr lang="en-US" sz="2800" i="1" dirty="0" err="1">
                <a:solidFill>
                  <a:schemeClr val="accent2"/>
                </a:solidFill>
              </a:rPr>
              <a:t>a.FirstName</a:t>
            </a:r>
            <a:r>
              <a:rPr lang="en-US" sz="2800" i="1" dirty="0">
                <a:solidFill>
                  <a:schemeClr val="accent2"/>
                </a:solidFill>
              </a:rPr>
              <a:t> + " " + </a:t>
            </a:r>
            <a:r>
              <a:rPr lang="en-US" sz="2800" i="1" dirty="0" err="1">
                <a:solidFill>
                  <a:schemeClr val="accent2"/>
                </a:solidFill>
              </a:rPr>
              <a:t>a.Surname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static void GetAllAuthors2_1()</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 = (from a in </a:t>
            </a:r>
            <a:r>
              <a:rPr lang="en-US" sz="2800" i="1" dirty="0" err="1">
                <a:solidFill>
                  <a:schemeClr val="accent2"/>
                </a:solidFill>
              </a:rPr>
              <a:t>db.Author</a:t>
            </a:r>
            <a:endParaRPr lang="en-US" sz="2800" i="1" dirty="0">
              <a:solidFill>
                <a:schemeClr val="accent2"/>
              </a:solidFill>
            </a:endParaRPr>
          </a:p>
          <a:p>
            <a:pPr marL="0" indent="0">
              <a:lnSpc>
                <a:spcPct val="100000"/>
              </a:lnSpc>
              <a:buNone/>
            </a:pPr>
            <a:r>
              <a:rPr lang="en-US" sz="2800" i="1" dirty="0">
                <a:solidFill>
                  <a:schemeClr val="accent2"/>
                </a:solidFill>
              </a:rPr>
              <a:t>                          where </a:t>
            </a:r>
            <a:r>
              <a:rPr lang="en-US" sz="2800" i="1" dirty="0" err="1">
                <a:solidFill>
                  <a:schemeClr val="accent2"/>
                </a:solidFill>
              </a:rPr>
              <a:t>a.Surname.StartsWith</a:t>
            </a:r>
            <a:r>
              <a:rPr lang="en-US" sz="2800" i="1" dirty="0">
                <a:solidFill>
                  <a:schemeClr val="accent2"/>
                </a:solidFill>
              </a:rPr>
              <a:t>("A")</a:t>
            </a:r>
          </a:p>
          <a:p>
            <a:pPr marL="0" indent="0">
              <a:lnSpc>
                <a:spcPct val="100000"/>
              </a:lnSpc>
              <a:buNone/>
            </a:pPr>
            <a:r>
              <a:rPr lang="en-US" sz="2800" i="1" dirty="0">
                <a:solidFill>
                  <a:schemeClr val="accent2"/>
                </a:solidFill>
              </a:rPr>
              <a:t>                          select a).</a:t>
            </a:r>
            <a:r>
              <a:rPr lang="en-US" sz="2800" i="1" dirty="0" err="1">
                <a:solidFill>
                  <a:schemeClr val="accent2"/>
                </a:solidFill>
              </a:rPr>
              <a:t>ToList</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foreach</a:t>
            </a: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 in au)</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a:t>
            </a:r>
            <a:r>
              <a:rPr lang="en-US" sz="2800" i="1" dirty="0" err="1">
                <a:solidFill>
                  <a:schemeClr val="accent2"/>
                </a:solidFill>
              </a:rPr>
              <a:t>a.FirstName</a:t>
            </a:r>
            <a:r>
              <a:rPr lang="en-US" sz="2800" i="1" dirty="0">
                <a:solidFill>
                  <a:schemeClr val="accent2"/>
                </a:solidFill>
              </a:rPr>
              <a:t> + " " + </a:t>
            </a:r>
            <a:r>
              <a:rPr lang="en-US" sz="2800" i="1" dirty="0" err="1">
                <a:solidFill>
                  <a:schemeClr val="accent2"/>
                </a:solidFill>
              </a:rPr>
              <a:t>a.Surname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endParaRPr lang="ru-RU" sz="2800" i="1" dirty="0">
              <a:solidFill>
                <a:schemeClr val="accent2"/>
              </a:solidFill>
            </a:endParaRPr>
          </a:p>
        </p:txBody>
      </p:sp>
      <p:cxnSp>
        <p:nvCxnSpPr>
          <p:cNvPr id="4" name="Прямая соединительная линия 3"/>
          <p:cNvCxnSpPr/>
          <p:nvPr/>
        </p:nvCxnSpPr>
        <p:spPr>
          <a:xfrm>
            <a:off x="6058408" y="836712"/>
            <a:ext cx="0" cy="57606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2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numCol="2" rtlCol="0" anchor="ctr">
            <a:normAutofit fontScale="62500" lnSpcReduction="20000"/>
          </a:bodyPr>
          <a:lstStyle/>
          <a:p>
            <a:pPr marL="0" indent="0">
              <a:lnSpc>
                <a:spcPct val="100000"/>
              </a:lnSpc>
              <a:buNone/>
            </a:pPr>
            <a:r>
              <a:rPr lang="en-US" sz="2800" i="1" dirty="0">
                <a:solidFill>
                  <a:schemeClr val="accent2"/>
                </a:solidFill>
              </a:rPr>
              <a:t>static void GetAllAuthors3()</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 = (from a in </a:t>
            </a:r>
            <a:r>
              <a:rPr lang="en-US" sz="2800" i="1" dirty="0" err="1">
                <a:solidFill>
                  <a:schemeClr val="accent2"/>
                </a:solidFill>
              </a:rPr>
              <a:t>db.Author</a:t>
            </a:r>
            <a:endParaRPr lang="en-US" sz="2800" i="1" dirty="0">
              <a:solidFill>
                <a:schemeClr val="accent2"/>
              </a:solidFill>
            </a:endParaRPr>
          </a:p>
          <a:p>
            <a:pPr marL="0" indent="0">
              <a:lnSpc>
                <a:spcPct val="100000"/>
              </a:lnSpc>
              <a:buNone/>
            </a:pPr>
            <a:r>
              <a:rPr lang="en-US" sz="2800" i="1" dirty="0">
                <a:solidFill>
                  <a:schemeClr val="accent2"/>
                </a:solidFill>
              </a:rPr>
              <a:t>                          </a:t>
            </a:r>
            <a:r>
              <a:rPr lang="en-US" sz="2800" i="1" dirty="0" err="1">
                <a:solidFill>
                  <a:schemeClr val="accent2"/>
                </a:solidFill>
              </a:rPr>
              <a:t>orderby</a:t>
            </a:r>
            <a:r>
              <a:rPr lang="en-US" sz="2800" i="1" dirty="0">
                <a:solidFill>
                  <a:schemeClr val="accent2"/>
                </a:solidFill>
              </a:rPr>
              <a:t> </a:t>
            </a:r>
            <a:r>
              <a:rPr lang="en-US" sz="2800" i="1" dirty="0" err="1">
                <a:solidFill>
                  <a:schemeClr val="accent2"/>
                </a:solidFill>
              </a:rPr>
              <a:t>a.Surname</a:t>
            </a:r>
            <a:r>
              <a:rPr lang="en-US" sz="2800" i="1" dirty="0">
                <a:solidFill>
                  <a:schemeClr val="accent2"/>
                </a:solidFill>
              </a:rPr>
              <a:t> ascending</a:t>
            </a:r>
          </a:p>
          <a:p>
            <a:pPr marL="0" indent="0">
              <a:lnSpc>
                <a:spcPct val="100000"/>
              </a:lnSpc>
              <a:buNone/>
            </a:pPr>
            <a:r>
              <a:rPr lang="en-US" sz="2800" i="1" dirty="0">
                <a:solidFill>
                  <a:schemeClr val="accent2"/>
                </a:solidFill>
              </a:rPr>
              <a:t>                          select a).</a:t>
            </a:r>
            <a:r>
              <a:rPr lang="en-US" sz="2800" i="1" dirty="0" err="1">
                <a:solidFill>
                  <a:schemeClr val="accent2"/>
                </a:solidFill>
              </a:rPr>
              <a:t>ToList</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foreach</a:t>
            </a: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 in au)</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a:t>
            </a:r>
            <a:r>
              <a:rPr lang="en-US" sz="2800" i="1" dirty="0" err="1">
                <a:solidFill>
                  <a:schemeClr val="accent2"/>
                </a:solidFill>
              </a:rPr>
              <a:t>a.FirstName</a:t>
            </a:r>
            <a:r>
              <a:rPr lang="en-US" sz="2800" i="1" dirty="0">
                <a:solidFill>
                  <a:schemeClr val="accent2"/>
                </a:solidFill>
              </a:rPr>
              <a:t> + "  " + </a:t>
            </a:r>
            <a:r>
              <a:rPr lang="en-US" sz="2800" i="1" dirty="0" err="1">
                <a:solidFill>
                  <a:schemeClr val="accent2"/>
                </a:solidFill>
              </a:rPr>
              <a:t>a.Surname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static void GetAllAuthors3_1()</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 = </a:t>
            </a:r>
            <a:r>
              <a:rPr lang="en-US" sz="2800" i="1" dirty="0" err="1">
                <a:solidFill>
                  <a:schemeClr val="accent2"/>
                </a:solidFill>
              </a:rPr>
              <a:t>db.Author.OrderBy</a:t>
            </a:r>
            <a:r>
              <a:rPr lang="en-US" sz="2800" i="1" dirty="0">
                <a:solidFill>
                  <a:schemeClr val="accent2"/>
                </a:solidFill>
              </a:rPr>
              <a:t>((x) =&gt;</a:t>
            </a:r>
          </a:p>
          <a:p>
            <a:pPr marL="0" indent="0">
              <a:lnSpc>
                <a:spcPct val="100000"/>
              </a:lnSpc>
              <a:buNone/>
            </a:pPr>
            <a:r>
              <a:rPr lang="en-US" sz="2800" i="1" dirty="0">
                <a:solidFill>
                  <a:schemeClr val="accent2"/>
                </a:solidFill>
              </a:rPr>
              <a:t>                </a:t>
            </a:r>
            <a:r>
              <a:rPr lang="en-US" sz="2800" i="1" dirty="0" err="1">
                <a:solidFill>
                  <a:schemeClr val="accent2"/>
                </a:solidFill>
              </a:rPr>
              <a:t>x.Surname</a:t>
            </a:r>
            <a:r>
              <a:rPr lang="en-US" sz="2800" i="1" dirty="0">
                <a:solidFill>
                  <a:schemeClr val="accent2"/>
                </a:solidFill>
              </a:rPr>
              <a:t>).</a:t>
            </a:r>
            <a:r>
              <a:rPr lang="en-US" sz="2800" i="1" dirty="0" err="1">
                <a:solidFill>
                  <a:schemeClr val="accent2"/>
                </a:solidFill>
              </a:rPr>
              <a:t>ToList</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foreach</a:t>
            </a: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 in au)</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a:t>
            </a:r>
            <a:r>
              <a:rPr lang="en-US" sz="2800" i="1" dirty="0" err="1">
                <a:solidFill>
                  <a:schemeClr val="accent2"/>
                </a:solidFill>
              </a:rPr>
              <a:t>a.FirstName</a:t>
            </a:r>
            <a:r>
              <a:rPr lang="en-US" sz="2800" i="1" dirty="0">
                <a:solidFill>
                  <a:schemeClr val="accent2"/>
                </a:solidFill>
              </a:rPr>
              <a:t> + " "+</a:t>
            </a:r>
            <a:r>
              <a:rPr lang="en-US" sz="2800" i="1" dirty="0" err="1">
                <a:solidFill>
                  <a:schemeClr val="accent2"/>
                </a:solidFill>
              </a:rPr>
              <a:t>a.Surname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endParaRPr lang="ru-RU" sz="2800" i="1" dirty="0">
              <a:solidFill>
                <a:schemeClr val="accent2"/>
              </a:solidFill>
            </a:endParaRPr>
          </a:p>
        </p:txBody>
      </p:sp>
      <p:cxnSp>
        <p:nvCxnSpPr>
          <p:cNvPr id="4" name="Прямая соединительная линия 3"/>
          <p:cNvCxnSpPr/>
          <p:nvPr/>
        </p:nvCxnSpPr>
        <p:spPr>
          <a:xfrm>
            <a:off x="6058408" y="836712"/>
            <a:ext cx="0" cy="57606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04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LINQ to Entities</a:t>
            </a:r>
            <a:endParaRPr lang="ru-RU" dirty="0"/>
          </a:p>
        </p:txBody>
      </p:sp>
      <p:sp>
        <p:nvSpPr>
          <p:cNvPr id="14" name="Объект 13"/>
          <p:cNvSpPr>
            <a:spLocks noGrp="1"/>
          </p:cNvSpPr>
          <p:nvPr>
            <p:ph idx="1"/>
          </p:nvPr>
        </p:nvSpPr>
        <p:spPr>
          <a:xfrm>
            <a:off x="189756" y="836712"/>
            <a:ext cx="11737304" cy="5760640"/>
          </a:xfrm>
        </p:spPr>
        <p:txBody>
          <a:bodyPr rtlCol="0" anchor="ctr">
            <a:normAutofit lnSpcReduction="10000"/>
          </a:bodyPr>
          <a:lstStyle/>
          <a:p>
            <a:pPr marL="0" indent="0">
              <a:lnSpc>
                <a:spcPct val="100000"/>
              </a:lnSpc>
              <a:buNone/>
            </a:pPr>
            <a:r>
              <a:rPr lang="en-US" sz="2800" i="1" dirty="0">
                <a:solidFill>
                  <a:schemeClr val="accent2"/>
                </a:solidFill>
              </a:rPr>
              <a:t>static Author </a:t>
            </a:r>
            <a:r>
              <a:rPr lang="en-US" sz="2800" i="1" dirty="0" err="1">
                <a:solidFill>
                  <a:schemeClr val="accent2"/>
                </a:solidFill>
              </a:rPr>
              <a:t>GetAuthorById</a:t>
            </a:r>
            <a:r>
              <a:rPr lang="en-US" sz="2800" i="1" dirty="0">
                <a:solidFill>
                  <a:schemeClr val="accent2"/>
                </a:solidFill>
              </a:rPr>
              <a:t>(</a:t>
            </a:r>
            <a:r>
              <a:rPr lang="en-US" sz="2800" i="1" dirty="0" err="1">
                <a:solidFill>
                  <a:schemeClr val="accent2"/>
                </a:solidFill>
              </a:rPr>
              <a:t>int</a:t>
            </a:r>
            <a:r>
              <a:rPr lang="en-US" sz="2800" i="1" dirty="0">
                <a:solidFill>
                  <a:schemeClr val="accent2"/>
                </a:solidFill>
              </a:rPr>
              <a:t> id)</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var</a:t>
            </a:r>
            <a:r>
              <a:rPr lang="en-US" sz="2800" i="1" dirty="0">
                <a:solidFill>
                  <a:schemeClr val="accent2"/>
                </a:solidFill>
              </a:rPr>
              <a:t> au = </a:t>
            </a:r>
            <a:r>
              <a:rPr lang="en-US" sz="2800" i="1" dirty="0" err="1">
                <a:solidFill>
                  <a:schemeClr val="accent2"/>
                </a:solidFill>
              </a:rPr>
              <a:t>db.Author.Find</a:t>
            </a:r>
            <a:r>
              <a:rPr lang="en-US" sz="2800" i="1" dirty="0">
                <a:solidFill>
                  <a:schemeClr val="accent2"/>
                </a:solidFill>
              </a:rPr>
              <a:t>(id);</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a:t>
            </a:r>
            <a:r>
              <a:rPr lang="en-US" sz="2800" i="1" dirty="0" err="1">
                <a:solidFill>
                  <a:schemeClr val="accent2"/>
                </a:solidFill>
              </a:rPr>
              <a:t>au.FirstName</a:t>
            </a:r>
            <a:r>
              <a:rPr lang="en-US" sz="2800" i="1" dirty="0">
                <a:solidFill>
                  <a:schemeClr val="accent2"/>
                </a:solidFill>
              </a:rPr>
              <a:t> + " " </a:t>
            </a:r>
            <a:r>
              <a:rPr lang="en-US" sz="2800" i="1" dirty="0" smtClean="0">
                <a:solidFill>
                  <a:schemeClr val="accent2"/>
                </a:solidFill>
              </a:rPr>
              <a:t>+ </a:t>
            </a:r>
            <a:r>
              <a:rPr lang="en-US" sz="2800" i="1" dirty="0" err="1" smtClean="0">
                <a:solidFill>
                  <a:schemeClr val="accent2"/>
                </a:solidFill>
              </a:rPr>
              <a:t>au.Surname</a:t>
            </a:r>
            <a:r>
              <a:rPr lang="en-US" sz="2800" i="1" dirty="0">
                <a:solidFill>
                  <a:schemeClr val="accent2"/>
                </a:solidFill>
              </a:rPr>
              <a:t>);</a:t>
            </a:r>
          </a:p>
          <a:p>
            <a:pPr marL="0" indent="0">
              <a:lnSpc>
                <a:spcPct val="100000"/>
              </a:lnSpc>
              <a:buNone/>
            </a:pPr>
            <a:r>
              <a:rPr lang="en-US" sz="2800" i="1" dirty="0">
                <a:solidFill>
                  <a:schemeClr val="accent2"/>
                </a:solidFill>
              </a:rPr>
              <a:t>                return au;</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endParaRPr lang="ru-RU" sz="2800" i="1" dirty="0">
              <a:solidFill>
                <a:schemeClr val="accent2"/>
              </a:solidFill>
            </a:endParaRPr>
          </a:p>
        </p:txBody>
      </p:sp>
    </p:spTree>
    <p:extLst>
      <p:ext uri="{BB962C8B-B14F-4D97-AF65-F5344CB8AC3E}">
        <p14:creationId xmlns:p14="http://schemas.microsoft.com/office/powerpoint/2010/main" val="35844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Заполнение БД</a:t>
            </a:r>
          </a:p>
        </p:txBody>
      </p:sp>
      <p:sp>
        <p:nvSpPr>
          <p:cNvPr id="14" name="Объект 13"/>
          <p:cNvSpPr>
            <a:spLocks noGrp="1"/>
          </p:cNvSpPr>
          <p:nvPr>
            <p:ph idx="1"/>
          </p:nvPr>
        </p:nvSpPr>
        <p:spPr>
          <a:xfrm>
            <a:off x="189756" y="836712"/>
            <a:ext cx="11737304" cy="5760640"/>
          </a:xfrm>
        </p:spPr>
        <p:txBody>
          <a:bodyPr numCol="2" rtlCol="0" anchor="ctr">
            <a:normAutofit fontScale="85000" lnSpcReduction="10000"/>
          </a:bodyPr>
          <a:lstStyle/>
          <a:p>
            <a:pPr marL="0" indent="0">
              <a:lnSpc>
                <a:spcPct val="100000"/>
              </a:lnSpc>
              <a:buNone/>
            </a:pPr>
            <a:r>
              <a:rPr lang="ru-RU" sz="2800" dirty="0"/>
              <a:t>Рассмотренных методов достаточно для того, чтобы занести записи во все три таблицы нашей БД. Для этого добавьте в приложение методы, приведенные ниже</a:t>
            </a:r>
            <a:r>
              <a:rPr lang="ru-RU" sz="2800" dirty="0" smtClean="0"/>
              <a:t>.</a:t>
            </a:r>
            <a:endParaRPr lang="en-US" sz="2800" dirty="0" smtClean="0"/>
          </a:p>
          <a:p>
            <a:pPr marL="0" indent="0">
              <a:lnSpc>
                <a:spcPct val="100000"/>
              </a:lnSpc>
              <a:buNone/>
            </a:pPr>
            <a:r>
              <a:rPr lang="en-US" sz="2800" dirty="0"/>
              <a:t> </a:t>
            </a:r>
            <a:r>
              <a:rPr lang="en-US" sz="2800" i="1" dirty="0">
                <a:solidFill>
                  <a:schemeClr val="accent2"/>
                </a:solidFill>
              </a:rPr>
              <a:t>static void </a:t>
            </a:r>
            <a:r>
              <a:rPr lang="en-US" sz="2800" i="1" dirty="0" err="1">
                <a:solidFill>
                  <a:schemeClr val="accent2"/>
                </a:solidFill>
              </a:rPr>
              <a:t>AddPublisher</a:t>
            </a:r>
            <a:r>
              <a:rPr lang="en-US" sz="2800" i="1" dirty="0">
                <a:solidFill>
                  <a:schemeClr val="accent2"/>
                </a:solidFill>
              </a:rPr>
              <a:t>(Publisher publisher)</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Publisher a = </a:t>
            </a:r>
            <a:r>
              <a:rPr lang="en-US" sz="2800" i="1" dirty="0" err="1">
                <a:solidFill>
                  <a:schemeClr val="accent2"/>
                </a:solidFill>
              </a:rPr>
              <a:t>db.Publisher.Where</a:t>
            </a:r>
            <a:r>
              <a:rPr lang="en-US" sz="2800" i="1" dirty="0">
                <a:solidFill>
                  <a:schemeClr val="accent2"/>
                </a:solidFill>
              </a:rPr>
              <a:t>((x) =&gt;</a:t>
            </a:r>
          </a:p>
          <a:p>
            <a:pPr marL="0" indent="0">
              <a:lnSpc>
                <a:spcPct val="100000"/>
              </a:lnSpc>
              <a:buNone/>
            </a:pPr>
            <a:r>
              <a:rPr lang="en-US" sz="2800" i="1" dirty="0">
                <a:solidFill>
                  <a:schemeClr val="accent2"/>
                </a:solidFill>
              </a:rPr>
              <a:t>                </a:t>
            </a:r>
            <a:r>
              <a:rPr lang="en-US" sz="2800" i="1" dirty="0" err="1">
                <a:solidFill>
                  <a:schemeClr val="accent2"/>
                </a:solidFill>
              </a:rPr>
              <a:t>x.PublisherName</a:t>
            </a:r>
            <a:r>
              <a:rPr lang="en-US" sz="2800" i="1" dirty="0">
                <a:solidFill>
                  <a:schemeClr val="accent2"/>
                </a:solidFill>
              </a:rPr>
              <a:t> == publisher.</a:t>
            </a:r>
          </a:p>
          <a:p>
            <a:pPr marL="0" indent="0">
              <a:lnSpc>
                <a:spcPct val="100000"/>
              </a:lnSpc>
              <a:buNone/>
            </a:pPr>
            <a:r>
              <a:rPr lang="en-US" sz="2800" i="1" dirty="0">
                <a:solidFill>
                  <a:schemeClr val="accent2"/>
                </a:solidFill>
              </a:rPr>
              <a:t>                </a:t>
            </a:r>
            <a:r>
              <a:rPr lang="en-US" sz="2800" i="1" dirty="0" err="1">
                <a:solidFill>
                  <a:schemeClr val="accent2"/>
                </a:solidFill>
              </a:rPr>
              <a:t>PublisherName</a:t>
            </a:r>
            <a:r>
              <a:rPr lang="en-US" sz="2800" i="1" dirty="0">
                <a:solidFill>
                  <a:schemeClr val="accent2"/>
                </a:solidFill>
              </a:rPr>
              <a:t>).</a:t>
            </a:r>
            <a:r>
              <a:rPr lang="en-US" sz="2800" i="1" dirty="0" err="1">
                <a:solidFill>
                  <a:schemeClr val="accent2"/>
                </a:solidFill>
              </a:rPr>
              <a:t>FirstOrDefault</a:t>
            </a:r>
            <a:r>
              <a:rPr lang="en-US" sz="2800" i="1" dirty="0">
                <a:solidFill>
                  <a:schemeClr val="accent2"/>
                </a:solidFill>
              </a:rPr>
              <a:t>();</a:t>
            </a:r>
          </a:p>
          <a:p>
            <a:pPr marL="0" indent="0">
              <a:lnSpc>
                <a:spcPct val="100000"/>
              </a:lnSpc>
              <a:buNone/>
            </a:pPr>
            <a:r>
              <a:rPr lang="en-US" sz="2800" i="1" dirty="0">
                <a:solidFill>
                  <a:schemeClr val="accent2"/>
                </a:solidFill>
              </a:rPr>
              <a:t>                if (a == null)</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db.Publisher.Add</a:t>
            </a:r>
            <a:r>
              <a:rPr lang="en-US" sz="2800" i="1" dirty="0">
                <a:solidFill>
                  <a:schemeClr val="accent2"/>
                </a:solidFill>
              </a:rPr>
              <a:t>(publisher);</a:t>
            </a:r>
          </a:p>
          <a:p>
            <a:pPr marL="0" indent="0">
              <a:lnSpc>
                <a:spcPct val="100000"/>
              </a:lnSpc>
              <a:buNone/>
            </a:pPr>
            <a:r>
              <a:rPr lang="en-US" sz="2800" i="1" dirty="0">
                <a:solidFill>
                  <a:schemeClr val="accent2"/>
                </a:solidFill>
              </a:rPr>
              <a:t>                    </a:t>
            </a:r>
            <a:r>
              <a:rPr lang="en-US" sz="2800" i="1" dirty="0" err="1">
                <a:solidFill>
                  <a:schemeClr val="accent2"/>
                </a:solidFill>
              </a:rPr>
              <a:t>db.SaveChanges</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("New publisher added: " + </a:t>
            </a:r>
            <a:r>
              <a:rPr lang="en-US" sz="2800" i="1" dirty="0" err="1">
                <a:solidFill>
                  <a:schemeClr val="accent2"/>
                </a:solidFill>
              </a:rPr>
              <a:t>publisher.PublisherName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endParaRPr lang="ru-RU" sz="2800" i="1" dirty="0">
              <a:solidFill>
                <a:schemeClr val="accent2"/>
              </a:solidFill>
            </a:endParaRPr>
          </a:p>
        </p:txBody>
      </p:sp>
    </p:spTree>
    <p:extLst>
      <p:ext uri="{BB962C8B-B14F-4D97-AF65-F5344CB8AC3E}">
        <p14:creationId xmlns:p14="http://schemas.microsoft.com/office/powerpoint/2010/main" val="143409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Заполнение БД</a:t>
            </a:r>
          </a:p>
        </p:txBody>
      </p:sp>
      <p:sp>
        <p:nvSpPr>
          <p:cNvPr id="14" name="Объект 13"/>
          <p:cNvSpPr>
            <a:spLocks noGrp="1"/>
          </p:cNvSpPr>
          <p:nvPr>
            <p:ph idx="1"/>
          </p:nvPr>
        </p:nvSpPr>
        <p:spPr>
          <a:xfrm>
            <a:off x="189756" y="836712"/>
            <a:ext cx="11737304" cy="5760640"/>
          </a:xfrm>
        </p:spPr>
        <p:txBody>
          <a:bodyPr numCol="2" rtlCol="0" anchor="ctr">
            <a:normAutofit fontScale="47500" lnSpcReduction="20000"/>
          </a:bodyPr>
          <a:lstStyle/>
          <a:p>
            <a:pPr marL="0" indent="0">
              <a:lnSpc>
                <a:spcPct val="100000"/>
              </a:lnSpc>
              <a:buNone/>
            </a:pPr>
            <a:r>
              <a:rPr lang="en-US" sz="2800" i="1" dirty="0">
                <a:solidFill>
                  <a:schemeClr val="accent2"/>
                </a:solidFill>
              </a:rPr>
              <a:t> static void </a:t>
            </a:r>
            <a:r>
              <a:rPr lang="en-US" sz="2800" i="1" dirty="0" err="1">
                <a:solidFill>
                  <a:schemeClr val="accent2"/>
                </a:solidFill>
              </a:rPr>
              <a:t>AddBook</a:t>
            </a:r>
            <a:r>
              <a:rPr lang="en-US" sz="2800" i="1" dirty="0">
                <a:solidFill>
                  <a:schemeClr val="accent2"/>
                </a:solidFill>
              </a:rPr>
              <a:t>(Book book)</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Book a = </a:t>
            </a:r>
            <a:r>
              <a:rPr lang="en-US" sz="2800" i="1" dirty="0" err="1">
                <a:solidFill>
                  <a:schemeClr val="accent2"/>
                </a:solidFill>
              </a:rPr>
              <a:t>db.Book.Where</a:t>
            </a:r>
            <a:r>
              <a:rPr lang="en-US" sz="2800" i="1" dirty="0">
                <a:solidFill>
                  <a:schemeClr val="accent2"/>
                </a:solidFill>
              </a:rPr>
              <a:t>((x) =&gt; </a:t>
            </a:r>
            <a:r>
              <a:rPr lang="en-US" sz="2800" i="1" dirty="0" err="1">
                <a:solidFill>
                  <a:schemeClr val="accent2"/>
                </a:solidFill>
              </a:rPr>
              <a:t>x.NameOfBook</a:t>
            </a:r>
            <a:r>
              <a:rPr lang="en-US" sz="2800" i="1" dirty="0">
                <a:solidFill>
                  <a:schemeClr val="accent2"/>
                </a:solidFill>
              </a:rPr>
              <a:t> == </a:t>
            </a:r>
            <a:r>
              <a:rPr lang="en-US" sz="2800" i="1" dirty="0" err="1">
                <a:solidFill>
                  <a:schemeClr val="accent2"/>
                </a:solidFill>
              </a:rPr>
              <a:t>book.NameOfBook</a:t>
            </a:r>
            <a:r>
              <a:rPr lang="en-US" sz="2800" i="1" dirty="0">
                <a:solidFill>
                  <a:schemeClr val="accent2"/>
                </a:solidFill>
              </a:rPr>
              <a:t>).</a:t>
            </a:r>
            <a:r>
              <a:rPr lang="en-US" sz="2800" i="1" dirty="0" err="1">
                <a:solidFill>
                  <a:schemeClr val="accent2"/>
                </a:solidFill>
              </a:rPr>
              <a:t>FirstOrDefault</a:t>
            </a:r>
            <a:r>
              <a:rPr lang="en-US" sz="2800" i="1" dirty="0">
                <a:solidFill>
                  <a:schemeClr val="accent2"/>
                </a:solidFill>
              </a:rPr>
              <a:t>();</a:t>
            </a:r>
          </a:p>
          <a:p>
            <a:pPr marL="0" indent="0">
              <a:lnSpc>
                <a:spcPct val="100000"/>
              </a:lnSpc>
              <a:buNone/>
            </a:pPr>
            <a:r>
              <a:rPr lang="en-US" sz="2800" i="1" dirty="0">
                <a:solidFill>
                  <a:schemeClr val="accent2"/>
                </a:solidFill>
              </a:rPr>
              <a:t>                if (a == null)</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db.Book.Add</a:t>
            </a:r>
            <a:r>
              <a:rPr lang="en-US" sz="2800" i="1" dirty="0">
                <a:solidFill>
                  <a:schemeClr val="accent2"/>
                </a:solidFill>
              </a:rPr>
              <a:t>(book);</a:t>
            </a:r>
          </a:p>
          <a:p>
            <a:pPr marL="0" indent="0">
              <a:lnSpc>
                <a:spcPct val="100000"/>
              </a:lnSpc>
              <a:buNone/>
            </a:pPr>
            <a:r>
              <a:rPr lang="en-US" sz="2800" i="1" dirty="0">
                <a:solidFill>
                  <a:schemeClr val="accent2"/>
                </a:solidFill>
              </a:rPr>
              <a:t>                    </a:t>
            </a:r>
            <a:r>
              <a:rPr lang="en-US" sz="2800" i="1" dirty="0" err="1">
                <a:solidFill>
                  <a:schemeClr val="accent2"/>
                </a:solidFill>
              </a:rPr>
              <a:t>db.SaveChanges</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("New book added:" + </a:t>
            </a:r>
            <a:r>
              <a:rPr lang="en-US" sz="2800" i="1" dirty="0" err="1">
                <a:solidFill>
                  <a:schemeClr val="accent2"/>
                </a:solidFill>
              </a:rPr>
              <a:t>book.NameOfBook</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static void </a:t>
            </a:r>
            <a:r>
              <a:rPr lang="en-US" sz="2800" i="1" dirty="0" err="1">
                <a:solidFill>
                  <a:schemeClr val="accent2"/>
                </a:solidFill>
              </a:rPr>
              <a:t>AddBookAuthor</a:t>
            </a:r>
            <a:r>
              <a:rPr lang="en-US" sz="2800" i="1" dirty="0">
                <a:solidFill>
                  <a:schemeClr val="accent2"/>
                </a:solidFill>
              </a:rPr>
              <a:t>(Book </a:t>
            </a:r>
            <a:r>
              <a:rPr lang="en-US" sz="2800" i="1" dirty="0" err="1">
                <a:solidFill>
                  <a:schemeClr val="accent2"/>
                </a:solidFill>
              </a:rPr>
              <a:t>book</a:t>
            </a:r>
            <a:r>
              <a:rPr lang="en-US" sz="2800" i="1" dirty="0">
                <a:solidFill>
                  <a:schemeClr val="accent2"/>
                </a:solidFill>
              </a:rPr>
              <a:t>, Author author)</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using (</a:t>
            </a:r>
            <a:r>
              <a:rPr lang="en-US" sz="2800" i="1" dirty="0" err="1">
                <a:solidFill>
                  <a:schemeClr val="accent2"/>
                </a:solidFill>
              </a:rPr>
              <a:t>LibraryEntities</a:t>
            </a:r>
            <a:r>
              <a:rPr lang="en-US" sz="2800" i="1" dirty="0">
                <a:solidFill>
                  <a:schemeClr val="accent2"/>
                </a:solidFill>
              </a:rPr>
              <a:t> </a:t>
            </a:r>
            <a:r>
              <a:rPr lang="en-US" sz="2800" i="1" dirty="0" err="1">
                <a:solidFill>
                  <a:schemeClr val="accent2"/>
                </a:solidFill>
              </a:rPr>
              <a:t>db</a:t>
            </a:r>
            <a:r>
              <a:rPr lang="en-US" sz="2800" i="1" dirty="0">
                <a:solidFill>
                  <a:schemeClr val="accent2"/>
                </a:solidFill>
              </a:rPr>
              <a:t> = new </a:t>
            </a:r>
            <a:r>
              <a:rPr lang="en-US" sz="2800" i="1" dirty="0" err="1">
                <a:solidFill>
                  <a:schemeClr val="accent2"/>
                </a:solidFill>
              </a:rPr>
              <a:t>LibraryEntities</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Book b = </a:t>
            </a:r>
            <a:r>
              <a:rPr lang="en-US" sz="2800" i="1" dirty="0" err="1">
                <a:solidFill>
                  <a:schemeClr val="accent2"/>
                </a:solidFill>
              </a:rPr>
              <a:t>db.Book.Where</a:t>
            </a:r>
            <a:r>
              <a:rPr lang="en-US" sz="2800" i="1" dirty="0">
                <a:solidFill>
                  <a:schemeClr val="accent2"/>
                </a:solidFill>
              </a:rPr>
              <a:t>((x) =&gt; </a:t>
            </a:r>
            <a:r>
              <a:rPr lang="en-US" sz="2800" i="1" dirty="0" err="1">
                <a:solidFill>
                  <a:schemeClr val="accent2"/>
                </a:solidFill>
              </a:rPr>
              <a:t>x.NameOfBook</a:t>
            </a:r>
            <a:r>
              <a:rPr lang="en-US" sz="2800" i="1" dirty="0">
                <a:solidFill>
                  <a:schemeClr val="accent2"/>
                </a:solidFill>
              </a:rPr>
              <a:t> == </a:t>
            </a:r>
            <a:r>
              <a:rPr lang="en-US" sz="2800" i="1" dirty="0" err="1">
                <a:solidFill>
                  <a:schemeClr val="accent2"/>
                </a:solidFill>
              </a:rPr>
              <a:t>book.NameOfBook</a:t>
            </a:r>
            <a:r>
              <a:rPr lang="en-US" sz="2800" i="1" dirty="0">
                <a:solidFill>
                  <a:schemeClr val="accent2"/>
                </a:solidFill>
              </a:rPr>
              <a:t>).</a:t>
            </a:r>
            <a:r>
              <a:rPr lang="en-US" sz="2800" i="1" dirty="0" err="1">
                <a:solidFill>
                  <a:schemeClr val="accent2"/>
                </a:solidFill>
              </a:rPr>
              <a:t>FirstOrDefault</a:t>
            </a:r>
            <a:r>
              <a:rPr lang="en-US" sz="2800" i="1" dirty="0">
                <a:solidFill>
                  <a:schemeClr val="accent2"/>
                </a:solidFill>
              </a:rPr>
              <a:t>();</a:t>
            </a:r>
          </a:p>
          <a:p>
            <a:pPr marL="0" indent="0">
              <a:lnSpc>
                <a:spcPct val="100000"/>
              </a:lnSpc>
              <a:buNone/>
            </a:pPr>
            <a:r>
              <a:rPr lang="en-US" sz="2800" i="1" dirty="0">
                <a:solidFill>
                  <a:schemeClr val="accent2"/>
                </a:solidFill>
              </a:rPr>
              <a:t>                Author a = </a:t>
            </a:r>
            <a:r>
              <a:rPr lang="en-US" sz="2800" i="1" dirty="0" err="1">
                <a:solidFill>
                  <a:schemeClr val="accent2"/>
                </a:solidFill>
              </a:rPr>
              <a:t>db.Author.Where</a:t>
            </a:r>
            <a:r>
              <a:rPr lang="en-US" sz="2800" i="1" dirty="0">
                <a:solidFill>
                  <a:schemeClr val="accent2"/>
                </a:solidFill>
              </a:rPr>
              <a:t>((x) =&gt; </a:t>
            </a:r>
            <a:r>
              <a:rPr lang="en-US" sz="2800" i="1" dirty="0" err="1">
                <a:solidFill>
                  <a:schemeClr val="accent2"/>
                </a:solidFill>
              </a:rPr>
              <a:t>x.FirstName</a:t>
            </a:r>
            <a:r>
              <a:rPr lang="en-US" sz="2800" i="1" dirty="0">
                <a:solidFill>
                  <a:schemeClr val="accent2"/>
                </a:solidFill>
              </a:rPr>
              <a:t> == </a:t>
            </a:r>
            <a:r>
              <a:rPr lang="en-US" sz="2800" i="1" dirty="0" err="1">
                <a:solidFill>
                  <a:schemeClr val="accent2"/>
                </a:solidFill>
              </a:rPr>
              <a:t>author.FirstName</a:t>
            </a:r>
            <a:r>
              <a:rPr lang="en-US" sz="2800" i="1" dirty="0">
                <a:solidFill>
                  <a:schemeClr val="accent2"/>
                </a:solidFill>
              </a:rPr>
              <a:t>).</a:t>
            </a:r>
          </a:p>
          <a:p>
            <a:pPr marL="0" indent="0">
              <a:lnSpc>
                <a:spcPct val="100000"/>
              </a:lnSpc>
              <a:buNone/>
            </a:pPr>
            <a:r>
              <a:rPr lang="en-US" sz="2800" i="1" dirty="0">
                <a:solidFill>
                  <a:schemeClr val="accent2"/>
                </a:solidFill>
              </a:rPr>
              <a:t>                    Where((x)=&gt;</a:t>
            </a:r>
            <a:r>
              <a:rPr lang="en-US" sz="2800" i="1" dirty="0" err="1">
                <a:solidFill>
                  <a:schemeClr val="accent2"/>
                </a:solidFill>
              </a:rPr>
              <a:t>x.Surname</a:t>
            </a:r>
            <a:r>
              <a:rPr lang="en-US" sz="2800" i="1" dirty="0">
                <a:solidFill>
                  <a:schemeClr val="accent2"/>
                </a:solidFill>
              </a:rPr>
              <a:t>==</a:t>
            </a:r>
            <a:r>
              <a:rPr lang="en-US" sz="2800" i="1" dirty="0" err="1">
                <a:solidFill>
                  <a:schemeClr val="accent2"/>
                </a:solidFill>
              </a:rPr>
              <a:t>author.Surname</a:t>
            </a:r>
            <a:r>
              <a:rPr lang="en-US" sz="2800" i="1" dirty="0">
                <a:solidFill>
                  <a:schemeClr val="accent2"/>
                </a:solidFill>
              </a:rPr>
              <a:t>).</a:t>
            </a:r>
            <a:r>
              <a:rPr lang="en-US" sz="2800" i="1" dirty="0" err="1">
                <a:solidFill>
                  <a:schemeClr val="accent2"/>
                </a:solidFill>
              </a:rPr>
              <a:t>FirstOrDefault</a:t>
            </a:r>
            <a:r>
              <a:rPr lang="en-US" sz="2800" i="1" dirty="0">
                <a:solidFill>
                  <a:schemeClr val="accent2"/>
                </a:solidFill>
              </a:rPr>
              <a:t>();</a:t>
            </a:r>
          </a:p>
          <a:p>
            <a:pPr marL="0" indent="0">
              <a:lnSpc>
                <a:spcPct val="100000"/>
              </a:lnSpc>
              <a:buNone/>
            </a:pPr>
            <a:r>
              <a:rPr lang="en-US" sz="2800" i="1" dirty="0">
                <a:solidFill>
                  <a:schemeClr val="accent2"/>
                </a:solidFill>
              </a:rPr>
              <a:t>                if (a != null&amp;&amp; b!=null)</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r>
              <a:rPr lang="en-US" sz="2800" i="1" dirty="0" err="1">
                <a:solidFill>
                  <a:schemeClr val="accent2"/>
                </a:solidFill>
              </a:rPr>
              <a:t>db.BookAuthor.Add</a:t>
            </a:r>
            <a:r>
              <a:rPr lang="en-US" sz="2800" i="1" dirty="0">
                <a:solidFill>
                  <a:schemeClr val="accent2"/>
                </a:solidFill>
              </a:rPr>
              <a:t>(new </a:t>
            </a:r>
            <a:r>
              <a:rPr lang="en-US" sz="2800" i="1" dirty="0" err="1">
                <a:solidFill>
                  <a:schemeClr val="accent2"/>
                </a:solidFill>
              </a:rPr>
              <a:t>BookAuthor</a:t>
            </a:r>
            <a:r>
              <a:rPr lang="en-US" sz="2800" i="1" dirty="0">
                <a:solidFill>
                  <a:schemeClr val="accent2"/>
                </a:solidFill>
              </a:rPr>
              <a:t>() {Book =  b, Author = a });</a:t>
            </a:r>
          </a:p>
          <a:p>
            <a:pPr marL="0" indent="0">
              <a:lnSpc>
                <a:spcPct val="100000"/>
              </a:lnSpc>
              <a:buNone/>
            </a:pPr>
            <a:r>
              <a:rPr lang="en-US" sz="2800" i="1" dirty="0">
                <a:solidFill>
                  <a:schemeClr val="accent2"/>
                </a:solidFill>
              </a:rPr>
              <a:t>                    </a:t>
            </a:r>
            <a:r>
              <a:rPr lang="en-US" sz="2800" i="1" dirty="0" err="1">
                <a:solidFill>
                  <a:schemeClr val="accent2"/>
                </a:solidFill>
              </a:rPr>
              <a:t>db.SaveChanges</a:t>
            </a:r>
            <a:r>
              <a:rPr lang="en-US" sz="2800" i="1" dirty="0">
                <a:solidFill>
                  <a:schemeClr val="accent2"/>
                </a:solidFill>
              </a:rPr>
              <a:t>();</a:t>
            </a:r>
          </a:p>
          <a:p>
            <a:pPr marL="0" indent="0">
              <a:lnSpc>
                <a:spcPct val="100000"/>
              </a:lnSpc>
              <a:buNone/>
            </a:pPr>
            <a:r>
              <a:rPr lang="en-US" sz="2800" i="1" dirty="0">
                <a:solidFill>
                  <a:schemeClr val="accent2"/>
                </a:solidFill>
              </a:rPr>
              <a:t>                    </a:t>
            </a:r>
            <a:r>
              <a:rPr lang="en-US" sz="2800" i="1" dirty="0" err="1">
                <a:solidFill>
                  <a:schemeClr val="accent2"/>
                </a:solidFill>
              </a:rPr>
              <a:t>Console.WriteLine</a:t>
            </a:r>
            <a:r>
              <a:rPr lang="en-US" sz="2800" i="1" dirty="0">
                <a:solidFill>
                  <a:schemeClr val="accent2"/>
                </a:solidFill>
              </a:rPr>
              <a:t>("New book-author added:" + </a:t>
            </a:r>
            <a:r>
              <a:rPr lang="en-US" sz="2800" i="1" dirty="0" err="1">
                <a:solidFill>
                  <a:schemeClr val="accent2"/>
                </a:solidFill>
              </a:rPr>
              <a:t>book.NameOfBook</a:t>
            </a:r>
            <a:r>
              <a:rPr lang="en-US" sz="2800" i="1" dirty="0">
                <a:solidFill>
                  <a:schemeClr val="accent2"/>
                </a:solidFill>
              </a:rPr>
              <a:t>+" by "+</a:t>
            </a:r>
            <a:r>
              <a:rPr lang="en-US" sz="2800" i="1" dirty="0" err="1">
                <a:solidFill>
                  <a:schemeClr val="accent2"/>
                </a:solidFill>
              </a:rPr>
              <a:t>author.FirstName</a:t>
            </a:r>
            <a:r>
              <a:rPr lang="en-US" sz="2800" i="1" dirty="0">
                <a:solidFill>
                  <a:schemeClr val="accent2"/>
                </a:solidFill>
              </a:rPr>
              <a:t>+" "+</a:t>
            </a:r>
            <a:r>
              <a:rPr lang="en-US" sz="2800" i="1" dirty="0" err="1">
                <a:solidFill>
                  <a:schemeClr val="accent2"/>
                </a:solidFill>
              </a:rPr>
              <a:t>author.Surname</a:t>
            </a:r>
            <a:r>
              <a:rPr lang="en-US" sz="2800" i="1" dirty="0">
                <a:solidFill>
                  <a:schemeClr val="accent2"/>
                </a:solidFill>
              </a:rPr>
              <a:t>);</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p>
          <a:p>
            <a:pPr marL="0" indent="0">
              <a:lnSpc>
                <a:spcPct val="100000"/>
              </a:lnSpc>
              <a:buNone/>
            </a:pPr>
            <a:r>
              <a:rPr lang="en-US" sz="2800" i="1" dirty="0">
                <a:solidFill>
                  <a:schemeClr val="accent2"/>
                </a:solidFill>
              </a:rPr>
              <a:t>        }</a:t>
            </a:r>
            <a:endParaRPr lang="ru-RU" sz="2800" i="1" dirty="0">
              <a:solidFill>
                <a:schemeClr val="accent2"/>
              </a:solidFill>
            </a:endParaRPr>
          </a:p>
        </p:txBody>
      </p:sp>
    </p:spTree>
    <p:extLst>
      <p:ext uri="{BB962C8B-B14F-4D97-AF65-F5344CB8AC3E}">
        <p14:creationId xmlns:p14="http://schemas.microsoft.com/office/powerpoint/2010/main" val="408242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smtClean="0"/>
              <a:t>Database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err="1"/>
              <a:t>Database</a:t>
            </a:r>
            <a:r>
              <a:rPr lang="ru-RU" dirty="0"/>
              <a:t> </a:t>
            </a:r>
            <a:r>
              <a:rPr lang="ru-RU" dirty="0" err="1"/>
              <a:t>First</a:t>
            </a:r>
            <a:r>
              <a:rPr lang="ru-RU" dirty="0"/>
              <a:t> был первым подходом, который появился в </a:t>
            </a:r>
            <a:r>
              <a:rPr lang="ru-RU" dirty="0" err="1"/>
              <a:t>Entity</a:t>
            </a:r>
            <a:r>
              <a:rPr lang="ru-RU" dirty="0"/>
              <a:t> </a:t>
            </a:r>
            <a:r>
              <a:rPr lang="ru-RU" dirty="0" err="1"/>
              <a:t>Framework</a:t>
            </a:r>
            <a:r>
              <a:rPr lang="ru-RU" dirty="0"/>
              <a:t>. Данный подход во многом похож на </a:t>
            </a:r>
            <a:r>
              <a:rPr lang="ru-RU" dirty="0" err="1"/>
              <a:t>Model</a:t>
            </a:r>
            <a:r>
              <a:rPr lang="ru-RU" dirty="0"/>
              <a:t> </a:t>
            </a:r>
            <a:r>
              <a:rPr lang="ru-RU" dirty="0" err="1"/>
              <a:t>First</a:t>
            </a:r>
            <a:r>
              <a:rPr lang="ru-RU" dirty="0"/>
              <a:t> и подходит для тех случаев, когда разработчик уже имеет готовую базу данных.</a:t>
            </a:r>
          </a:p>
          <a:p>
            <a:pPr marL="0" indent="0">
              <a:buNone/>
            </a:pPr>
            <a:r>
              <a:rPr lang="ru-RU" dirty="0"/>
              <a:t>Чтобы </a:t>
            </a:r>
            <a:r>
              <a:rPr lang="ru-RU" dirty="0" err="1"/>
              <a:t>Entity</a:t>
            </a:r>
            <a:r>
              <a:rPr lang="ru-RU" dirty="0"/>
              <a:t> </a:t>
            </a:r>
            <a:r>
              <a:rPr lang="ru-RU" dirty="0" err="1"/>
              <a:t>Framework</a:t>
            </a:r>
            <a:r>
              <a:rPr lang="ru-RU" dirty="0"/>
              <a:t> мог получить доступ к базе данных, в системе должен быть установлен соответствующий провайдер. Так, </a:t>
            </a:r>
            <a:r>
              <a:rPr lang="ru-RU" dirty="0" err="1"/>
              <a:t>Visual</a:t>
            </a:r>
            <a:r>
              <a:rPr lang="ru-RU" dirty="0"/>
              <a:t> </a:t>
            </a:r>
            <a:r>
              <a:rPr lang="ru-RU" dirty="0" err="1"/>
              <a:t>Studio</a:t>
            </a:r>
            <a:r>
              <a:rPr lang="ru-RU" dirty="0"/>
              <a:t> уже поддерживает соответствующую инфраструктуру для СУБД MS SQL </a:t>
            </a:r>
            <a:r>
              <a:rPr lang="ru-RU" dirty="0" err="1"/>
              <a:t>Server</a:t>
            </a:r>
            <a:r>
              <a:rPr lang="ru-RU" dirty="0"/>
              <a:t>. Для остальных СУБД, например, </a:t>
            </a:r>
            <a:r>
              <a:rPr lang="ru-RU" dirty="0" err="1"/>
              <a:t>MySQL</a:t>
            </a:r>
            <a:r>
              <a:rPr lang="ru-RU" dirty="0"/>
              <a:t>, </a:t>
            </a:r>
            <a:r>
              <a:rPr lang="ru-RU" dirty="0" err="1"/>
              <a:t>Oracle</a:t>
            </a:r>
            <a:r>
              <a:rPr lang="ru-RU" dirty="0"/>
              <a:t> и других надо устанавливать соответствующие провайдеры. Список провайдеров для наиболее распространенных СУБД можно найти на странице </a:t>
            </a:r>
            <a:r>
              <a:rPr lang="ru-RU" dirty="0">
                <a:hlinkClick r:id="rId3"/>
              </a:rPr>
              <a:t>ADO.NET </a:t>
            </a:r>
            <a:r>
              <a:rPr lang="ru-RU" dirty="0" err="1">
                <a:hlinkClick r:id="rId3"/>
              </a:rPr>
              <a:t>Data</a:t>
            </a:r>
            <a:r>
              <a:rPr lang="ru-RU" dirty="0">
                <a:hlinkClick r:id="rId3"/>
              </a:rPr>
              <a:t> </a:t>
            </a:r>
            <a:r>
              <a:rPr lang="ru-RU" dirty="0" err="1">
                <a:hlinkClick r:id="rId3"/>
              </a:rPr>
              <a:t>Providers</a:t>
            </a:r>
            <a:r>
              <a:rPr lang="ru-RU" dirty="0"/>
              <a:t>.</a:t>
            </a:r>
          </a:p>
        </p:txBody>
      </p:sp>
    </p:spTree>
    <p:extLst>
      <p:ext uri="{BB962C8B-B14F-4D97-AF65-F5344CB8AC3E}">
        <p14:creationId xmlns:p14="http://schemas.microsoft.com/office/powerpoint/2010/main" val="165844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Свойства навигации</a:t>
            </a:r>
          </a:p>
        </p:txBody>
      </p:sp>
      <p:sp>
        <p:nvSpPr>
          <p:cNvPr id="14" name="Объект 13"/>
          <p:cNvSpPr>
            <a:spLocks noGrp="1"/>
          </p:cNvSpPr>
          <p:nvPr>
            <p:ph idx="1"/>
          </p:nvPr>
        </p:nvSpPr>
        <p:spPr>
          <a:xfrm>
            <a:off x="189756" y="836712"/>
            <a:ext cx="11737304" cy="5760640"/>
          </a:xfrm>
        </p:spPr>
        <p:txBody>
          <a:bodyPr numCol="3" rtlCol="0" anchor="ctr">
            <a:normAutofit fontScale="92500" lnSpcReduction="20000"/>
          </a:bodyPr>
          <a:lstStyle/>
          <a:p>
            <a:pPr marL="176213" indent="0">
              <a:lnSpc>
                <a:spcPct val="100000"/>
              </a:lnSpc>
              <a:buNone/>
            </a:pPr>
            <a:r>
              <a:rPr lang="ru-RU" sz="2800" dirty="0"/>
              <a:t>Свойства навигации — это данные из связанных таблиц, </a:t>
            </a:r>
            <a:r>
              <a:rPr lang="ru-RU" sz="2800" dirty="0" smtClean="0"/>
              <a:t>которые </a:t>
            </a:r>
            <a:r>
              <a:rPr lang="ru-RU" sz="2800" dirty="0"/>
              <a:t>целиком переносятся и хранятся в сущности. Создаются эти свойства на основании внешних ключей таблицы, т.е. на основе анализа связей между таблицами. Свойства навигации позволяют нам избегать использования многотабличных запросов, чтобы получать данные из связанных таблиц</a:t>
            </a:r>
            <a:r>
              <a:rPr lang="ru-RU" sz="2800" dirty="0" smtClean="0"/>
              <a:t>.</a:t>
            </a:r>
          </a:p>
          <a:p>
            <a:pPr marL="176213" indent="0">
              <a:lnSpc>
                <a:spcPct val="100000"/>
              </a:lnSpc>
              <a:buNone/>
            </a:pPr>
            <a:r>
              <a:rPr lang="en-US" sz="2800" i="1" dirty="0">
                <a:solidFill>
                  <a:schemeClr val="accent2"/>
                </a:solidFill>
              </a:rPr>
              <a:t>namespace </a:t>
            </a:r>
            <a:r>
              <a:rPr lang="en-US" sz="2800" i="1" dirty="0" err="1">
                <a:solidFill>
                  <a:schemeClr val="accent2"/>
                </a:solidFill>
              </a:rPr>
              <a:t>LibraryDbFirst</a:t>
            </a:r>
            <a:endParaRPr lang="en-US" sz="2800" i="1" dirty="0">
              <a:solidFill>
                <a:schemeClr val="accent2"/>
              </a:solidFill>
            </a:endParaRPr>
          </a:p>
          <a:p>
            <a:pPr marL="176213" indent="0">
              <a:lnSpc>
                <a:spcPct val="100000"/>
              </a:lnSpc>
              <a:buNone/>
            </a:pPr>
            <a:r>
              <a:rPr lang="en-US" sz="2800" i="1" dirty="0">
                <a:solidFill>
                  <a:schemeClr val="accent2"/>
                </a:solidFill>
              </a:rPr>
              <a:t>{</a:t>
            </a:r>
          </a:p>
          <a:p>
            <a:pPr marL="176213" indent="0">
              <a:lnSpc>
                <a:spcPct val="100000"/>
              </a:lnSpc>
              <a:buNone/>
            </a:pPr>
            <a:r>
              <a:rPr lang="en-US" sz="2800" i="1" dirty="0">
                <a:solidFill>
                  <a:schemeClr val="accent2"/>
                </a:solidFill>
              </a:rPr>
              <a:t>    using System;</a:t>
            </a:r>
          </a:p>
          <a:p>
            <a:pPr marL="176213" indent="0">
              <a:lnSpc>
                <a:spcPct val="100000"/>
              </a:lnSpc>
              <a:buNone/>
            </a:pPr>
            <a:r>
              <a:rPr lang="en-US" sz="2800" i="1" dirty="0">
                <a:solidFill>
                  <a:schemeClr val="accent2"/>
                </a:solidFill>
              </a:rPr>
              <a:t>    using </a:t>
            </a:r>
            <a:r>
              <a:rPr lang="en-US" sz="2800" i="1" dirty="0" err="1">
                <a:solidFill>
                  <a:schemeClr val="accent2"/>
                </a:solidFill>
              </a:rPr>
              <a:t>System.Collections.Generic</a:t>
            </a:r>
            <a:r>
              <a:rPr lang="en-US" sz="2800" i="1" dirty="0">
                <a:solidFill>
                  <a:schemeClr val="accent2"/>
                </a:solidFill>
              </a:rPr>
              <a:t>;</a:t>
            </a:r>
          </a:p>
          <a:p>
            <a:pPr marL="176213" indent="0">
              <a:lnSpc>
                <a:spcPct val="100000"/>
              </a:lnSpc>
              <a:buNone/>
            </a:pPr>
            <a:r>
              <a:rPr lang="en-US" sz="2800" i="1" dirty="0">
                <a:solidFill>
                  <a:schemeClr val="accent2"/>
                </a:solidFill>
              </a:rPr>
              <a:t>    </a:t>
            </a:r>
          </a:p>
          <a:p>
            <a:pPr marL="176213" indent="0">
              <a:lnSpc>
                <a:spcPct val="100000"/>
              </a:lnSpc>
              <a:buNone/>
            </a:pPr>
            <a:r>
              <a:rPr lang="en-US" sz="2800" i="1" dirty="0">
                <a:solidFill>
                  <a:schemeClr val="accent2"/>
                </a:solidFill>
              </a:rPr>
              <a:t>    public partial class </a:t>
            </a:r>
            <a:r>
              <a:rPr lang="en-US" sz="2800" i="1" dirty="0" err="1">
                <a:solidFill>
                  <a:schemeClr val="accent2"/>
                </a:solidFill>
              </a:rPr>
              <a:t>BookAuthor</a:t>
            </a:r>
            <a:endParaRPr lang="en-US" sz="2800" i="1" dirty="0">
              <a:solidFill>
                <a:schemeClr val="accent2"/>
              </a:solidFill>
            </a:endParaRPr>
          </a:p>
          <a:p>
            <a:pPr marL="176213" indent="0">
              <a:lnSpc>
                <a:spcPct val="100000"/>
              </a:lnSpc>
              <a:buNone/>
            </a:pPr>
            <a:r>
              <a:rPr lang="en-US" sz="2800" i="1" dirty="0">
                <a:solidFill>
                  <a:schemeClr val="accent2"/>
                </a:solidFill>
              </a:rPr>
              <a:t>    {</a:t>
            </a:r>
          </a:p>
          <a:p>
            <a:pPr marL="176213" indent="0">
              <a:lnSpc>
                <a:spcPct val="100000"/>
              </a:lnSpc>
              <a:buNone/>
            </a:pPr>
            <a:r>
              <a:rPr lang="en-US" sz="2800" i="1" dirty="0">
                <a:solidFill>
                  <a:schemeClr val="accent2"/>
                </a:solidFill>
              </a:rPr>
              <a:t>        public </a:t>
            </a:r>
            <a:r>
              <a:rPr lang="en-US" sz="2800" i="1" dirty="0" err="1">
                <a:solidFill>
                  <a:schemeClr val="accent2"/>
                </a:solidFill>
              </a:rPr>
              <a:t>int</a:t>
            </a:r>
            <a:r>
              <a:rPr lang="en-US" sz="2800" i="1" dirty="0">
                <a:solidFill>
                  <a:schemeClr val="accent2"/>
                </a:solidFill>
              </a:rPr>
              <a:t> Id { get; set; }</a:t>
            </a:r>
          </a:p>
          <a:p>
            <a:pPr marL="176213" indent="0">
              <a:lnSpc>
                <a:spcPct val="100000"/>
              </a:lnSpc>
              <a:buNone/>
            </a:pPr>
            <a:r>
              <a:rPr lang="en-US" sz="2800" i="1" dirty="0">
                <a:solidFill>
                  <a:schemeClr val="accent2"/>
                </a:solidFill>
              </a:rPr>
              <a:t>        public </a:t>
            </a:r>
            <a:r>
              <a:rPr lang="en-US" sz="2800" i="1" dirty="0" err="1">
                <a:solidFill>
                  <a:schemeClr val="accent2"/>
                </a:solidFill>
              </a:rPr>
              <a:t>int</a:t>
            </a:r>
            <a:r>
              <a:rPr lang="en-US" sz="2800" i="1" dirty="0">
                <a:solidFill>
                  <a:schemeClr val="accent2"/>
                </a:solidFill>
              </a:rPr>
              <a:t> </a:t>
            </a:r>
            <a:r>
              <a:rPr lang="en-US" sz="2800" i="1" dirty="0" err="1">
                <a:solidFill>
                  <a:schemeClr val="accent2"/>
                </a:solidFill>
              </a:rPr>
              <a:t>AuthorId</a:t>
            </a:r>
            <a:r>
              <a:rPr lang="en-US" sz="2800" i="1" dirty="0">
                <a:solidFill>
                  <a:schemeClr val="accent2"/>
                </a:solidFill>
              </a:rPr>
              <a:t> { get; set; }</a:t>
            </a:r>
          </a:p>
          <a:p>
            <a:pPr marL="176213" indent="0">
              <a:lnSpc>
                <a:spcPct val="100000"/>
              </a:lnSpc>
              <a:buNone/>
            </a:pPr>
            <a:r>
              <a:rPr lang="en-US" sz="2800" i="1" dirty="0">
                <a:solidFill>
                  <a:schemeClr val="accent2"/>
                </a:solidFill>
              </a:rPr>
              <a:t>        public </a:t>
            </a:r>
            <a:r>
              <a:rPr lang="en-US" sz="2800" i="1" dirty="0" err="1">
                <a:solidFill>
                  <a:schemeClr val="accent2"/>
                </a:solidFill>
              </a:rPr>
              <a:t>int</a:t>
            </a:r>
            <a:r>
              <a:rPr lang="en-US" sz="2800" i="1" dirty="0">
                <a:solidFill>
                  <a:schemeClr val="accent2"/>
                </a:solidFill>
              </a:rPr>
              <a:t> </a:t>
            </a:r>
            <a:r>
              <a:rPr lang="en-US" sz="2800" i="1" dirty="0" err="1">
                <a:solidFill>
                  <a:schemeClr val="accent2"/>
                </a:solidFill>
              </a:rPr>
              <a:t>BookId</a:t>
            </a:r>
            <a:r>
              <a:rPr lang="en-US" sz="2800" i="1" dirty="0">
                <a:solidFill>
                  <a:schemeClr val="accent2"/>
                </a:solidFill>
              </a:rPr>
              <a:t> { get; set; }</a:t>
            </a:r>
          </a:p>
          <a:p>
            <a:pPr marL="176213" indent="0">
              <a:lnSpc>
                <a:spcPct val="100000"/>
              </a:lnSpc>
              <a:buNone/>
            </a:pPr>
            <a:r>
              <a:rPr lang="en-US" sz="2800" i="1" dirty="0">
                <a:solidFill>
                  <a:schemeClr val="accent2"/>
                </a:solidFill>
              </a:rPr>
              <a:t>    </a:t>
            </a:r>
          </a:p>
          <a:p>
            <a:pPr marL="176213" indent="0">
              <a:lnSpc>
                <a:spcPct val="100000"/>
              </a:lnSpc>
              <a:buNone/>
            </a:pPr>
            <a:r>
              <a:rPr lang="en-US" sz="2800" i="1" dirty="0">
                <a:solidFill>
                  <a:schemeClr val="accent2"/>
                </a:solidFill>
              </a:rPr>
              <a:t>        </a:t>
            </a:r>
            <a:r>
              <a:rPr lang="en-US" sz="2800" b="1" i="1" u="sng" dirty="0">
                <a:solidFill>
                  <a:srgbClr val="92D050"/>
                </a:solidFill>
              </a:rPr>
              <a:t>public virtual Author </a:t>
            </a:r>
            <a:r>
              <a:rPr lang="en-US" sz="2800" b="1" i="1" u="sng" dirty="0" err="1">
                <a:solidFill>
                  <a:srgbClr val="92D050"/>
                </a:solidFill>
              </a:rPr>
              <a:t>Author</a:t>
            </a:r>
            <a:r>
              <a:rPr lang="en-US" sz="2800" b="1" i="1" u="sng" dirty="0">
                <a:solidFill>
                  <a:srgbClr val="92D050"/>
                </a:solidFill>
              </a:rPr>
              <a:t> { get; set; }</a:t>
            </a:r>
          </a:p>
          <a:p>
            <a:pPr marL="176213" indent="0">
              <a:lnSpc>
                <a:spcPct val="100000"/>
              </a:lnSpc>
              <a:buNone/>
            </a:pPr>
            <a:r>
              <a:rPr lang="en-US" sz="2800" b="1" i="1" u="sng" dirty="0">
                <a:solidFill>
                  <a:srgbClr val="92D050"/>
                </a:solidFill>
              </a:rPr>
              <a:t>        public virtual Book </a:t>
            </a:r>
            <a:r>
              <a:rPr lang="en-US" sz="2800" b="1" i="1" u="sng" dirty="0" err="1">
                <a:solidFill>
                  <a:srgbClr val="92D050"/>
                </a:solidFill>
              </a:rPr>
              <a:t>Book</a:t>
            </a:r>
            <a:r>
              <a:rPr lang="en-US" sz="2800" b="1" i="1" u="sng" dirty="0">
                <a:solidFill>
                  <a:srgbClr val="92D050"/>
                </a:solidFill>
              </a:rPr>
              <a:t> { get; set; }</a:t>
            </a:r>
          </a:p>
          <a:p>
            <a:pPr marL="176213" indent="0">
              <a:lnSpc>
                <a:spcPct val="100000"/>
              </a:lnSpc>
              <a:buNone/>
            </a:pPr>
            <a:r>
              <a:rPr lang="en-US" sz="2800" i="1" dirty="0">
                <a:solidFill>
                  <a:schemeClr val="accent2"/>
                </a:solidFill>
              </a:rPr>
              <a:t>    }</a:t>
            </a:r>
          </a:p>
          <a:p>
            <a:pPr marL="176213" indent="0">
              <a:lnSpc>
                <a:spcPct val="100000"/>
              </a:lnSpc>
              <a:buNone/>
            </a:pPr>
            <a:r>
              <a:rPr lang="en-US" sz="2800" i="1" dirty="0">
                <a:solidFill>
                  <a:schemeClr val="accent2"/>
                </a:solidFill>
              </a:rPr>
              <a:t>}</a:t>
            </a:r>
          </a:p>
          <a:p>
            <a:pPr marL="176213" indent="0">
              <a:lnSpc>
                <a:spcPct val="100000"/>
              </a:lnSpc>
              <a:buNone/>
            </a:pPr>
            <a:endParaRPr lang="ru-RU" sz="2800" dirty="0"/>
          </a:p>
        </p:txBody>
      </p:sp>
    </p:spTree>
    <p:extLst>
      <p:ext uri="{BB962C8B-B14F-4D97-AF65-F5344CB8AC3E}">
        <p14:creationId xmlns:p14="http://schemas.microsoft.com/office/powerpoint/2010/main" val="243810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Использование </a:t>
            </a:r>
            <a:r>
              <a:rPr lang="en-US" dirty="0"/>
              <a:t>Model First</a:t>
            </a:r>
          </a:p>
        </p:txBody>
      </p:sp>
    </p:spTree>
    <p:extLst>
      <p:ext uri="{BB962C8B-B14F-4D97-AF65-F5344CB8AC3E}">
        <p14:creationId xmlns:p14="http://schemas.microsoft.com/office/powerpoint/2010/main" val="238754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Понятие модели. </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Другим ключевым понятием является </a:t>
            </a:r>
            <a:r>
              <a:rPr lang="ru-RU" b="1" dirty="0" err="1"/>
              <a:t>Entity</a:t>
            </a:r>
            <a:r>
              <a:rPr lang="ru-RU" b="1" dirty="0"/>
              <a:t> </a:t>
            </a:r>
            <a:r>
              <a:rPr lang="ru-RU" b="1" dirty="0" err="1"/>
              <a:t>Data</a:t>
            </a:r>
            <a:r>
              <a:rPr lang="ru-RU" b="1" dirty="0"/>
              <a:t> </a:t>
            </a:r>
            <a:r>
              <a:rPr lang="ru-RU" b="1" dirty="0" err="1"/>
              <a:t>Model</a:t>
            </a:r>
            <a:r>
              <a:rPr lang="ru-RU" dirty="0"/>
              <a:t>. </a:t>
            </a:r>
            <a:r>
              <a:rPr lang="ru-RU" u="sng" dirty="0"/>
              <a:t>Эта модель сопоставляет классы сущностей с реальными таблицами в БД.</a:t>
            </a:r>
          </a:p>
          <a:p>
            <a:pPr marL="0" indent="0">
              <a:buNone/>
            </a:pPr>
            <a:r>
              <a:rPr lang="ru-RU" b="1" dirty="0" err="1"/>
              <a:t>Entity</a:t>
            </a:r>
            <a:r>
              <a:rPr lang="ru-RU" b="1" dirty="0"/>
              <a:t> </a:t>
            </a:r>
            <a:r>
              <a:rPr lang="ru-RU" b="1" dirty="0" err="1"/>
              <a:t>Data</a:t>
            </a:r>
            <a:r>
              <a:rPr lang="ru-RU" b="1" dirty="0"/>
              <a:t> </a:t>
            </a:r>
            <a:r>
              <a:rPr lang="ru-RU" b="1" dirty="0" err="1"/>
              <a:t>Model</a:t>
            </a:r>
            <a:r>
              <a:rPr lang="ru-RU" b="1" dirty="0"/>
              <a:t> состоит из трех уровней: концептуального, уровень хранилища и уровень сопоставления (</a:t>
            </a:r>
            <a:r>
              <a:rPr lang="ru-RU" b="1" dirty="0" err="1"/>
              <a:t>маппинга</a:t>
            </a:r>
            <a:r>
              <a:rPr lang="ru-RU" b="1" dirty="0"/>
              <a:t>).</a:t>
            </a:r>
          </a:p>
          <a:p>
            <a:r>
              <a:rPr lang="ru-RU" dirty="0"/>
              <a:t>На концептуальном уровне происходит определение классов сущностей, используемых в приложении.</a:t>
            </a:r>
          </a:p>
          <a:p>
            <a:r>
              <a:rPr lang="ru-RU" dirty="0"/>
              <a:t>Уровень хранилища определяет таблицы, столбцы, отношения между таблицами и типы данных, с которыми сопоставляется используемая база данных.</a:t>
            </a:r>
          </a:p>
          <a:p>
            <a:r>
              <a:rPr lang="ru-RU" dirty="0"/>
              <a:t>Уровень сопоставления (</a:t>
            </a:r>
            <a:r>
              <a:rPr lang="ru-RU" dirty="0" err="1"/>
              <a:t>маппинга</a:t>
            </a:r>
            <a:r>
              <a:rPr lang="ru-RU" dirty="0"/>
              <a:t>) служит посредником между предыдущими двумя, определяя сопоставление между свойствами класса сущности и столбцами таблиц.</a:t>
            </a:r>
          </a:p>
          <a:p>
            <a:pPr marL="0" indent="0">
              <a:buNone/>
            </a:pPr>
            <a:r>
              <a:rPr lang="ru-RU" dirty="0"/>
              <a:t>Таким образом, мы можем через классы, определенные в приложении, взаимодействовать с таблицами из базы данных.</a:t>
            </a:r>
          </a:p>
        </p:txBody>
      </p:sp>
    </p:spTree>
    <p:extLst>
      <p:ext uri="{BB962C8B-B14F-4D97-AF65-F5344CB8AC3E}">
        <p14:creationId xmlns:p14="http://schemas.microsoft.com/office/powerpoint/2010/main" val="51011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b="1" dirty="0" err="1"/>
              <a:t>Model</a:t>
            </a:r>
            <a:r>
              <a:rPr lang="ru-RU" dirty="0"/>
              <a:t> </a:t>
            </a:r>
            <a:r>
              <a:rPr lang="ru-RU" b="1" dirty="0" err="1"/>
              <a:t>First</a:t>
            </a:r>
            <a:r>
              <a:rPr lang="ru-RU" dirty="0"/>
              <a:t> представляет еще один подход к работе с </a:t>
            </a:r>
            <a:r>
              <a:rPr lang="ru-RU" dirty="0" err="1"/>
              <a:t>Entity</a:t>
            </a:r>
            <a:r>
              <a:rPr lang="ru-RU" dirty="0"/>
              <a:t> </a:t>
            </a:r>
            <a:r>
              <a:rPr lang="ru-RU" dirty="0" err="1"/>
              <a:t>Framework</a:t>
            </a:r>
            <a:r>
              <a:rPr lang="ru-RU" dirty="0"/>
              <a:t>. Суть данного подхода состоит в том, что сначала делается модель, а потом по ней создается база данных.</a:t>
            </a:r>
            <a:endParaRPr lang="ru-RU" b="1" i="1" dirty="0" smtClean="0"/>
          </a:p>
          <a:p>
            <a:pPr marL="0" indent="0">
              <a:lnSpc>
                <a:spcPct val="100000"/>
              </a:lnSpc>
              <a:buNone/>
            </a:pPr>
            <a:r>
              <a:rPr lang="ru-RU" b="1" i="1" dirty="0" smtClean="0"/>
              <a:t>Подход </a:t>
            </a:r>
            <a:r>
              <a:rPr lang="ru-RU" b="1" i="1" dirty="0"/>
              <a:t>к проектированию </a:t>
            </a:r>
            <a:r>
              <a:rPr lang="ru-RU" b="1" i="1" dirty="0" err="1"/>
              <a:t>Model-First</a:t>
            </a:r>
            <a:r>
              <a:rPr lang="ru-RU" dirty="0"/>
              <a:t> позволяет создать сначала графическую модель с помощью дизайнера </a:t>
            </a:r>
            <a:r>
              <a:rPr lang="ru-RU" b="1" dirty="0"/>
              <a:t>EDM</a:t>
            </a:r>
            <a:r>
              <a:rPr lang="ru-RU" dirty="0"/>
              <a:t> среды </a:t>
            </a:r>
            <a:r>
              <a:rPr lang="ru-RU" dirty="0" err="1"/>
              <a:t>Visual</a:t>
            </a:r>
            <a:r>
              <a:rPr lang="ru-RU" dirty="0"/>
              <a:t> </a:t>
            </a:r>
            <a:r>
              <a:rPr lang="ru-RU" dirty="0" err="1"/>
              <a:t>Studio</a:t>
            </a:r>
            <a:r>
              <a:rPr lang="ru-RU" dirty="0"/>
              <a:t>, а уже затем на ее основе создать базу данных. </a:t>
            </a:r>
            <a:endParaRPr lang="ru-RU" sz="2800" dirty="0"/>
          </a:p>
        </p:txBody>
      </p:sp>
    </p:spTree>
    <p:extLst>
      <p:ext uri="{BB962C8B-B14F-4D97-AF65-F5344CB8AC3E}">
        <p14:creationId xmlns:p14="http://schemas.microsoft.com/office/powerpoint/2010/main" val="37003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pic>
        <p:nvPicPr>
          <p:cNvPr id="2" name="Объект 1"/>
          <p:cNvPicPr>
            <a:picLocks noGrp="1" noChangeAspect="1"/>
          </p:cNvPicPr>
          <p:nvPr>
            <p:ph idx="1"/>
          </p:nvPr>
        </p:nvPicPr>
        <p:blipFill>
          <a:blip r:embed="rId3"/>
          <a:stretch>
            <a:fillRect/>
          </a:stretch>
        </p:blipFill>
        <p:spPr>
          <a:xfrm>
            <a:off x="1188291" y="836613"/>
            <a:ext cx="9740806" cy="5761037"/>
          </a:xfrm>
          <a:prstGeom prst="rect">
            <a:avLst/>
          </a:prstGeom>
        </p:spPr>
      </p:pic>
    </p:spTree>
    <p:extLst>
      <p:ext uri="{BB962C8B-B14F-4D97-AF65-F5344CB8AC3E}">
        <p14:creationId xmlns:p14="http://schemas.microsoft.com/office/powerpoint/2010/main" val="281448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4392488" cy="5760640"/>
          </a:xfrm>
        </p:spPr>
        <p:txBody>
          <a:bodyPr rtlCol="0" anchor="ctr">
            <a:normAutofit/>
          </a:bodyPr>
          <a:lstStyle/>
          <a:p>
            <a:pPr marL="0" indent="0">
              <a:lnSpc>
                <a:spcPct val="100000"/>
              </a:lnSpc>
              <a:buNone/>
            </a:pPr>
            <a:r>
              <a:rPr lang="ru-RU" dirty="0"/>
              <a:t>Итак, создадим новый проект по типу </a:t>
            </a:r>
            <a:r>
              <a:rPr lang="ru-RU" dirty="0" err="1"/>
              <a:t>Console</a:t>
            </a:r>
            <a:r>
              <a:rPr lang="ru-RU" dirty="0"/>
              <a:t> </a:t>
            </a:r>
            <a:r>
              <a:rPr lang="ru-RU" dirty="0" err="1"/>
              <a:t>Application</a:t>
            </a:r>
            <a:r>
              <a:rPr lang="ru-RU" dirty="0"/>
              <a:t>. И затем добавим в проект новый элемент. Нажмем правой кнопкой мыши на проект в окне </a:t>
            </a:r>
            <a:r>
              <a:rPr lang="ru-RU" dirty="0" err="1"/>
              <a:t>Solution</a:t>
            </a:r>
            <a:r>
              <a:rPr lang="ru-RU" dirty="0"/>
              <a:t> </a:t>
            </a:r>
            <a:r>
              <a:rPr lang="ru-RU" dirty="0" err="1"/>
              <a:t>Explorer</a:t>
            </a:r>
            <a:r>
              <a:rPr lang="ru-RU" dirty="0"/>
              <a:t> и в появившемся списке выберем </a:t>
            </a:r>
            <a:r>
              <a:rPr lang="ru-RU" b="1" dirty="0" err="1"/>
              <a:t>Add</a:t>
            </a:r>
            <a:r>
              <a:rPr lang="ru-RU" b="1" dirty="0"/>
              <a:t> -&gt; </a:t>
            </a:r>
            <a:r>
              <a:rPr lang="ru-RU" b="1" dirty="0" err="1"/>
              <a:t>New</a:t>
            </a:r>
            <a:r>
              <a:rPr lang="ru-RU" b="1" dirty="0"/>
              <a:t> </a:t>
            </a:r>
            <a:r>
              <a:rPr lang="ru-RU" b="1" dirty="0" err="1"/>
              <a:t>Item</a:t>
            </a:r>
            <a:r>
              <a:rPr lang="ru-RU" dirty="0"/>
              <a:t>. И затем в окне добавления нового элемента выберем </a:t>
            </a:r>
            <a:r>
              <a:rPr lang="ru-RU" b="1" dirty="0"/>
              <a:t>ADO.NET </a:t>
            </a:r>
            <a:r>
              <a:rPr lang="ru-RU" b="1" dirty="0" err="1"/>
              <a:t>Entity</a:t>
            </a:r>
            <a:r>
              <a:rPr lang="ru-RU" b="1" dirty="0"/>
              <a:t> </a:t>
            </a:r>
            <a:r>
              <a:rPr lang="ru-RU" b="1" dirty="0" err="1"/>
              <a:t>Data</a:t>
            </a:r>
            <a:r>
              <a:rPr lang="ru-RU" b="1" dirty="0"/>
              <a:t> </a:t>
            </a:r>
            <a:r>
              <a:rPr lang="ru-RU" b="1" dirty="0" err="1" smtClean="0"/>
              <a:t>Model</a:t>
            </a:r>
            <a:r>
              <a:rPr lang="en-US" dirty="0"/>
              <a:t>.</a:t>
            </a:r>
            <a:endParaRPr lang="ru-RU" sz="2800" dirty="0"/>
          </a:p>
        </p:txBody>
      </p:sp>
      <p:pic>
        <p:nvPicPr>
          <p:cNvPr id="2" name="Рисунок 1"/>
          <p:cNvPicPr>
            <a:picLocks noChangeAspect="1"/>
          </p:cNvPicPr>
          <p:nvPr/>
        </p:nvPicPr>
        <p:blipFill>
          <a:blip r:embed="rId3"/>
          <a:stretch>
            <a:fillRect/>
          </a:stretch>
        </p:blipFill>
        <p:spPr>
          <a:xfrm>
            <a:off x="4738316" y="1196752"/>
            <a:ext cx="7188744" cy="5040560"/>
          </a:xfrm>
          <a:prstGeom prst="rect">
            <a:avLst/>
          </a:prstGeom>
        </p:spPr>
      </p:pic>
    </p:spTree>
    <p:extLst>
      <p:ext uri="{BB962C8B-B14F-4D97-AF65-F5344CB8AC3E}">
        <p14:creationId xmlns:p14="http://schemas.microsoft.com/office/powerpoint/2010/main" val="214610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5688632" cy="5760640"/>
          </a:xfrm>
        </p:spPr>
        <p:txBody>
          <a:bodyPr rtlCol="0" anchor="ctr">
            <a:normAutofit/>
          </a:bodyPr>
          <a:lstStyle/>
          <a:p>
            <a:pPr marL="0" indent="0">
              <a:buNone/>
            </a:pPr>
            <a:r>
              <a:rPr lang="ru-RU" dirty="0"/>
              <a:t>М</a:t>
            </a:r>
            <a:r>
              <a:rPr lang="ru-RU" dirty="0" smtClean="0"/>
              <a:t>астер </a:t>
            </a:r>
            <a:r>
              <a:rPr lang="ru-RU" dirty="0"/>
              <a:t>создания модели выглядит следующим </a:t>
            </a:r>
            <a:r>
              <a:rPr lang="ru-RU" dirty="0" smtClean="0"/>
              <a:t>образом. </a:t>
            </a:r>
            <a:r>
              <a:rPr lang="ru-RU" dirty="0"/>
              <a:t>Окно нам предлагает четыре варианта создания модели, из которых нам надо выбрать </a:t>
            </a:r>
            <a:r>
              <a:rPr lang="ru-RU" b="1" dirty="0" err="1"/>
              <a:t>Empty</a:t>
            </a:r>
            <a:r>
              <a:rPr lang="ru-RU" b="1" dirty="0"/>
              <a:t> EF </a:t>
            </a:r>
            <a:r>
              <a:rPr lang="ru-RU" b="1" dirty="0" err="1"/>
              <a:t>Designer</a:t>
            </a:r>
            <a:r>
              <a:rPr lang="ru-RU" b="1" dirty="0"/>
              <a:t> </a:t>
            </a:r>
            <a:r>
              <a:rPr lang="ru-RU" b="1" dirty="0" err="1"/>
              <a:t>Model</a:t>
            </a:r>
            <a:r>
              <a:rPr lang="ru-RU" dirty="0" smtClean="0"/>
              <a:t>.</a:t>
            </a:r>
          </a:p>
          <a:p>
            <a:pPr marL="0" indent="0">
              <a:buNone/>
            </a:pPr>
            <a:r>
              <a:rPr lang="ru-RU" dirty="0"/>
              <a:t>Нажмем кнопку </a:t>
            </a:r>
            <a:r>
              <a:rPr lang="ru-RU" dirty="0" err="1"/>
              <a:t>Finish</a:t>
            </a:r>
            <a:r>
              <a:rPr lang="ru-RU" dirty="0"/>
              <a:t>, и перед нами откроется пустое окно создания модели.</a:t>
            </a:r>
          </a:p>
        </p:txBody>
      </p:sp>
      <p:pic>
        <p:nvPicPr>
          <p:cNvPr id="2" name="Рисунок 1"/>
          <p:cNvPicPr>
            <a:picLocks noChangeAspect="1"/>
          </p:cNvPicPr>
          <p:nvPr/>
        </p:nvPicPr>
        <p:blipFill>
          <a:blip r:embed="rId3"/>
          <a:stretch>
            <a:fillRect/>
          </a:stretch>
        </p:blipFill>
        <p:spPr>
          <a:xfrm>
            <a:off x="6061901" y="1045269"/>
            <a:ext cx="5895975" cy="5343525"/>
          </a:xfrm>
          <a:prstGeom prst="rect">
            <a:avLst/>
          </a:prstGeom>
        </p:spPr>
      </p:pic>
    </p:spTree>
    <p:extLst>
      <p:ext uri="{BB962C8B-B14F-4D97-AF65-F5344CB8AC3E}">
        <p14:creationId xmlns:p14="http://schemas.microsoft.com/office/powerpoint/2010/main" val="333419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5976664" cy="5760640"/>
          </a:xfrm>
        </p:spPr>
        <p:txBody>
          <a:bodyPr rtlCol="0" anchor="ctr">
            <a:normAutofit/>
          </a:bodyPr>
          <a:lstStyle/>
          <a:p>
            <a:pPr marL="0" indent="0">
              <a:lnSpc>
                <a:spcPct val="100000"/>
              </a:lnSpc>
              <a:buNone/>
            </a:pPr>
            <a:r>
              <a:rPr lang="ru-RU" dirty="0"/>
              <a:t>Перетащим на это поле с панели </a:t>
            </a:r>
            <a:r>
              <a:rPr lang="ru-RU" dirty="0" err="1"/>
              <a:t>Toolbox</a:t>
            </a:r>
            <a:r>
              <a:rPr lang="ru-RU" dirty="0"/>
              <a:t> (Панель Инструментов) в левой части элемент </a:t>
            </a:r>
            <a:r>
              <a:rPr lang="ru-RU" dirty="0" err="1"/>
              <a:t>Entity</a:t>
            </a:r>
            <a:r>
              <a:rPr lang="ru-RU" dirty="0"/>
              <a:t>. Теперь у нас на поле создания модели имеется небольшая схема будущей модели, в которой сейчас по умолчанию указано лишь одно поле - </a:t>
            </a:r>
            <a:r>
              <a:rPr lang="ru-RU" dirty="0" err="1"/>
              <a:t>Id</a:t>
            </a:r>
            <a:r>
              <a:rPr lang="ru-RU" dirty="0"/>
              <a:t>. Во-первых, переименуем сущность. По умолчанию она называется Entity1. Выделим схему и перейдем к окну свойств в правом нижнем углу:</a:t>
            </a:r>
            <a:endParaRPr lang="ru-RU" sz="2800" dirty="0"/>
          </a:p>
        </p:txBody>
      </p:sp>
      <p:pic>
        <p:nvPicPr>
          <p:cNvPr id="2" name="Рисунок 1"/>
          <p:cNvPicPr>
            <a:picLocks noChangeAspect="1"/>
          </p:cNvPicPr>
          <p:nvPr/>
        </p:nvPicPr>
        <p:blipFill>
          <a:blip r:embed="rId3"/>
          <a:stretch>
            <a:fillRect/>
          </a:stretch>
        </p:blipFill>
        <p:spPr>
          <a:xfrm>
            <a:off x="6670476" y="2545457"/>
            <a:ext cx="5076825" cy="2343150"/>
          </a:xfrm>
          <a:prstGeom prst="rect">
            <a:avLst/>
          </a:prstGeom>
        </p:spPr>
      </p:pic>
    </p:spTree>
    <p:extLst>
      <p:ext uri="{BB962C8B-B14F-4D97-AF65-F5344CB8AC3E}">
        <p14:creationId xmlns:p14="http://schemas.microsoft.com/office/powerpoint/2010/main" val="222503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5472608" cy="5760640"/>
          </a:xfrm>
        </p:spPr>
        <p:txBody>
          <a:bodyPr rtlCol="0" anchor="ctr">
            <a:normAutofit/>
          </a:bodyPr>
          <a:lstStyle/>
          <a:p>
            <a:pPr marL="0" indent="0">
              <a:lnSpc>
                <a:spcPct val="100000"/>
              </a:lnSpc>
              <a:buNone/>
            </a:pPr>
            <a:r>
              <a:rPr lang="ru-RU" dirty="0"/>
              <a:t>Далее создадим несколько свойств. </a:t>
            </a:r>
            <a:r>
              <a:rPr lang="ru-RU" dirty="0" smtClean="0"/>
              <a:t>Итак</a:t>
            </a:r>
            <a:r>
              <a:rPr lang="ru-RU" dirty="0"/>
              <a:t>, выделим схему сущности и нажмем на правую кнопку мыши. В выпадающем списке выберем </a:t>
            </a:r>
            <a:r>
              <a:rPr lang="ru-RU" b="1" dirty="0" err="1"/>
              <a:t>Add</a:t>
            </a:r>
            <a:r>
              <a:rPr lang="ru-RU" b="1" dirty="0"/>
              <a:t> </a:t>
            </a:r>
            <a:r>
              <a:rPr lang="ru-RU" b="1" dirty="0" err="1"/>
              <a:t>New</a:t>
            </a:r>
            <a:r>
              <a:rPr lang="ru-RU" b="1" dirty="0"/>
              <a:t> -&gt; </a:t>
            </a:r>
            <a:r>
              <a:rPr lang="ru-RU" b="1" dirty="0" err="1"/>
              <a:t>Scalar</a:t>
            </a:r>
            <a:r>
              <a:rPr lang="ru-RU" b="1" dirty="0"/>
              <a:t> </a:t>
            </a:r>
            <a:r>
              <a:rPr lang="ru-RU" b="1" dirty="0" err="1"/>
              <a:t>Property</a:t>
            </a:r>
            <a:r>
              <a:rPr lang="ru-RU" dirty="0"/>
              <a:t>. После этого будет добавлено новое свойство. </a:t>
            </a:r>
            <a:r>
              <a:rPr lang="ru-RU" dirty="0" err="1"/>
              <a:t>Scalar</a:t>
            </a:r>
            <a:r>
              <a:rPr lang="ru-RU" dirty="0"/>
              <a:t> </a:t>
            </a:r>
            <a:r>
              <a:rPr lang="ru-RU" dirty="0" err="1"/>
              <a:t>Property</a:t>
            </a:r>
            <a:r>
              <a:rPr lang="ru-RU" dirty="0"/>
              <a:t> подразумевают свойства на основе простейших типов </a:t>
            </a:r>
            <a:r>
              <a:rPr lang="ru-RU" dirty="0" err="1"/>
              <a:t>int</a:t>
            </a:r>
            <a:r>
              <a:rPr lang="ru-RU" dirty="0"/>
              <a:t>, </a:t>
            </a:r>
            <a:r>
              <a:rPr lang="ru-RU" dirty="0" err="1"/>
              <a:t>float</a:t>
            </a:r>
            <a:r>
              <a:rPr lang="ru-RU" dirty="0"/>
              <a:t>, </a:t>
            </a:r>
            <a:r>
              <a:rPr lang="ru-RU" dirty="0" err="1"/>
              <a:t>string</a:t>
            </a:r>
            <a:r>
              <a:rPr lang="ru-RU" dirty="0"/>
              <a:t> и т.д. </a:t>
            </a:r>
            <a:r>
              <a:rPr lang="ru-RU" dirty="0" smtClean="0"/>
              <a:t>По </a:t>
            </a:r>
            <a:r>
              <a:rPr lang="ru-RU" dirty="0"/>
              <a:t>умолчанию все добавляемые свойства имеют тип </a:t>
            </a:r>
            <a:r>
              <a:rPr lang="ru-RU" dirty="0" err="1"/>
              <a:t>string</a:t>
            </a:r>
            <a:r>
              <a:rPr lang="ru-RU" dirty="0"/>
              <a:t>. Однако мы можем изменить тип в окне свойств.</a:t>
            </a:r>
            <a:endParaRPr lang="ru-RU" sz="2800" dirty="0"/>
          </a:p>
        </p:txBody>
      </p:sp>
      <p:pic>
        <p:nvPicPr>
          <p:cNvPr id="4" name="Рисунок 3"/>
          <p:cNvPicPr>
            <a:picLocks noChangeAspect="1"/>
          </p:cNvPicPr>
          <p:nvPr/>
        </p:nvPicPr>
        <p:blipFill>
          <a:blip r:embed="rId3"/>
          <a:stretch>
            <a:fillRect/>
          </a:stretch>
        </p:blipFill>
        <p:spPr>
          <a:xfrm>
            <a:off x="6454452" y="2492896"/>
            <a:ext cx="4829175" cy="2247900"/>
          </a:xfrm>
          <a:prstGeom prst="rect">
            <a:avLst/>
          </a:prstGeom>
        </p:spPr>
      </p:pic>
    </p:spTree>
    <p:extLst>
      <p:ext uri="{BB962C8B-B14F-4D97-AF65-F5344CB8AC3E}">
        <p14:creationId xmlns:p14="http://schemas.microsoft.com/office/powerpoint/2010/main" val="421036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7056784" cy="3888432"/>
          </a:xfrm>
        </p:spPr>
        <p:txBody>
          <a:bodyPr rtlCol="0" anchor="ctr">
            <a:normAutofit/>
          </a:bodyPr>
          <a:lstStyle/>
          <a:p>
            <a:pPr marL="0" indent="0">
              <a:lnSpc>
                <a:spcPct val="100000"/>
              </a:lnSpc>
              <a:buNone/>
            </a:pPr>
            <a:r>
              <a:rPr lang="ru-RU" dirty="0"/>
              <a:t>После этого нам нужно будет добавить связь между этими таблицами. Это можно сделать с помощью элемента </a:t>
            </a:r>
            <a:r>
              <a:rPr lang="ru-RU" dirty="0" err="1"/>
              <a:t>Association</a:t>
            </a:r>
            <a:r>
              <a:rPr lang="ru-RU" dirty="0"/>
              <a:t> с панели </a:t>
            </a:r>
            <a:r>
              <a:rPr lang="ru-RU" dirty="0" err="1"/>
              <a:t>Toolbox</a:t>
            </a:r>
            <a:r>
              <a:rPr lang="ru-RU" dirty="0"/>
              <a:t> или щелкнув правой кнопкой мыши по таблице </a:t>
            </a:r>
            <a:r>
              <a:rPr lang="en-US" dirty="0" smtClean="0"/>
              <a:t>Product </a:t>
            </a:r>
            <a:r>
              <a:rPr lang="ru-RU" dirty="0" smtClean="0"/>
              <a:t>и </a:t>
            </a:r>
            <a:r>
              <a:rPr lang="ru-RU" dirty="0"/>
              <a:t>выбрав в контекстном меню </a:t>
            </a:r>
            <a:r>
              <a:rPr lang="ru-RU" dirty="0" err="1"/>
              <a:t>Add</a:t>
            </a:r>
            <a:r>
              <a:rPr lang="ru-RU" dirty="0"/>
              <a:t> </a:t>
            </a:r>
            <a:r>
              <a:rPr lang="ru-RU" dirty="0" err="1"/>
              <a:t>New</a:t>
            </a:r>
            <a:r>
              <a:rPr lang="ru-RU" dirty="0"/>
              <a:t> --&gt; </a:t>
            </a:r>
            <a:r>
              <a:rPr lang="ru-RU" dirty="0" err="1"/>
              <a:t>Association</a:t>
            </a:r>
            <a:r>
              <a:rPr lang="ru-RU" dirty="0"/>
              <a:t>. Давайте используем второй подход. При этом откроется модальное окно </a:t>
            </a:r>
            <a:r>
              <a:rPr lang="ru-RU" dirty="0" err="1"/>
              <a:t>Add</a:t>
            </a:r>
            <a:r>
              <a:rPr lang="ru-RU" dirty="0"/>
              <a:t> </a:t>
            </a:r>
            <a:r>
              <a:rPr lang="ru-RU" dirty="0" err="1" smtClean="0"/>
              <a:t>Association</a:t>
            </a:r>
            <a:r>
              <a:rPr lang="en-US" dirty="0"/>
              <a:t>.</a:t>
            </a:r>
            <a:endParaRPr lang="ru-RU" sz="2800" dirty="0"/>
          </a:p>
        </p:txBody>
      </p:sp>
      <p:pic>
        <p:nvPicPr>
          <p:cNvPr id="2" name="Рисунок 1"/>
          <p:cNvPicPr>
            <a:picLocks noChangeAspect="1"/>
          </p:cNvPicPr>
          <p:nvPr/>
        </p:nvPicPr>
        <p:blipFill>
          <a:blip r:embed="rId3"/>
          <a:stretch>
            <a:fillRect/>
          </a:stretch>
        </p:blipFill>
        <p:spPr>
          <a:xfrm>
            <a:off x="7428447" y="1145282"/>
            <a:ext cx="4533900" cy="5143500"/>
          </a:xfrm>
          <a:prstGeom prst="rect">
            <a:avLst/>
          </a:prstGeom>
        </p:spPr>
      </p:pic>
      <p:pic>
        <p:nvPicPr>
          <p:cNvPr id="3" name="Рисунок 2"/>
          <p:cNvPicPr>
            <a:picLocks noChangeAspect="1"/>
          </p:cNvPicPr>
          <p:nvPr/>
        </p:nvPicPr>
        <p:blipFill>
          <a:blip r:embed="rId4"/>
          <a:stretch>
            <a:fillRect/>
          </a:stretch>
        </p:blipFill>
        <p:spPr>
          <a:xfrm>
            <a:off x="1489298" y="4523268"/>
            <a:ext cx="4457700" cy="2105025"/>
          </a:xfrm>
          <a:prstGeom prst="rect">
            <a:avLst/>
          </a:prstGeom>
        </p:spPr>
      </p:pic>
    </p:spTree>
    <p:extLst>
      <p:ext uri="{BB962C8B-B14F-4D97-AF65-F5344CB8AC3E}">
        <p14:creationId xmlns:p14="http://schemas.microsoft.com/office/powerpoint/2010/main" val="226789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pic>
        <p:nvPicPr>
          <p:cNvPr id="2" name="Объект 1"/>
          <p:cNvPicPr>
            <a:picLocks noGrp="1" noChangeAspect="1"/>
          </p:cNvPicPr>
          <p:nvPr>
            <p:ph idx="1"/>
          </p:nvPr>
        </p:nvPicPr>
        <p:blipFill>
          <a:blip r:embed="rId3"/>
          <a:stretch>
            <a:fillRect/>
          </a:stretch>
        </p:blipFill>
        <p:spPr>
          <a:xfrm>
            <a:off x="693812" y="1124744"/>
            <a:ext cx="4562475" cy="5133975"/>
          </a:xfrm>
          <a:prstGeom prst="rect">
            <a:avLst/>
          </a:prstGeom>
        </p:spPr>
      </p:pic>
      <p:pic>
        <p:nvPicPr>
          <p:cNvPr id="3" name="Рисунок 2"/>
          <p:cNvPicPr>
            <a:picLocks noChangeAspect="1"/>
          </p:cNvPicPr>
          <p:nvPr/>
        </p:nvPicPr>
        <p:blipFill>
          <a:blip r:embed="rId4"/>
          <a:stretch>
            <a:fillRect/>
          </a:stretch>
        </p:blipFill>
        <p:spPr>
          <a:xfrm>
            <a:off x="7564610" y="2658268"/>
            <a:ext cx="4362450" cy="2066925"/>
          </a:xfrm>
          <a:prstGeom prst="rect">
            <a:avLst/>
          </a:prstGeom>
        </p:spPr>
      </p:pic>
      <p:sp>
        <p:nvSpPr>
          <p:cNvPr id="4" name="Стрелка вправо 3"/>
          <p:cNvSpPr/>
          <p:nvPr/>
        </p:nvSpPr>
        <p:spPr>
          <a:xfrm>
            <a:off x="5676186" y="3511710"/>
            <a:ext cx="151216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825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7200800" cy="5760640"/>
          </a:xfrm>
        </p:spPr>
        <p:txBody>
          <a:bodyPr rtlCol="0" anchor="ctr">
            <a:normAutofit/>
          </a:bodyPr>
          <a:lstStyle/>
          <a:p>
            <a:pPr marL="0" indent="0">
              <a:lnSpc>
                <a:spcPct val="100000"/>
              </a:lnSpc>
              <a:buNone/>
            </a:pPr>
            <a:r>
              <a:rPr lang="ru-RU" dirty="0"/>
              <a:t>Теперь вам нужно будет сгенерировать базу данных из этой графической модели. Для этого щелкните правой кнопкой мыши в свободном месте графического редактора и выберите из контекстного меню команду </a:t>
            </a:r>
            <a:r>
              <a:rPr lang="ru-RU" dirty="0" err="1"/>
              <a:t>Generate</a:t>
            </a:r>
            <a:r>
              <a:rPr lang="ru-RU" dirty="0"/>
              <a:t> </a:t>
            </a:r>
            <a:r>
              <a:rPr lang="ru-RU" dirty="0" err="1"/>
              <a:t>Database</a:t>
            </a:r>
            <a:r>
              <a:rPr lang="ru-RU" dirty="0"/>
              <a:t> </a:t>
            </a:r>
            <a:r>
              <a:rPr lang="ru-RU" dirty="0" err="1"/>
              <a:t>From</a:t>
            </a:r>
            <a:r>
              <a:rPr lang="ru-RU" dirty="0"/>
              <a:t> </a:t>
            </a:r>
            <a:r>
              <a:rPr lang="ru-RU" dirty="0" err="1"/>
              <a:t>Model</a:t>
            </a:r>
            <a:r>
              <a:rPr lang="ru-RU" dirty="0"/>
              <a:t>. В открывшемся диалоговом окне вам нужно будет щелкнуть по кнопке </a:t>
            </a:r>
            <a:r>
              <a:rPr lang="ru-RU" dirty="0" err="1"/>
              <a:t>New</a:t>
            </a:r>
            <a:r>
              <a:rPr lang="ru-RU" dirty="0"/>
              <a:t> </a:t>
            </a:r>
            <a:r>
              <a:rPr lang="ru-RU" dirty="0" err="1"/>
              <a:t>Connection</a:t>
            </a:r>
            <a:r>
              <a:rPr lang="ru-RU" dirty="0"/>
              <a:t>, подключиться к SQL </a:t>
            </a:r>
            <a:r>
              <a:rPr lang="ru-RU" dirty="0" err="1"/>
              <a:t>Server</a:t>
            </a:r>
            <a:r>
              <a:rPr lang="ru-RU" dirty="0"/>
              <a:t>, задать имя базы данных </a:t>
            </a:r>
            <a:r>
              <a:rPr lang="ru-RU" dirty="0" smtClean="0"/>
              <a:t>и </a:t>
            </a:r>
            <a:r>
              <a:rPr lang="ru-RU" dirty="0"/>
              <a:t>сгенерировать базу данных.</a:t>
            </a:r>
            <a:endParaRPr lang="ru-RU" sz="2800" dirty="0"/>
          </a:p>
        </p:txBody>
      </p:sp>
      <p:pic>
        <p:nvPicPr>
          <p:cNvPr id="2" name="Рисунок 1"/>
          <p:cNvPicPr>
            <a:picLocks noChangeAspect="1"/>
          </p:cNvPicPr>
          <p:nvPr/>
        </p:nvPicPr>
        <p:blipFill>
          <a:blip r:embed="rId3"/>
          <a:stretch>
            <a:fillRect/>
          </a:stretch>
        </p:blipFill>
        <p:spPr>
          <a:xfrm>
            <a:off x="7534572" y="1245294"/>
            <a:ext cx="4267200" cy="4943475"/>
          </a:xfrm>
          <a:prstGeom prst="rect">
            <a:avLst/>
          </a:prstGeom>
        </p:spPr>
      </p:pic>
    </p:spTree>
    <p:extLst>
      <p:ext uri="{BB962C8B-B14F-4D97-AF65-F5344CB8AC3E}">
        <p14:creationId xmlns:p14="http://schemas.microsoft.com/office/powerpoint/2010/main" val="90748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pic>
        <p:nvPicPr>
          <p:cNvPr id="5" name="Объект 4"/>
          <p:cNvPicPr>
            <a:picLocks noGrp="1" noChangeAspect="1"/>
          </p:cNvPicPr>
          <p:nvPr>
            <p:ph idx="1"/>
          </p:nvPr>
        </p:nvPicPr>
        <p:blipFill>
          <a:blip r:embed="rId3"/>
          <a:stretch>
            <a:fillRect/>
          </a:stretch>
        </p:blipFill>
        <p:spPr>
          <a:xfrm>
            <a:off x="3862164" y="908720"/>
            <a:ext cx="4720422" cy="5609778"/>
          </a:xfrm>
          <a:prstGeom prst="rect">
            <a:avLst/>
          </a:prstGeom>
        </p:spPr>
      </p:pic>
    </p:spTree>
    <p:extLst>
      <p:ext uri="{BB962C8B-B14F-4D97-AF65-F5344CB8AC3E}">
        <p14:creationId xmlns:p14="http://schemas.microsoft.com/office/powerpoint/2010/main" val="383094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Понятие модели. </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dirty="0" err="1"/>
              <a:t>Entity</a:t>
            </a:r>
            <a:r>
              <a:rPr lang="ru-RU" dirty="0"/>
              <a:t> </a:t>
            </a:r>
            <a:r>
              <a:rPr lang="ru-RU" dirty="0" err="1"/>
              <a:t>Framework</a:t>
            </a:r>
            <a:r>
              <a:rPr lang="ru-RU" dirty="0"/>
              <a:t> акцентирует свое внимание на моделировании, в котором вы увидите много знакомых вещей – здесь используются </a:t>
            </a:r>
            <a:r>
              <a:rPr lang="ru-RU" i="1" dirty="0"/>
              <a:t>диаграммы ER (</a:t>
            </a:r>
            <a:r>
              <a:rPr lang="ru-RU" i="1" dirty="0" err="1"/>
              <a:t>entity-relationship</a:t>
            </a:r>
            <a:r>
              <a:rPr lang="ru-RU" i="1" dirty="0"/>
              <a:t>, “сущность-отношение”)</a:t>
            </a:r>
            <a:r>
              <a:rPr lang="ru-RU" dirty="0"/>
              <a:t>, подход с использованием логического и физического проектирования слоев и многое другое. Ядром </a:t>
            </a:r>
            <a:r>
              <a:rPr lang="ru-RU" dirty="0" err="1"/>
              <a:t>Entity</a:t>
            </a:r>
            <a:r>
              <a:rPr lang="ru-RU" dirty="0"/>
              <a:t> </a:t>
            </a:r>
            <a:r>
              <a:rPr lang="ru-RU" dirty="0" err="1"/>
              <a:t>Framework</a:t>
            </a:r>
            <a:r>
              <a:rPr lang="ru-RU" dirty="0"/>
              <a:t> является </a:t>
            </a:r>
            <a:r>
              <a:rPr lang="ru-RU" b="1" dirty="0"/>
              <a:t>модель EDM (</a:t>
            </a:r>
            <a:r>
              <a:rPr lang="ru-RU" b="1" dirty="0" err="1"/>
              <a:t>Entity</a:t>
            </a:r>
            <a:r>
              <a:rPr lang="ru-RU" b="1" dirty="0"/>
              <a:t> </a:t>
            </a:r>
            <a:r>
              <a:rPr lang="ru-RU" b="1" dirty="0" err="1"/>
              <a:t>Data</a:t>
            </a:r>
            <a:r>
              <a:rPr lang="ru-RU" b="1" dirty="0"/>
              <a:t> </a:t>
            </a:r>
            <a:r>
              <a:rPr lang="ru-RU" b="1" dirty="0" err="1"/>
              <a:t>Model</a:t>
            </a:r>
            <a:r>
              <a:rPr lang="ru-RU" b="1" dirty="0"/>
              <a:t>)</a:t>
            </a:r>
            <a:r>
              <a:rPr lang="ru-RU" dirty="0"/>
              <a:t>, суть которой заключается в хранении сущностей (</a:t>
            </a:r>
            <a:r>
              <a:rPr lang="ru-RU" dirty="0" err="1"/>
              <a:t>entity</a:t>
            </a:r>
            <a:r>
              <a:rPr lang="ru-RU" dirty="0"/>
              <a:t>) в виде строго типизированных классов, а не в виде объектов схемы базы </a:t>
            </a:r>
            <a:r>
              <a:rPr lang="ru-RU" dirty="0" smtClean="0"/>
              <a:t>данных. Модель </a:t>
            </a:r>
            <a:r>
              <a:rPr lang="ru-RU" dirty="0"/>
              <a:t>EDM позволяет обеспечить связь между сущностными классами в коде и таблицами базы данных.</a:t>
            </a:r>
            <a:endParaRPr lang="ru-RU" sz="2800" dirty="0"/>
          </a:p>
        </p:txBody>
      </p:sp>
    </p:spTree>
    <p:extLst>
      <p:ext uri="{BB962C8B-B14F-4D97-AF65-F5344CB8AC3E}">
        <p14:creationId xmlns:p14="http://schemas.microsoft.com/office/powerpoint/2010/main" val="307867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pic>
        <p:nvPicPr>
          <p:cNvPr id="2" name="Объект 1"/>
          <p:cNvPicPr>
            <a:picLocks noGrp="1" noChangeAspect="1"/>
          </p:cNvPicPr>
          <p:nvPr>
            <p:ph idx="1"/>
          </p:nvPr>
        </p:nvPicPr>
        <p:blipFill>
          <a:blip r:embed="rId3"/>
          <a:stretch>
            <a:fillRect/>
          </a:stretch>
        </p:blipFill>
        <p:spPr>
          <a:xfrm>
            <a:off x="3120231" y="869156"/>
            <a:ext cx="5876925" cy="5695950"/>
          </a:xfrm>
          <a:prstGeom prst="rect">
            <a:avLst/>
          </a:prstGeom>
        </p:spPr>
      </p:pic>
    </p:spTree>
    <p:extLst>
      <p:ext uri="{BB962C8B-B14F-4D97-AF65-F5344CB8AC3E}">
        <p14:creationId xmlns:p14="http://schemas.microsoft.com/office/powerpoint/2010/main" val="330542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pic>
        <p:nvPicPr>
          <p:cNvPr id="2" name="Объект 1"/>
          <p:cNvPicPr>
            <a:picLocks noGrp="1" noChangeAspect="1"/>
          </p:cNvPicPr>
          <p:nvPr>
            <p:ph idx="1"/>
          </p:nvPr>
        </p:nvPicPr>
        <p:blipFill>
          <a:blip r:embed="rId3"/>
          <a:stretch>
            <a:fillRect/>
          </a:stretch>
        </p:blipFill>
        <p:spPr>
          <a:xfrm>
            <a:off x="477788" y="814155"/>
            <a:ext cx="5867400" cy="5724525"/>
          </a:xfrm>
          <a:prstGeom prst="rect">
            <a:avLst/>
          </a:prstGeom>
        </p:spPr>
      </p:pic>
      <p:pic>
        <p:nvPicPr>
          <p:cNvPr id="3" name="Рисунок 2"/>
          <p:cNvPicPr>
            <a:picLocks noChangeAspect="1"/>
          </p:cNvPicPr>
          <p:nvPr/>
        </p:nvPicPr>
        <p:blipFill>
          <a:blip r:embed="rId4"/>
          <a:stretch>
            <a:fillRect/>
          </a:stretch>
        </p:blipFill>
        <p:spPr>
          <a:xfrm>
            <a:off x="8326660" y="2060848"/>
            <a:ext cx="3110110" cy="3168352"/>
          </a:xfrm>
          <a:prstGeom prst="rect">
            <a:avLst/>
          </a:prstGeom>
        </p:spPr>
      </p:pic>
      <p:sp>
        <p:nvSpPr>
          <p:cNvPr id="4" name="Стрелка вправо 3"/>
          <p:cNvSpPr/>
          <p:nvPr/>
        </p:nvSpPr>
        <p:spPr>
          <a:xfrm>
            <a:off x="6543836" y="3429000"/>
            <a:ext cx="158417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00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pic>
        <p:nvPicPr>
          <p:cNvPr id="2" name="Объект 1"/>
          <p:cNvPicPr>
            <a:picLocks noGrp="1" noChangeAspect="1"/>
          </p:cNvPicPr>
          <p:nvPr>
            <p:ph idx="1"/>
          </p:nvPr>
        </p:nvPicPr>
        <p:blipFill>
          <a:blip r:embed="rId3"/>
          <a:stretch>
            <a:fillRect/>
          </a:stretch>
        </p:blipFill>
        <p:spPr>
          <a:xfrm>
            <a:off x="1705769" y="1240631"/>
            <a:ext cx="8705850" cy="4953000"/>
          </a:xfrm>
          <a:prstGeom prst="rect">
            <a:avLst/>
          </a:prstGeom>
        </p:spPr>
      </p:pic>
      <p:sp>
        <p:nvSpPr>
          <p:cNvPr id="3" name="Овал 2"/>
          <p:cNvSpPr/>
          <p:nvPr/>
        </p:nvSpPr>
        <p:spPr>
          <a:xfrm>
            <a:off x="1705769" y="1412776"/>
            <a:ext cx="356195" cy="36004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10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pic>
        <p:nvPicPr>
          <p:cNvPr id="2" name="Объект 1"/>
          <p:cNvPicPr>
            <a:picLocks noGrp="1" noChangeAspect="1"/>
          </p:cNvPicPr>
          <p:nvPr>
            <p:ph idx="1"/>
          </p:nvPr>
        </p:nvPicPr>
        <p:blipFill>
          <a:blip r:embed="rId3"/>
          <a:stretch>
            <a:fillRect/>
          </a:stretch>
        </p:blipFill>
        <p:spPr>
          <a:xfrm>
            <a:off x="4798268" y="836712"/>
            <a:ext cx="7060401" cy="5761037"/>
          </a:xfrm>
          <a:prstGeom prst="rect">
            <a:avLst/>
          </a:prstGeom>
        </p:spPr>
      </p:pic>
      <p:sp>
        <p:nvSpPr>
          <p:cNvPr id="3" name="Прямоугольник 2"/>
          <p:cNvSpPr/>
          <p:nvPr/>
        </p:nvSpPr>
        <p:spPr>
          <a:xfrm>
            <a:off x="223520" y="1489012"/>
            <a:ext cx="4506358" cy="1754326"/>
          </a:xfrm>
          <a:prstGeom prst="rect">
            <a:avLst/>
          </a:prstGeom>
        </p:spPr>
        <p:txBody>
          <a:bodyPr wrap="square">
            <a:spAutoFit/>
          </a:bodyPr>
          <a:lstStyle/>
          <a:p>
            <a:r>
              <a:rPr lang="ru-RU" dirty="0">
                <a:solidFill>
                  <a:srgbClr val="E4E4E4"/>
                </a:solidFill>
                <a:latin typeface="OpenSansRegular"/>
              </a:rPr>
              <a:t>После этого постройте решение командой </a:t>
            </a:r>
            <a:r>
              <a:rPr lang="ru-RU" dirty="0" err="1">
                <a:solidFill>
                  <a:srgbClr val="E4E4E4"/>
                </a:solidFill>
                <a:latin typeface="OpenSansRegular"/>
              </a:rPr>
              <a:t>Build</a:t>
            </a:r>
            <a:r>
              <a:rPr lang="ru-RU" dirty="0">
                <a:solidFill>
                  <a:srgbClr val="E4E4E4"/>
                </a:solidFill>
                <a:latin typeface="OpenSansRegular"/>
              </a:rPr>
              <a:t> --&gt; </a:t>
            </a:r>
            <a:r>
              <a:rPr lang="ru-RU" dirty="0" err="1">
                <a:solidFill>
                  <a:srgbClr val="E4E4E4"/>
                </a:solidFill>
                <a:latin typeface="OpenSansRegular"/>
              </a:rPr>
              <a:t>Solution</a:t>
            </a:r>
            <a:r>
              <a:rPr lang="ru-RU" dirty="0">
                <a:solidFill>
                  <a:srgbClr val="E4E4E4"/>
                </a:solidFill>
                <a:latin typeface="OpenSansRegular"/>
              </a:rPr>
              <a:t>, чтобы </a:t>
            </a:r>
            <a:r>
              <a:rPr lang="ru-RU" dirty="0" err="1">
                <a:solidFill>
                  <a:srgbClr val="E4E4E4"/>
                </a:solidFill>
                <a:latin typeface="OpenSansRegular"/>
              </a:rPr>
              <a:t>Visual</a:t>
            </a:r>
            <a:r>
              <a:rPr lang="ru-RU" dirty="0">
                <a:solidFill>
                  <a:srgbClr val="E4E4E4"/>
                </a:solidFill>
                <a:latin typeface="OpenSansRegular"/>
              </a:rPr>
              <a:t> </a:t>
            </a:r>
            <a:r>
              <a:rPr lang="ru-RU" dirty="0" err="1">
                <a:solidFill>
                  <a:srgbClr val="E4E4E4"/>
                </a:solidFill>
                <a:latin typeface="OpenSansRegular"/>
              </a:rPr>
              <a:t>Studio</a:t>
            </a:r>
            <a:r>
              <a:rPr lang="ru-RU" dirty="0">
                <a:solidFill>
                  <a:srgbClr val="E4E4E4"/>
                </a:solidFill>
                <a:latin typeface="OpenSansRegular"/>
              </a:rPr>
              <a:t> скомпилировало наше приложение и автоматически сгенерировало класс контекста для кода доступа к базе данных.</a:t>
            </a:r>
            <a:endParaRPr lang="en-US" dirty="0"/>
          </a:p>
        </p:txBody>
      </p:sp>
    </p:spTree>
    <p:extLst>
      <p:ext uri="{BB962C8B-B14F-4D97-AF65-F5344CB8AC3E}">
        <p14:creationId xmlns:p14="http://schemas.microsoft.com/office/powerpoint/2010/main" val="15867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en-US" dirty="0"/>
              <a:t>Model First</a:t>
            </a:r>
            <a:endParaRPr lang="ru-RU" dirty="0"/>
          </a:p>
        </p:txBody>
      </p:sp>
      <p:sp>
        <p:nvSpPr>
          <p:cNvPr id="14" name="Объект 13"/>
          <p:cNvSpPr>
            <a:spLocks noGrp="1"/>
          </p:cNvSpPr>
          <p:nvPr>
            <p:ph idx="1"/>
          </p:nvPr>
        </p:nvSpPr>
        <p:spPr>
          <a:xfrm>
            <a:off x="189756" y="836712"/>
            <a:ext cx="11737304" cy="5760640"/>
          </a:xfrm>
        </p:spPr>
        <p:txBody>
          <a:bodyPr rtlCol="0" anchor="ctr">
            <a:normAutofit fontScale="77500" lnSpcReduction="20000"/>
          </a:bodyPr>
          <a:lstStyle/>
          <a:p>
            <a:pPr marL="0" indent="0">
              <a:lnSpc>
                <a:spcPct val="100000"/>
              </a:lnSpc>
              <a:buNone/>
            </a:pPr>
            <a:r>
              <a:rPr lang="en-US" sz="2800" b="1" i="1" dirty="0">
                <a:solidFill>
                  <a:srgbClr val="00B050"/>
                </a:solidFill>
              </a:rPr>
              <a:t>using (Model1Container </a:t>
            </a:r>
            <a:r>
              <a:rPr lang="en-US" sz="2800" b="1" i="1" dirty="0" err="1">
                <a:solidFill>
                  <a:srgbClr val="00B050"/>
                </a:solidFill>
              </a:rPr>
              <a:t>db</a:t>
            </a:r>
            <a:r>
              <a:rPr lang="en-US" sz="2800" b="1" i="1" dirty="0">
                <a:solidFill>
                  <a:srgbClr val="00B050"/>
                </a:solidFill>
              </a:rPr>
              <a:t> = new Model1Container())</a:t>
            </a:r>
          </a:p>
          <a:p>
            <a:pPr marL="0" indent="0">
              <a:lnSpc>
                <a:spcPct val="100000"/>
              </a:lnSpc>
              <a:buNone/>
            </a:pPr>
            <a:r>
              <a:rPr lang="en-US" sz="2800" b="1" i="1" dirty="0">
                <a:solidFill>
                  <a:srgbClr val="00B050"/>
                </a:solidFill>
              </a:rPr>
              <a:t>            {</a:t>
            </a:r>
          </a:p>
          <a:p>
            <a:pPr marL="0" indent="0">
              <a:lnSpc>
                <a:spcPct val="100000"/>
              </a:lnSpc>
              <a:buNone/>
            </a:pPr>
            <a:r>
              <a:rPr lang="en-US" sz="2800" b="1" i="1" dirty="0">
                <a:solidFill>
                  <a:srgbClr val="00B050"/>
                </a:solidFill>
              </a:rPr>
              <a:t>                Product </a:t>
            </a:r>
            <a:r>
              <a:rPr lang="en-US" sz="2800" b="1" i="1" dirty="0" err="1">
                <a:solidFill>
                  <a:srgbClr val="00B050"/>
                </a:solidFill>
              </a:rPr>
              <a:t>product</a:t>
            </a:r>
            <a:r>
              <a:rPr lang="en-US" sz="2800" b="1" i="1" dirty="0">
                <a:solidFill>
                  <a:srgbClr val="00B050"/>
                </a:solidFill>
              </a:rPr>
              <a:t> = new Product() { </a:t>
            </a:r>
            <a:r>
              <a:rPr lang="en-US" sz="2800" b="1" i="1" dirty="0" err="1">
                <a:solidFill>
                  <a:srgbClr val="00B050"/>
                </a:solidFill>
              </a:rPr>
              <a:t>NameOfProduct</a:t>
            </a:r>
            <a:r>
              <a:rPr lang="en-US" sz="2800" b="1" i="1" dirty="0">
                <a:solidFill>
                  <a:srgbClr val="00B050"/>
                </a:solidFill>
              </a:rPr>
              <a:t> = "TV", Amount = 3, Price = 30000 };</a:t>
            </a:r>
          </a:p>
          <a:p>
            <a:pPr marL="0" indent="0">
              <a:lnSpc>
                <a:spcPct val="100000"/>
              </a:lnSpc>
              <a:buNone/>
            </a:pPr>
            <a:r>
              <a:rPr lang="en-US" sz="2800" b="1" i="1" dirty="0">
                <a:solidFill>
                  <a:srgbClr val="00B050"/>
                </a:solidFill>
              </a:rPr>
              <a:t>                </a:t>
            </a:r>
            <a:r>
              <a:rPr lang="en-US" sz="2800" b="1" i="1" dirty="0" err="1">
                <a:solidFill>
                  <a:srgbClr val="00B050"/>
                </a:solidFill>
              </a:rPr>
              <a:t>db.ProductSet.Add</a:t>
            </a:r>
            <a:r>
              <a:rPr lang="en-US" sz="2800" b="1" i="1" dirty="0">
                <a:solidFill>
                  <a:srgbClr val="00B050"/>
                </a:solidFill>
              </a:rPr>
              <a:t>(product);</a:t>
            </a:r>
          </a:p>
          <a:p>
            <a:pPr marL="0" indent="0">
              <a:lnSpc>
                <a:spcPct val="100000"/>
              </a:lnSpc>
              <a:buNone/>
            </a:pPr>
            <a:r>
              <a:rPr lang="en-US" sz="2800" b="1" i="1" dirty="0">
                <a:solidFill>
                  <a:srgbClr val="00B050"/>
                </a:solidFill>
              </a:rPr>
              <a:t>                </a:t>
            </a:r>
            <a:r>
              <a:rPr lang="en-US" sz="2800" b="1" i="1" dirty="0" err="1">
                <a:solidFill>
                  <a:srgbClr val="00B050"/>
                </a:solidFill>
              </a:rPr>
              <a:t>db.SaveChanges</a:t>
            </a:r>
            <a:r>
              <a:rPr lang="en-US" sz="2800" b="1" i="1" dirty="0">
                <a:solidFill>
                  <a:srgbClr val="00B050"/>
                </a:solidFill>
              </a:rPr>
              <a:t>();</a:t>
            </a:r>
          </a:p>
          <a:p>
            <a:pPr marL="0" indent="0">
              <a:lnSpc>
                <a:spcPct val="100000"/>
              </a:lnSpc>
              <a:buNone/>
            </a:pPr>
            <a:endParaRPr lang="en-US" sz="2800" b="1" i="1" dirty="0">
              <a:solidFill>
                <a:srgbClr val="00B050"/>
              </a:solidFill>
            </a:endParaRPr>
          </a:p>
          <a:p>
            <a:pPr marL="0" indent="0">
              <a:lnSpc>
                <a:spcPct val="100000"/>
              </a:lnSpc>
              <a:buNone/>
            </a:pPr>
            <a:r>
              <a:rPr lang="en-US" sz="2800" b="1" i="1" dirty="0">
                <a:solidFill>
                  <a:srgbClr val="00B050"/>
                </a:solidFill>
              </a:rPr>
              <a:t>                Order </a:t>
            </a:r>
            <a:r>
              <a:rPr lang="en-US" sz="2800" b="1" i="1" dirty="0" err="1">
                <a:solidFill>
                  <a:srgbClr val="00B050"/>
                </a:solidFill>
              </a:rPr>
              <a:t>order</a:t>
            </a:r>
            <a:r>
              <a:rPr lang="en-US" sz="2800" b="1" i="1" dirty="0">
                <a:solidFill>
                  <a:srgbClr val="00B050"/>
                </a:solidFill>
              </a:rPr>
              <a:t> = new Order() { </a:t>
            </a:r>
            <a:r>
              <a:rPr lang="en-US" sz="2800" b="1" i="1" dirty="0" err="1">
                <a:solidFill>
                  <a:srgbClr val="00B050"/>
                </a:solidFill>
              </a:rPr>
              <a:t>NumberOfOrder</a:t>
            </a:r>
            <a:r>
              <a:rPr lang="en-US" sz="2800" b="1" i="1" dirty="0">
                <a:solidFill>
                  <a:srgbClr val="00B050"/>
                </a:solidFill>
              </a:rPr>
              <a:t> = 12344, </a:t>
            </a:r>
            <a:r>
              <a:rPr lang="en-US" sz="2800" b="1" i="1" dirty="0" err="1">
                <a:solidFill>
                  <a:srgbClr val="00B050"/>
                </a:solidFill>
              </a:rPr>
              <a:t>ProductId</a:t>
            </a:r>
            <a:r>
              <a:rPr lang="en-US" sz="2800" b="1" i="1" dirty="0">
                <a:solidFill>
                  <a:srgbClr val="00B050"/>
                </a:solidFill>
              </a:rPr>
              <a:t> = </a:t>
            </a:r>
            <a:r>
              <a:rPr lang="en-US" sz="2800" b="1" i="1" dirty="0" err="1">
                <a:solidFill>
                  <a:srgbClr val="00B050"/>
                </a:solidFill>
              </a:rPr>
              <a:t>db.ProductSet.Where</a:t>
            </a:r>
            <a:r>
              <a:rPr lang="en-US" sz="2800" b="1" i="1" dirty="0">
                <a:solidFill>
                  <a:srgbClr val="00B050"/>
                </a:solidFill>
              </a:rPr>
              <a:t>(p =&gt; </a:t>
            </a:r>
            <a:r>
              <a:rPr lang="en-US" sz="2800" b="1" i="1" dirty="0" err="1">
                <a:solidFill>
                  <a:srgbClr val="00B050"/>
                </a:solidFill>
              </a:rPr>
              <a:t>p.NameOfProduct</a:t>
            </a:r>
            <a:r>
              <a:rPr lang="en-US" sz="2800" b="1" i="1" dirty="0">
                <a:solidFill>
                  <a:srgbClr val="00B050"/>
                </a:solidFill>
              </a:rPr>
              <a:t> == </a:t>
            </a:r>
            <a:r>
              <a:rPr lang="en-US" sz="2800" b="1" i="1" dirty="0" err="1">
                <a:solidFill>
                  <a:srgbClr val="00B050"/>
                </a:solidFill>
              </a:rPr>
              <a:t>product.NameOfProduct</a:t>
            </a:r>
            <a:r>
              <a:rPr lang="en-US" sz="2800" b="1" i="1" dirty="0">
                <a:solidFill>
                  <a:srgbClr val="00B050"/>
                </a:solidFill>
              </a:rPr>
              <a:t>).Select(p =&gt; </a:t>
            </a:r>
            <a:r>
              <a:rPr lang="en-US" sz="2800" b="1" i="1" dirty="0" err="1">
                <a:solidFill>
                  <a:srgbClr val="00B050"/>
                </a:solidFill>
              </a:rPr>
              <a:t>p.Id</a:t>
            </a:r>
            <a:r>
              <a:rPr lang="en-US" sz="2800" b="1" i="1" dirty="0">
                <a:solidFill>
                  <a:srgbClr val="00B050"/>
                </a:solidFill>
              </a:rPr>
              <a:t>).First() };</a:t>
            </a:r>
          </a:p>
          <a:p>
            <a:pPr marL="0" indent="0">
              <a:lnSpc>
                <a:spcPct val="100000"/>
              </a:lnSpc>
              <a:buNone/>
            </a:pPr>
            <a:r>
              <a:rPr lang="en-US" sz="2800" b="1" i="1" dirty="0">
                <a:solidFill>
                  <a:srgbClr val="00B050"/>
                </a:solidFill>
              </a:rPr>
              <a:t>                </a:t>
            </a:r>
            <a:r>
              <a:rPr lang="en-US" sz="2800" b="1" i="1" dirty="0" err="1">
                <a:solidFill>
                  <a:srgbClr val="00B050"/>
                </a:solidFill>
              </a:rPr>
              <a:t>db.OrderSet.Add</a:t>
            </a:r>
            <a:r>
              <a:rPr lang="en-US" sz="2800" b="1" i="1" dirty="0">
                <a:solidFill>
                  <a:srgbClr val="00B050"/>
                </a:solidFill>
              </a:rPr>
              <a:t>(order);</a:t>
            </a:r>
          </a:p>
          <a:p>
            <a:pPr marL="0" indent="0">
              <a:lnSpc>
                <a:spcPct val="100000"/>
              </a:lnSpc>
              <a:buNone/>
            </a:pPr>
            <a:r>
              <a:rPr lang="en-US" sz="2800" b="1" i="1" dirty="0">
                <a:solidFill>
                  <a:srgbClr val="00B050"/>
                </a:solidFill>
              </a:rPr>
              <a:t>                </a:t>
            </a:r>
            <a:r>
              <a:rPr lang="en-US" sz="2800" b="1" i="1" dirty="0" err="1">
                <a:solidFill>
                  <a:srgbClr val="00B050"/>
                </a:solidFill>
              </a:rPr>
              <a:t>db.SaveChanges</a:t>
            </a:r>
            <a:r>
              <a:rPr lang="en-US" sz="2800" b="1" i="1" dirty="0">
                <a:solidFill>
                  <a:srgbClr val="00B050"/>
                </a:solidFill>
              </a:rPr>
              <a:t>();</a:t>
            </a:r>
          </a:p>
          <a:p>
            <a:pPr marL="0" indent="0">
              <a:lnSpc>
                <a:spcPct val="100000"/>
              </a:lnSpc>
              <a:buNone/>
            </a:pPr>
            <a:r>
              <a:rPr lang="en-US" sz="2800" b="1" i="1" dirty="0">
                <a:solidFill>
                  <a:srgbClr val="00B050"/>
                </a:solidFill>
              </a:rPr>
              <a:t>            </a:t>
            </a:r>
            <a:r>
              <a:rPr lang="en-US" sz="2800" b="1" i="1" dirty="0" smtClean="0">
                <a:solidFill>
                  <a:srgbClr val="00B050"/>
                </a:solidFill>
              </a:rPr>
              <a:t>}</a:t>
            </a:r>
          </a:p>
          <a:p>
            <a:pPr marL="0" indent="0">
              <a:lnSpc>
                <a:spcPct val="100000"/>
              </a:lnSpc>
              <a:buNone/>
            </a:pPr>
            <a:r>
              <a:rPr lang="ru-RU" dirty="0"/>
              <a:t>Как видно из этого примера, код не особо отличается от того, который мы использовали в </a:t>
            </a:r>
            <a:r>
              <a:rPr lang="en-US" dirty="0" smtClean="0"/>
              <a:t>DB First</a:t>
            </a:r>
            <a:r>
              <a:rPr lang="ru-RU" dirty="0" smtClean="0"/>
              <a:t>.</a:t>
            </a:r>
            <a:r>
              <a:rPr lang="ru-RU" dirty="0"/>
              <a:t> </a:t>
            </a:r>
            <a:endParaRPr lang="ru-RU" sz="2800" b="1" i="1" dirty="0">
              <a:solidFill>
                <a:srgbClr val="00B050"/>
              </a:solidFill>
            </a:endParaRPr>
          </a:p>
        </p:txBody>
      </p:sp>
    </p:spTree>
    <p:extLst>
      <p:ext uri="{BB962C8B-B14F-4D97-AF65-F5344CB8AC3E}">
        <p14:creationId xmlns:p14="http://schemas.microsoft.com/office/powerpoint/2010/main" val="413638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9637710" cy="2895600"/>
          </a:xfrm>
        </p:spPr>
        <p:txBody>
          <a:bodyPr/>
          <a:lstStyle/>
          <a:p>
            <a:r>
              <a:rPr lang="ru-RU" dirty="0" smtClean="0"/>
              <a:t>Спасибо за внимание!</a:t>
            </a:r>
            <a:br>
              <a:rPr lang="ru-RU" dirty="0" smtClean="0"/>
            </a:br>
            <a:r>
              <a:rPr lang="ru-RU" dirty="0" smtClean="0"/>
              <a:t>Вопросы.</a:t>
            </a:r>
            <a:endParaRPr lang="en-US" dirty="0"/>
          </a:p>
        </p:txBody>
      </p:sp>
    </p:spTree>
    <p:extLst>
      <p:ext uri="{BB962C8B-B14F-4D97-AF65-F5344CB8AC3E}">
        <p14:creationId xmlns:p14="http://schemas.microsoft.com/office/powerpoint/2010/main" val="37362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Понятие модели. </a:t>
            </a:r>
          </a:p>
        </p:txBody>
      </p:sp>
      <p:pic>
        <p:nvPicPr>
          <p:cNvPr id="2" name="Объект 1"/>
          <p:cNvPicPr>
            <a:picLocks noGrp="1" noChangeAspect="1"/>
          </p:cNvPicPr>
          <p:nvPr>
            <p:ph idx="1"/>
          </p:nvPr>
        </p:nvPicPr>
        <p:blipFill>
          <a:blip r:embed="rId3"/>
          <a:stretch>
            <a:fillRect/>
          </a:stretch>
        </p:blipFill>
        <p:spPr>
          <a:xfrm>
            <a:off x="1179086" y="1340768"/>
            <a:ext cx="9758644" cy="4974580"/>
          </a:xfrm>
          <a:prstGeom prst="rect">
            <a:avLst/>
          </a:prstGeom>
        </p:spPr>
      </p:pic>
    </p:spTree>
    <p:extLst>
      <p:ext uri="{BB962C8B-B14F-4D97-AF65-F5344CB8AC3E}">
        <p14:creationId xmlns:p14="http://schemas.microsoft.com/office/powerpoint/2010/main" val="11313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Понятие модели. </a:t>
            </a:r>
          </a:p>
        </p:txBody>
      </p:sp>
      <p:sp>
        <p:nvSpPr>
          <p:cNvPr id="14" name="Объект 13"/>
          <p:cNvSpPr>
            <a:spLocks noGrp="1"/>
          </p:cNvSpPr>
          <p:nvPr>
            <p:ph idx="1"/>
          </p:nvPr>
        </p:nvSpPr>
        <p:spPr>
          <a:xfrm>
            <a:off x="189756" y="836712"/>
            <a:ext cx="8856984" cy="5760640"/>
          </a:xfrm>
        </p:spPr>
        <p:txBody>
          <a:bodyPr rtlCol="0" anchor="ctr">
            <a:normAutofit lnSpcReduction="10000"/>
          </a:bodyPr>
          <a:lstStyle/>
          <a:p>
            <a:pPr marL="0" indent="0">
              <a:lnSpc>
                <a:spcPct val="100000"/>
              </a:lnSpc>
              <a:buNone/>
            </a:pPr>
            <a:r>
              <a:rPr lang="ru-RU" dirty="0"/>
              <a:t>В EDM выделяют три составляющие: </a:t>
            </a:r>
          </a:p>
          <a:p>
            <a:pPr marL="457200" indent="-457200">
              <a:lnSpc>
                <a:spcPct val="100000"/>
              </a:lnSpc>
              <a:buAutoNum type="arabicPeriod"/>
            </a:pPr>
            <a:r>
              <a:rPr lang="ru-RU" dirty="0"/>
              <a:t>Концептуальная модель (</a:t>
            </a:r>
            <a:r>
              <a:rPr lang="ru-RU" dirty="0" err="1"/>
              <a:t>Conceptual</a:t>
            </a:r>
            <a:r>
              <a:rPr lang="ru-RU" dirty="0"/>
              <a:t> </a:t>
            </a:r>
            <a:r>
              <a:rPr lang="ru-RU" dirty="0" err="1"/>
              <a:t>model</a:t>
            </a:r>
            <a:r>
              <a:rPr lang="ru-RU" dirty="0"/>
              <a:t>), в которой описываются классы приложения и взаимоотношения между ними. </a:t>
            </a:r>
          </a:p>
          <a:p>
            <a:pPr marL="457200" indent="-457200">
              <a:lnSpc>
                <a:spcPct val="100000"/>
              </a:lnSpc>
              <a:buAutoNum type="arabicPeriod"/>
            </a:pPr>
            <a:r>
              <a:rPr lang="ru-RU" dirty="0"/>
              <a:t>2. Отображение (</a:t>
            </a:r>
            <a:r>
              <a:rPr lang="ru-RU" dirty="0" err="1"/>
              <a:t>Mapping</a:t>
            </a:r>
            <a:r>
              <a:rPr lang="ru-RU" dirty="0"/>
              <a:t>), содержащее схему соответствия между </a:t>
            </a:r>
            <a:r>
              <a:rPr lang="ru-RU" dirty="0" err="1"/>
              <a:t>Conceptual</a:t>
            </a:r>
            <a:r>
              <a:rPr lang="ru-RU" dirty="0"/>
              <a:t> </a:t>
            </a:r>
            <a:r>
              <a:rPr lang="ru-RU" dirty="0" err="1"/>
              <a:t>model</a:t>
            </a:r>
            <a:r>
              <a:rPr lang="ru-RU" dirty="0"/>
              <a:t> и </a:t>
            </a:r>
            <a:r>
              <a:rPr lang="ru-RU" dirty="0" err="1"/>
              <a:t>Storage</a:t>
            </a:r>
            <a:r>
              <a:rPr lang="ru-RU" dirty="0"/>
              <a:t> </a:t>
            </a:r>
            <a:r>
              <a:rPr lang="ru-RU" dirty="0" err="1"/>
              <a:t>model</a:t>
            </a:r>
            <a:r>
              <a:rPr lang="ru-RU" dirty="0"/>
              <a:t>, т.е. между классами приложения и таблицами БД. Вся эта информация о структуре БД (</a:t>
            </a:r>
            <a:r>
              <a:rPr lang="ru-RU" dirty="0" err="1"/>
              <a:t>Storage</a:t>
            </a:r>
            <a:r>
              <a:rPr lang="ru-RU" dirty="0"/>
              <a:t> </a:t>
            </a:r>
            <a:r>
              <a:rPr lang="ru-RU" dirty="0" err="1"/>
              <a:t>model</a:t>
            </a:r>
            <a:r>
              <a:rPr lang="ru-RU" dirty="0"/>
              <a:t>), о модели данных (</a:t>
            </a:r>
            <a:r>
              <a:rPr lang="ru-RU" dirty="0" err="1"/>
              <a:t>Conceptual</a:t>
            </a:r>
            <a:r>
              <a:rPr lang="ru-RU" dirty="0"/>
              <a:t> </a:t>
            </a:r>
            <a:r>
              <a:rPr lang="ru-RU" dirty="0" err="1"/>
              <a:t>model</a:t>
            </a:r>
            <a:r>
              <a:rPr lang="ru-RU" dirty="0"/>
              <a:t>) и об их взаимном отображении содержится в XML в файле с расширением .</a:t>
            </a:r>
            <a:r>
              <a:rPr lang="ru-RU" dirty="0" err="1"/>
              <a:t>edmx</a:t>
            </a:r>
            <a:r>
              <a:rPr lang="ru-RU" dirty="0"/>
              <a:t>. Однако кроме EDM </a:t>
            </a:r>
            <a:r>
              <a:rPr lang="ru-RU" dirty="0" err="1"/>
              <a:t>Entity</a:t>
            </a:r>
            <a:r>
              <a:rPr lang="ru-RU" dirty="0"/>
              <a:t> </a:t>
            </a:r>
            <a:r>
              <a:rPr lang="ru-RU" dirty="0" err="1"/>
              <a:t>Framework</a:t>
            </a:r>
            <a:r>
              <a:rPr lang="ru-RU" dirty="0"/>
              <a:t> содержит еще ряд важных компонентов, называемых слоями.</a:t>
            </a:r>
          </a:p>
          <a:p>
            <a:pPr marL="457200" indent="-457200">
              <a:lnSpc>
                <a:spcPct val="100000"/>
              </a:lnSpc>
              <a:buAutoNum type="arabicPeriod"/>
            </a:pPr>
            <a:r>
              <a:rPr lang="ru-RU" dirty="0"/>
              <a:t>Модель хранилища (</a:t>
            </a:r>
            <a:r>
              <a:rPr lang="ru-RU" dirty="0" err="1"/>
              <a:t>Storage</a:t>
            </a:r>
            <a:r>
              <a:rPr lang="ru-RU" dirty="0"/>
              <a:t> </a:t>
            </a:r>
            <a:r>
              <a:rPr lang="ru-RU" dirty="0" err="1"/>
              <a:t>model</a:t>
            </a:r>
            <a:r>
              <a:rPr lang="ru-RU" dirty="0"/>
              <a:t>), в которой описываются связанные таблицы, расположенные в БД.</a:t>
            </a:r>
          </a:p>
        </p:txBody>
      </p:sp>
      <p:pic>
        <p:nvPicPr>
          <p:cNvPr id="2" name="Рисунок 1"/>
          <p:cNvPicPr>
            <a:picLocks noChangeAspect="1"/>
          </p:cNvPicPr>
          <p:nvPr/>
        </p:nvPicPr>
        <p:blipFill>
          <a:blip r:embed="rId3"/>
          <a:stretch>
            <a:fillRect/>
          </a:stretch>
        </p:blipFill>
        <p:spPr>
          <a:xfrm>
            <a:off x="9071298" y="1988840"/>
            <a:ext cx="2954751" cy="2999407"/>
          </a:xfrm>
          <a:prstGeom prst="rect">
            <a:avLst/>
          </a:prstGeom>
        </p:spPr>
      </p:pic>
    </p:spTree>
    <p:extLst>
      <p:ext uri="{BB962C8B-B14F-4D97-AF65-F5344CB8AC3E}">
        <p14:creationId xmlns:p14="http://schemas.microsoft.com/office/powerpoint/2010/main" val="262248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Синий цифровой тоннель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6_TF02895261_TF02895261.potx" id="{B6CEA06A-6068-4B4A-BA2F-705122E61509}" vid="{D5DC9138-7F6C-4334-982D-29E09F89611B}"/>
    </a:ext>
  </a:extLst>
</a:theme>
</file>

<file path=ppt/theme/theme2.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Бизнес-презентация с синим цифровым тоннелем (широкоэкранный формат)</Template>
  <TotalTime>0</TotalTime>
  <Words>10372</Words>
  <Application>Microsoft Office PowerPoint</Application>
  <PresentationFormat>Произвольный</PresentationFormat>
  <Paragraphs>1404</Paragraphs>
  <Slides>75</Slides>
  <Notes>72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75</vt:i4>
      </vt:variant>
    </vt:vector>
  </HeadingPairs>
  <TitlesOfParts>
    <vt:vector size="79" baseType="lpstr">
      <vt:lpstr>Arial</vt:lpstr>
      <vt:lpstr>Corbel</vt:lpstr>
      <vt:lpstr>OpenSansRegular</vt:lpstr>
      <vt:lpstr>Синий цифровой тоннель (16 x 9)</vt:lpstr>
      <vt:lpstr>Модуль 6. Введение в Entity Framework.</vt:lpstr>
      <vt:lpstr>Что такое Entity Framework?</vt:lpstr>
      <vt:lpstr>Entity Framework</vt:lpstr>
      <vt:lpstr>Entity Framework</vt:lpstr>
      <vt:lpstr>Entity Framework</vt:lpstr>
      <vt:lpstr>Понятие модели. </vt:lpstr>
      <vt:lpstr>Понятие модели. </vt:lpstr>
      <vt:lpstr>Понятие модели. </vt:lpstr>
      <vt:lpstr>Понятие модели. </vt:lpstr>
      <vt:lpstr>Понятие модели. </vt:lpstr>
      <vt:lpstr>Object Services Layer</vt:lpstr>
      <vt:lpstr>Совместимые с Entity Framework поставщики данных</vt:lpstr>
      <vt:lpstr>Совместимые с Entity Framework поставщики данных</vt:lpstr>
      <vt:lpstr>Обзор различных подходов при работе с EF</vt:lpstr>
      <vt:lpstr>Обзор различных подходов при работе с EF</vt:lpstr>
      <vt:lpstr>Как выбрать нужный подход?</vt:lpstr>
      <vt:lpstr>Как выбрать нужный подход?</vt:lpstr>
      <vt:lpstr>Как выбрать нужный подход?</vt:lpstr>
      <vt:lpstr>Класс DbContext</vt:lpstr>
      <vt:lpstr>Класс DbContext</vt:lpstr>
      <vt:lpstr>Класс DbContext</vt:lpstr>
      <vt:lpstr>Класс DbContext</vt:lpstr>
      <vt:lpstr>Класс DbContext</vt:lpstr>
      <vt:lpstr>Класс DbContext</vt:lpstr>
      <vt:lpstr>Класс DbContext</vt:lpstr>
      <vt:lpstr>Класс DbContext</vt:lpstr>
      <vt:lpstr>Класс DbContext</vt:lpstr>
      <vt:lpstr>Использование DB First</vt:lpstr>
      <vt:lpstr>Database First</vt:lpstr>
      <vt:lpstr>Database First</vt:lpstr>
      <vt:lpstr>NuGet</vt:lpstr>
      <vt:lpstr>NuGet</vt:lpstr>
      <vt:lpstr>NuGet</vt:lpstr>
      <vt:lpstr>NuGet</vt:lpstr>
      <vt:lpstr>Создание EDM для Database first</vt:lpstr>
      <vt:lpstr>Создание EDM для Database first</vt:lpstr>
      <vt:lpstr>Создание EDM для Database first</vt:lpstr>
      <vt:lpstr>Создание EDM для Database first</vt:lpstr>
      <vt:lpstr>Создание EDM для Database first</vt:lpstr>
      <vt:lpstr>Создание EDM для Database first</vt:lpstr>
      <vt:lpstr>Создание EDM для Database first</vt:lpstr>
      <vt:lpstr>Создание EDM для Database first</vt:lpstr>
      <vt:lpstr>Создание EDM для Database first</vt:lpstr>
      <vt:lpstr>Создание EDM для Database first</vt:lpstr>
      <vt:lpstr>Создание EDM для Database first</vt:lpstr>
      <vt:lpstr>LINQ to Entities</vt:lpstr>
      <vt:lpstr>LINQ to Entities</vt:lpstr>
      <vt:lpstr>LINQ to Entities</vt:lpstr>
      <vt:lpstr>LINQ to Entities</vt:lpstr>
      <vt:lpstr>LINQ to Entities</vt:lpstr>
      <vt:lpstr>LINQ to Entities</vt:lpstr>
      <vt:lpstr>LINQ to Entities</vt:lpstr>
      <vt:lpstr>LINQ to Entities</vt:lpstr>
      <vt:lpstr>LINQ to Entities</vt:lpstr>
      <vt:lpstr>Заполнение БД</vt:lpstr>
      <vt:lpstr>Заполнение БД</vt:lpstr>
      <vt:lpstr>Database First</vt:lpstr>
      <vt:lpstr>Свойства навигации</vt:lpstr>
      <vt:lpstr>Использование Model First</vt:lpstr>
      <vt:lpstr>Model First</vt:lpstr>
      <vt:lpstr>Model First</vt:lpstr>
      <vt:lpstr>Model First</vt:lpstr>
      <vt:lpstr>Model First</vt:lpstr>
      <vt:lpstr>Model First</vt:lpstr>
      <vt:lpstr>Model First</vt:lpstr>
      <vt:lpstr>Model First</vt:lpstr>
      <vt:lpstr>Model First</vt:lpstr>
      <vt:lpstr>Model First</vt:lpstr>
      <vt:lpstr>Model First</vt:lpstr>
      <vt:lpstr>Model First</vt:lpstr>
      <vt:lpstr>Model First</vt:lpstr>
      <vt:lpstr>Model First</vt:lpstr>
      <vt:lpstr>Model First</vt:lpstr>
      <vt:lpstr>Model First</vt:lpstr>
      <vt:lpstr>Спасибо за внимание! 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2020-07-07T09:36:03Z</dcterms:created>
  <dcterms:modified xsi:type="dcterms:W3CDTF">2021-02-02T21:45:27Z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