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78"/>
  </p:notesMasterIdLst>
  <p:handoutMasterIdLst>
    <p:handoutMasterId r:id="rId79"/>
  </p:handoutMasterIdLst>
  <p:sldIdLst>
    <p:sldId id="265" r:id="rId5"/>
    <p:sldId id="377" r:id="rId6"/>
    <p:sldId id="379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40" r:id="rId15"/>
    <p:sldId id="445" r:id="rId16"/>
    <p:sldId id="439" r:id="rId17"/>
    <p:sldId id="444" r:id="rId18"/>
    <p:sldId id="447" r:id="rId19"/>
    <p:sldId id="446" r:id="rId20"/>
    <p:sldId id="442" r:id="rId21"/>
    <p:sldId id="441" r:id="rId22"/>
    <p:sldId id="448" r:id="rId23"/>
    <p:sldId id="449" r:id="rId24"/>
    <p:sldId id="450" r:id="rId25"/>
    <p:sldId id="452" r:id="rId26"/>
    <p:sldId id="380" r:id="rId27"/>
    <p:sldId id="453" r:id="rId28"/>
    <p:sldId id="454" r:id="rId29"/>
    <p:sldId id="455" r:id="rId30"/>
    <p:sldId id="495" r:id="rId31"/>
    <p:sldId id="496" r:id="rId32"/>
    <p:sldId id="456" r:id="rId33"/>
    <p:sldId id="443" r:id="rId34"/>
    <p:sldId id="463" r:id="rId35"/>
    <p:sldId id="464" r:id="rId36"/>
    <p:sldId id="465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475" r:id="rId47"/>
    <p:sldId id="505" r:id="rId48"/>
    <p:sldId id="476" r:id="rId49"/>
    <p:sldId id="477" r:id="rId50"/>
    <p:sldId id="478" r:id="rId51"/>
    <p:sldId id="479" r:id="rId52"/>
    <p:sldId id="480" r:id="rId53"/>
    <p:sldId id="481" r:id="rId54"/>
    <p:sldId id="482" r:id="rId55"/>
    <p:sldId id="483" r:id="rId56"/>
    <p:sldId id="484" r:id="rId57"/>
    <p:sldId id="485" r:id="rId58"/>
    <p:sldId id="486" r:id="rId59"/>
    <p:sldId id="487" r:id="rId60"/>
    <p:sldId id="488" r:id="rId61"/>
    <p:sldId id="489" r:id="rId62"/>
    <p:sldId id="490" r:id="rId63"/>
    <p:sldId id="457" r:id="rId64"/>
    <p:sldId id="491" r:id="rId65"/>
    <p:sldId id="493" r:id="rId66"/>
    <p:sldId id="494" r:id="rId67"/>
    <p:sldId id="506" r:id="rId68"/>
    <p:sldId id="451" r:id="rId69"/>
    <p:sldId id="497" r:id="rId70"/>
    <p:sldId id="499" r:id="rId71"/>
    <p:sldId id="500" r:id="rId72"/>
    <p:sldId id="501" r:id="rId73"/>
    <p:sldId id="498" r:id="rId74"/>
    <p:sldId id="502" r:id="rId75"/>
    <p:sldId id="503" r:id="rId76"/>
    <p:sldId id="350" r:id="rId77"/>
  </p:sldIdLst>
  <p:sldSz cx="12188825" cy="6858000"/>
  <p:notesSz cx="6858000" cy="9144000"/>
  <p:custDataLst>
    <p:tags r:id="rId80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74535" autoAdjust="0"/>
  </p:normalViewPr>
  <p:slideViewPr>
    <p:cSldViewPr showGuides="1">
      <p:cViewPr varScale="1">
        <p:scale>
          <a:sx n="82" d="100"/>
          <a:sy n="82" d="100"/>
        </p:scale>
        <p:origin x="1662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04.02.2021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04.02.2021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rofessorweb.ru/my/entity-framework/6/level3/3_1.php" TargetMode="External"/><Relationship Id="rId13" Type="http://schemas.openxmlformats.org/officeDocument/2006/relationships/hyperlink" Target="https://metanit.com/sharp/entityframework/2.4.php" TargetMode="External"/><Relationship Id="rId18" Type="http://schemas.openxmlformats.org/officeDocument/2006/relationships/hyperlink" Target="https://metanit.com/sharp/entityframework/3.3.php" TargetMode="External"/><Relationship Id="rId26" Type="http://schemas.openxmlformats.org/officeDocument/2006/relationships/hyperlink" Target="https://metanit.com/sharp/entityframework/5.2.php" TargetMode="External"/><Relationship Id="rId3" Type="http://schemas.openxmlformats.org/officeDocument/2006/relationships/hyperlink" Target="https://professorweb.ru/my/ADO_NET/base/level1/ado_net_index.php" TargetMode="External"/><Relationship Id="rId21" Type="http://schemas.openxmlformats.org/officeDocument/2006/relationships/hyperlink" Target="https://metanit.com/sharp/entityframework/3.9.php" TargetMode="External"/><Relationship Id="rId7" Type="http://schemas.openxmlformats.org/officeDocument/2006/relationships/hyperlink" Target="https://professorweb.ru/my/entity-framework/6/level1/1_3.php" TargetMode="External"/><Relationship Id="rId12" Type="http://schemas.openxmlformats.org/officeDocument/2006/relationships/hyperlink" Target="https://metanit.com/sharp/entityframework/1.1.php" TargetMode="External"/><Relationship Id="rId17" Type="http://schemas.openxmlformats.org/officeDocument/2006/relationships/hyperlink" Target="https://metanit.com/sharp/entityframework/3.7.php" TargetMode="External"/><Relationship Id="rId25" Type="http://schemas.openxmlformats.org/officeDocument/2006/relationships/hyperlink" Target="https://metanit.com/sharp/entityframework/6.3.php" TargetMode="External"/><Relationship Id="rId2" Type="http://schemas.openxmlformats.org/officeDocument/2006/relationships/slide" Target="../slides/slide1.xml"/><Relationship Id="rId16" Type="http://schemas.openxmlformats.org/officeDocument/2006/relationships/hyperlink" Target="https://metanit.com/sharp/entityframework/3.6.php" TargetMode="External"/><Relationship Id="rId20" Type="http://schemas.openxmlformats.org/officeDocument/2006/relationships/hyperlink" Target="https://metanit.com/sharp/entityframework/3.4.php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rofessorweb.ru/my/entity-framework/6/level1/" TargetMode="External"/><Relationship Id="rId11" Type="http://schemas.openxmlformats.org/officeDocument/2006/relationships/hyperlink" Target="https://professorweb.ru/my/entity-framework/6/level2/2_1.php" TargetMode="External"/><Relationship Id="rId24" Type="http://schemas.openxmlformats.org/officeDocument/2006/relationships/hyperlink" Target="https://metanit.com/sharp/entityframework/8.1.php" TargetMode="External"/><Relationship Id="rId5" Type="http://schemas.openxmlformats.org/officeDocument/2006/relationships/hyperlink" Target="https://professorweb.ru/my/ADO_NET/base/level3/3_1.php" TargetMode="External"/><Relationship Id="rId15" Type="http://schemas.openxmlformats.org/officeDocument/2006/relationships/hyperlink" Target="https://metanit.com/sharp/entityframework/3.2.php" TargetMode="External"/><Relationship Id="rId23" Type="http://schemas.openxmlformats.org/officeDocument/2006/relationships/hyperlink" Target="https://metanit.com/sharp/entityframework/6.1.php" TargetMode="External"/><Relationship Id="rId10" Type="http://schemas.openxmlformats.org/officeDocument/2006/relationships/hyperlink" Target="https://professorweb.ru/my/entity-framework/6/level1/1_5.php" TargetMode="External"/><Relationship Id="rId19" Type="http://schemas.openxmlformats.org/officeDocument/2006/relationships/hyperlink" Target="https://metanit.com/sharp/entityframework/3.8.php" TargetMode="External"/><Relationship Id="rId4" Type="http://schemas.openxmlformats.org/officeDocument/2006/relationships/hyperlink" Target="https://professorweb.ru/my/ADO_NET/base/level1/1_1.php" TargetMode="External"/><Relationship Id="rId9" Type="http://schemas.openxmlformats.org/officeDocument/2006/relationships/hyperlink" Target="https://professorweb.ru/my/entity-framework/6/level1/1_6.php" TargetMode="External"/><Relationship Id="rId14" Type="http://schemas.openxmlformats.org/officeDocument/2006/relationships/hyperlink" Target="https://metanit.com/sharp/entityframework/1.2.php" TargetMode="External"/><Relationship Id="rId22" Type="http://schemas.openxmlformats.org/officeDocument/2006/relationships/hyperlink" Target="https://metanit.com/sharp/entityframework/3.12.php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hlinkClick r:id="rId3"/>
              </a:rPr>
              <a:t>https://professorweb.ru/my/ADO_NET/base/level1/ado_net_index.php</a:t>
            </a:r>
            <a:endParaRPr lang="en-US" b="1" dirty="0" smtClean="0"/>
          </a:p>
          <a:p>
            <a:r>
              <a:rPr lang="en-US" dirty="0" smtClean="0"/>
              <a:t>{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5"/>
              </a:rPr>
              <a:t>https://professorweb.ru/my/ADO_NET/base/level3/3_1.php</a:t>
            </a:r>
            <a:endParaRPr lang="ru-RU" dirty="0" smtClean="0"/>
          </a:p>
          <a:p>
            <a:r>
              <a:rPr lang="en-US" dirty="0" smtClean="0">
                <a:hlinkClick r:id="rId6"/>
              </a:rPr>
              <a:t>https://professorweb.ru/my/entity-framework/6/level1/</a:t>
            </a:r>
            <a:r>
              <a:rPr lang="ru-RU" dirty="0" smtClean="0"/>
              <a:t>   - !!!</a:t>
            </a:r>
          </a:p>
          <a:p>
            <a:r>
              <a:rPr lang="en-US" dirty="0" smtClean="0">
                <a:hlinkClick r:id="rId7"/>
              </a:rPr>
              <a:t>https://professorweb.ru/my/entity-framework/6/level1/1_3.php</a:t>
            </a:r>
            <a:endParaRPr lang="ru-RU" dirty="0" smtClean="0"/>
          </a:p>
          <a:p>
            <a:r>
              <a:rPr lang="en-US" dirty="0" smtClean="0">
                <a:hlinkClick r:id="rId8"/>
              </a:rPr>
              <a:t>https://professorweb.ru/my/entity-framework/6/level3/3_1.php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https://professorweb.ru/my/entity-framework/6/level1/1_6.php</a:t>
            </a:r>
            <a:endParaRPr lang="ru-RU" dirty="0" smtClean="0"/>
          </a:p>
          <a:p>
            <a:r>
              <a:rPr lang="en-US" dirty="0" smtClean="0">
                <a:hlinkClick r:id="rId10"/>
              </a:rPr>
              <a:t>https://professorweb.ru/my/entity-framework/6/level1/1_5.php</a:t>
            </a:r>
            <a:endParaRPr lang="ru-RU" dirty="0" smtClean="0"/>
          </a:p>
          <a:p>
            <a:r>
              <a:rPr lang="en-US" dirty="0" smtClean="0">
                <a:hlinkClick r:id="rId11"/>
              </a:rPr>
              <a:t>https://professorweb.ru/my/entity-framework/6/level2/2_1.php</a:t>
            </a:r>
            <a:r>
              <a:rPr lang="ru-RU" dirty="0" smtClean="0"/>
              <a:t>  ---!!!</a:t>
            </a:r>
          </a:p>
          <a:p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 smtClean="0"/>
              <a:t>metanit.com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>
                <a:hlinkClick r:id="rId12"/>
              </a:rPr>
              <a:t>https://metanit.com/sharp/entityframework/1.1.php</a:t>
            </a:r>
            <a:endParaRPr lang="ru-RU" dirty="0" smtClean="0"/>
          </a:p>
          <a:p>
            <a:r>
              <a:rPr lang="en-US" dirty="0" smtClean="0">
                <a:hlinkClick r:id="rId13"/>
              </a:rPr>
              <a:t>https://metanit.com/sharp/entityframework/2.4.php</a:t>
            </a:r>
            <a:endParaRPr lang="ru-RU" dirty="0" smtClean="0"/>
          </a:p>
          <a:p>
            <a:r>
              <a:rPr lang="en-US" dirty="0" smtClean="0">
                <a:hlinkClick r:id="rId14"/>
              </a:rPr>
              <a:t>https://metanit.com/sharp/entityframework/1.2.php</a:t>
            </a:r>
            <a:endParaRPr lang="ru-RU" dirty="0" smtClean="0"/>
          </a:p>
          <a:p>
            <a:r>
              <a:rPr lang="en-US" dirty="0" smtClean="0">
                <a:hlinkClick r:id="rId15"/>
              </a:rPr>
              <a:t>https://metanit.com/sharp/entityframework/3.2.php</a:t>
            </a:r>
            <a:endParaRPr lang="ru-RU" dirty="0" smtClean="0"/>
          </a:p>
          <a:p>
            <a:r>
              <a:rPr lang="en-US" dirty="0" smtClean="0">
                <a:hlinkClick r:id="rId16"/>
              </a:rPr>
              <a:t>https://metanit.com/sharp/entityframework/3.6.php</a:t>
            </a:r>
            <a:endParaRPr lang="ru-RU" dirty="0" smtClean="0"/>
          </a:p>
          <a:p>
            <a:r>
              <a:rPr lang="en-US" dirty="0" smtClean="0">
                <a:hlinkClick r:id="rId17"/>
              </a:rPr>
              <a:t>https://metanit.com/sharp/entityframework/3.7.php</a:t>
            </a:r>
            <a:endParaRPr lang="ru-RU" dirty="0" smtClean="0"/>
          </a:p>
          <a:p>
            <a:r>
              <a:rPr lang="en-US" dirty="0" smtClean="0">
                <a:hlinkClick r:id="rId18"/>
              </a:rPr>
              <a:t>https://metanit.com/sharp/entityframework/3.3.php</a:t>
            </a:r>
            <a:r>
              <a:rPr lang="ru-RU" dirty="0" smtClean="0"/>
              <a:t>  ---!!!</a:t>
            </a:r>
          </a:p>
          <a:p>
            <a:r>
              <a:rPr lang="en-US" dirty="0" smtClean="0">
                <a:hlinkClick r:id="rId19"/>
              </a:rPr>
              <a:t>https://metanit.com/sharp/entityframework/3.8.php</a:t>
            </a:r>
            <a:endParaRPr lang="ru-RU" dirty="0" smtClean="0"/>
          </a:p>
          <a:p>
            <a:r>
              <a:rPr lang="en-US" dirty="0" smtClean="0">
                <a:hlinkClick r:id="rId20"/>
              </a:rPr>
              <a:t>https://metanit.com/sharp/entityframework/3.4.php</a:t>
            </a:r>
            <a:r>
              <a:rPr lang="ru-RU" dirty="0" smtClean="0"/>
              <a:t> ---!!!</a:t>
            </a:r>
          </a:p>
          <a:p>
            <a:r>
              <a:rPr lang="en-US" dirty="0" smtClean="0">
                <a:hlinkClick r:id="rId21"/>
              </a:rPr>
              <a:t>https://metanit.com/sharp/entityframework/3.9.php</a:t>
            </a:r>
            <a:endParaRPr lang="ru-RU" dirty="0" smtClean="0"/>
          </a:p>
          <a:p>
            <a:r>
              <a:rPr lang="en-US" dirty="0" smtClean="0">
                <a:hlinkClick r:id="rId22"/>
              </a:rPr>
              <a:t>https://metanit.com/sharp/entityframework/3.12.php</a:t>
            </a:r>
            <a:endParaRPr lang="ru-RU" dirty="0" smtClean="0"/>
          </a:p>
          <a:p>
            <a:r>
              <a:rPr lang="en-US" dirty="0" smtClean="0">
                <a:hlinkClick r:id="rId23"/>
              </a:rPr>
              <a:t>https://metanit.com/sharp/entityframework/6.1.php</a:t>
            </a:r>
            <a:endParaRPr lang="ru-RU" dirty="0" smtClean="0"/>
          </a:p>
          <a:p>
            <a:r>
              <a:rPr lang="en-US" dirty="0" smtClean="0">
                <a:hlinkClick r:id="rId22"/>
              </a:rPr>
              <a:t>https://metanit.com/sharp/entityframework/3.12.php</a:t>
            </a:r>
            <a:r>
              <a:rPr lang="ru-RU" dirty="0" smtClean="0"/>
              <a:t> ---!!!</a:t>
            </a:r>
            <a:endParaRPr lang="en-US" dirty="0" smtClean="0"/>
          </a:p>
          <a:p>
            <a:r>
              <a:rPr lang="en-US" dirty="0" smtClean="0">
                <a:hlinkClick r:id="rId23"/>
              </a:rPr>
              <a:t>https://metanit.com/sharp/entityframework/6.2.php</a:t>
            </a:r>
            <a:endParaRPr lang="en-US" dirty="0" smtClean="0"/>
          </a:p>
          <a:p>
            <a:r>
              <a:rPr lang="en-US" dirty="0" smtClean="0">
                <a:hlinkClick r:id="rId24"/>
              </a:rPr>
              <a:t>https://metanit.com/sharp/entityframework/8.1.php</a:t>
            </a:r>
            <a:endParaRPr lang="ru-RU" dirty="0" smtClean="0"/>
          </a:p>
          <a:p>
            <a:r>
              <a:rPr lang="en-US" dirty="0" smtClean="0">
                <a:hlinkClick r:id="rId25"/>
              </a:rPr>
              <a:t>https://metanit.com/sharp/entityframework/6.3.php</a:t>
            </a:r>
            <a:r>
              <a:rPr lang="en-US" dirty="0" smtClean="0"/>
              <a:t> ---!!!</a:t>
            </a:r>
          </a:p>
          <a:p>
            <a:r>
              <a:rPr lang="en-US" dirty="0" smtClean="0">
                <a:hlinkClick r:id="rId26"/>
              </a:rPr>
              <a:t>https://metanit.com/sharp/entityframework/5.2.php</a:t>
            </a:r>
            <a:endParaRPr lang="en-US" dirty="0" smtClean="0"/>
          </a:p>
          <a:p>
            <a:r>
              <a:rPr lang="en-US" dirty="0" smtClean="0">
                <a:hlinkClick r:id="rId26"/>
              </a:rPr>
              <a:t>https://metanit.com/sharp/entityframework/5.3.php</a:t>
            </a:r>
            <a:endParaRPr lang="ru-RU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625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350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66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ConsoleApp1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using (</a:t>
            </a:r>
            <a:r>
              <a:rPr lang="en-US" dirty="0" err="1" smtClean="0"/>
              <a:t>StudentContext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= new </a:t>
            </a:r>
            <a:r>
              <a:rPr lang="en-US" dirty="0" err="1" smtClean="0"/>
              <a:t>StudentContext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Student </a:t>
            </a:r>
            <a:r>
              <a:rPr lang="en-US" dirty="0" err="1" smtClean="0"/>
              <a:t>student</a:t>
            </a:r>
            <a:r>
              <a:rPr lang="en-US" dirty="0" smtClean="0"/>
              <a:t> = new Student { </a:t>
            </a:r>
            <a:r>
              <a:rPr lang="en-US" dirty="0" err="1" smtClean="0"/>
              <a:t>FirstName</a:t>
            </a:r>
            <a:r>
              <a:rPr lang="en-US" dirty="0" smtClean="0"/>
              <a:t> = "</a:t>
            </a:r>
            <a:r>
              <a:rPr lang="en-US" dirty="0" err="1" smtClean="0"/>
              <a:t>Ihor</a:t>
            </a:r>
            <a:r>
              <a:rPr lang="en-US" dirty="0" smtClean="0"/>
              <a:t>", </a:t>
            </a:r>
            <a:r>
              <a:rPr lang="en-US" dirty="0" err="1" smtClean="0"/>
              <a:t>LastName</a:t>
            </a:r>
            <a:r>
              <a:rPr lang="en-US" dirty="0" smtClean="0"/>
              <a:t> = "</a:t>
            </a:r>
            <a:r>
              <a:rPr lang="en-US" dirty="0" err="1" smtClean="0"/>
              <a:t>Plastun</a:t>
            </a:r>
            <a:r>
              <a:rPr lang="en-US" dirty="0" smtClean="0"/>
              <a:t>", Age = 74 };</a:t>
            </a:r>
          </a:p>
          <a:p>
            <a:pPr marL="0" indent="0">
              <a:buNone/>
            </a:pPr>
            <a:r>
              <a:rPr lang="en-US" dirty="0" smtClean="0"/>
              <a:t>                Student student2 = new Student { </a:t>
            </a:r>
            <a:r>
              <a:rPr lang="en-US" dirty="0" err="1" smtClean="0"/>
              <a:t>FirstName</a:t>
            </a:r>
            <a:r>
              <a:rPr lang="en-US" dirty="0" smtClean="0"/>
              <a:t> = "</a:t>
            </a:r>
            <a:r>
              <a:rPr lang="en-US" dirty="0" err="1" smtClean="0"/>
              <a:t>Ruslan</a:t>
            </a:r>
            <a:r>
              <a:rPr lang="en-US" dirty="0" smtClean="0"/>
              <a:t>", </a:t>
            </a:r>
            <a:r>
              <a:rPr lang="en-US" dirty="0" err="1" smtClean="0"/>
              <a:t>LastName</a:t>
            </a:r>
            <a:r>
              <a:rPr lang="en-US" dirty="0" smtClean="0"/>
              <a:t> = "</a:t>
            </a:r>
            <a:r>
              <a:rPr lang="en-US" dirty="0" err="1" smtClean="0"/>
              <a:t>Kamanov</a:t>
            </a:r>
            <a:r>
              <a:rPr lang="en-US" dirty="0" smtClean="0"/>
              <a:t>", Age = 18 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db.Students.Add</a:t>
            </a:r>
            <a:r>
              <a:rPr lang="en-US" dirty="0" smtClean="0"/>
              <a:t>(student);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db.Students.Add</a:t>
            </a:r>
            <a:r>
              <a:rPr lang="en-US" dirty="0" smtClean="0"/>
              <a:t>(student2);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db.SaveChanges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("Students:");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foreach</a:t>
            </a:r>
            <a:r>
              <a:rPr lang="en-US" dirty="0" smtClean="0"/>
              <a:t> (Student s in </a:t>
            </a:r>
            <a:r>
              <a:rPr lang="en-US" dirty="0" err="1" smtClean="0"/>
              <a:t>db.Students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($"{</a:t>
            </a:r>
            <a:r>
              <a:rPr lang="en-US" dirty="0" err="1" smtClean="0"/>
              <a:t>s.Id</a:t>
            </a:r>
            <a:r>
              <a:rPr lang="en-US" dirty="0" smtClean="0"/>
              <a:t>}\t{</a:t>
            </a:r>
            <a:r>
              <a:rPr lang="en-US" dirty="0" err="1" smtClean="0"/>
              <a:t>s.FirstName</a:t>
            </a:r>
            <a:r>
              <a:rPr lang="en-US" dirty="0" smtClean="0"/>
              <a:t>}, {</a:t>
            </a:r>
            <a:r>
              <a:rPr lang="en-US" dirty="0" err="1" smtClean="0"/>
              <a:t>s.LastName</a:t>
            </a:r>
            <a:r>
              <a:rPr lang="en-US" dirty="0" smtClean="0"/>
              <a:t>}, {</a:t>
            </a:r>
            <a:r>
              <a:rPr lang="en-US" dirty="0" err="1" smtClean="0"/>
              <a:t>s.Age</a:t>
            </a:r>
            <a:r>
              <a:rPr lang="en-US" dirty="0" smtClean="0"/>
              <a:t>}");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926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675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991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230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0806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690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687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302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688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044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(</a:t>
            </a:r>
            <a:r>
              <a:rPr lang="en-US" dirty="0" err="1" smtClean="0"/>
              <a:t>SoccerContext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= new </a:t>
            </a:r>
            <a:r>
              <a:rPr lang="en-US" dirty="0" err="1" smtClean="0"/>
              <a:t>SoccerContext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// </a:t>
            </a:r>
            <a:r>
              <a:rPr lang="ru-RU" dirty="0" smtClean="0"/>
              <a:t>создание и добавление моделей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Team t1 = new Team { Name = "</a:t>
            </a:r>
            <a:r>
              <a:rPr lang="ru-RU" dirty="0" smtClean="0"/>
              <a:t>Барселона" };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Team t2 = new Team { Name = "</a:t>
            </a:r>
            <a:r>
              <a:rPr lang="ru-RU" dirty="0" smtClean="0"/>
              <a:t>Реал Мадрид" };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err="1" smtClean="0"/>
              <a:t>db.Teams.Add</a:t>
            </a:r>
            <a:r>
              <a:rPr lang="en-US" dirty="0" smtClean="0"/>
              <a:t>(t1);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db.Teams.Add</a:t>
            </a:r>
            <a:r>
              <a:rPr lang="en-US" dirty="0" smtClean="0"/>
              <a:t>(t2);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db.SaveChanges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Player pl1 = new Player { Name = "</a:t>
            </a:r>
            <a:r>
              <a:rPr lang="ru-RU" dirty="0" err="1" smtClean="0"/>
              <a:t>Роналду</a:t>
            </a:r>
            <a:r>
              <a:rPr lang="ru-RU" dirty="0" smtClean="0"/>
              <a:t>", </a:t>
            </a:r>
            <a:r>
              <a:rPr lang="en-US" dirty="0" smtClean="0"/>
              <a:t>Age = 31, Position = "</a:t>
            </a:r>
            <a:r>
              <a:rPr lang="ru-RU" dirty="0" smtClean="0"/>
              <a:t>Нападающий", </a:t>
            </a:r>
            <a:r>
              <a:rPr lang="en-US" dirty="0" smtClean="0"/>
              <a:t>Team = t2 };</a:t>
            </a:r>
          </a:p>
          <a:p>
            <a:pPr marL="0" indent="0">
              <a:buNone/>
            </a:pPr>
            <a:r>
              <a:rPr lang="en-US" dirty="0" smtClean="0"/>
              <a:t>    Player pl2 = new Player { Name = "</a:t>
            </a:r>
            <a:r>
              <a:rPr lang="ru-RU" dirty="0" err="1" smtClean="0"/>
              <a:t>Месси</a:t>
            </a:r>
            <a:r>
              <a:rPr lang="ru-RU" dirty="0" smtClean="0"/>
              <a:t>", </a:t>
            </a:r>
            <a:r>
              <a:rPr lang="en-US" dirty="0" smtClean="0"/>
              <a:t>Age = 28, Position = "</a:t>
            </a:r>
            <a:r>
              <a:rPr lang="ru-RU" dirty="0" smtClean="0"/>
              <a:t>Нападающий", </a:t>
            </a:r>
            <a:r>
              <a:rPr lang="en-US" dirty="0" smtClean="0"/>
              <a:t>Team = t1 };</a:t>
            </a:r>
          </a:p>
          <a:p>
            <a:pPr marL="0" indent="0">
              <a:buNone/>
            </a:pPr>
            <a:r>
              <a:rPr lang="en-US" dirty="0" smtClean="0"/>
              <a:t>    Player pl3 = new Player { Name = "</a:t>
            </a:r>
            <a:r>
              <a:rPr lang="ru-RU" dirty="0" err="1" smtClean="0"/>
              <a:t>Хави</a:t>
            </a:r>
            <a:r>
              <a:rPr lang="ru-RU" dirty="0" smtClean="0"/>
              <a:t>", </a:t>
            </a:r>
            <a:r>
              <a:rPr lang="en-US" dirty="0" smtClean="0"/>
              <a:t>Age = 34, Position = "</a:t>
            </a:r>
            <a:r>
              <a:rPr lang="ru-RU" dirty="0" smtClean="0"/>
              <a:t>Полузащитник", </a:t>
            </a:r>
            <a:r>
              <a:rPr lang="en-US" dirty="0" smtClean="0"/>
              <a:t>Team = t1 };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db.Players.AddRange</a:t>
            </a:r>
            <a:r>
              <a:rPr lang="en-US" dirty="0" smtClean="0"/>
              <a:t>(new List&lt;Player&gt; { pl1, pl2, pl3 });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db.SaveChanges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// </a:t>
            </a:r>
            <a:r>
              <a:rPr lang="ru-RU" dirty="0" smtClean="0"/>
              <a:t>вывод 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err="1" smtClean="0"/>
              <a:t>foreach</a:t>
            </a:r>
            <a:r>
              <a:rPr lang="en-US" dirty="0" smtClean="0"/>
              <a:t> (Player </a:t>
            </a:r>
            <a:r>
              <a:rPr lang="en-US" dirty="0" err="1" smtClean="0"/>
              <a:t>pl</a:t>
            </a:r>
            <a:r>
              <a:rPr lang="en-US" dirty="0" smtClean="0"/>
              <a:t> in </a:t>
            </a:r>
            <a:r>
              <a:rPr lang="en-US" dirty="0" err="1" smtClean="0"/>
              <a:t>db.Players.Include</a:t>
            </a:r>
            <a:r>
              <a:rPr lang="en-US" dirty="0" smtClean="0"/>
              <a:t>(p =&gt; </a:t>
            </a:r>
            <a:r>
              <a:rPr lang="en-US" dirty="0" err="1" smtClean="0"/>
              <a:t>p.Team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("{0} - {1}", </a:t>
            </a:r>
            <a:r>
              <a:rPr lang="en-US" dirty="0" err="1" smtClean="0"/>
              <a:t>pl.Name</a:t>
            </a:r>
            <a:r>
              <a:rPr lang="en-US" dirty="0" smtClean="0"/>
              <a:t>, </a:t>
            </a:r>
            <a:r>
              <a:rPr lang="en-US" dirty="0" err="1" smtClean="0"/>
              <a:t>pl.Team</a:t>
            </a:r>
            <a:r>
              <a:rPr lang="en-US" dirty="0" smtClean="0"/>
              <a:t> != null ? </a:t>
            </a:r>
            <a:r>
              <a:rPr lang="en-US" dirty="0" err="1" smtClean="0"/>
              <a:t>pl.Team.Name</a:t>
            </a:r>
            <a:r>
              <a:rPr lang="en-US" dirty="0" smtClean="0"/>
              <a:t> : "");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foreach</a:t>
            </a:r>
            <a:r>
              <a:rPr lang="en-US" dirty="0" smtClean="0"/>
              <a:t> (Team t in </a:t>
            </a:r>
            <a:r>
              <a:rPr lang="en-US" dirty="0" err="1" smtClean="0"/>
              <a:t>db.Teams.Include</a:t>
            </a:r>
            <a:r>
              <a:rPr lang="en-US" dirty="0" smtClean="0"/>
              <a:t>(t =&gt; </a:t>
            </a:r>
            <a:r>
              <a:rPr lang="en-US" dirty="0" err="1" smtClean="0"/>
              <a:t>t.Players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Команда: {0}", </a:t>
            </a:r>
            <a:r>
              <a:rPr lang="en-US" dirty="0" err="1" smtClean="0"/>
              <a:t>t.Name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(Player </a:t>
            </a:r>
            <a:r>
              <a:rPr lang="en-US" dirty="0" err="1" smtClean="0"/>
              <a:t>pl</a:t>
            </a:r>
            <a:r>
              <a:rPr lang="en-US" dirty="0" smtClean="0"/>
              <a:t> in </a:t>
            </a:r>
            <a:r>
              <a:rPr lang="en-US" dirty="0" err="1" smtClean="0"/>
              <a:t>t.Players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("{0} - {1}", </a:t>
            </a:r>
            <a:r>
              <a:rPr lang="en-US" dirty="0" err="1" smtClean="0"/>
              <a:t>pl.Name</a:t>
            </a:r>
            <a:r>
              <a:rPr lang="en-US" dirty="0" smtClean="0"/>
              <a:t>, </a:t>
            </a:r>
            <a:r>
              <a:rPr lang="en-US" dirty="0" err="1" smtClean="0"/>
              <a:t>pl.Position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976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(</a:t>
            </a:r>
            <a:r>
              <a:rPr lang="en-US" dirty="0" err="1" smtClean="0"/>
              <a:t>SoccerContext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= new </a:t>
            </a:r>
            <a:r>
              <a:rPr lang="en-US" dirty="0" err="1" smtClean="0"/>
              <a:t>SoccerContext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// </a:t>
            </a:r>
            <a:r>
              <a:rPr lang="ru-RU" dirty="0" smtClean="0"/>
              <a:t>создание и добавление моделей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Player pl1 = new Player { Name = "</a:t>
            </a:r>
            <a:r>
              <a:rPr lang="ru-RU" dirty="0" err="1" smtClean="0"/>
              <a:t>Роналду</a:t>
            </a:r>
            <a:r>
              <a:rPr lang="ru-RU" dirty="0" smtClean="0"/>
              <a:t>", </a:t>
            </a:r>
            <a:r>
              <a:rPr lang="en-US" dirty="0" smtClean="0"/>
              <a:t>Age = 31, Position = "</a:t>
            </a:r>
            <a:r>
              <a:rPr lang="ru-RU" dirty="0" smtClean="0"/>
              <a:t>Нападающий" };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Player pl2 = new Player { Name = "</a:t>
            </a:r>
            <a:r>
              <a:rPr lang="ru-RU" dirty="0" err="1" smtClean="0"/>
              <a:t>Месси</a:t>
            </a:r>
            <a:r>
              <a:rPr lang="ru-RU" dirty="0" smtClean="0"/>
              <a:t>", </a:t>
            </a:r>
            <a:r>
              <a:rPr lang="en-US" dirty="0" smtClean="0"/>
              <a:t>Age = 28, Position = "</a:t>
            </a:r>
            <a:r>
              <a:rPr lang="ru-RU" dirty="0" smtClean="0"/>
              <a:t>Нападающий" };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Player pl3 = new Player { Name = "</a:t>
            </a:r>
            <a:r>
              <a:rPr lang="ru-RU" dirty="0" err="1" smtClean="0"/>
              <a:t>Хави</a:t>
            </a:r>
            <a:r>
              <a:rPr lang="ru-RU" dirty="0" smtClean="0"/>
              <a:t>", </a:t>
            </a:r>
            <a:r>
              <a:rPr lang="en-US" dirty="0" smtClean="0"/>
              <a:t>Age = 34, Position = "</a:t>
            </a:r>
            <a:r>
              <a:rPr lang="ru-RU" dirty="0" smtClean="0"/>
              <a:t>Полузащитник" };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err="1" smtClean="0"/>
              <a:t>db.Players.AddRange</a:t>
            </a:r>
            <a:r>
              <a:rPr lang="en-US" dirty="0" smtClean="0"/>
              <a:t>(new List&lt;Player&gt; { pl1, pl2, pl3 });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db.SaveChanges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Team t1 = new Team { Name = "</a:t>
            </a:r>
            <a:r>
              <a:rPr lang="ru-RU" dirty="0" smtClean="0"/>
              <a:t>Барселона" };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t1.Players.Add(pl2);</a:t>
            </a:r>
          </a:p>
          <a:p>
            <a:pPr marL="0" indent="0">
              <a:buNone/>
            </a:pPr>
            <a:r>
              <a:rPr lang="en-US" dirty="0" smtClean="0"/>
              <a:t>    t1.Players.Add(pl3);</a:t>
            </a:r>
          </a:p>
          <a:p>
            <a:pPr marL="0" indent="0">
              <a:buNone/>
            </a:pPr>
            <a:r>
              <a:rPr lang="en-US" dirty="0" smtClean="0"/>
              <a:t>    Team t2 = new Team { Name = "</a:t>
            </a:r>
            <a:r>
              <a:rPr lang="ru-RU" dirty="0" smtClean="0"/>
              <a:t>Реал Мадрид" };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t2.Players.Add(pl1);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db.Teams.Add</a:t>
            </a:r>
            <a:r>
              <a:rPr lang="en-US" dirty="0" smtClean="0"/>
              <a:t>(t1);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db.Teams.Add</a:t>
            </a:r>
            <a:r>
              <a:rPr lang="en-US" dirty="0" smtClean="0"/>
              <a:t>(t2);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db.SaveChanges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foreach</a:t>
            </a:r>
            <a:r>
              <a:rPr lang="en-US" dirty="0" smtClean="0"/>
              <a:t> (Team t in </a:t>
            </a:r>
            <a:r>
              <a:rPr lang="en-US" dirty="0" err="1" smtClean="0"/>
              <a:t>db.Teams.Include</a:t>
            </a:r>
            <a:r>
              <a:rPr lang="en-US" dirty="0" smtClean="0"/>
              <a:t>(t =&gt; </a:t>
            </a:r>
            <a:r>
              <a:rPr lang="en-US" dirty="0" err="1" smtClean="0"/>
              <a:t>t.Players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Команда: {0}", </a:t>
            </a:r>
            <a:r>
              <a:rPr lang="en-US" dirty="0" err="1" smtClean="0"/>
              <a:t>t.Name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foreach</a:t>
            </a:r>
            <a:r>
              <a:rPr lang="en-US" dirty="0" smtClean="0"/>
              <a:t> (Player </a:t>
            </a:r>
            <a:r>
              <a:rPr lang="en-US" dirty="0" err="1" smtClean="0"/>
              <a:t>pl</a:t>
            </a:r>
            <a:r>
              <a:rPr lang="en-US" dirty="0" smtClean="0"/>
              <a:t> in </a:t>
            </a:r>
            <a:r>
              <a:rPr lang="en-US" dirty="0" err="1" smtClean="0"/>
              <a:t>t.Players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("{0} - {1}", </a:t>
            </a:r>
            <a:r>
              <a:rPr lang="en-US" dirty="0" err="1" smtClean="0"/>
              <a:t>pl.Name</a:t>
            </a:r>
            <a:r>
              <a:rPr lang="en-US" dirty="0" smtClean="0"/>
              <a:t>, </a:t>
            </a:r>
            <a:r>
              <a:rPr lang="en-US" dirty="0" err="1" smtClean="0"/>
              <a:t>pl.Position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39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9433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System.Data.Entity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ConsoleApp1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</a:t>
            </a:r>
            <a:r>
              <a:rPr lang="en-US" dirty="0" err="1" smtClean="0"/>
              <a:t>StudentContext</a:t>
            </a:r>
            <a:r>
              <a:rPr lang="en-US" dirty="0" smtClean="0"/>
              <a:t> : </a:t>
            </a:r>
            <a:r>
              <a:rPr lang="en-US" dirty="0" err="1" smtClean="0"/>
              <a:t>DbContext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StudentContext</a:t>
            </a:r>
            <a:r>
              <a:rPr lang="en-US" dirty="0" smtClean="0"/>
              <a:t>() : base("</a:t>
            </a:r>
            <a:r>
              <a:rPr lang="en-US" dirty="0" err="1" smtClean="0"/>
              <a:t>DbConnection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Database.SetInitializer</a:t>
            </a:r>
            <a:r>
              <a:rPr lang="en-US" dirty="0" smtClean="0"/>
              <a:t>&lt;</a:t>
            </a:r>
            <a:r>
              <a:rPr lang="en-US" dirty="0" err="1" smtClean="0"/>
              <a:t>StudentContext</a:t>
            </a:r>
            <a:r>
              <a:rPr lang="en-US" dirty="0" smtClean="0"/>
              <a:t>&gt;(new </a:t>
            </a:r>
            <a:r>
              <a:rPr lang="en-US" dirty="0" err="1" smtClean="0"/>
              <a:t>MyContextInitializer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DbSet</a:t>
            </a:r>
            <a:r>
              <a:rPr lang="en-US" dirty="0" smtClean="0"/>
              <a:t>&lt;Student&gt; Students { get; set; }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DbSet</a:t>
            </a:r>
            <a:r>
              <a:rPr lang="en-US" dirty="0" smtClean="0"/>
              <a:t>&lt;Group&gt; Groups { get; set;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class </a:t>
            </a:r>
            <a:r>
              <a:rPr lang="en-US" dirty="0" err="1" smtClean="0"/>
              <a:t>MyContextInitializer</a:t>
            </a:r>
            <a:r>
              <a:rPr lang="en-US" dirty="0" smtClean="0"/>
              <a:t> : </a:t>
            </a:r>
            <a:r>
              <a:rPr lang="en-US" dirty="0" err="1" smtClean="0"/>
              <a:t>DropCreateDatabaseAlways</a:t>
            </a:r>
            <a:r>
              <a:rPr lang="en-US" dirty="0" smtClean="0"/>
              <a:t>&lt;</a:t>
            </a:r>
            <a:r>
              <a:rPr lang="en-US" dirty="0" err="1" smtClean="0"/>
              <a:t>StudentContext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protected override void Seed(</a:t>
            </a:r>
            <a:r>
              <a:rPr lang="en-US" dirty="0" err="1" smtClean="0"/>
              <a:t>StudentContext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Student </a:t>
            </a:r>
            <a:r>
              <a:rPr lang="en-US" dirty="0" err="1" smtClean="0"/>
              <a:t>student</a:t>
            </a:r>
            <a:r>
              <a:rPr lang="en-US" dirty="0" smtClean="0"/>
              <a:t> = new Student { </a:t>
            </a:r>
            <a:r>
              <a:rPr lang="en-US" dirty="0" err="1" smtClean="0"/>
              <a:t>FirstName</a:t>
            </a:r>
            <a:r>
              <a:rPr lang="en-US" dirty="0" smtClean="0"/>
              <a:t> = "</a:t>
            </a:r>
            <a:r>
              <a:rPr lang="en-US" dirty="0" err="1" smtClean="0"/>
              <a:t>Ihor</a:t>
            </a:r>
            <a:r>
              <a:rPr lang="en-US" dirty="0" smtClean="0"/>
              <a:t>", </a:t>
            </a:r>
            <a:r>
              <a:rPr lang="en-US" dirty="0" err="1" smtClean="0"/>
              <a:t>LastName</a:t>
            </a:r>
            <a:r>
              <a:rPr lang="en-US" dirty="0" smtClean="0"/>
              <a:t> = "</a:t>
            </a:r>
            <a:r>
              <a:rPr lang="en-US" dirty="0" err="1" smtClean="0"/>
              <a:t>Plastun</a:t>
            </a:r>
            <a:r>
              <a:rPr lang="en-US" dirty="0" smtClean="0"/>
              <a:t>", Age = 74 };</a:t>
            </a:r>
          </a:p>
          <a:p>
            <a:pPr marL="0" indent="0">
              <a:buNone/>
            </a:pPr>
            <a:r>
              <a:rPr lang="en-US" dirty="0" smtClean="0"/>
              <a:t>            Student student2 = new Student { </a:t>
            </a:r>
            <a:r>
              <a:rPr lang="en-US" dirty="0" err="1" smtClean="0"/>
              <a:t>FirstName</a:t>
            </a:r>
            <a:r>
              <a:rPr lang="en-US" dirty="0" smtClean="0"/>
              <a:t> = "</a:t>
            </a:r>
            <a:r>
              <a:rPr lang="en-US" dirty="0" err="1" smtClean="0"/>
              <a:t>Ruslan</a:t>
            </a:r>
            <a:r>
              <a:rPr lang="en-US" dirty="0" smtClean="0"/>
              <a:t>", </a:t>
            </a:r>
            <a:r>
              <a:rPr lang="en-US" dirty="0" err="1" smtClean="0"/>
              <a:t>LastName</a:t>
            </a:r>
            <a:r>
              <a:rPr lang="en-US" dirty="0" smtClean="0"/>
              <a:t> = "</a:t>
            </a:r>
            <a:r>
              <a:rPr lang="en-US" dirty="0" err="1" smtClean="0"/>
              <a:t>Kamanov</a:t>
            </a:r>
            <a:r>
              <a:rPr lang="en-US" dirty="0" smtClean="0"/>
              <a:t>", Age = 18 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db.Students.Add</a:t>
            </a:r>
            <a:r>
              <a:rPr lang="en-US" dirty="0" smtClean="0"/>
              <a:t>(student);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db.Students.Add</a:t>
            </a:r>
            <a:r>
              <a:rPr lang="en-US" dirty="0" smtClean="0"/>
              <a:t>(student2);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db.SaveChanges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711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021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0933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807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3027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23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10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731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5092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7365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907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247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0196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848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6143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020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32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0523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4809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1084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50886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6273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3859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5076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8775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9706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08559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20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3920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1672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51270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4007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33545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4017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7632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0621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3347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2665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45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7279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7227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public class Student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int</a:t>
            </a:r>
            <a:r>
              <a:rPr lang="en-US" dirty="0" smtClean="0"/>
              <a:t> Id { get; set; }</a:t>
            </a:r>
          </a:p>
          <a:p>
            <a:pPr marL="0" indent="0">
              <a:buNone/>
            </a:pPr>
            <a:r>
              <a:rPr lang="en-US" dirty="0" smtClean="0"/>
              <a:t>        public string </a:t>
            </a:r>
            <a:r>
              <a:rPr lang="en-US" dirty="0" err="1" smtClean="0"/>
              <a:t>FirstName</a:t>
            </a:r>
            <a:r>
              <a:rPr lang="en-US" dirty="0" smtClean="0"/>
              <a:t> { get; set; }</a:t>
            </a:r>
          </a:p>
          <a:p>
            <a:pPr marL="0" indent="0">
              <a:buNone/>
            </a:pPr>
            <a:r>
              <a:rPr lang="en-US" dirty="0" smtClean="0"/>
              <a:t>        public string </a:t>
            </a:r>
            <a:r>
              <a:rPr lang="en-US" dirty="0" err="1" smtClean="0"/>
              <a:t>LastName</a:t>
            </a:r>
            <a:r>
              <a:rPr lang="en-US" dirty="0" smtClean="0"/>
              <a:t> { get; set; }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int</a:t>
            </a:r>
            <a:r>
              <a:rPr lang="en-US" dirty="0" smtClean="0"/>
              <a:t> Age { get; set; }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AvgMark</a:t>
            </a:r>
            <a:r>
              <a:rPr lang="en-US" dirty="0" smtClean="0"/>
              <a:t> { get; set; }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int</a:t>
            </a:r>
            <a:r>
              <a:rPr lang="en-US" dirty="0" smtClean="0"/>
              <a:t>? </a:t>
            </a:r>
            <a:r>
              <a:rPr lang="en-US" dirty="0" err="1" smtClean="0"/>
              <a:t>GroupId</a:t>
            </a:r>
            <a:r>
              <a:rPr lang="en-US" dirty="0" smtClean="0"/>
              <a:t> { get; set; }</a:t>
            </a:r>
          </a:p>
          <a:p>
            <a:pPr marL="0" indent="0">
              <a:buNone/>
            </a:pPr>
            <a:r>
              <a:rPr lang="en-US" dirty="0" smtClean="0"/>
              <a:t>        [</a:t>
            </a:r>
            <a:r>
              <a:rPr lang="en-US" dirty="0" err="1" smtClean="0"/>
              <a:t>ForeignKey</a:t>
            </a:r>
            <a:r>
              <a:rPr lang="en-US" dirty="0" smtClean="0"/>
              <a:t>("</a:t>
            </a:r>
            <a:r>
              <a:rPr lang="en-US" dirty="0" err="1" smtClean="0"/>
              <a:t>GroupId</a:t>
            </a:r>
            <a:r>
              <a:rPr lang="en-US" dirty="0" smtClean="0"/>
              <a:t>")]</a:t>
            </a:r>
          </a:p>
          <a:p>
            <a:pPr marL="0" indent="0">
              <a:buNone/>
            </a:pPr>
            <a:r>
              <a:rPr lang="en-US" dirty="0" smtClean="0"/>
              <a:t>        public Group </a:t>
            </a:r>
            <a:r>
              <a:rPr lang="en-US" dirty="0" err="1" smtClean="0"/>
              <a:t>Group</a:t>
            </a:r>
            <a:r>
              <a:rPr lang="en-US" dirty="0" smtClean="0"/>
              <a:t> { get; set;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public class Group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int</a:t>
            </a:r>
            <a:r>
              <a:rPr lang="en-US" dirty="0" smtClean="0"/>
              <a:t> Id { get; set; }</a:t>
            </a:r>
          </a:p>
          <a:p>
            <a:pPr marL="0" indent="0">
              <a:buNone/>
            </a:pPr>
            <a:r>
              <a:rPr lang="en-US" dirty="0" smtClean="0"/>
              <a:t>        public string </a:t>
            </a:r>
            <a:r>
              <a:rPr lang="en-US" dirty="0" err="1" smtClean="0"/>
              <a:t>GroupName</a:t>
            </a:r>
            <a:r>
              <a:rPr lang="en-US" dirty="0" smtClean="0"/>
              <a:t> { get; set; }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ICollection</a:t>
            </a:r>
            <a:r>
              <a:rPr lang="en-US" dirty="0" smtClean="0"/>
              <a:t>&lt;Student&gt; Students { get; set;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class </a:t>
            </a:r>
            <a:r>
              <a:rPr lang="en-US" dirty="0" err="1" smtClean="0"/>
              <a:t>StudentContext</a:t>
            </a:r>
            <a:r>
              <a:rPr lang="en-US" dirty="0" smtClean="0"/>
              <a:t> : </a:t>
            </a:r>
            <a:r>
              <a:rPr lang="en-US" dirty="0" err="1" smtClean="0"/>
              <a:t>DbContext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StudentContext</a:t>
            </a:r>
            <a:r>
              <a:rPr lang="en-US" dirty="0" smtClean="0"/>
              <a:t>() : base("</a:t>
            </a:r>
            <a:r>
              <a:rPr lang="en-US" dirty="0" err="1" smtClean="0"/>
              <a:t>DbConnection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Database.SetInitializer</a:t>
            </a:r>
            <a:r>
              <a:rPr lang="en-US" dirty="0" smtClean="0"/>
              <a:t>&lt;</a:t>
            </a:r>
            <a:r>
              <a:rPr lang="en-US" dirty="0" err="1" smtClean="0"/>
              <a:t>StudentContext</a:t>
            </a:r>
            <a:r>
              <a:rPr lang="en-US" dirty="0" smtClean="0"/>
              <a:t>&gt;(new </a:t>
            </a:r>
            <a:r>
              <a:rPr lang="en-US" dirty="0" err="1" smtClean="0"/>
              <a:t>MyContextInitializer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DbSet</a:t>
            </a:r>
            <a:r>
              <a:rPr lang="en-US" dirty="0" smtClean="0"/>
              <a:t>&lt;Student&gt; Students { get; set; }</a:t>
            </a:r>
          </a:p>
          <a:p>
            <a:pPr marL="0" indent="0"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DbSet</a:t>
            </a:r>
            <a:r>
              <a:rPr lang="en-US" dirty="0" smtClean="0"/>
              <a:t>&lt;Group&gt; Groups { get; set; }</a:t>
            </a:r>
          </a:p>
          <a:p>
            <a:pPr marL="0" indent="0">
              <a:buNone/>
            </a:pPr>
            <a:r>
              <a:rPr lang="en-US" dirty="0" smtClean="0"/>
              <a:t>        protected override void </a:t>
            </a:r>
            <a:r>
              <a:rPr lang="en-US" dirty="0" err="1" smtClean="0"/>
              <a:t>OnModelCreating</a:t>
            </a:r>
            <a:r>
              <a:rPr lang="en-US" dirty="0" smtClean="0"/>
              <a:t>(</a:t>
            </a:r>
            <a:r>
              <a:rPr lang="en-US" dirty="0" err="1" smtClean="0"/>
              <a:t>DbModelBuilder</a:t>
            </a:r>
            <a:r>
              <a:rPr lang="en-US" dirty="0" smtClean="0"/>
              <a:t> </a:t>
            </a:r>
            <a:r>
              <a:rPr lang="en-US" dirty="0" err="1" smtClean="0"/>
              <a:t>modelBuilder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base.OnModelCreating</a:t>
            </a:r>
            <a:r>
              <a:rPr lang="en-US" dirty="0" smtClean="0"/>
              <a:t>(</a:t>
            </a:r>
            <a:r>
              <a:rPr lang="en-US" dirty="0" err="1" smtClean="0"/>
              <a:t>modelBuilder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class </a:t>
            </a:r>
            <a:r>
              <a:rPr lang="en-US" dirty="0" err="1" smtClean="0"/>
              <a:t>MyContextInitializer</a:t>
            </a:r>
            <a:r>
              <a:rPr lang="en-US" dirty="0" smtClean="0"/>
              <a:t> : </a:t>
            </a:r>
            <a:r>
              <a:rPr lang="en-US" dirty="0" err="1" smtClean="0"/>
              <a:t>CreateDatabaseIfNotExists</a:t>
            </a:r>
            <a:r>
              <a:rPr lang="en-US" dirty="0" smtClean="0"/>
              <a:t>&lt;</a:t>
            </a:r>
            <a:r>
              <a:rPr lang="en-US" dirty="0" err="1" smtClean="0"/>
              <a:t>StudentContext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protected override void Seed(</a:t>
            </a:r>
            <a:r>
              <a:rPr lang="en-US" dirty="0" err="1" smtClean="0"/>
              <a:t>StudentContext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Student </a:t>
            </a:r>
            <a:r>
              <a:rPr lang="en-US" dirty="0" err="1" smtClean="0"/>
              <a:t>student</a:t>
            </a:r>
            <a:r>
              <a:rPr lang="en-US" dirty="0" smtClean="0"/>
              <a:t> = new Student { </a:t>
            </a:r>
            <a:r>
              <a:rPr lang="en-US" dirty="0" err="1" smtClean="0"/>
              <a:t>FirstName</a:t>
            </a:r>
            <a:r>
              <a:rPr lang="en-US" dirty="0" smtClean="0"/>
              <a:t> = "</a:t>
            </a:r>
            <a:r>
              <a:rPr lang="en-US" dirty="0" err="1" smtClean="0"/>
              <a:t>Ihor</a:t>
            </a:r>
            <a:r>
              <a:rPr lang="en-US" dirty="0" smtClean="0"/>
              <a:t>", </a:t>
            </a:r>
            <a:r>
              <a:rPr lang="en-US" dirty="0" err="1" smtClean="0"/>
              <a:t>LastName</a:t>
            </a:r>
            <a:r>
              <a:rPr lang="en-US" dirty="0" smtClean="0"/>
              <a:t> = "</a:t>
            </a:r>
            <a:r>
              <a:rPr lang="en-US" dirty="0" err="1" smtClean="0"/>
              <a:t>Plastun</a:t>
            </a:r>
            <a:r>
              <a:rPr lang="en-US" dirty="0" smtClean="0"/>
              <a:t>", Age = 74 };</a:t>
            </a:r>
          </a:p>
          <a:p>
            <a:pPr marL="0" indent="0">
              <a:buNone/>
            </a:pPr>
            <a:r>
              <a:rPr lang="en-US" dirty="0" smtClean="0"/>
              <a:t>            Student student2 = new Student { </a:t>
            </a:r>
            <a:r>
              <a:rPr lang="en-US" dirty="0" err="1" smtClean="0"/>
              <a:t>FirstName</a:t>
            </a:r>
            <a:r>
              <a:rPr lang="en-US" dirty="0" smtClean="0"/>
              <a:t> = "</a:t>
            </a:r>
            <a:r>
              <a:rPr lang="en-US" dirty="0" err="1" smtClean="0"/>
              <a:t>Ruslan</a:t>
            </a:r>
            <a:r>
              <a:rPr lang="en-US" dirty="0" smtClean="0"/>
              <a:t>", </a:t>
            </a:r>
            <a:r>
              <a:rPr lang="en-US" dirty="0" err="1" smtClean="0"/>
              <a:t>LastName</a:t>
            </a:r>
            <a:r>
              <a:rPr lang="en-US" dirty="0" smtClean="0"/>
              <a:t> = "</a:t>
            </a:r>
            <a:r>
              <a:rPr lang="en-US" dirty="0" err="1" smtClean="0"/>
              <a:t>Kamanov</a:t>
            </a:r>
            <a:r>
              <a:rPr lang="en-US" dirty="0" smtClean="0"/>
              <a:t>", Age = 18 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db.Students.Add</a:t>
            </a:r>
            <a:r>
              <a:rPr lang="en-US" dirty="0" smtClean="0"/>
              <a:t>(student);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db.Students.Add</a:t>
            </a:r>
            <a:r>
              <a:rPr lang="en-US" dirty="0" smtClean="0"/>
              <a:t>(student2);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db.SaveChanges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3700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5915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84573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8807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6569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ConsoleApp1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using (</a:t>
            </a:r>
            <a:r>
              <a:rPr lang="en-US" dirty="0" err="1" smtClean="0"/>
              <a:t>StudentContext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= new </a:t>
            </a:r>
            <a:r>
              <a:rPr lang="en-US" dirty="0" err="1" smtClean="0"/>
              <a:t>StudentContext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System.Data.SqlClient.SqlParameter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= new </a:t>
            </a:r>
            <a:r>
              <a:rPr lang="en-US" dirty="0" err="1" smtClean="0"/>
              <a:t>System.Data.SqlClient.SqlParameter</a:t>
            </a:r>
            <a:r>
              <a:rPr lang="en-US" dirty="0" smtClean="0"/>
              <a:t>("@age", 18);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</a:t>
            </a:r>
            <a:r>
              <a:rPr lang="en-US" dirty="0" smtClean="0"/>
              <a:t> = </a:t>
            </a:r>
            <a:r>
              <a:rPr lang="en-US" dirty="0" err="1" smtClean="0"/>
              <a:t>db.Database.SqlQuery</a:t>
            </a:r>
            <a:r>
              <a:rPr lang="en-US" dirty="0" smtClean="0"/>
              <a:t>&lt;Student&gt;("SELECT * FROM </a:t>
            </a:r>
            <a:r>
              <a:rPr lang="en-US" dirty="0" err="1" smtClean="0"/>
              <a:t>GetStudentsOlderThen</a:t>
            </a:r>
            <a:r>
              <a:rPr lang="en-US" dirty="0" smtClean="0"/>
              <a:t> (@age)",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("Students:");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foreach</a:t>
            </a:r>
            <a:r>
              <a:rPr lang="en-US" dirty="0" smtClean="0"/>
              <a:t> (Student s in </a:t>
            </a:r>
            <a:r>
              <a:rPr lang="en-US" dirty="0" err="1" smtClean="0"/>
              <a:t>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($"{</a:t>
            </a:r>
            <a:r>
              <a:rPr lang="en-US" dirty="0" err="1" smtClean="0"/>
              <a:t>s.Id</a:t>
            </a:r>
            <a:r>
              <a:rPr lang="en-US" dirty="0" smtClean="0"/>
              <a:t>}\t{</a:t>
            </a:r>
            <a:r>
              <a:rPr lang="en-US" dirty="0" err="1" smtClean="0"/>
              <a:t>s.FirstName</a:t>
            </a:r>
            <a:r>
              <a:rPr lang="en-US" dirty="0" smtClean="0"/>
              <a:t>}, {</a:t>
            </a:r>
            <a:r>
              <a:rPr lang="en-US" dirty="0" err="1" smtClean="0"/>
              <a:t>s.LastName</a:t>
            </a:r>
            <a:r>
              <a:rPr lang="en-US" dirty="0" smtClean="0"/>
              <a:t>}");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2519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86444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ConsoleApp1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using (</a:t>
            </a:r>
            <a:r>
              <a:rPr lang="en-US" dirty="0" err="1" smtClean="0"/>
              <a:t>StudentContext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= new </a:t>
            </a:r>
            <a:r>
              <a:rPr lang="en-US" dirty="0" err="1" smtClean="0"/>
              <a:t>StudentContext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System.Data.SqlClient.SqlParameter</a:t>
            </a:r>
            <a:r>
              <a:rPr lang="en-US" dirty="0" smtClean="0"/>
              <a:t> </a:t>
            </a:r>
            <a:r>
              <a:rPr lang="en-US" dirty="0" err="1" smtClean="0"/>
              <a:t>param</a:t>
            </a:r>
            <a:r>
              <a:rPr lang="en-US" dirty="0" smtClean="0"/>
              <a:t> = new </a:t>
            </a:r>
            <a:r>
              <a:rPr lang="en-US" dirty="0" err="1" smtClean="0"/>
              <a:t>System.Data.SqlClient.SqlParameter</a:t>
            </a:r>
            <a:r>
              <a:rPr lang="en-US" dirty="0" smtClean="0"/>
              <a:t>("@age", 18);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</a:t>
            </a:r>
            <a:r>
              <a:rPr lang="en-US" dirty="0" smtClean="0"/>
              <a:t> = </a:t>
            </a:r>
            <a:r>
              <a:rPr lang="en-US" dirty="0" err="1" smtClean="0"/>
              <a:t>db.Database.SqlQuery</a:t>
            </a:r>
            <a:r>
              <a:rPr lang="en-US" dirty="0" smtClean="0"/>
              <a:t>&lt;Student&gt;("</a:t>
            </a:r>
            <a:r>
              <a:rPr lang="en-US" dirty="0" err="1" smtClean="0"/>
              <a:t>GetStudentsByAge</a:t>
            </a:r>
            <a:r>
              <a:rPr lang="en-US" dirty="0" smtClean="0"/>
              <a:t> @age", 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("Students:");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foreach</a:t>
            </a:r>
            <a:r>
              <a:rPr lang="en-US" dirty="0" smtClean="0"/>
              <a:t> (Student s in </a:t>
            </a:r>
            <a:r>
              <a:rPr lang="en-US" dirty="0" err="1" smtClean="0"/>
              <a:t>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($"{</a:t>
            </a:r>
            <a:r>
              <a:rPr lang="en-US" dirty="0" err="1" smtClean="0"/>
              <a:t>s.Id</a:t>
            </a:r>
            <a:r>
              <a:rPr lang="en-US" dirty="0" smtClean="0"/>
              <a:t>}\t{</a:t>
            </a:r>
            <a:r>
              <a:rPr lang="en-US" dirty="0" err="1" smtClean="0"/>
              <a:t>s.FirstName</a:t>
            </a:r>
            <a:r>
              <a:rPr lang="en-US" dirty="0" smtClean="0"/>
              <a:t>}, {</a:t>
            </a:r>
            <a:r>
              <a:rPr lang="en-US" dirty="0" err="1" smtClean="0"/>
              <a:t>s.LastName</a:t>
            </a:r>
            <a:r>
              <a:rPr lang="en-US" dirty="0" smtClean="0"/>
              <a:t>}");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18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67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8462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23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04.02.2021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04.02.2021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04.02.2021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04.02.2021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 smtClean="0"/>
              <a:t>​</a:t>
            </a:r>
            <a:fld id="{37209019-E585-49FC-B62B-4F8E88B75BBF}" type="datetime1">
              <a:rPr lang="ru-RU" smtClean="0"/>
              <a:pPr/>
              <a:t>04.02.2021</a:t>
            </a:fld>
            <a:r>
              <a:rPr lang="ru-RU" dirty="0" smtClean="0"/>
              <a:t>​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04.02.2021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04.02.2021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04.02.2021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04.02.2021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04.02.2021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04.02.2021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693812" y="2564904"/>
            <a:ext cx="8229600" cy="2895600"/>
          </a:xfrm>
        </p:spPr>
        <p:txBody>
          <a:bodyPr rtlCol="0">
            <a:normAutofit/>
          </a:bodyPr>
          <a:lstStyle/>
          <a:p>
            <a:r>
              <a:rPr lang="ru-RU" dirty="0"/>
              <a:t>Модуль 6. Введение в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Code First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И теперь нам надо установить подключение к базе данных. Для установки подключения обычно используется файл конфигурации приложения. В проектах для </a:t>
            </a:r>
            <a:r>
              <a:rPr lang="ru-RU" dirty="0" err="1"/>
              <a:t>десктопных</a:t>
            </a:r>
            <a:r>
              <a:rPr lang="ru-RU" dirty="0"/>
              <a:t> приложений файл конфигурации называется </a:t>
            </a:r>
            <a:r>
              <a:rPr lang="ru-RU" i="1" dirty="0" err="1"/>
              <a:t>App.config</a:t>
            </a:r>
            <a:r>
              <a:rPr lang="ru-RU" dirty="0"/>
              <a:t> (как в нашем случае), в проектах веб-приложений - </a:t>
            </a:r>
            <a:r>
              <a:rPr lang="ru-RU" i="1" dirty="0" err="1"/>
              <a:t>web.config</a:t>
            </a:r>
            <a:r>
              <a:rPr lang="ru-RU" dirty="0"/>
              <a:t>. В нашем случае, поскольку у нас консольное приложение, это файл </a:t>
            </a:r>
            <a:r>
              <a:rPr lang="ru-RU" b="1" dirty="0" err="1"/>
              <a:t>App.config</a:t>
            </a:r>
            <a:r>
              <a:rPr lang="ru-RU" dirty="0"/>
              <a:t>. После добавления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он выглядит примерно следующим образом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FFFF00"/>
                </a:solidFill>
              </a:rPr>
              <a:t>&lt;?xml version="1.0" encoding="utf-8"?&gt;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FFFF00"/>
                </a:solidFill>
              </a:rPr>
              <a:t>&lt;configuration&gt;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FFFF00"/>
                </a:solidFill>
              </a:rPr>
              <a:t>  &lt;</a:t>
            </a:r>
            <a:r>
              <a:rPr lang="en-US" sz="2800" i="1" dirty="0" err="1">
                <a:solidFill>
                  <a:srgbClr val="FFFF00"/>
                </a:solidFill>
              </a:rPr>
              <a:t>configSections</a:t>
            </a:r>
            <a:r>
              <a:rPr lang="en-US" sz="2800" i="1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FFFF00"/>
                </a:solidFill>
              </a:rPr>
              <a:t>        &lt;!-- For more information on Entity Framework configuration, visit http://go.microsoft.com/fwlink/?LinkID=237468 --&gt;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FFFF00"/>
                </a:solidFill>
              </a:rPr>
              <a:t>        &lt;section name="</a:t>
            </a:r>
            <a:r>
              <a:rPr lang="en-US" sz="2800" i="1" dirty="0" err="1">
                <a:solidFill>
                  <a:srgbClr val="FFFF00"/>
                </a:solidFill>
              </a:rPr>
              <a:t>entityFramework</a:t>
            </a:r>
            <a:r>
              <a:rPr lang="en-US" sz="2800" i="1" dirty="0">
                <a:solidFill>
                  <a:srgbClr val="FFFF00"/>
                </a:solidFill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FFFF00"/>
                </a:solidFill>
              </a:rPr>
              <a:t>          type="</a:t>
            </a:r>
            <a:r>
              <a:rPr lang="en-US" sz="2800" i="1" dirty="0" err="1">
                <a:solidFill>
                  <a:srgbClr val="FFFF00"/>
                </a:solidFill>
              </a:rPr>
              <a:t>System.Data.Entity.Internal.ConfigFile.EntityFrameworkSection</a:t>
            </a:r>
            <a:r>
              <a:rPr lang="en-US" sz="2800" i="1" dirty="0">
                <a:solidFill>
                  <a:srgbClr val="FFFF00"/>
                </a:solidFill>
              </a:rPr>
              <a:t>, </a:t>
            </a:r>
            <a:r>
              <a:rPr lang="en-US" sz="2800" i="1" dirty="0" err="1">
                <a:solidFill>
                  <a:srgbClr val="FFFF00"/>
                </a:solidFill>
              </a:rPr>
              <a:t>EntityFramework</a:t>
            </a:r>
            <a:r>
              <a:rPr lang="en-US" sz="2800" i="1" dirty="0">
                <a:solidFill>
                  <a:srgbClr val="FFFF00"/>
                </a:solidFill>
              </a:rPr>
              <a:t>, Version=6.0.0.0, Culture=neutral, </a:t>
            </a:r>
            <a:r>
              <a:rPr lang="en-US" sz="2800" i="1" dirty="0" err="1">
                <a:solidFill>
                  <a:srgbClr val="FFFF00"/>
                </a:solidFill>
              </a:rPr>
              <a:t>PublicKeyToken</a:t>
            </a:r>
            <a:r>
              <a:rPr lang="en-US" sz="2800" i="1" dirty="0">
                <a:solidFill>
                  <a:srgbClr val="FFFF00"/>
                </a:solidFill>
              </a:rPr>
              <a:t>=b77a5c561934e089"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FFFF00"/>
                </a:solidFill>
              </a:rPr>
              <a:t>          </a:t>
            </a:r>
            <a:r>
              <a:rPr lang="en-US" sz="2800" i="1" dirty="0" err="1">
                <a:solidFill>
                  <a:srgbClr val="FFFF00"/>
                </a:solidFill>
              </a:rPr>
              <a:t>requirePermission</a:t>
            </a:r>
            <a:r>
              <a:rPr lang="en-US" sz="2800" i="1" dirty="0">
                <a:solidFill>
                  <a:srgbClr val="FFFF00"/>
                </a:solidFill>
              </a:rPr>
              <a:t>="false"/&gt;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FFFF00"/>
                </a:solidFill>
              </a:rPr>
              <a:t>    &lt;/</a:t>
            </a:r>
            <a:r>
              <a:rPr lang="en-US" sz="2800" i="1" dirty="0" err="1">
                <a:solidFill>
                  <a:srgbClr val="FFFF00"/>
                </a:solidFill>
              </a:rPr>
              <a:t>configSections</a:t>
            </a:r>
            <a:r>
              <a:rPr lang="en-US" sz="2800" i="1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FFFF00"/>
                </a:solidFill>
              </a:rPr>
              <a:t>    &lt;startup&gt;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FFFF00"/>
                </a:solidFill>
              </a:rPr>
              <a:t>        &lt;</a:t>
            </a:r>
            <a:r>
              <a:rPr lang="en-US" sz="2800" i="1" dirty="0" err="1">
                <a:solidFill>
                  <a:srgbClr val="FFFF00"/>
                </a:solidFill>
              </a:rPr>
              <a:t>supportedRuntime</a:t>
            </a:r>
            <a:r>
              <a:rPr lang="en-US" sz="2800" i="1" dirty="0">
                <a:solidFill>
                  <a:srgbClr val="FFFF00"/>
                </a:solidFill>
              </a:rPr>
              <a:t> version="v4.0" </a:t>
            </a:r>
            <a:r>
              <a:rPr lang="en-US" sz="2800" i="1" dirty="0" err="1">
                <a:solidFill>
                  <a:srgbClr val="FFFF00"/>
                </a:solidFill>
              </a:rPr>
              <a:t>sku</a:t>
            </a:r>
            <a:r>
              <a:rPr lang="en-US" sz="2800" i="1" dirty="0">
                <a:solidFill>
                  <a:srgbClr val="FFFF00"/>
                </a:solidFill>
              </a:rPr>
              <a:t>=".</a:t>
            </a:r>
            <a:r>
              <a:rPr lang="en-US" sz="2800" i="1" dirty="0" err="1">
                <a:solidFill>
                  <a:srgbClr val="FFFF00"/>
                </a:solidFill>
              </a:rPr>
              <a:t>NETFramework,Version</a:t>
            </a:r>
            <a:r>
              <a:rPr lang="en-US" sz="2800" i="1" dirty="0">
                <a:solidFill>
                  <a:srgbClr val="FFFF00"/>
                </a:solidFill>
              </a:rPr>
              <a:t>=v4.7.2"/&gt;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FFFF00"/>
                </a:solidFill>
              </a:rPr>
              <a:t>    &lt;/startup&gt;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FFFF00"/>
                </a:solidFill>
              </a:rPr>
              <a:t>    &lt;</a:t>
            </a:r>
            <a:r>
              <a:rPr lang="en-US" sz="2800" i="1" dirty="0" err="1">
                <a:solidFill>
                  <a:srgbClr val="FFFF00"/>
                </a:solidFill>
              </a:rPr>
              <a:t>entityFramework</a:t>
            </a:r>
            <a:r>
              <a:rPr lang="en-US" sz="2800" i="1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FFFF00"/>
                </a:solidFill>
              </a:rPr>
              <a:t>        &lt;providers&gt;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FFFF00"/>
                </a:solidFill>
              </a:rPr>
              <a:t>            &lt;provider </a:t>
            </a:r>
            <a:r>
              <a:rPr lang="en-US" sz="2800" i="1" dirty="0" err="1">
                <a:solidFill>
                  <a:srgbClr val="FFFF00"/>
                </a:solidFill>
              </a:rPr>
              <a:t>invariantName</a:t>
            </a:r>
            <a:r>
              <a:rPr lang="en-US" sz="2800" i="1" dirty="0">
                <a:solidFill>
                  <a:srgbClr val="FFFF00"/>
                </a:solidFill>
              </a:rPr>
              <a:t>="</a:t>
            </a:r>
            <a:r>
              <a:rPr lang="en-US" sz="2800" i="1" dirty="0" err="1">
                <a:solidFill>
                  <a:srgbClr val="FFFF00"/>
                </a:solidFill>
              </a:rPr>
              <a:t>System.Data.SqlClient</a:t>
            </a:r>
            <a:r>
              <a:rPr lang="en-US" sz="2800" i="1" dirty="0">
                <a:solidFill>
                  <a:srgbClr val="FFFF00"/>
                </a:solidFill>
              </a:rPr>
              <a:t>" type="</a:t>
            </a:r>
            <a:r>
              <a:rPr lang="en-US" sz="2800" i="1" dirty="0" err="1">
                <a:solidFill>
                  <a:srgbClr val="FFFF00"/>
                </a:solidFill>
              </a:rPr>
              <a:t>System.Data.Entity.SqlServer.SqlProviderServices</a:t>
            </a:r>
            <a:r>
              <a:rPr lang="en-US" sz="2800" i="1" dirty="0">
                <a:solidFill>
                  <a:srgbClr val="FFFF00"/>
                </a:solidFill>
              </a:rPr>
              <a:t>, </a:t>
            </a:r>
            <a:r>
              <a:rPr lang="en-US" sz="2800" i="1" dirty="0" err="1">
                <a:solidFill>
                  <a:srgbClr val="FFFF00"/>
                </a:solidFill>
              </a:rPr>
              <a:t>EntityFramework.SqlServer</a:t>
            </a:r>
            <a:r>
              <a:rPr lang="en-US" sz="2800" i="1" dirty="0">
                <a:solidFill>
                  <a:srgbClr val="FFFF00"/>
                </a:solidFill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FFFF00"/>
                </a:solidFill>
              </a:rPr>
              <a:t>        &lt;/providers&gt;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FFFF00"/>
                </a:solidFill>
              </a:rPr>
              <a:t>    &lt;/</a:t>
            </a:r>
            <a:r>
              <a:rPr lang="en-US" sz="2800" i="1" dirty="0" err="1">
                <a:solidFill>
                  <a:srgbClr val="FFFF00"/>
                </a:solidFill>
              </a:rPr>
              <a:t>entityFramework</a:t>
            </a:r>
            <a:r>
              <a:rPr lang="en-US" sz="2800" i="1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FFFF00"/>
                </a:solidFill>
              </a:rPr>
              <a:t>&lt;/configuration&gt;</a:t>
            </a:r>
            <a:endParaRPr lang="ru-RU" sz="28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Code First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dirty="0" err="1"/>
              <a:t>Содержимое</a:t>
            </a:r>
            <a:r>
              <a:rPr lang="en-US" altLang="en-US" dirty="0"/>
              <a:t> </a:t>
            </a:r>
            <a:r>
              <a:rPr lang="en-US" altLang="en-US" dirty="0" err="1"/>
              <a:t>файла</a:t>
            </a:r>
            <a:r>
              <a:rPr lang="en-US" altLang="en-US" dirty="0"/>
              <a:t> в </a:t>
            </a:r>
            <a:r>
              <a:rPr lang="en-US" altLang="en-US" dirty="0" err="1"/>
              <a:t>каждом</a:t>
            </a:r>
            <a:r>
              <a:rPr lang="en-US" altLang="en-US" dirty="0"/>
              <a:t> </a:t>
            </a:r>
            <a:r>
              <a:rPr lang="en-US" altLang="en-US" dirty="0" err="1"/>
              <a:t>конкретном</a:t>
            </a:r>
            <a:r>
              <a:rPr lang="en-US" altLang="en-US" dirty="0"/>
              <a:t> </a:t>
            </a:r>
            <a:r>
              <a:rPr lang="en-US" altLang="en-US" dirty="0" err="1"/>
              <a:t>случае</a:t>
            </a:r>
            <a:r>
              <a:rPr lang="en-US" altLang="en-US" dirty="0"/>
              <a:t> </a:t>
            </a:r>
            <a:r>
              <a:rPr lang="en-US" altLang="en-US" dirty="0" err="1"/>
              <a:t>может</a:t>
            </a:r>
            <a:r>
              <a:rPr lang="en-US" altLang="en-US" dirty="0"/>
              <a:t> </a:t>
            </a:r>
            <a:r>
              <a:rPr lang="en-US" altLang="en-US" dirty="0" err="1"/>
              <a:t>отличаться</a:t>
            </a:r>
            <a:r>
              <a:rPr lang="en-US" altLang="en-US" dirty="0"/>
              <a:t>. </a:t>
            </a:r>
            <a:r>
              <a:rPr lang="en-US" altLang="en-US" dirty="0" err="1"/>
              <a:t>Но</a:t>
            </a:r>
            <a:r>
              <a:rPr lang="en-US" altLang="en-US" dirty="0"/>
              <a:t> в </a:t>
            </a:r>
            <a:r>
              <a:rPr lang="en-US" altLang="en-US" dirty="0" err="1"/>
              <a:t>любом</a:t>
            </a:r>
            <a:r>
              <a:rPr lang="en-US" altLang="en-US" dirty="0"/>
              <a:t> </a:t>
            </a:r>
            <a:r>
              <a:rPr lang="en-US" altLang="en-US" dirty="0" err="1"/>
              <a:t>случае</a:t>
            </a:r>
            <a:r>
              <a:rPr lang="en-US" altLang="en-US" dirty="0"/>
              <a:t> </a:t>
            </a:r>
            <a:r>
              <a:rPr lang="en-US" altLang="en-US" dirty="0" err="1"/>
              <a:t>после</a:t>
            </a:r>
            <a:r>
              <a:rPr lang="en-US" altLang="en-US" dirty="0"/>
              <a:t> </a:t>
            </a:r>
            <a:r>
              <a:rPr lang="en-US" altLang="en-US" dirty="0" err="1"/>
              <a:t>добавления</a:t>
            </a:r>
            <a:r>
              <a:rPr lang="en-US" altLang="en-US" dirty="0"/>
              <a:t> </a:t>
            </a:r>
            <a:r>
              <a:rPr lang="en-US" altLang="en-US" dirty="0" err="1"/>
              <a:t>EntityFramework</a:t>
            </a:r>
            <a:r>
              <a:rPr lang="en-US" altLang="en-US" dirty="0"/>
              <a:t> в </a:t>
            </a:r>
            <a:r>
              <a:rPr lang="en-US" altLang="en-US" dirty="0" err="1"/>
              <a:t>проект</a:t>
            </a:r>
            <a:r>
              <a:rPr lang="en-US" altLang="en-US" dirty="0"/>
              <a:t> в </a:t>
            </a:r>
            <a:r>
              <a:rPr lang="en-US" altLang="en-US" dirty="0" err="1"/>
              <a:t>нем</a:t>
            </a:r>
            <a:r>
              <a:rPr lang="en-US" altLang="en-US" dirty="0"/>
              <a:t> </a:t>
            </a:r>
            <a:r>
              <a:rPr lang="en-US" altLang="en-US" dirty="0" err="1"/>
              <a:t>будет</a:t>
            </a:r>
            <a:r>
              <a:rPr lang="en-US" altLang="en-US" dirty="0"/>
              <a:t> </a:t>
            </a:r>
            <a:r>
              <a:rPr lang="en-US" altLang="en-US" dirty="0" err="1"/>
              <a:t>содержаться</a:t>
            </a:r>
            <a:r>
              <a:rPr lang="en-US" altLang="en-US" dirty="0"/>
              <a:t> </a:t>
            </a:r>
            <a:r>
              <a:rPr lang="en-US" altLang="en-US" dirty="0" err="1"/>
              <a:t>элемент</a:t>
            </a:r>
            <a:r>
              <a:rPr lang="en-US" altLang="en-US" dirty="0"/>
              <a:t> </a:t>
            </a:r>
            <a:r>
              <a:rPr lang="en-US" altLang="en-US" dirty="0" err="1"/>
              <a:t>configSections</a:t>
            </a:r>
            <a:r>
              <a:rPr lang="en-US" altLang="en-US" dirty="0"/>
              <a:t>. И </a:t>
            </a:r>
            <a:r>
              <a:rPr lang="en-US" altLang="en-US" dirty="0" err="1"/>
              <a:t>после</a:t>
            </a:r>
            <a:r>
              <a:rPr lang="en-US" altLang="en-US" dirty="0"/>
              <a:t> </a:t>
            </a:r>
            <a:r>
              <a:rPr lang="en-US" altLang="en-US" dirty="0" err="1"/>
              <a:t>закрывающего</a:t>
            </a:r>
            <a:r>
              <a:rPr lang="en-US" altLang="en-US" dirty="0"/>
              <a:t> </a:t>
            </a:r>
            <a:r>
              <a:rPr lang="en-US" altLang="en-US" dirty="0" err="1"/>
              <a:t>тега</a:t>
            </a:r>
            <a:r>
              <a:rPr lang="en-US" altLang="en-US" dirty="0"/>
              <a:t> &lt;/</a:t>
            </a:r>
            <a:r>
              <a:rPr lang="en-US" altLang="en-US" dirty="0" err="1"/>
              <a:t>configSections</a:t>
            </a:r>
            <a:r>
              <a:rPr lang="en-US" altLang="en-US" dirty="0"/>
              <a:t>&gt; </a:t>
            </a:r>
            <a:r>
              <a:rPr lang="en-US" altLang="en-US" dirty="0" err="1"/>
              <a:t>добавим</a:t>
            </a:r>
            <a:r>
              <a:rPr lang="en-US" altLang="en-US" dirty="0"/>
              <a:t> </a:t>
            </a:r>
            <a:r>
              <a:rPr lang="en-US" altLang="en-US" dirty="0" err="1"/>
              <a:t>следующий</a:t>
            </a:r>
            <a:r>
              <a:rPr lang="en-US" altLang="en-US" dirty="0"/>
              <a:t> </a:t>
            </a:r>
            <a:r>
              <a:rPr lang="en-US" altLang="en-US" dirty="0" err="1"/>
              <a:t>элемент</a:t>
            </a:r>
            <a:r>
              <a:rPr lang="en-US" altLang="en-US" dirty="0"/>
              <a:t>: </a:t>
            </a:r>
            <a:endParaRPr lang="en-US" alt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i="1" dirty="0">
                <a:solidFill>
                  <a:schemeClr val="accent2"/>
                </a:solidFill>
              </a:rPr>
              <a:t> &lt;</a:t>
            </a:r>
            <a:r>
              <a:rPr lang="en-US" altLang="en-US" i="1" dirty="0" err="1">
                <a:solidFill>
                  <a:schemeClr val="accent2"/>
                </a:solidFill>
              </a:rPr>
              <a:t>connectionStrings</a:t>
            </a:r>
            <a:r>
              <a:rPr lang="en-US" altLang="en-US" i="1" dirty="0">
                <a:solidFill>
                  <a:schemeClr val="accent2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i="1" dirty="0">
                <a:solidFill>
                  <a:schemeClr val="accent2"/>
                </a:solidFill>
              </a:rPr>
              <a:t>    &lt;add name="</a:t>
            </a:r>
            <a:r>
              <a:rPr lang="en-US" altLang="en-US" i="1" dirty="0" err="1">
                <a:solidFill>
                  <a:schemeClr val="accent2"/>
                </a:solidFill>
              </a:rPr>
              <a:t>DBConnection</a:t>
            </a:r>
            <a:r>
              <a:rPr lang="en-US" altLang="en-US" i="1" dirty="0">
                <a:solidFill>
                  <a:schemeClr val="accent2"/>
                </a:solidFill>
              </a:rPr>
              <a:t>" </a:t>
            </a:r>
            <a:r>
              <a:rPr lang="en-US" altLang="en-US" i="1" dirty="0" err="1">
                <a:solidFill>
                  <a:schemeClr val="accent2"/>
                </a:solidFill>
              </a:rPr>
              <a:t>connectionString</a:t>
            </a:r>
            <a:r>
              <a:rPr lang="en-US" altLang="en-US" i="1" dirty="0">
                <a:solidFill>
                  <a:schemeClr val="accent2"/>
                </a:solidFill>
              </a:rPr>
              <a:t>="data source=(</a:t>
            </a:r>
            <a:r>
              <a:rPr lang="en-US" altLang="en-US" i="1" dirty="0" err="1">
                <a:solidFill>
                  <a:schemeClr val="accent2"/>
                </a:solidFill>
              </a:rPr>
              <a:t>localdb</a:t>
            </a:r>
            <a:r>
              <a:rPr lang="en-US" altLang="en-US" i="1" dirty="0">
                <a:solidFill>
                  <a:schemeClr val="accent2"/>
                </a:solidFill>
              </a:rPr>
              <a:t>)\</a:t>
            </a:r>
            <a:r>
              <a:rPr lang="en-US" altLang="en-US" i="1" dirty="0" err="1">
                <a:solidFill>
                  <a:schemeClr val="accent2"/>
                </a:solidFill>
              </a:rPr>
              <a:t>MSSQLLocalDB;Initial</a:t>
            </a:r>
            <a:r>
              <a:rPr lang="en-US" altLang="en-US" i="1" dirty="0">
                <a:solidFill>
                  <a:schemeClr val="accent2"/>
                </a:solidFill>
              </a:rPr>
              <a:t> Catalog=</a:t>
            </a:r>
            <a:r>
              <a:rPr lang="en-US" altLang="en-US" i="1" dirty="0" err="1">
                <a:solidFill>
                  <a:schemeClr val="accent2"/>
                </a:solidFill>
              </a:rPr>
              <a:t>StudentTest;Integrated</a:t>
            </a:r>
            <a:r>
              <a:rPr lang="en-US" altLang="en-US" i="1" dirty="0">
                <a:solidFill>
                  <a:schemeClr val="accent2"/>
                </a:solidFill>
              </a:rPr>
              <a:t> Security=True;" </a:t>
            </a:r>
            <a:r>
              <a:rPr lang="en-US" altLang="en-US" i="1" dirty="0" err="1">
                <a:solidFill>
                  <a:schemeClr val="accent2"/>
                </a:solidFill>
              </a:rPr>
              <a:t>providerName</a:t>
            </a:r>
            <a:r>
              <a:rPr lang="en-US" altLang="en-US" i="1" dirty="0">
                <a:solidFill>
                  <a:schemeClr val="accent2"/>
                </a:solidFill>
              </a:rPr>
              <a:t>="</a:t>
            </a:r>
            <a:r>
              <a:rPr lang="en-US" altLang="en-US" i="1" dirty="0" err="1">
                <a:solidFill>
                  <a:schemeClr val="accent2"/>
                </a:solidFill>
              </a:rPr>
              <a:t>System.Data.SqlClient</a:t>
            </a:r>
            <a:r>
              <a:rPr lang="en-US" altLang="en-US" i="1" dirty="0">
                <a:solidFill>
                  <a:schemeClr val="accent2"/>
                </a:solidFill>
              </a:rPr>
              <a:t>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i="1" dirty="0">
                <a:solidFill>
                  <a:schemeClr val="accent2"/>
                </a:solidFill>
              </a:rPr>
              <a:t>  &lt;/</a:t>
            </a:r>
            <a:r>
              <a:rPr lang="en-US" altLang="en-US" i="1" dirty="0" err="1">
                <a:solidFill>
                  <a:schemeClr val="accent2"/>
                </a:solidFill>
              </a:rPr>
              <a:t>connectionStrings</a:t>
            </a:r>
            <a:r>
              <a:rPr lang="en-US" altLang="en-US" i="1" dirty="0" smtClean="0">
                <a:solidFill>
                  <a:schemeClr val="accent2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 err="1"/>
              <a:t>Все</a:t>
            </a:r>
            <a:r>
              <a:rPr lang="en-US" altLang="en-US" dirty="0"/>
              <a:t> </a:t>
            </a:r>
            <a:r>
              <a:rPr lang="en-US" altLang="en-US" dirty="0" err="1"/>
              <a:t>подключения</a:t>
            </a:r>
            <a:r>
              <a:rPr lang="en-US" altLang="en-US" dirty="0"/>
              <a:t> к </a:t>
            </a:r>
            <a:r>
              <a:rPr lang="en-US" altLang="en-US" dirty="0" err="1"/>
              <a:t>источникам</a:t>
            </a:r>
            <a:r>
              <a:rPr lang="en-US" altLang="en-US" dirty="0"/>
              <a:t> </a:t>
            </a:r>
            <a:r>
              <a:rPr lang="en-US" altLang="en-US" dirty="0" err="1"/>
              <a:t>данных</a:t>
            </a:r>
            <a:r>
              <a:rPr lang="en-US" altLang="en-US" dirty="0"/>
              <a:t> </a:t>
            </a:r>
            <a:r>
              <a:rPr lang="en-US" altLang="en-US" dirty="0" err="1"/>
              <a:t>устанавливаются</a:t>
            </a:r>
            <a:r>
              <a:rPr lang="en-US" altLang="en-US" dirty="0"/>
              <a:t> в </a:t>
            </a:r>
            <a:r>
              <a:rPr lang="en-US" altLang="en-US" dirty="0" err="1"/>
              <a:t>секции</a:t>
            </a:r>
            <a:r>
              <a:rPr lang="en-US" altLang="en-US" dirty="0"/>
              <a:t> </a:t>
            </a:r>
            <a:r>
              <a:rPr lang="en-US" altLang="en-US" dirty="0" err="1"/>
              <a:t>connectionStrings</a:t>
            </a:r>
            <a:r>
              <a:rPr lang="en-US" altLang="en-US" dirty="0"/>
              <a:t>, а </a:t>
            </a:r>
            <a:r>
              <a:rPr lang="en-US" altLang="en-US" dirty="0" err="1"/>
              <a:t>каждое</a:t>
            </a:r>
            <a:r>
              <a:rPr lang="en-US" altLang="en-US" dirty="0"/>
              <a:t> </a:t>
            </a:r>
            <a:r>
              <a:rPr lang="en-US" altLang="en-US" dirty="0" err="1"/>
              <a:t>отдельное</a:t>
            </a:r>
            <a:r>
              <a:rPr lang="en-US" altLang="en-US" dirty="0"/>
              <a:t> </a:t>
            </a:r>
            <a:r>
              <a:rPr lang="en-US" altLang="en-US" dirty="0" err="1"/>
              <a:t>подключение</a:t>
            </a:r>
            <a:r>
              <a:rPr lang="en-US" altLang="en-US" dirty="0"/>
              <a:t> </a:t>
            </a:r>
            <a:r>
              <a:rPr lang="en-US" altLang="en-US" dirty="0" err="1"/>
              <a:t>представляет</a:t>
            </a:r>
            <a:r>
              <a:rPr lang="en-US" altLang="en-US" dirty="0"/>
              <a:t> </a:t>
            </a:r>
            <a:r>
              <a:rPr lang="en-US" altLang="en-US" dirty="0" err="1"/>
              <a:t>элементadd</a:t>
            </a:r>
            <a:r>
              <a:rPr lang="en-US" altLang="en-US" dirty="0"/>
              <a:t>. В </a:t>
            </a:r>
            <a:r>
              <a:rPr lang="en-US" altLang="en-US" dirty="0" err="1"/>
              <a:t>конструкторе</a:t>
            </a:r>
            <a:r>
              <a:rPr lang="en-US" altLang="en-US" dirty="0"/>
              <a:t> </a:t>
            </a:r>
            <a:r>
              <a:rPr lang="en-US" altLang="en-US" dirty="0" err="1"/>
              <a:t>класса</a:t>
            </a:r>
            <a:r>
              <a:rPr lang="en-US" altLang="en-US" dirty="0"/>
              <a:t> </a:t>
            </a:r>
            <a:r>
              <a:rPr lang="en-US" altLang="en-US" dirty="0" err="1"/>
              <a:t>контекста</a:t>
            </a:r>
            <a:r>
              <a:rPr lang="en-US" altLang="en-US" dirty="0"/>
              <a:t> </a:t>
            </a:r>
            <a:r>
              <a:rPr lang="en-US" altLang="en-US" dirty="0" err="1" smtClean="0"/>
              <a:t>StudentContext</a:t>
            </a:r>
            <a:r>
              <a:rPr lang="en-US" altLang="en-US" dirty="0" smtClean="0"/>
              <a:t> </a:t>
            </a:r>
            <a:r>
              <a:rPr lang="en-US" altLang="en-US" dirty="0" err="1"/>
              <a:t>мы</a:t>
            </a:r>
            <a:r>
              <a:rPr lang="en-US" altLang="en-US" dirty="0"/>
              <a:t> </a:t>
            </a:r>
            <a:r>
              <a:rPr lang="en-US" altLang="en-US" dirty="0" err="1"/>
              <a:t>передаем</a:t>
            </a:r>
            <a:r>
              <a:rPr lang="en-US" altLang="en-US" dirty="0"/>
              <a:t> в </a:t>
            </a:r>
            <a:r>
              <a:rPr lang="en-US" altLang="en-US" dirty="0" err="1"/>
              <a:t>качестве</a:t>
            </a:r>
            <a:r>
              <a:rPr lang="en-US" altLang="en-US" dirty="0"/>
              <a:t> </a:t>
            </a:r>
            <a:r>
              <a:rPr lang="en-US" altLang="en-US" dirty="0" err="1"/>
              <a:t>названия</a:t>
            </a:r>
            <a:r>
              <a:rPr lang="en-US" altLang="en-US" dirty="0"/>
              <a:t> </a:t>
            </a:r>
            <a:r>
              <a:rPr lang="en-US" altLang="en-US" dirty="0" err="1"/>
              <a:t>подключения</a:t>
            </a:r>
            <a:r>
              <a:rPr lang="en-US" altLang="en-US" dirty="0"/>
              <a:t> </a:t>
            </a:r>
            <a:r>
              <a:rPr lang="en-US" altLang="en-US" dirty="0" err="1"/>
              <a:t>строку</a:t>
            </a:r>
            <a:r>
              <a:rPr lang="en-US" altLang="en-US" dirty="0"/>
              <a:t> "</a:t>
            </a:r>
            <a:r>
              <a:rPr lang="en-US" altLang="en-US" dirty="0" err="1"/>
              <a:t>DbConnection</a:t>
            </a:r>
            <a:r>
              <a:rPr lang="en-US" altLang="en-US" dirty="0"/>
              <a:t>", </a:t>
            </a:r>
            <a:r>
              <a:rPr lang="en-US" altLang="en-US" dirty="0" err="1"/>
              <a:t>поэтому</a:t>
            </a:r>
            <a:r>
              <a:rPr lang="en-US" altLang="en-US" dirty="0"/>
              <a:t> </a:t>
            </a:r>
            <a:r>
              <a:rPr lang="en-US" altLang="en-US" dirty="0" err="1"/>
              <a:t>данное</a:t>
            </a:r>
            <a:r>
              <a:rPr lang="en-US" altLang="en-US" dirty="0"/>
              <a:t> </a:t>
            </a:r>
            <a:r>
              <a:rPr lang="en-US" altLang="en-US" dirty="0" err="1"/>
              <a:t>название</a:t>
            </a:r>
            <a:r>
              <a:rPr lang="en-US" altLang="en-US" dirty="0"/>
              <a:t> </a:t>
            </a:r>
            <a:r>
              <a:rPr lang="en-US" altLang="en-US" dirty="0" err="1"/>
              <a:t>указывается</a:t>
            </a:r>
            <a:r>
              <a:rPr lang="en-US" altLang="en-US" dirty="0"/>
              <a:t> в </a:t>
            </a:r>
            <a:r>
              <a:rPr lang="en-US" altLang="en-US" dirty="0" err="1"/>
              <a:t>атрибуте</a:t>
            </a:r>
            <a:r>
              <a:rPr lang="en-US" altLang="en-US" dirty="0"/>
              <a:t> name="</a:t>
            </a:r>
            <a:r>
              <a:rPr lang="en-US" altLang="en-US" dirty="0" err="1"/>
              <a:t>DBConnection</a:t>
            </a:r>
            <a:r>
              <a:rPr lang="en-US" altLang="en-US" dirty="0"/>
              <a:t>". </a:t>
            </a:r>
          </a:p>
        </p:txBody>
      </p:sp>
    </p:spTree>
    <p:extLst>
      <p:ext uri="{BB962C8B-B14F-4D97-AF65-F5344CB8AC3E}">
        <p14:creationId xmlns:p14="http://schemas.microsoft.com/office/powerpoint/2010/main" val="28900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Code First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using 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using (</a:t>
            </a:r>
            <a:r>
              <a:rPr lang="en-US" sz="2800" i="1" dirty="0" err="1" smtClean="0">
                <a:solidFill>
                  <a:schemeClr val="accent2"/>
                </a:solidFill>
              </a:rPr>
              <a:t>StudentContext</a:t>
            </a:r>
            <a:r>
              <a:rPr lang="en-US" sz="2800" i="1" dirty="0" smtClean="0">
                <a:solidFill>
                  <a:schemeClr val="accent2"/>
                </a:solidFill>
              </a:rPr>
              <a:t> </a:t>
            </a:r>
            <a:r>
              <a:rPr lang="en-US" sz="2800" i="1" dirty="0" err="1" smtClean="0">
                <a:solidFill>
                  <a:schemeClr val="accent2"/>
                </a:solidFill>
              </a:rPr>
              <a:t>db</a:t>
            </a:r>
            <a:r>
              <a:rPr lang="en-US" sz="2800" i="1" dirty="0" smtClean="0">
                <a:solidFill>
                  <a:schemeClr val="accent2"/>
                </a:solidFill>
              </a:rPr>
              <a:t> = new </a:t>
            </a:r>
            <a:r>
              <a:rPr lang="en-US" sz="2800" i="1" dirty="0" err="1" smtClean="0">
                <a:solidFill>
                  <a:schemeClr val="accent2"/>
                </a:solidFill>
              </a:rPr>
              <a:t>StudentContext</a:t>
            </a:r>
            <a:r>
              <a:rPr lang="en-US" sz="2800" i="1" dirty="0" smtClean="0">
                <a:solidFill>
                  <a:schemeClr val="accent2"/>
                </a:solidFill>
              </a:rPr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            </a:t>
            </a:r>
            <a:r>
              <a:rPr lang="en-US" sz="2800" i="1" dirty="0">
                <a:solidFill>
                  <a:schemeClr val="accent2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    Student </a:t>
            </a:r>
            <a:r>
              <a:rPr lang="en-US" sz="2800" i="1" dirty="0" err="1">
                <a:solidFill>
                  <a:schemeClr val="accent2"/>
                </a:solidFill>
              </a:rPr>
              <a:t>student</a:t>
            </a:r>
            <a:r>
              <a:rPr lang="en-US" sz="2800" i="1" dirty="0">
                <a:solidFill>
                  <a:schemeClr val="accent2"/>
                </a:solidFill>
              </a:rPr>
              <a:t> = new Student { </a:t>
            </a:r>
            <a:r>
              <a:rPr lang="en-US" sz="2800" i="1" dirty="0" err="1">
                <a:solidFill>
                  <a:schemeClr val="accent2"/>
                </a:solidFill>
              </a:rPr>
              <a:t>FirstName</a:t>
            </a:r>
            <a:r>
              <a:rPr lang="en-US" sz="2800" i="1" dirty="0">
                <a:solidFill>
                  <a:schemeClr val="accent2"/>
                </a:solidFill>
              </a:rPr>
              <a:t> = "</a:t>
            </a:r>
            <a:r>
              <a:rPr lang="en-US" sz="2800" i="1" dirty="0" err="1">
                <a:solidFill>
                  <a:schemeClr val="accent2"/>
                </a:solidFill>
              </a:rPr>
              <a:t>Ihor</a:t>
            </a:r>
            <a:r>
              <a:rPr lang="en-US" sz="2800" i="1" dirty="0">
                <a:solidFill>
                  <a:schemeClr val="accent2"/>
                </a:solidFill>
              </a:rPr>
              <a:t>", </a:t>
            </a:r>
            <a:r>
              <a:rPr lang="en-US" sz="2800" i="1" dirty="0" err="1">
                <a:solidFill>
                  <a:schemeClr val="accent2"/>
                </a:solidFill>
              </a:rPr>
              <a:t>LastName</a:t>
            </a:r>
            <a:r>
              <a:rPr lang="en-US" sz="2800" i="1" dirty="0">
                <a:solidFill>
                  <a:schemeClr val="accent2"/>
                </a:solidFill>
              </a:rPr>
              <a:t> = "</a:t>
            </a:r>
            <a:r>
              <a:rPr lang="en-US" sz="2800" i="1" dirty="0" err="1">
                <a:solidFill>
                  <a:schemeClr val="accent2"/>
                </a:solidFill>
              </a:rPr>
              <a:t>Plastun</a:t>
            </a:r>
            <a:r>
              <a:rPr lang="en-US" sz="2800" i="1" dirty="0">
                <a:solidFill>
                  <a:schemeClr val="accent2"/>
                </a:solidFill>
              </a:rPr>
              <a:t>", Age = 74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    Student student2 = new Student { </a:t>
            </a:r>
            <a:r>
              <a:rPr lang="en-US" sz="2800" i="1" dirty="0" err="1">
                <a:solidFill>
                  <a:schemeClr val="accent2"/>
                </a:solidFill>
              </a:rPr>
              <a:t>FirstName</a:t>
            </a:r>
            <a:r>
              <a:rPr lang="en-US" sz="2800" i="1" dirty="0">
                <a:solidFill>
                  <a:schemeClr val="accent2"/>
                </a:solidFill>
              </a:rPr>
              <a:t> = "</a:t>
            </a:r>
            <a:r>
              <a:rPr lang="en-US" sz="2800" i="1" dirty="0" err="1">
                <a:solidFill>
                  <a:schemeClr val="accent2"/>
                </a:solidFill>
              </a:rPr>
              <a:t>Ruslan</a:t>
            </a:r>
            <a:r>
              <a:rPr lang="en-US" sz="2800" i="1" dirty="0">
                <a:solidFill>
                  <a:schemeClr val="accent2"/>
                </a:solidFill>
              </a:rPr>
              <a:t>", </a:t>
            </a:r>
            <a:r>
              <a:rPr lang="en-US" sz="2800" i="1" dirty="0" err="1">
                <a:solidFill>
                  <a:schemeClr val="accent2"/>
                </a:solidFill>
              </a:rPr>
              <a:t>LastName</a:t>
            </a:r>
            <a:r>
              <a:rPr lang="en-US" sz="2800" i="1" dirty="0">
                <a:solidFill>
                  <a:schemeClr val="accent2"/>
                </a:solidFill>
              </a:rPr>
              <a:t> = "</a:t>
            </a:r>
            <a:r>
              <a:rPr lang="en-US" sz="2800" i="1" dirty="0" err="1">
                <a:solidFill>
                  <a:schemeClr val="accent2"/>
                </a:solidFill>
              </a:rPr>
              <a:t>Kamanov</a:t>
            </a:r>
            <a:r>
              <a:rPr lang="en-US" sz="2800" i="1" dirty="0">
                <a:solidFill>
                  <a:schemeClr val="accent2"/>
                </a:solidFill>
              </a:rPr>
              <a:t>", Age = 18 };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    </a:t>
            </a:r>
            <a:r>
              <a:rPr lang="en-US" sz="2800" i="1" dirty="0" err="1">
                <a:solidFill>
                  <a:schemeClr val="accent2"/>
                </a:solidFill>
              </a:rPr>
              <a:t>db.Students.Add</a:t>
            </a:r>
            <a:r>
              <a:rPr lang="en-US" sz="2800" i="1" dirty="0">
                <a:solidFill>
                  <a:schemeClr val="accent2"/>
                </a:solidFill>
              </a:rPr>
              <a:t>(student);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    </a:t>
            </a:r>
            <a:r>
              <a:rPr lang="en-US" sz="2800" i="1" dirty="0" err="1">
                <a:solidFill>
                  <a:schemeClr val="accent2"/>
                </a:solidFill>
              </a:rPr>
              <a:t>db.Students.Add</a:t>
            </a:r>
            <a:r>
              <a:rPr lang="en-US" sz="2800" i="1" dirty="0">
                <a:solidFill>
                  <a:schemeClr val="accent2"/>
                </a:solidFill>
              </a:rPr>
              <a:t>(student2);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    </a:t>
            </a:r>
            <a:r>
              <a:rPr lang="en-US" sz="2800" i="1" dirty="0" err="1">
                <a:solidFill>
                  <a:schemeClr val="accent2"/>
                </a:solidFill>
              </a:rPr>
              <a:t>db.SaveChanges</a:t>
            </a:r>
            <a:r>
              <a:rPr lang="en-US" sz="2800" i="1" dirty="0">
                <a:solidFill>
                  <a:schemeClr val="accent2"/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    </a:t>
            </a:r>
            <a:r>
              <a:rPr lang="en-US" sz="2800" i="1" dirty="0" err="1">
                <a:solidFill>
                  <a:schemeClr val="accent2"/>
                </a:solidFill>
              </a:rPr>
              <a:t>Console.WriteLine</a:t>
            </a:r>
            <a:r>
              <a:rPr lang="en-US" sz="2800" i="1" dirty="0">
                <a:solidFill>
                  <a:schemeClr val="accent2"/>
                </a:solidFill>
              </a:rPr>
              <a:t>("Students:");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    </a:t>
            </a:r>
            <a:r>
              <a:rPr lang="en-US" sz="2800" i="1" dirty="0" err="1">
                <a:solidFill>
                  <a:schemeClr val="accent2"/>
                </a:solidFill>
              </a:rPr>
              <a:t>foreach</a:t>
            </a:r>
            <a:r>
              <a:rPr lang="en-US" sz="2800" i="1" dirty="0">
                <a:solidFill>
                  <a:schemeClr val="accent2"/>
                </a:solidFill>
              </a:rPr>
              <a:t> (Student s in </a:t>
            </a:r>
            <a:r>
              <a:rPr lang="en-US" sz="2800" i="1" dirty="0" err="1">
                <a:solidFill>
                  <a:schemeClr val="accent2"/>
                </a:solidFill>
              </a:rPr>
              <a:t>db.Students</a:t>
            </a:r>
            <a:r>
              <a:rPr lang="en-US" sz="2800" i="1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        </a:t>
            </a:r>
            <a:r>
              <a:rPr lang="en-US" sz="2800" i="1" dirty="0" err="1">
                <a:solidFill>
                  <a:schemeClr val="accent2"/>
                </a:solidFill>
              </a:rPr>
              <a:t>Console.WriteLine</a:t>
            </a:r>
            <a:r>
              <a:rPr lang="en-US" sz="2800" i="1" dirty="0">
                <a:solidFill>
                  <a:schemeClr val="accent2"/>
                </a:solidFill>
              </a:rPr>
              <a:t>($"{</a:t>
            </a:r>
            <a:r>
              <a:rPr lang="en-US" sz="2800" i="1" dirty="0" err="1">
                <a:solidFill>
                  <a:schemeClr val="accent2"/>
                </a:solidFill>
              </a:rPr>
              <a:t>s.Id</a:t>
            </a:r>
            <a:r>
              <a:rPr lang="en-US" sz="2800" i="1" dirty="0">
                <a:solidFill>
                  <a:schemeClr val="accent2"/>
                </a:solidFill>
              </a:rPr>
              <a:t>}\t{</a:t>
            </a:r>
            <a:r>
              <a:rPr lang="en-US" sz="2800" i="1" dirty="0" err="1">
                <a:solidFill>
                  <a:schemeClr val="accent2"/>
                </a:solidFill>
              </a:rPr>
              <a:t>s.FirstName</a:t>
            </a:r>
            <a:r>
              <a:rPr lang="en-US" sz="2800" i="1" dirty="0">
                <a:solidFill>
                  <a:schemeClr val="accent2"/>
                </a:solidFill>
              </a:rPr>
              <a:t>}, {</a:t>
            </a:r>
            <a:r>
              <a:rPr lang="en-US" sz="2800" i="1" dirty="0" err="1">
                <a:solidFill>
                  <a:schemeClr val="accent2"/>
                </a:solidFill>
              </a:rPr>
              <a:t>s.LastName</a:t>
            </a:r>
            <a:r>
              <a:rPr lang="en-US" sz="2800" i="1" dirty="0">
                <a:solidFill>
                  <a:schemeClr val="accent2"/>
                </a:solidFill>
              </a:rPr>
              <a:t>}, {</a:t>
            </a:r>
            <a:r>
              <a:rPr lang="en-US" sz="2800" i="1" dirty="0" err="1">
                <a:solidFill>
                  <a:schemeClr val="accent2"/>
                </a:solidFill>
              </a:rPr>
              <a:t>s.Age</a:t>
            </a:r>
            <a:r>
              <a:rPr lang="en-US" sz="2800" i="1" dirty="0">
                <a:solidFill>
                  <a:schemeClr val="accent2"/>
                </a:solidFill>
              </a:rPr>
              <a:t>}");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</a:t>
            </a:r>
            <a:r>
              <a:rPr lang="en-US" sz="2800" i="1" dirty="0" err="1">
                <a:solidFill>
                  <a:schemeClr val="accent2"/>
                </a:solidFill>
              </a:rPr>
              <a:t>Console.ReadKey</a:t>
            </a:r>
            <a:r>
              <a:rPr lang="en-US" sz="2800" i="1" dirty="0" smtClean="0">
                <a:solidFill>
                  <a:schemeClr val="accent2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2631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Code First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4032448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Настройку строки подключения задает атрибут </a:t>
            </a:r>
            <a:r>
              <a:rPr lang="ru-RU" dirty="0" err="1"/>
              <a:t>connectionString</a:t>
            </a:r>
            <a:r>
              <a:rPr lang="ru-RU" dirty="0"/>
              <a:t>. В данном случае мы устанавливаем название базы данных, с которой будем взаимодействовать - </a:t>
            </a:r>
            <a:r>
              <a:rPr lang="en-US" altLang="en-US" dirty="0" err="1"/>
              <a:t>StudentTest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Так как класс </a:t>
            </a:r>
            <a:r>
              <a:rPr lang="en-US" dirty="0" smtClean="0"/>
              <a:t>Student</a:t>
            </a:r>
            <a:r>
              <a:rPr lang="ru-RU" dirty="0" err="1" smtClean="0"/>
              <a:t>Context</a:t>
            </a:r>
            <a:r>
              <a:rPr lang="ru-RU" dirty="0" smtClean="0"/>
              <a:t> </a:t>
            </a:r>
            <a:r>
              <a:rPr lang="ru-RU" dirty="0"/>
              <a:t>через родительский класс </a:t>
            </a:r>
            <a:r>
              <a:rPr lang="ru-RU" dirty="0" err="1"/>
              <a:t>DbContext</a:t>
            </a:r>
            <a:r>
              <a:rPr lang="ru-RU" dirty="0"/>
              <a:t> реализует интерфейс </a:t>
            </a:r>
            <a:r>
              <a:rPr lang="ru-RU" dirty="0" err="1"/>
              <a:t>IDisposable</a:t>
            </a:r>
            <a:r>
              <a:rPr lang="ru-RU" dirty="0"/>
              <a:t>, то для работы с </a:t>
            </a:r>
            <a:r>
              <a:rPr lang="en-US" dirty="0"/>
              <a:t>Student</a:t>
            </a:r>
            <a:r>
              <a:rPr lang="ru-RU" dirty="0" err="1"/>
              <a:t>Context</a:t>
            </a:r>
            <a:r>
              <a:rPr lang="ru-RU" dirty="0" smtClean="0"/>
              <a:t> </a:t>
            </a:r>
            <a:r>
              <a:rPr lang="ru-RU" dirty="0"/>
              <a:t>с автоматическим закрытием данного объекта мы можем использовать конструкцию </a:t>
            </a:r>
            <a:r>
              <a:rPr lang="ru-RU" dirty="0" err="1"/>
              <a:t>using</a:t>
            </a:r>
            <a:r>
              <a:rPr lang="ru-RU" dirty="0"/>
              <a:t>.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Теперь </a:t>
            </a:r>
            <a:r>
              <a:rPr lang="ru-RU" dirty="0"/>
              <a:t>перейдем к файлу </a:t>
            </a:r>
            <a:r>
              <a:rPr lang="ru-RU" dirty="0" err="1"/>
              <a:t>Program.cs</a:t>
            </a:r>
            <a:r>
              <a:rPr lang="ru-RU" dirty="0"/>
              <a:t> и изменим его содержание следующим </a:t>
            </a:r>
            <a:r>
              <a:rPr lang="ru-RU" dirty="0" smtClean="0"/>
              <a:t>образом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534572" y="6253989"/>
            <a:ext cx="453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Смотрите пример кода в заметках к слайду.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5031523"/>
            <a:ext cx="6886689" cy="15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8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Code First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9001000" cy="5760640"/>
          </a:xfrm>
        </p:spPr>
        <p:txBody>
          <a:bodyPr rtlCol="0" anchor="ctr"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Таким образом,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обеспечивает простое и удобное управление объектами из базы данных. При том в данном случае нам не надо даже создавать базу данных и определять в ней таблицы.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все сделает за нас на основе определения класса контекста данных и классов моделей. И если база данных уже имеется, то EF не будет повторно создавать ее.</a:t>
            </a:r>
          </a:p>
          <a:p>
            <a:pPr marL="0" indent="0">
              <a:buNone/>
            </a:pPr>
            <a:r>
              <a:rPr lang="ru-RU" dirty="0"/>
              <a:t>Наша задача - только определить модель, которая будет храниться в базе данных, и класс контекста. Поэтому данный подход называется </a:t>
            </a:r>
            <a:r>
              <a:rPr lang="ru-RU" dirty="0" err="1"/>
              <a:t>Code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 - сначала пишется код, а потом по нему создается база данных и ее таблицы.</a:t>
            </a:r>
          </a:p>
          <a:p>
            <a:pPr marL="0" indent="0">
              <a:buNone/>
            </a:pPr>
            <a:r>
              <a:rPr lang="ru-RU" dirty="0"/>
              <a:t>Возникает вопрос, а где же находится БД? Чтобы физически увидеть базу данных, мы можем подключиться к ней из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через окно </a:t>
            </a:r>
            <a:r>
              <a:rPr lang="ru-RU" dirty="0" err="1"/>
              <a:t>View</a:t>
            </a:r>
            <a:r>
              <a:rPr lang="ru-RU" dirty="0"/>
              <a:t>-&gt;SQL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Explorer</a:t>
            </a:r>
            <a:r>
              <a:rPr lang="ru-RU" dirty="0"/>
              <a:t>. После этого мы можем увидеть в SQL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Explorer</a:t>
            </a:r>
            <a:r>
              <a:rPr lang="ru-RU" dirty="0"/>
              <a:t> созданную базу данных, посмотреть ее строение, таблицы, открыть и даже изменить данные в таблицах.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877" y="2204074"/>
            <a:ext cx="3003948" cy="295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Code First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Добавим класс </a:t>
            </a:r>
            <a:r>
              <a:rPr lang="en-US" sz="2800" dirty="0" smtClean="0"/>
              <a:t>Group.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public class Group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</a:t>
            </a:r>
            <a:r>
              <a:rPr lang="en-US" sz="2800" i="1" dirty="0" err="1">
                <a:solidFill>
                  <a:schemeClr val="accent2"/>
                </a:solidFill>
              </a:rPr>
              <a:t>int</a:t>
            </a:r>
            <a:r>
              <a:rPr lang="en-US" sz="2800" i="1" dirty="0">
                <a:solidFill>
                  <a:schemeClr val="accent2"/>
                </a:solidFill>
              </a:rPr>
              <a:t> Id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string </a:t>
            </a:r>
            <a:r>
              <a:rPr lang="en-US" sz="2800" i="1" dirty="0" err="1">
                <a:solidFill>
                  <a:schemeClr val="accent2"/>
                </a:solidFill>
              </a:rPr>
              <a:t>GroupName</a:t>
            </a:r>
            <a:r>
              <a:rPr lang="en-US" sz="2800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</a:t>
            </a:r>
            <a:r>
              <a:rPr lang="en-US" sz="2800" i="1" dirty="0" err="1">
                <a:solidFill>
                  <a:schemeClr val="accent2"/>
                </a:solidFill>
              </a:rPr>
              <a:t>ICollection</a:t>
            </a:r>
            <a:r>
              <a:rPr lang="en-US" sz="2800" i="1" dirty="0">
                <a:solidFill>
                  <a:schemeClr val="accent2"/>
                </a:solidFill>
              </a:rPr>
              <a:t>&lt;Student&gt; Students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}</a:t>
            </a:r>
            <a:endParaRPr lang="ru-RU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Code First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Изменим </a:t>
            </a:r>
            <a:r>
              <a:rPr lang="en-US" sz="2800" dirty="0" err="1" smtClean="0"/>
              <a:t>StudentContext</a:t>
            </a:r>
            <a:r>
              <a:rPr lang="en-US" sz="2800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class </a:t>
            </a:r>
            <a:r>
              <a:rPr lang="en-US" sz="2800" i="1" dirty="0" err="1">
                <a:solidFill>
                  <a:schemeClr val="accent2"/>
                </a:solidFill>
              </a:rPr>
              <a:t>StudentContext</a:t>
            </a:r>
            <a:r>
              <a:rPr lang="en-US" sz="2800" i="1" dirty="0">
                <a:solidFill>
                  <a:schemeClr val="accent2"/>
                </a:solidFill>
              </a:rPr>
              <a:t> : </a:t>
            </a:r>
            <a:r>
              <a:rPr lang="en-US" sz="2800" i="1" dirty="0" err="1">
                <a:solidFill>
                  <a:schemeClr val="accent2"/>
                </a:solidFill>
              </a:rPr>
              <a:t>DbContext</a:t>
            </a:r>
            <a:endParaRPr lang="en-US" sz="2800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</a:t>
            </a:r>
            <a:r>
              <a:rPr lang="en-US" sz="2800" i="1" dirty="0" err="1">
                <a:solidFill>
                  <a:schemeClr val="accent2"/>
                </a:solidFill>
              </a:rPr>
              <a:t>StudentContext</a:t>
            </a:r>
            <a:r>
              <a:rPr lang="en-US" sz="2800" i="1" dirty="0">
                <a:solidFill>
                  <a:schemeClr val="accent2"/>
                </a:solidFill>
              </a:rPr>
              <a:t>() : base("</a:t>
            </a:r>
            <a:r>
              <a:rPr lang="en-US" sz="2800" i="1" dirty="0" err="1">
                <a:solidFill>
                  <a:schemeClr val="accent2"/>
                </a:solidFill>
              </a:rPr>
              <a:t>DbConnection</a:t>
            </a:r>
            <a:r>
              <a:rPr lang="en-US" sz="2800" i="1" dirty="0">
                <a:solidFill>
                  <a:schemeClr val="accent2"/>
                </a:solidFill>
              </a:rPr>
              <a:t>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{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</a:t>
            </a:r>
            <a:r>
              <a:rPr lang="en-US" sz="2800" i="1" dirty="0" err="1">
                <a:solidFill>
                  <a:schemeClr val="accent2"/>
                </a:solidFill>
              </a:rPr>
              <a:t>DbSet</a:t>
            </a:r>
            <a:r>
              <a:rPr lang="en-US" sz="2800" i="1" dirty="0">
                <a:solidFill>
                  <a:schemeClr val="accent2"/>
                </a:solidFill>
              </a:rPr>
              <a:t>&lt;Student&gt; Students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</a:t>
            </a:r>
            <a:r>
              <a:rPr lang="en-US" sz="2800" i="1" dirty="0" err="1">
                <a:solidFill>
                  <a:schemeClr val="accent2"/>
                </a:solidFill>
              </a:rPr>
              <a:t>DbSet</a:t>
            </a:r>
            <a:r>
              <a:rPr lang="en-US" sz="2800" i="1" dirty="0">
                <a:solidFill>
                  <a:schemeClr val="accent2"/>
                </a:solidFill>
              </a:rPr>
              <a:t>&lt;Group&gt; Groups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}</a:t>
            </a:r>
            <a:endParaRPr lang="ru-RU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8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Code First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Изменим класс </a:t>
            </a:r>
            <a:r>
              <a:rPr lang="en-US" sz="2800" dirty="0" smtClean="0"/>
              <a:t>Student.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public class Student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</a:t>
            </a:r>
            <a:r>
              <a:rPr lang="en-US" sz="2800" i="1" dirty="0" err="1">
                <a:solidFill>
                  <a:schemeClr val="accent2"/>
                </a:solidFill>
              </a:rPr>
              <a:t>int</a:t>
            </a:r>
            <a:r>
              <a:rPr lang="en-US" sz="2800" i="1" dirty="0">
                <a:solidFill>
                  <a:schemeClr val="accent2"/>
                </a:solidFill>
              </a:rPr>
              <a:t> Id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string </a:t>
            </a:r>
            <a:r>
              <a:rPr lang="en-US" sz="2800" i="1" dirty="0" err="1">
                <a:solidFill>
                  <a:schemeClr val="accent2"/>
                </a:solidFill>
              </a:rPr>
              <a:t>FirstName</a:t>
            </a:r>
            <a:r>
              <a:rPr lang="en-US" sz="2800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string </a:t>
            </a:r>
            <a:r>
              <a:rPr lang="en-US" sz="2800" i="1" dirty="0" err="1">
                <a:solidFill>
                  <a:schemeClr val="accent2"/>
                </a:solidFill>
              </a:rPr>
              <a:t>LastName</a:t>
            </a:r>
            <a:r>
              <a:rPr lang="en-US" sz="2800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</a:t>
            </a:r>
            <a:r>
              <a:rPr lang="en-US" sz="2800" i="1" dirty="0" err="1">
                <a:solidFill>
                  <a:schemeClr val="accent2"/>
                </a:solidFill>
              </a:rPr>
              <a:t>int</a:t>
            </a:r>
            <a:r>
              <a:rPr lang="en-US" sz="2800" i="1" dirty="0">
                <a:solidFill>
                  <a:schemeClr val="accent2"/>
                </a:solidFill>
              </a:rPr>
              <a:t> Age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</a:t>
            </a:r>
            <a:r>
              <a:rPr lang="en-US" sz="2800" i="1" dirty="0" err="1">
                <a:solidFill>
                  <a:schemeClr val="accent2"/>
                </a:solidFill>
              </a:rPr>
              <a:t>int</a:t>
            </a:r>
            <a:r>
              <a:rPr lang="en-US" sz="2800" i="1" dirty="0">
                <a:solidFill>
                  <a:schemeClr val="accent2"/>
                </a:solidFill>
              </a:rPr>
              <a:t>? </a:t>
            </a:r>
            <a:r>
              <a:rPr lang="en-US" sz="2800" i="1" dirty="0" err="1">
                <a:solidFill>
                  <a:schemeClr val="accent2"/>
                </a:solidFill>
              </a:rPr>
              <a:t>GroupId</a:t>
            </a:r>
            <a:r>
              <a:rPr lang="en-US" sz="2800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Group </a:t>
            </a:r>
            <a:r>
              <a:rPr lang="en-US" sz="2800" i="1" dirty="0" err="1">
                <a:solidFill>
                  <a:schemeClr val="accent2"/>
                </a:solidFill>
              </a:rPr>
              <a:t>Group</a:t>
            </a:r>
            <a:r>
              <a:rPr lang="en-US" sz="2800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</a:t>
            </a:r>
            <a:r>
              <a:rPr lang="en-US" sz="2800" i="1" dirty="0" smtClean="0">
                <a:solidFill>
                  <a:schemeClr val="accent2"/>
                </a:solidFill>
              </a:rPr>
              <a:t>}</a:t>
            </a:r>
            <a:endParaRPr lang="ru-RU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63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Code First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Свойство </a:t>
            </a:r>
            <a:r>
              <a:rPr lang="en-US" dirty="0"/>
              <a:t> public Group </a:t>
            </a:r>
            <a:r>
              <a:rPr lang="en-US" dirty="0" err="1"/>
              <a:t>Group</a:t>
            </a:r>
            <a:r>
              <a:rPr lang="en-US" dirty="0"/>
              <a:t> { get; set; } </a:t>
            </a:r>
            <a:r>
              <a:rPr lang="ru-RU" dirty="0"/>
              <a:t>в классе </a:t>
            </a:r>
            <a:r>
              <a:rPr lang="en-US" dirty="0"/>
              <a:t>Student</a:t>
            </a:r>
            <a:r>
              <a:rPr lang="ru-RU" dirty="0"/>
              <a:t> называется навигационным свойством - при получении данных об игроке оно будет автоматически получать данные из БД.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Аналогично в классе </a:t>
            </a:r>
            <a:r>
              <a:rPr lang="en-US" dirty="0"/>
              <a:t>Group</a:t>
            </a:r>
            <a:r>
              <a:rPr lang="ru-RU" dirty="0"/>
              <a:t> также имеется навигационное свойство - </a:t>
            </a:r>
            <a:r>
              <a:rPr lang="en-US" dirty="0"/>
              <a:t>Student</a:t>
            </a:r>
            <a:r>
              <a:rPr lang="ru-RU" dirty="0"/>
              <a:t>, через которое мы можем получать игроков данной команды.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Вторая часть внешнего ключа - свойство </a:t>
            </a:r>
            <a:r>
              <a:rPr lang="en-US" b="1" dirty="0"/>
              <a:t>Group</a:t>
            </a:r>
            <a:r>
              <a:rPr lang="ru-RU" b="1" dirty="0" err="1"/>
              <a:t>Id</a:t>
            </a:r>
            <a:r>
              <a:rPr lang="ru-RU" b="1" dirty="0"/>
              <a:t>. Чтобы в связке с навигационным свойством образовать внешний ключ оно должно принимать одно из следующих вариантов имени:</a:t>
            </a:r>
          </a:p>
          <a:p>
            <a:r>
              <a:rPr lang="ru-RU" i="1" dirty="0" err="1"/>
              <a:t>Имя_навигационного_свойства+Имя</a:t>
            </a:r>
            <a:r>
              <a:rPr lang="ru-RU" i="1" dirty="0"/>
              <a:t> ключа из связанной таблицы</a:t>
            </a:r>
            <a:r>
              <a:rPr lang="ru-RU" dirty="0"/>
              <a:t> - в нашем случае имя навигационного свойства </a:t>
            </a:r>
            <a:r>
              <a:rPr lang="en-US" dirty="0"/>
              <a:t>Group</a:t>
            </a:r>
            <a:r>
              <a:rPr lang="ru-RU" dirty="0"/>
              <a:t>, а ключа из модели </a:t>
            </a:r>
            <a:r>
              <a:rPr lang="en-US" dirty="0"/>
              <a:t>Group</a:t>
            </a:r>
            <a:r>
              <a:rPr lang="ru-RU" dirty="0"/>
              <a:t> - </a:t>
            </a:r>
            <a:r>
              <a:rPr lang="ru-RU" dirty="0" err="1"/>
              <a:t>Id</a:t>
            </a:r>
            <a:r>
              <a:rPr lang="ru-RU" dirty="0"/>
              <a:t>, поэтому в нашем случае нам надо обозвать свойство </a:t>
            </a:r>
            <a:r>
              <a:rPr lang="en-US" dirty="0"/>
              <a:t>Group</a:t>
            </a:r>
            <a:r>
              <a:rPr lang="ru-RU" dirty="0" err="1"/>
              <a:t>Id</a:t>
            </a:r>
            <a:r>
              <a:rPr lang="ru-RU" dirty="0"/>
              <a:t>, что собственно и было сделано в вышеприведенном коде.</a:t>
            </a:r>
          </a:p>
          <a:p>
            <a:r>
              <a:rPr lang="ru-RU" i="1" dirty="0" err="1"/>
              <a:t>Имя_класса_связанной_таблицы+Имя</a:t>
            </a:r>
            <a:r>
              <a:rPr lang="ru-RU" i="1" dirty="0"/>
              <a:t> ключа из связанной таблицы</a:t>
            </a:r>
            <a:r>
              <a:rPr lang="ru-RU" dirty="0"/>
              <a:t> - в нашем случае класс </a:t>
            </a:r>
            <a:r>
              <a:rPr lang="en-US" dirty="0"/>
              <a:t>Group</a:t>
            </a:r>
            <a:r>
              <a:rPr lang="ru-RU" dirty="0"/>
              <a:t>, а ключа из модели </a:t>
            </a:r>
            <a:r>
              <a:rPr lang="en-US" dirty="0"/>
              <a:t>Group</a:t>
            </a:r>
            <a:r>
              <a:rPr lang="ru-RU" dirty="0"/>
              <a:t> - </a:t>
            </a:r>
            <a:r>
              <a:rPr lang="ru-RU" dirty="0" err="1"/>
              <a:t>Id</a:t>
            </a:r>
            <a:r>
              <a:rPr lang="ru-RU" dirty="0"/>
              <a:t>, поэтому опять же в этом случае получается </a:t>
            </a:r>
            <a:r>
              <a:rPr lang="en-US" dirty="0"/>
              <a:t>Group</a:t>
            </a:r>
            <a:r>
              <a:rPr lang="ru-RU" dirty="0" err="1"/>
              <a:t>Id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5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 smtClean="0"/>
              <a:t>Связь </a:t>
            </a:r>
            <a:r>
              <a:rPr lang="ru-RU" dirty="0"/>
              <a:t>один-к-одному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Строго говоря в </a:t>
            </a:r>
            <a:r>
              <a:rPr lang="ru-RU" sz="2800" dirty="0" err="1"/>
              <a:t>Entity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нет как таковой связи один-к-одному, так как ожидается, что обработчик будет использовать связь один-ко-многим. Но все же нередко возникает потребность в наличие подобной связи между объектами в приложении, и в </a:t>
            </a:r>
            <a:r>
              <a:rPr lang="ru-RU" sz="2800" dirty="0" err="1"/>
              <a:t>Entity</a:t>
            </a:r>
            <a:r>
              <a:rPr lang="ru-RU" sz="2800" dirty="0"/>
              <a:t> </a:t>
            </a:r>
            <a:r>
              <a:rPr lang="ru-RU" sz="2800" dirty="0" err="1"/>
              <a:t>Framework</a:t>
            </a:r>
            <a:r>
              <a:rPr lang="ru-RU" sz="2800" dirty="0"/>
              <a:t> мы можем настроить данный тип отношений. Рассмотрим стандартный пример подобных отношений: есть класс пользователя </a:t>
            </a:r>
            <a:r>
              <a:rPr lang="ru-RU" sz="2800" dirty="0" err="1"/>
              <a:t>User</a:t>
            </a:r>
            <a:r>
              <a:rPr lang="ru-RU" sz="2800" dirty="0"/>
              <a:t>, который хранит логин и пароль, то есть данные учетных записей. А все данные профиля, такие как имя, возраст и так далее, выделяются в класс профиля </a:t>
            </a:r>
            <a:r>
              <a:rPr lang="ru-RU" sz="2800" dirty="0" err="1"/>
              <a:t>UserProfile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797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Code First</a:t>
            </a:r>
          </a:p>
        </p:txBody>
      </p:sp>
    </p:spTree>
    <p:extLst>
      <p:ext uri="{BB962C8B-B14F-4D97-AF65-F5344CB8AC3E}">
        <p14:creationId xmlns:p14="http://schemas.microsoft.com/office/powerpoint/2010/main" val="42792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 smtClean="0"/>
              <a:t>Связь </a:t>
            </a:r>
            <a:r>
              <a:rPr lang="ru-RU" dirty="0"/>
              <a:t>один-к-одному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public class User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public </a:t>
            </a:r>
            <a:r>
              <a:rPr lang="en-US" sz="2800" i="1" dirty="0" err="1">
                <a:solidFill>
                  <a:schemeClr val="accent2"/>
                </a:solidFill>
              </a:rPr>
              <a:t>int</a:t>
            </a:r>
            <a:r>
              <a:rPr lang="en-US" sz="2800" i="1" dirty="0">
                <a:solidFill>
                  <a:schemeClr val="accent2"/>
                </a:solidFill>
              </a:rPr>
              <a:t> Id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public string Login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public string Password { get; set; </a:t>
            </a:r>
            <a:r>
              <a:rPr lang="en-US" sz="2800" i="1" dirty="0" smtClean="0">
                <a:solidFill>
                  <a:schemeClr val="accent2"/>
                </a:solidFill>
              </a:rPr>
              <a:t>}</a:t>
            </a:r>
            <a:endParaRPr lang="en-US" sz="2800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u="sng" dirty="0">
                <a:solidFill>
                  <a:schemeClr val="accent2"/>
                </a:solidFill>
              </a:rPr>
              <a:t>    public </a:t>
            </a:r>
            <a:r>
              <a:rPr lang="en-US" sz="2800" b="1" i="1" u="sng" dirty="0" err="1">
                <a:solidFill>
                  <a:schemeClr val="accent2"/>
                </a:solidFill>
              </a:rPr>
              <a:t>UserProfile</a:t>
            </a:r>
            <a:r>
              <a:rPr lang="en-US" sz="2800" b="1" i="1" u="sng" dirty="0">
                <a:solidFill>
                  <a:schemeClr val="accent2"/>
                </a:solidFill>
              </a:rPr>
              <a:t> Profile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800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800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public class </a:t>
            </a:r>
            <a:r>
              <a:rPr lang="en-US" sz="2800" i="1" dirty="0" err="1">
                <a:solidFill>
                  <a:schemeClr val="accent2"/>
                </a:solidFill>
              </a:rPr>
              <a:t>UserProfile</a:t>
            </a:r>
            <a:endParaRPr lang="en-US" sz="2800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[Key]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[</a:t>
            </a:r>
            <a:r>
              <a:rPr lang="en-US" sz="2800" i="1" dirty="0" err="1">
                <a:solidFill>
                  <a:schemeClr val="accent2"/>
                </a:solidFill>
              </a:rPr>
              <a:t>ForeignKey</a:t>
            </a:r>
            <a:r>
              <a:rPr lang="en-US" sz="2800" i="1" dirty="0">
                <a:solidFill>
                  <a:schemeClr val="accent2"/>
                </a:solidFill>
              </a:rPr>
              <a:t>("User")]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public </a:t>
            </a:r>
            <a:r>
              <a:rPr lang="en-US" sz="2800" i="1" dirty="0" err="1">
                <a:solidFill>
                  <a:schemeClr val="accent2"/>
                </a:solidFill>
              </a:rPr>
              <a:t>int</a:t>
            </a:r>
            <a:r>
              <a:rPr lang="en-US" sz="2800" i="1" dirty="0">
                <a:solidFill>
                  <a:schemeClr val="accent2"/>
                </a:solidFill>
              </a:rPr>
              <a:t> Id { get; set; </a:t>
            </a:r>
            <a:r>
              <a:rPr lang="en-US" sz="2800" i="1" dirty="0" smtClean="0">
                <a:solidFill>
                  <a:schemeClr val="accent2"/>
                </a:solidFill>
              </a:rPr>
              <a:t>}</a:t>
            </a:r>
            <a:endParaRPr lang="en-US" sz="2800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public string Name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public </a:t>
            </a:r>
            <a:r>
              <a:rPr lang="en-US" sz="2800" i="1" dirty="0" err="1">
                <a:solidFill>
                  <a:schemeClr val="accent2"/>
                </a:solidFill>
              </a:rPr>
              <a:t>int</a:t>
            </a:r>
            <a:r>
              <a:rPr lang="en-US" sz="2800" i="1" dirty="0">
                <a:solidFill>
                  <a:schemeClr val="accent2"/>
                </a:solidFill>
              </a:rPr>
              <a:t> Age { get; set; </a:t>
            </a:r>
            <a:r>
              <a:rPr lang="en-US" sz="2800" i="1" dirty="0" smtClean="0">
                <a:solidFill>
                  <a:schemeClr val="accent2"/>
                </a:solidFill>
              </a:rPr>
              <a:t>}</a:t>
            </a:r>
            <a:endParaRPr lang="en-US" sz="2800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u="sng" dirty="0">
                <a:solidFill>
                  <a:schemeClr val="accent2"/>
                </a:solidFill>
              </a:rPr>
              <a:t>    public User </a:t>
            </a:r>
            <a:r>
              <a:rPr lang="en-US" sz="2800" b="1" i="1" u="sng" dirty="0" err="1">
                <a:solidFill>
                  <a:schemeClr val="accent2"/>
                </a:solidFill>
              </a:rPr>
              <a:t>User</a:t>
            </a:r>
            <a:r>
              <a:rPr lang="en-US" sz="2800" b="1" i="1" u="sng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}</a:t>
            </a:r>
            <a:endParaRPr lang="en-US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 smtClean="0"/>
              <a:t>Связь </a:t>
            </a:r>
            <a:r>
              <a:rPr lang="ru-RU" dirty="0"/>
              <a:t>один-к-одному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В классе контекста определяются свойства для взаимодействия с </a:t>
            </a:r>
            <a:r>
              <a:rPr lang="ru-RU" sz="2800" dirty="0" err="1"/>
              <a:t>талицами</a:t>
            </a:r>
            <a:r>
              <a:rPr lang="ru-RU" sz="2800" dirty="0"/>
              <a:t> в </a:t>
            </a:r>
            <a:r>
              <a:rPr lang="ru-RU" sz="2800" dirty="0" err="1" smtClean="0"/>
              <a:t>бд</a:t>
            </a:r>
            <a:r>
              <a:rPr lang="ru-RU" sz="2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public </a:t>
            </a:r>
            <a:r>
              <a:rPr lang="en-US" sz="2800" i="1" dirty="0">
                <a:solidFill>
                  <a:schemeClr val="accent2"/>
                </a:solidFill>
              </a:rPr>
              <a:t>class </a:t>
            </a:r>
            <a:r>
              <a:rPr lang="en-US" sz="2800" i="1" dirty="0" err="1">
                <a:solidFill>
                  <a:schemeClr val="accent2"/>
                </a:solidFill>
              </a:rPr>
              <a:t>UserContext</a:t>
            </a:r>
            <a:r>
              <a:rPr lang="en-US" sz="2800" i="1" dirty="0">
                <a:solidFill>
                  <a:schemeClr val="accent2"/>
                </a:solidFill>
              </a:rPr>
              <a:t> : </a:t>
            </a:r>
            <a:r>
              <a:rPr lang="en-US" sz="2800" i="1" dirty="0" err="1">
                <a:solidFill>
                  <a:schemeClr val="accent2"/>
                </a:solidFill>
              </a:rPr>
              <a:t>DbContext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endParaRPr lang="ru-RU" sz="2800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{ </a:t>
            </a:r>
            <a:endParaRPr lang="ru-RU" sz="2800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public </a:t>
            </a:r>
            <a:r>
              <a:rPr lang="en-US" sz="2800" i="1" dirty="0" err="1">
                <a:solidFill>
                  <a:schemeClr val="accent2"/>
                </a:solidFill>
              </a:rPr>
              <a:t>DbSet</a:t>
            </a:r>
            <a:r>
              <a:rPr lang="en-US" sz="2800" i="1" dirty="0">
                <a:solidFill>
                  <a:schemeClr val="accent2"/>
                </a:solidFill>
              </a:rPr>
              <a:t>&lt;User&gt; Users { get; set; } </a:t>
            </a:r>
            <a:endParaRPr lang="ru-RU" sz="2800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public </a:t>
            </a:r>
            <a:r>
              <a:rPr lang="en-US" sz="2800" i="1" dirty="0" err="1">
                <a:solidFill>
                  <a:schemeClr val="accent2"/>
                </a:solidFill>
              </a:rPr>
              <a:t>DbSet</a:t>
            </a:r>
            <a:r>
              <a:rPr lang="en-US" sz="2800" i="1" dirty="0">
                <a:solidFill>
                  <a:schemeClr val="accent2"/>
                </a:solidFill>
              </a:rPr>
              <a:t>&lt;</a:t>
            </a:r>
            <a:r>
              <a:rPr lang="en-US" sz="2800" i="1" dirty="0" err="1">
                <a:solidFill>
                  <a:schemeClr val="accent2"/>
                </a:solidFill>
              </a:rPr>
              <a:t>UserProfile</a:t>
            </a:r>
            <a:r>
              <a:rPr lang="en-US" sz="2800" i="1" dirty="0">
                <a:solidFill>
                  <a:schemeClr val="accent2"/>
                </a:solidFill>
              </a:rPr>
              <a:t>&gt; </a:t>
            </a:r>
            <a:r>
              <a:rPr lang="en-US" sz="2800" i="1" dirty="0" err="1">
                <a:solidFill>
                  <a:schemeClr val="accent2"/>
                </a:solidFill>
              </a:rPr>
              <a:t>UserProfiles</a:t>
            </a:r>
            <a:r>
              <a:rPr lang="en-US" sz="2800" i="1" dirty="0">
                <a:solidFill>
                  <a:schemeClr val="accent2"/>
                </a:solidFill>
              </a:rPr>
              <a:t> { get; set; } </a:t>
            </a:r>
            <a:endParaRPr lang="ru-RU" sz="2800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}</a:t>
            </a:r>
            <a:endParaRPr lang="ru-RU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5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Связь один-ко-многим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Связь один-ко-многим реализуется, если одна модель хранит ссылку на один объект другой модели, а вторая модель может ссылаться на коллекцию объектов первой модели. Так у нас было в примере со студентами и группой.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Например, в одной команде играет несколько игроков: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public class Player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Id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string Name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string Position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Age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i="1" u="sng" dirty="0">
                <a:solidFill>
                  <a:schemeClr val="accent2"/>
                </a:solidFill>
              </a:rPr>
              <a:t>    public </a:t>
            </a:r>
            <a:r>
              <a:rPr lang="en-US" b="1" i="1" u="sng" dirty="0" err="1">
                <a:solidFill>
                  <a:schemeClr val="accent2"/>
                </a:solidFill>
              </a:rPr>
              <a:t>int</a:t>
            </a:r>
            <a:r>
              <a:rPr lang="en-US" b="1" i="1" u="sng" dirty="0">
                <a:solidFill>
                  <a:schemeClr val="accent2"/>
                </a:solidFill>
              </a:rPr>
              <a:t>? </a:t>
            </a:r>
            <a:r>
              <a:rPr lang="en-US" b="1" i="1" u="sng" dirty="0" err="1">
                <a:solidFill>
                  <a:schemeClr val="accent2"/>
                </a:solidFill>
              </a:rPr>
              <a:t>TeamId</a:t>
            </a:r>
            <a:r>
              <a:rPr lang="en-US" b="1" i="1" u="sng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i="1" u="sng" dirty="0">
                <a:solidFill>
                  <a:schemeClr val="accent2"/>
                </a:solidFill>
              </a:rPr>
              <a:t>    public Team </a:t>
            </a:r>
            <a:r>
              <a:rPr lang="en-US" b="1" i="1" u="sng" dirty="0" err="1">
                <a:solidFill>
                  <a:schemeClr val="accent2"/>
                </a:solidFill>
              </a:rPr>
              <a:t>Team</a:t>
            </a:r>
            <a:r>
              <a:rPr lang="en-US" b="1" i="1" u="sng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public class Team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{    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Id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string Name { get; set; } // </a:t>
            </a:r>
            <a:r>
              <a:rPr lang="ru-RU" i="1" dirty="0">
                <a:solidFill>
                  <a:schemeClr val="accent2"/>
                </a:solidFill>
              </a:rPr>
              <a:t>название команды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i="1" dirty="0">
                <a:solidFill>
                  <a:schemeClr val="accent2"/>
                </a:solidFill>
              </a:rPr>
              <a:t>    </a:t>
            </a:r>
            <a:r>
              <a:rPr lang="en-US" b="1" i="1" u="sng" dirty="0">
                <a:solidFill>
                  <a:schemeClr val="accent2"/>
                </a:solidFill>
              </a:rPr>
              <a:t>public </a:t>
            </a:r>
            <a:r>
              <a:rPr lang="en-US" b="1" i="1" u="sng" dirty="0" err="1">
                <a:solidFill>
                  <a:schemeClr val="accent2"/>
                </a:solidFill>
              </a:rPr>
              <a:t>ICollection</a:t>
            </a:r>
            <a:r>
              <a:rPr lang="en-US" b="1" i="1" u="sng" dirty="0">
                <a:solidFill>
                  <a:schemeClr val="accent2"/>
                </a:solidFill>
              </a:rPr>
              <a:t>&lt;Player&gt; Players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Team()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{        Players = new List&lt;Player&gt;();    }}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public class </a:t>
            </a:r>
            <a:r>
              <a:rPr lang="en-US" i="1" dirty="0" err="1">
                <a:solidFill>
                  <a:schemeClr val="accent2"/>
                </a:solidFill>
              </a:rPr>
              <a:t>SoccerContext</a:t>
            </a:r>
            <a:r>
              <a:rPr lang="en-US" i="1" dirty="0">
                <a:solidFill>
                  <a:schemeClr val="accent2"/>
                </a:solidFill>
              </a:rPr>
              <a:t> : </a:t>
            </a:r>
            <a:r>
              <a:rPr lang="en-US" i="1" dirty="0" err="1">
                <a:solidFill>
                  <a:schemeClr val="accent2"/>
                </a:solidFill>
              </a:rPr>
              <a:t>DbContext</a:t>
            </a:r>
            <a:endParaRPr lang="en-US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</a:t>
            </a:r>
            <a:r>
              <a:rPr lang="en-US" i="1" dirty="0" err="1">
                <a:solidFill>
                  <a:schemeClr val="accent2"/>
                </a:solidFill>
              </a:rPr>
              <a:t>SoccerContext</a:t>
            </a:r>
            <a:r>
              <a:rPr lang="en-US" i="1" dirty="0">
                <a:solidFill>
                  <a:schemeClr val="accent2"/>
                </a:solidFill>
              </a:rPr>
              <a:t>() : base("</a:t>
            </a:r>
            <a:r>
              <a:rPr lang="en-US" i="1" dirty="0" err="1">
                <a:solidFill>
                  <a:schemeClr val="accent2"/>
                </a:solidFill>
              </a:rPr>
              <a:t>SoccerContext</a:t>
            </a:r>
            <a:r>
              <a:rPr lang="en-US" i="1" dirty="0">
                <a:solidFill>
                  <a:schemeClr val="accent2"/>
                </a:solidFill>
              </a:rPr>
              <a:t>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{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</a:t>
            </a:r>
            <a:r>
              <a:rPr lang="en-US" i="1" dirty="0" err="1">
                <a:solidFill>
                  <a:schemeClr val="accent2"/>
                </a:solidFill>
              </a:rPr>
              <a:t>DbSet</a:t>
            </a:r>
            <a:r>
              <a:rPr lang="en-US" i="1" dirty="0">
                <a:solidFill>
                  <a:schemeClr val="accent2"/>
                </a:solidFill>
              </a:rPr>
              <a:t>&lt;Player&gt; Players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</a:t>
            </a:r>
            <a:r>
              <a:rPr lang="en-US" i="1" dirty="0" err="1">
                <a:solidFill>
                  <a:schemeClr val="accent2"/>
                </a:solidFill>
              </a:rPr>
              <a:t>DbSet</a:t>
            </a:r>
            <a:r>
              <a:rPr lang="en-US" i="1" dirty="0">
                <a:solidFill>
                  <a:schemeClr val="accent2"/>
                </a:solidFill>
              </a:rPr>
              <a:t>&lt;Team&gt; Teams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}</a:t>
            </a:r>
            <a:endParaRPr lang="ru-RU" i="1" dirty="0">
              <a:solidFill>
                <a:schemeClr val="accent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34572" y="6253989"/>
            <a:ext cx="453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Смотрите пример кода в заметках к слайду.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Связь многие-ко-многим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Еще одним способом ассоциации объектов является связь многие-ко-многим. Например, у нас есть модель футболистов и есть модель команд. На протяжении всей жизни футболист может поиграть в различных командах, а в одной команде может поиграть множество разных футболистов. На уровне моделей это выглядит так: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public class Team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{    </a:t>
            </a:r>
            <a:r>
              <a:rPr lang="en-US" i="1" dirty="0">
                <a:solidFill>
                  <a:schemeClr val="accent2"/>
                </a:solidFill>
              </a:rPr>
              <a:t>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Id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string Name { get; set; </a:t>
            </a:r>
            <a:r>
              <a:rPr lang="en-US" i="1" dirty="0" smtClean="0">
                <a:solidFill>
                  <a:schemeClr val="accent2"/>
                </a:solidFill>
              </a:rPr>
              <a:t>}</a:t>
            </a:r>
            <a:endParaRPr lang="en-US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i="1" u="sng" dirty="0">
                <a:solidFill>
                  <a:schemeClr val="accent2"/>
                </a:solidFill>
              </a:rPr>
              <a:t>    public </a:t>
            </a:r>
            <a:r>
              <a:rPr lang="en-US" b="1" i="1" u="sng" dirty="0" err="1">
                <a:solidFill>
                  <a:schemeClr val="accent2"/>
                </a:solidFill>
              </a:rPr>
              <a:t>ICollection</a:t>
            </a:r>
            <a:r>
              <a:rPr lang="en-US" b="1" i="1" u="sng" dirty="0">
                <a:solidFill>
                  <a:schemeClr val="accent2"/>
                </a:solidFill>
              </a:rPr>
              <a:t>&lt;Player&gt; Players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Team()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</a:t>
            </a:r>
            <a:r>
              <a:rPr lang="en-US" i="1" dirty="0" smtClean="0">
                <a:solidFill>
                  <a:schemeClr val="accent2"/>
                </a:solidFill>
              </a:rPr>
              <a:t>{</a:t>
            </a:r>
            <a:endParaRPr lang="ru-RU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        </a:t>
            </a:r>
            <a:r>
              <a:rPr lang="en-US" i="1" dirty="0">
                <a:solidFill>
                  <a:schemeClr val="accent2"/>
                </a:solidFill>
              </a:rPr>
              <a:t>Players = new List&lt;Player&gt;();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</a:t>
            </a:r>
            <a:r>
              <a:rPr lang="en-US" i="1" dirty="0" smtClean="0">
                <a:solidFill>
                  <a:schemeClr val="accent2"/>
                </a:solidFill>
              </a:rPr>
              <a:t>}}</a:t>
            </a:r>
            <a:endParaRPr lang="en-US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public class Player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Id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string Name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string Position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Age { get; set; </a:t>
            </a:r>
            <a:r>
              <a:rPr lang="en-US" i="1" dirty="0" smtClean="0">
                <a:solidFill>
                  <a:schemeClr val="accent2"/>
                </a:solidFill>
              </a:rPr>
              <a:t>}</a:t>
            </a:r>
            <a:endParaRPr lang="en-US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</a:t>
            </a:r>
            <a:r>
              <a:rPr lang="en-US" b="1" i="1" u="sng" dirty="0">
                <a:solidFill>
                  <a:schemeClr val="accent2"/>
                </a:solidFill>
              </a:rPr>
              <a:t>public </a:t>
            </a:r>
            <a:r>
              <a:rPr lang="en-US" b="1" i="1" u="sng" dirty="0" err="1">
                <a:solidFill>
                  <a:schemeClr val="accent2"/>
                </a:solidFill>
              </a:rPr>
              <a:t>ICollection</a:t>
            </a:r>
            <a:r>
              <a:rPr lang="en-US" b="1" i="1" u="sng" dirty="0">
                <a:solidFill>
                  <a:schemeClr val="accent2"/>
                </a:solidFill>
              </a:rPr>
              <a:t>&lt;Team&gt; Teams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Player()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Teams = new List&lt;Team&gt;();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}</a:t>
            </a:r>
            <a:endParaRPr lang="ru-RU" i="1" dirty="0">
              <a:solidFill>
                <a:schemeClr val="accent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34572" y="6253989"/>
            <a:ext cx="453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Смотрите пример кода в заметках к слайду.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9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Инициализация базы данных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Если нам необходимо, чтобы при первом обращении база данных уже была заполнена некоторыми начальными значениями, то мы можем произвести ее инициализацию.</a:t>
            </a:r>
          </a:p>
          <a:p>
            <a:pPr marL="0" indent="0">
              <a:buNone/>
            </a:pPr>
            <a:r>
              <a:rPr lang="ru-RU" dirty="0"/>
              <a:t>Инициализация происходит при первом обращении к контексту данных.</a:t>
            </a:r>
          </a:p>
          <a:p>
            <a:pPr marL="0" indent="0">
              <a:buNone/>
            </a:pPr>
            <a:r>
              <a:rPr lang="ru-RU" dirty="0"/>
              <a:t>Для инициализации мы можем использовать один из классов инициализаторов, которые имеются в библиотеке .NET:</a:t>
            </a:r>
          </a:p>
          <a:p>
            <a:r>
              <a:rPr lang="ru-RU" b="1" dirty="0" err="1"/>
              <a:t>CreateDatabaseIfNotExists</a:t>
            </a:r>
            <a:r>
              <a:rPr lang="ru-RU" dirty="0"/>
              <a:t>: инициализатор, используемый по умолчанию. Он не удаляет </a:t>
            </a:r>
            <a:r>
              <a:rPr lang="ru-RU" dirty="0" err="1"/>
              <a:t>автоматчески</a:t>
            </a:r>
            <a:r>
              <a:rPr lang="ru-RU" dirty="0"/>
              <a:t> базу данных и данные, а в случае изменения структуры моделей и контекста данных выбрасывает исключение.</a:t>
            </a:r>
          </a:p>
          <a:p>
            <a:r>
              <a:rPr lang="ru-RU" b="1" dirty="0" err="1"/>
              <a:t>DropCreateDatabaseIfModelChanges</a:t>
            </a:r>
            <a:r>
              <a:rPr lang="ru-RU" dirty="0"/>
              <a:t>: данный инициализатор проверяет на соответствие моделям определения таблиц в базе данных. И если модели не соответствуют определению таблиц, то база данные пересоздается</a:t>
            </a:r>
          </a:p>
          <a:p>
            <a:r>
              <a:rPr lang="ru-RU" b="1" dirty="0" err="1"/>
              <a:t>DropCreateDatabaseAlways</a:t>
            </a:r>
            <a:r>
              <a:rPr lang="ru-RU" dirty="0"/>
              <a:t>: этот инициализатор будет всегда пересоздавать базу данных.</a:t>
            </a:r>
          </a:p>
          <a:p>
            <a:pPr marL="0" indent="0">
              <a:buNone/>
            </a:pPr>
            <a:r>
              <a:rPr lang="ru-RU" dirty="0"/>
              <a:t>Используем один из инициализаторов. Для этого нам надо переопределить метод </a:t>
            </a:r>
            <a:r>
              <a:rPr lang="ru-RU" b="1" dirty="0" err="1" smtClean="0"/>
              <a:t>Seed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10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Инициализация базы данных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class </a:t>
            </a:r>
            <a:r>
              <a:rPr lang="en-US" sz="2800" i="1" dirty="0" err="1">
                <a:solidFill>
                  <a:schemeClr val="accent2"/>
                </a:solidFill>
              </a:rPr>
              <a:t>StudentContext</a:t>
            </a:r>
            <a:r>
              <a:rPr lang="en-US" sz="2800" i="1" dirty="0">
                <a:solidFill>
                  <a:schemeClr val="accent2"/>
                </a:solidFill>
              </a:rPr>
              <a:t> : </a:t>
            </a:r>
            <a:r>
              <a:rPr lang="en-US" sz="2800" i="1" dirty="0" err="1">
                <a:solidFill>
                  <a:schemeClr val="accent2"/>
                </a:solidFill>
              </a:rPr>
              <a:t>DbContext</a:t>
            </a:r>
            <a:endParaRPr lang="en-US" sz="2800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</a:t>
            </a:r>
            <a:r>
              <a:rPr lang="en-US" sz="2800" i="1" dirty="0" err="1">
                <a:solidFill>
                  <a:schemeClr val="accent2"/>
                </a:solidFill>
              </a:rPr>
              <a:t>StudentContext</a:t>
            </a:r>
            <a:r>
              <a:rPr lang="en-US" sz="2800" i="1" dirty="0">
                <a:solidFill>
                  <a:schemeClr val="accent2"/>
                </a:solidFill>
              </a:rPr>
              <a:t>() : base("</a:t>
            </a:r>
            <a:r>
              <a:rPr lang="en-US" sz="2800" i="1" dirty="0" err="1">
                <a:solidFill>
                  <a:schemeClr val="accent2"/>
                </a:solidFill>
              </a:rPr>
              <a:t>DbConnection</a:t>
            </a:r>
            <a:r>
              <a:rPr lang="en-US" sz="2800" i="1" dirty="0">
                <a:solidFill>
                  <a:schemeClr val="accent2"/>
                </a:solidFill>
              </a:rPr>
              <a:t>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</a:t>
            </a:r>
            <a:r>
              <a:rPr lang="en-US" sz="2800" i="1" dirty="0" err="1">
                <a:solidFill>
                  <a:schemeClr val="accent2"/>
                </a:solidFill>
              </a:rPr>
              <a:t>Database.SetInitializer</a:t>
            </a:r>
            <a:r>
              <a:rPr lang="en-US" sz="2800" i="1" dirty="0">
                <a:solidFill>
                  <a:schemeClr val="accent2"/>
                </a:solidFill>
              </a:rPr>
              <a:t>&lt;</a:t>
            </a:r>
            <a:r>
              <a:rPr lang="en-US" sz="2800" i="1" dirty="0" err="1">
                <a:solidFill>
                  <a:schemeClr val="accent2"/>
                </a:solidFill>
              </a:rPr>
              <a:t>StudentContext</a:t>
            </a:r>
            <a:r>
              <a:rPr lang="en-US" sz="2800" i="1" dirty="0">
                <a:solidFill>
                  <a:schemeClr val="accent2"/>
                </a:solidFill>
              </a:rPr>
              <a:t>&gt;(new </a:t>
            </a:r>
            <a:r>
              <a:rPr lang="en-US" sz="2800" i="1" dirty="0" err="1">
                <a:solidFill>
                  <a:schemeClr val="accent2"/>
                </a:solidFill>
              </a:rPr>
              <a:t>MyContextInitializer</a:t>
            </a:r>
            <a:r>
              <a:rPr lang="en-US" sz="2800" i="1" dirty="0">
                <a:solidFill>
                  <a:schemeClr val="accent2"/>
                </a:solidFill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</a:t>
            </a:r>
            <a:r>
              <a:rPr lang="en-US" sz="2800" i="1" dirty="0" err="1">
                <a:solidFill>
                  <a:schemeClr val="accent2"/>
                </a:solidFill>
              </a:rPr>
              <a:t>DbSet</a:t>
            </a:r>
            <a:r>
              <a:rPr lang="en-US" sz="2800" i="1" dirty="0">
                <a:solidFill>
                  <a:schemeClr val="accent2"/>
                </a:solidFill>
              </a:rPr>
              <a:t>&lt;Student&gt; Students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</a:t>
            </a:r>
            <a:r>
              <a:rPr lang="en-US" sz="2800" i="1" dirty="0" err="1">
                <a:solidFill>
                  <a:schemeClr val="accent2"/>
                </a:solidFill>
              </a:rPr>
              <a:t>DbSet</a:t>
            </a:r>
            <a:r>
              <a:rPr lang="en-US" sz="2800" i="1" dirty="0">
                <a:solidFill>
                  <a:schemeClr val="accent2"/>
                </a:solidFill>
              </a:rPr>
              <a:t>&lt;Group&gt; Groups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class </a:t>
            </a:r>
            <a:r>
              <a:rPr lang="en-US" sz="2800" i="1" dirty="0" err="1">
                <a:solidFill>
                  <a:schemeClr val="accent2"/>
                </a:solidFill>
              </a:rPr>
              <a:t>MyContextInitializer</a:t>
            </a:r>
            <a:r>
              <a:rPr lang="en-US" sz="2800" i="1" dirty="0">
                <a:solidFill>
                  <a:schemeClr val="accent2"/>
                </a:solidFill>
              </a:rPr>
              <a:t> : </a:t>
            </a:r>
            <a:r>
              <a:rPr lang="en-US" sz="2800" i="1" dirty="0" err="1">
                <a:solidFill>
                  <a:schemeClr val="accent2"/>
                </a:solidFill>
              </a:rPr>
              <a:t>DropCreateDatabaseAlways</a:t>
            </a:r>
            <a:r>
              <a:rPr lang="en-US" sz="2800" i="1" dirty="0">
                <a:solidFill>
                  <a:schemeClr val="accent2"/>
                </a:solidFill>
              </a:rPr>
              <a:t>&lt;</a:t>
            </a:r>
            <a:r>
              <a:rPr lang="en-US" sz="2800" i="1" dirty="0" err="1">
                <a:solidFill>
                  <a:schemeClr val="accent2"/>
                </a:solidFill>
              </a:rPr>
              <a:t>StudentContext</a:t>
            </a:r>
            <a:r>
              <a:rPr lang="en-US" sz="2800" i="1" dirty="0">
                <a:solidFill>
                  <a:schemeClr val="accent2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protected override void Seed(</a:t>
            </a:r>
            <a:r>
              <a:rPr lang="en-US" sz="2800" i="1" dirty="0" err="1">
                <a:solidFill>
                  <a:schemeClr val="accent2"/>
                </a:solidFill>
              </a:rPr>
              <a:t>StudentContext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800" i="1" dirty="0" err="1">
                <a:solidFill>
                  <a:schemeClr val="accent2"/>
                </a:solidFill>
              </a:rPr>
              <a:t>db</a:t>
            </a:r>
            <a:r>
              <a:rPr lang="en-US" sz="2800" i="1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Student </a:t>
            </a:r>
            <a:r>
              <a:rPr lang="en-US" sz="2800" i="1" dirty="0" err="1">
                <a:solidFill>
                  <a:schemeClr val="accent2"/>
                </a:solidFill>
              </a:rPr>
              <a:t>student</a:t>
            </a:r>
            <a:r>
              <a:rPr lang="en-US" sz="2800" i="1" dirty="0">
                <a:solidFill>
                  <a:schemeClr val="accent2"/>
                </a:solidFill>
              </a:rPr>
              <a:t> = new Student { </a:t>
            </a:r>
            <a:r>
              <a:rPr lang="en-US" sz="2800" i="1" dirty="0" err="1">
                <a:solidFill>
                  <a:schemeClr val="accent2"/>
                </a:solidFill>
              </a:rPr>
              <a:t>FirstName</a:t>
            </a:r>
            <a:r>
              <a:rPr lang="en-US" sz="2800" i="1" dirty="0">
                <a:solidFill>
                  <a:schemeClr val="accent2"/>
                </a:solidFill>
              </a:rPr>
              <a:t> = "</a:t>
            </a:r>
            <a:r>
              <a:rPr lang="en-US" sz="2800" i="1" dirty="0" err="1">
                <a:solidFill>
                  <a:schemeClr val="accent2"/>
                </a:solidFill>
              </a:rPr>
              <a:t>Ihor</a:t>
            </a:r>
            <a:r>
              <a:rPr lang="en-US" sz="2800" i="1" dirty="0">
                <a:solidFill>
                  <a:schemeClr val="accent2"/>
                </a:solidFill>
              </a:rPr>
              <a:t>", </a:t>
            </a:r>
            <a:r>
              <a:rPr lang="en-US" sz="2800" i="1" dirty="0" err="1">
                <a:solidFill>
                  <a:schemeClr val="accent2"/>
                </a:solidFill>
              </a:rPr>
              <a:t>LastName</a:t>
            </a:r>
            <a:r>
              <a:rPr lang="en-US" sz="2800" i="1" dirty="0">
                <a:solidFill>
                  <a:schemeClr val="accent2"/>
                </a:solidFill>
              </a:rPr>
              <a:t> = "</a:t>
            </a:r>
            <a:r>
              <a:rPr lang="en-US" sz="2800" i="1" dirty="0" err="1">
                <a:solidFill>
                  <a:schemeClr val="accent2"/>
                </a:solidFill>
              </a:rPr>
              <a:t>Plastun</a:t>
            </a:r>
            <a:r>
              <a:rPr lang="en-US" sz="2800" i="1" dirty="0">
                <a:solidFill>
                  <a:schemeClr val="accent2"/>
                </a:solidFill>
              </a:rPr>
              <a:t>", Age = 74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Student student2 = new Student { </a:t>
            </a:r>
            <a:r>
              <a:rPr lang="en-US" sz="2800" i="1" dirty="0" err="1">
                <a:solidFill>
                  <a:schemeClr val="accent2"/>
                </a:solidFill>
              </a:rPr>
              <a:t>FirstName</a:t>
            </a:r>
            <a:r>
              <a:rPr lang="en-US" sz="2800" i="1" dirty="0">
                <a:solidFill>
                  <a:schemeClr val="accent2"/>
                </a:solidFill>
              </a:rPr>
              <a:t> = "</a:t>
            </a:r>
            <a:r>
              <a:rPr lang="en-US" sz="2800" i="1" dirty="0" err="1">
                <a:solidFill>
                  <a:schemeClr val="accent2"/>
                </a:solidFill>
              </a:rPr>
              <a:t>Ruslan</a:t>
            </a:r>
            <a:r>
              <a:rPr lang="en-US" sz="2800" i="1" dirty="0">
                <a:solidFill>
                  <a:schemeClr val="accent2"/>
                </a:solidFill>
              </a:rPr>
              <a:t>", </a:t>
            </a:r>
            <a:r>
              <a:rPr lang="en-US" sz="2800" i="1" dirty="0" err="1">
                <a:solidFill>
                  <a:schemeClr val="accent2"/>
                </a:solidFill>
              </a:rPr>
              <a:t>LastName</a:t>
            </a:r>
            <a:r>
              <a:rPr lang="en-US" sz="2800" i="1" dirty="0">
                <a:solidFill>
                  <a:schemeClr val="accent2"/>
                </a:solidFill>
              </a:rPr>
              <a:t> = "</a:t>
            </a:r>
            <a:r>
              <a:rPr lang="en-US" sz="2800" i="1" dirty="0" err="1">
                <a:solidFill>
                  <a:schemeClr val="accent2"/>
                </a:solidFill>
              </a:rPr>
              <a:t>Kamanov</a:t>
            </a:r>
            <a:r>
              <a:rPr lang="en-US" sz="2800" i="1" dirty="0">
                <a:solidFill>
                  <a:schemeClr val="accent2"/>
                </a:solidFill>
              </a:rPr>
              <a:t>", Age = 18 };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</a:t>
            </a:r>
            <a:r>
              <a:rPr lang="en-US" sz="2800" i="1" dirty="0" err="1">
                <a:solidFill>
                  <a:schemeClr val="accent2"/>
                </a:solidFill>
              </a:rPr>
              <a:t>db.Students.Add</a:t>
            </a:r>
            <a:r>
              <a:rPr lang="en-US" sz="2800" i="1" dirty="0">
                <a:solidFill>
                  <a:schemeClr val="accent2"/>
                </a:solidFill>
              </a:rPr>
              <a:t>(student);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</a:t>
            </a:r>
            <a:r>
              <a:rPr lang="en-US" sz="2800" i="1" dirty="0" err="1">
                <a:solidFill>
                  <a:schemeClr val="accent2"/>
                </a:solidFill>
              </a:rPr>
              <a:t>db.Students.Add</a:t>
            </a:r>
            <a:r>
              <a:rPr lang="en-US" sz="2800" i="1" dirty="0">
                <a:solidFill>
                  <a:schemeClr val="accent2"/>
                </a:solidFill>
              </a:rPr>
              <a:t>(student2);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</a:t>
            </a:r>
            <a:r>
              <a:rPr lang="en-US" sz="2800" i="1" dirty="0" err="1">
                <a:solidFill>
                  <a:schemeClr val="accent2"/>
                </a:solidFill>
              </a:rPr>
              <a:t>db.SaveChanges</a:t>
            </a:r>
            <a:r>
              <a:rPr lang="en-US" sz="2800" i="1" dirty="0">
                <a:solidFill>
                  <a:schemeClr val="accent2"/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}</a:t>
            </a:r>
            <a:endParaRPr lang="ru-RU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22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Инициализация базы данных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static void Main(string[] </a:t>
            </a:r>
            <a:r>
              <a:rPr lang="en-US" sz="2800" i="1" dirty="0" err="1">
                <a:solidFill>
                  <a:schemeClr val="accent2"/>
                </a:solidFill>
              </a:rPr>
              <a:t>args</a:t>
            </a:r>
            <a:r>
              <a:rPr lang="en-US" sz="2800" i="1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using (</a:t>
            </a:r>
            <a:r>
              <a:rPr lang="en-US" sz="2800" i="1" dirty="0" err="1">
                <a:solidFill>
                  <a:schemeClr val="accent2"/>
                </a:solidFill>
              </a:rPr>
              <a:t>StudentContext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800" i="1" dirty="0" err="1">
                <a:solidFill>
                  <a:schemeClr val="accent2"/>
                </a:solidFill>
              </a:rPr>
              <a:t>db</a:t>
            </a:r>
            <a:r>
              <a:rPr lang="en-US" sz="2800" i="1" dirty="0">
                <a:solidFill>
                  <a:schemeClr val="accent2"/>
                </a:solidFill>
              </a:rPr>
              <a:t> = new </a:t>
            </a:r>
            <a:r>
              <a:rPr lang="en-US" sz="2800" i="1" dirty="0" err="1">
                <a:solidFill>
                  <a:schemeClr val="accent2"/>
                </a:solidFill>
              </a:rPr>
              <a:t>StudentContext</a:t>
            </a:r>
            <a:r>
              <a:rPr lang="en-US" sz="2800" i="1" dirty="0">
                <a:solidFill>
                  <a:schemeClr val="accent2"/>
                </a:solidFill>
              </a:rPr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    </a:t>
            </a:r>
            <a:r>
              <a:rPr lang="en-US" sz="2800" i="1" dirty="0" err="1">
                <a:solidFill>
                  <a:schemeClr val="accent2"/>
                </a:solidFill>
              </a:rPr>
              <a:t>Console.WriteLine</a:t>
            </a:r>
            <a:r>
              <a:rPr lang="en-US" sz="2800" i="1" dirty="0">
                <a:solidFill>
                  <a:schemeClr val="accent2"/>
                </a:solidFill>
              </a:rPr>
              <a:t>("Students:");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    </a:t>
            </a:r>
            <a:r>
              <a:rPr lang="en-US" sz="2800" i="1" dirty="0" err="1">
                <a:solidFill>
                  <a:schemeClr val="accent2"/>
                </a:solidFill>
              </a:rPr>
              <a:t>foreach</a:t>
            </a:r>
            <a:r>
              <a:rPr lang="en-US" sz="2800" i="1" dirty="0">
                <a:solidFill>
                  <a:schemeClr val="accent2"/>
                </a:solidFill>
              </a:rPr>
              <a:t> (Student s in </a:t>
            </a:r>
            <a:r>
              <a:rPr lang="en-US" sz="2800" i="1" dirty="0" err="1" smtClean="0">
                <a:solidFill>
                  <a:schemeClr val="accent2"/>
                </a:solidFill>
              </a:rPr>
              <a:t>db.Students</a:t>
            </a:r>
            <a:r>
              <a:rPr lang="en-US" sz="2800" i="1" dirty="0" smtClean="0">
                <a:solidFill>
                  <a:schemeClr val="accent2"/>
                </a:solidFill>
              </a:rPr>
              <a:t>)              {</a:t>
            </a:r>
            <a:r>
              <a:rPr lang="en-US" sz="2800" i="1" dirty="0" err="1" smtClean="0">
                <a:solidFill>
                  <a:schemeClr val="accent2"/>
                </a:solidFill>
              </a:rPr>
              <a:t>Console.WriteLine</a:t>
            </a:r>
            <a:r>
              <a:rPr lang="en-US" sz="2800" i="1" dirty="0" smtClean="0">
                <a:solidFill>
                  <a:schemeClr val="accent2"/>
                </a:solidFill>
              </a:rPr>
              <a:t>($"{</a:t>
            </a:r>
            <a:r>
              <a:rPr lang="en-US" sz="2800" i="1" dirty="0" err="1" smtClean="0">
                <a:solidFill>
                  <a:schemeClr val="accent2"/>
                </a:solidFill>
              </a:rPr>
              <a:t>s.Id</a:t>
            </a:r>
            <a:r>
              <a:rPr lang="en-US" sz="2800" i="1" dirty="0" smtClean="0">
                <a:solidFill>
                  <a:schemeClr val="accent2"/>
                </a:solidFill>
              </a:rPr>
              <a:t>}\t{</a:t>
            </a:r>
            <a:r>
              <a:rPr lang="en-US" sz="2800" i="1" dirty="0" err="1" smtClean="0">
                <a:solidFill>
                  <a:schemeClr val="accent2"/>
                </a:solidFill>
              </a:rPr>
              <a:t>s.FirstName</a:t>
            </a:r>
            <a:r>
              <a:rPr lang="en-US" sz="2800" i="1" dirty="0" smtClean="0">
                <a:solidFill>
                  <a:schemeClr val="accent2"/>
                </a:solidFill>
              </a:rPr>
              <a:t>}, {</a:t>
            </a:r>
            <a:r>
              <a:rPr lang="en-US" sz="2800" i="1" dirty="0" err="1" smtClean="0">
                <a:solidFill>
                  <a:schemeClr val="accent2"/>
                </a:solidFill>
              </a:rPr>
              <a:t>s.LastName</a:t>
            </a:r>
            <a:r>
              <a:rPr lang="en-US" sz="2800" i="1" dirty="0" smtClean="0">
                <a:solidFill>
                  <a:schemeClr val="accent2"/>
                </a:solidFill>
              </a:rPr>
              <a:t>}, {</a:t>
            </a:r>
            <a:r>
              <a:rPr lang="en-US" sz="2800" i="1" dirty="0" err="1" smtClean="0">
                <a:solidFill>
                  <a:schemeClr val="accent2"/>
                </a:solidFill>
              </a:rPr>
              <a:t>s.Age</a:t>
            </a:r>
            <a:r>
              <a:rPr lang="en-US" sz="2800" i="1" dirty="0" smtClean="0">
                <a:solidFill>
                  <a:schemeClr val="accent2"/>
                </a:solidFill>
              </a:rPr>
              <a:t>}");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                }            </a:t>
            </a:r>
            <a:r>
              <a:rPr lang="en-US" sz="2800" i="1" dirty="0">
                <a:solidFill>
                  <a:schemeClr val="accent2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</a:t>
            </a:r>
            <a:r>
              <a:rPr lang="en-US" sz="2800" i="1" dirty="0" err="1">
                <a:solidFill>
                  <a:schemeClr val="accent2"/>
                </a:solidFill>
              </a:rPr>
              <a:t>Console.ReadKey</a:t>
            </a:r>
            <a:r>
              <a:rPr lang="en-US" sz="2800" i="1" dirty="0">
                <a:solidFill>
                  <a:schemeClr val="accent2"/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}</a:t>
            </a:r>
            <a:endParaRPr lang="ru-RU" sz="2800" i="1" dirty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408" y="5157192"/>
            <a:ext cx="6016166" cy="12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7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Асинхронность в </a:t>
            </a:r>
            <a:r>
              <a:rPr lang="en-US" dirty="0"/>
              <a:t>Entity Framework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1" rtlCol="0" anchor="ctr"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Начиная с версии 6.0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поддерживает асинхронные операции. Для сохранения результатов в базе данных в асинхронном режиме используется метод </a:t>
            </a:r>
            <a:r>
              <a:rPr lang="ru-RU" b="1" dirty="0" err="1"/>
              <a:t>SaveChangesAsync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Чтобы получить объект по </a:t>
            </a:r>
            <a:r>
              <a:rPr lang="ru-RU" dirty="0" err="1"/>
              <a:t>id</a:t>
            </a:r>
            <a:r>
              <a:rPr lang="ru-RU" dirty="0"/>
              <a:t> в асинхронном режиме, в классе </a:t>
            </a:r>
            <a:r>
              <a:rPr lang="ru-RU" dirty="0" err="1"/>
              <a:t>DbSet</a:t>
            </a:r>
            <a:r>
              <a:rPr lang="ru-RU" dirty="0"/>
              <a:t> определен метод </a:t>
            </a:r>
            <a:r>
              <a:rPr lang="ru-RU" b="1" dirty="0" err="1"/>
              <a:t>FindAsync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Некоторые методы </a:t>
            </a:r>
            <a:r>
              <a:rPr lang="ru-RU" dirty="0" err="1"/>
              <a:t>Linq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Entities</a:t>
            </a:r>
            <a:r>
              <a:rPr lang="ru-RU" dirty="0"/>
              <a:t> также имеют асинхронных двойников для осуществления запросов в асинхронном режиме:</a:t>
            </a:r>
          </a:p>
          <a:p>
            <a:r>
              <a:rPr lang="ru-RU" b="1" dirty="0" err="1"/>
              <a:t>ForEachAsync</a:t>
            </a:r>
            <a:r>
              <a:rPr lang="ru-RU" dirty="0"/>
              <a:t>: асинхронное извлечение данных и выполнение над ними определенных </a:t>
            </a:r>
            <a:r>
              <a:rPr lang="ru-RU" dirty="0" smtClean="0"/>
              <a:t>действий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b="1" dirty="0" err="1"/>
              <a:t>AllAsync</a:t>
            </a:r>
            <a:r>
              <a:rPr lang="ru-RU" dirty="0"/>
              <a:t>: удовлетворяет ли все элементы в выборке определенному </a:t>
            </a:r>
            <a:r>
              <a:rPr lang="ru-RU" dirty="0" smtClean="0"/>
              <a:t>условию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b="1" dirty="0" err="1"/>
              <a:t>AnyAsync</a:t>
            </a:r>
            <a:r>
              <a:rPr lang="ru-RU" dirty="0"/>
              <a:t>: удовлетворяет ли хотя бы один элемент выборки определенному </a:t>
            </a:r>
            <a:r>
              <a:rPr lang="ru-RU" dirty="0" smtClean="0"/>
              <a:t>условию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b="1" dirty="0" err="1"/>
              <a:t>AverageAsync</a:t>
            </a:r>
            <a:r>
              <a:rPr lang="ru-RU" dirty="0"/>
              <a:t>: асинхронное получение среднего </a:t>
            </a:r>
            <a:r>
              <a:rPr lang="ru-RU" dirty="0" smtClean="0"/>
              <a:t>значения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b="1" dirty="0" err="1"/>
              <a:t>ContainsAsync</a:t>
            </a:r>
            <a:r>
              <a:rPr lang="ru-RU" dirty="0"/>
              <a:t>: содержит ли выборка определенный </a:t>
            </a:r>
            <a:r>
              <a:rPr lang="ru-RU" dirty="0" smtClean="0"/>
              <a:t>элемент</a:t>
            </a:r>
            <a:r>
              <a:rPr lang="en-US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22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Асинхронность в </a:t>
            </a:r>
            <a:r>
              <a:rPr lang="en-US" dirty="0"/>
              <a:t>Entity Framework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1" rtlCol="0" anchor="ctr">
            <a:normAutofit/>
          </a:bodyPr>
          <a:lstStyle/>
          <a:p>
            <a:r>
              <a:rPr lang="ru-RU" b="1" dirty="0" err="1" smtClean="0"/>
              <a:t>CountAsync</a:t>
            </a:r>
            <a:r>
              <a:rPr lang="ru-RU" dirty="0"/>
              <a:t>: получение размера </a:t>
            </a:r>
            <a:r>
              <a:rPr lang="ru-RU" dirty="0" smtClean="0"/>
              <a:t>выборки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b="1" dirty="0" err="1"/>
              <a:t>FirstAsync</a:t>
            </a:r>
            <a:r>
              <a:rPr lang="ru-RU" dirty="0"/>
              <a:t>: получение первого </a:t>
            </a:r>
            <a:r>
              <a:rPr lang="ru-RU" dirty="0" smtClean="0"/>
              <a:t>элемента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b="1" dirty="0" err="1"/>
              <a:t>FirstOrDefaultAsync</a:t>
            </a:r>
            <a:r>
              <a:rPr lang="ru-RU" dirty="0"/>
              <a:t>: получение первого элемента или значения по </a:t>
            </a:r>
            <a:r>
              <a:rPr lang="ru-RU" dirty="0" smtClean="0"/>
              <a:t>умолчанию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b="1" dirty="0" err="1"/>
              <a:t>LoadAsync</a:t>
            </a:r>
            <a:r>
              <a:rPr lang="ru-RU" dirty="0"/>
              <a:t>: асинхронная загрузка данных в </a:t>
            </a:r>
            <a:r>
              <a:rPr lang="ru-RU" dirty="0" smtClean="0"/>
              <a:t>кэш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b="1" dirty="0" err="1"/>
              <a:t>MaxAsync</a:t>
            </a:r>
            <a:r>
              <a:rPr lang="ru-RU" dirty="0"/>
              <a:t>: получение максимального </a:t>
            </a:r>
            <a:r>
              <a:rPr lang="ru-RU" dirty="0" smtClean="0"/>
              <a:t>значения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b="1" dirty="0" err="1"/>
              <a:t>MinAsync</a:t>
            </a:r>
            <a:r>
              <a:rPr lang="ru-RU" dirty="0"/>
              <a:t>: получение минимального </a:t>
            </a:r>
            <a:r>
              <a:rPr lang="ru-RU" dirty="0" smtClean="0"/>
              <a:t>значения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b="1" dirty="0" err="1"/>
              <a:t>SingleAsync</a:t>
            </a:r>
            <a:r>
              <a:rPr lang="ru-RU" dirty="0"/>
              <a:t>: получение одного </a:t>
            </a:r>
            <a:r>
              <a:rPr lang="ru-RU" dirty="0" smtClean="0"/>
              <a:t>элемента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b="1" dirty="0" err="1"/>
              <a:t>SingleOrDefaultAsync</a:t>
            </a:r>
            <a:r>
              <a:rPr lang="ru-RU" dirty="0"/>
              <a:t>: получение одного элемента или значения по </a:t>
            </a:r>
            <a:r>
              <a:rPr lang="ru-RU" dirty="0" smtClean="0"/>
              <a:t>умолчанию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b="1" dirty="0" err="1"/>
              <a:t>SumAsync</a:t>
            </a:r>
            <a:r>
              <a:rPr lang="ru-RU" dirty="0"/>
              <a:t>: асинхронное получение суммы </a:t>
            </a:r>
            <a:r>
              <a:rPr lang="ru-RU" dirty="0" smtClean="0"/>
              <a:t>значений</a:t>
            </a:r>
            <a:r>
              <a:rPr lang="en-US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Все методы возвращают объект задачи </a:t>
            </a:r>
            <a:r>
              <a:rPr lang="ru-RU" b="1" dirty="0" err="1"/>
              <a:t>Task</a:t>
            </a:r>
            <a:r>
              <a:rPr lang="ru-RU" dirty="0"/>
              <a:t> или </a:t>
            </a:r>
            <a:r>
              <a:rPr lang="ru-RU" b="1" dirty="0" err="1"/>
              <a:t>Task</a:t>
            </a:r>
            <a:r>
              <a:rPr lang="ru-RU" b="1" dirty="0"/>
              <a:t>&lt;T&gt;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84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Миграции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0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Code First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Подходит для программистов - при данном подходе модель EDMX вообще не используется и вы вручную настраиваете классы C# объектной модели (данный подход поддерживает как генерацию сущностных классов из существующей базы данных, так и создание базы данных из созданной вручную модели объектов C#). Очевидно, что это подходит для программистов, хорошо знакомых с синтаксисом C#.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077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Миграции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Миграций позволяют хранить различные версии модели в таблице __</a:t>
            </a:r>
            <a:r>
              <a:rPr lang="ru-RU" dirty="0" err="1"/>
              <a:t>MigrationHistory</a:t>
            </a:r>
            <a:r>
              <a:rPr lang="ru-RU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Для отслеживания состояния модели данных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использует автоматически генерируемую таблицу __</a:t>
            </a:r>
            <a:r>
              <a:rPr lang="ru-RU" dirty="0" err="1"/>
              <a:t>MigrationHistory</a:t>
            </a:r>
            <a:r>
              <a:rPr lang="ru-RU" dirty="0"/>
              <a:t>, в которой хранится </a:t>
            </a:r>
            <a:r>
              <a:rPr lang="ru-RU" dirty="0" err="1"/>
              <a:t>сериализованная</a:t>
            </a:r>
            <a:r>
              <a:rPr lang="ru-RU" dirty="0"/>
              <a:t> в двоичный формат модель данных.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Для управления миграциями модели в </a:t>
            </a:r>
            <a:r>
              <a:rPr lang="ru-RU" dirty="0" err="1"/>
              <a:t>Code-First</a:t>
            </a:r>
            <a:r>
              <a:rPr lang="ru-RU" dirty="0"/>
              <a:t> используется класс </a:t>
            </a:r>
            <a:r>
              <a:rPr lang="ru-RU" dirty="0" err="1"/>
              <a:t>DbMigration</a:t>
            </a:r>
            <a:r>
              <a:rPr lang="ru-RU" dirty="0"/>
              <a:t> из пространства имен </a:t>
            </a:r>
            <a:r>
              <a:rPr lang="ru-RU" dirty="0" err="1"/>
              <a:t>System.Data.Entity.Migrations</a:t>
            </a:r>
            <a:r>
              <a:rPr lang="ru-RU" dirty="0"/>
              <a:t>. Миграции позволяют указать текущую версию модели, показав какие должны быть внесены изменения в базу данных.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Поддержка миграций в </a:t>
            </a:r>
            <a:r>
              <a:rPr lang="en-US" dirty="0"/>
              <a:t>Entity Framework </a:t>
            </a:r>
            <a:r>
              <a:rPr lang="ru-RU" dirty="0"/>
              <a:t>реализована с помощью пакета </a:t>
            </a:r>
            <a:r>
              <a:rPr lang="en-US" dirty="0" err="1"/>
              <a:t>EntityFramework.Migrations</a:t>
            </a:r>
            <a:r>
              <a:rPr lang="en-US" dirty="0"/>
              <a:t>, </a:t>
            </a:r>
            <a:r>
              <a:rPr lang="ru-RU" dirty="0"/>
              <a:t>который устанавливается автоматически, при установке </a:t>
            </a:r>
            <a:r>
              <a:rPr lang="en-US" dirty="0"/>
              <a:t>Entity Framework </a:t>
            </a:r>
            <a:r>
              <a:rPr lang="ru-RU" dirty="0"/>
              <a:t>из диспетчера </a:t>
            </a:r>
            <a:r>
              <a:rPr lang="en-US" dirty="0" err="1"/>
              <a:t>NuGet</a:t>
            </a:r>
            <a:r>
              <a:rPr lang="en-US" dirty="0"/>
              <a:t>. </a:t>
            </a:r>
            <a:r>
              <a:rPr lang="ru-RU" dirty="0"/>
              <a:t>Чтобы включить миграции, нужно выполнить команду </a:t>
            </a:r>
            <a:r>
              <a:rPr lang="en-US" dirty="0"/>
              <a:t>Enable-Migrations </a:t>
            </a:r>
            <a:r>
              <a:rPr lang="ru-RU" dirty="0"/>
              <a:t>в консоли диспетчера </a:t>
            </a:r>
            <a:r>
              <a:rPr lang="en-US" dirty="0" err="1"/>
              <a:t>NuGet</a:t>
            </a:r>
            <a:r>
              <a:rPr lang="en-US" dirty="0"/>
              <a:t> (</a:t>
            </a:r>
            <a:r>
              <a:rPr lang="ru-RU" dirty="0"/>
              <a:t>открыть консоль в </a:t>
            </a:r>
            <a:r>
              <a:rPr lang="en-US" dirty="0"/>
              <a:t>Visual Studio </a:t>
            </a:r>
            <a:r>
              <a:rPr lang="ru-RU" dirty="0"/>
              <a:t>можно с помощью команды меню </a:t>
            </a:r>
            <a:r>
              <a:rPr lang="en-US" dirty="0"/>
              <a:t>Tools --&gt; Library Package Manager --&gt; Package manager Console):</a:t>
            </a:r>
            <a:endParaRPr 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i="1" dirty="0">
                <a:solidFill>
                  <a:srgbClr val="FFFF00"/>
                </a:solidFill>
              </a:rPr>
              <a:t>Enable-Migrations -</a:t>
            </a:r>
            <a:r>
              <a:rPr lang="en-US" altLang="en-US" i="1" dirty="0" err="1">
                <a:solidFill>
                  <a:srgbClr val="FFFF00"/>
                </a:solidFill>
              </a:rPr>
              <a:t>ProjectName</a:t>
            </a:r>
            <a:r>
              <a:rPr lang="en-US" altLang="en-US" i="1" dirty="0">
                <a:solidFill>
                  <a:srgbClr val="FFFF00"/>
                </a:solidFill>
              </a:rPr>
              <a:t> "</a:t>
            </a:r>
            <a:r>
              <a:rPr lang="en-US" altLang="en-US" i="1" dirty="0" err="1">
                <a:solidFill>
                  <a:srgbClr val="FFFF00"/>
                </a:solidFill>
              </a:rPr>
              <a:t>CodeFirst</a:t>
            </a:r>
            <a:r>
              <a:rPr lang="en-US" altLang="en-US" i="1" dirty="0">
                <a:solidFill>
                  <a:srgbClr val="FFFF00"/>
                </a:solidFill>
              </a:rPr>
              <a:t>" -</a:t>
            </a:r>
            <a:r>
              <a:rPr lang="en-US" altLang="en-US" i="1" dirty="0" err="1">
                <a:solidFill>
                  <a:srgbClr val="FFFF00"/>
                </a:solidFill>
              </a:rPr>
              <a:t>StartUpProjectName</a:t>
            </a:r>
            <a:r>
              <a:rPr lang="en-US" altLang="en-US" i="1" dirty="0">
                <a:solidFill>
                  <a:srgbClr val="FFFF00"/>
                </a:solidFill>
              </a:rPr>
              <a:t> “ConsoleApp1</a:t>
            </a:r>
            <a:r>
              <a:rPr lang="en-US" altLang="en-US" i="1" dirty="0" smtClean="0">
                <a:solidFill>
                  <a:srgbClr val="FFFF00"/>
                </a:solidFill>
              </a:rPr>
              <a:t>”</a:t>
            </a:r>
            <a:endParaRPr lang="ru-RU" sz="28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8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Миграции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Указание директив </a:t>
            </a:r>
            <a:r>
              <a:rPr lang="ru-RU" dirty="0" err="1"/>
              <a:t>ProjectName</a:t>
            </a:r>
            <a:r>
              <a:rPr lang="ru-RU" dirty="0"/>
              <a:t> и </a:t>
            </a:r>
            <a:r>
              <a:rPr lang="ru-RU" dirty="0" err="1"/>
              <a:t>StartUpProjectName</a:t>
            </a:r>
            <a:r>
              <a:rPr lang="ru-RU" dirty="0"/>
              <a:t> не обязательно. </a:t>
            </a:r>
            <a:r>
              <a:rPr lang="ru-RU" dirty="0" smtClean="0"/>
              <a:t>В примере </a:t>
            </a:r>
            <a:r>
              <a:rPr lang="ru-RU" dirty="0"/>
              <a:t>модель данных определяется в проекте классов </a:t>
            </a:r>
            <a:r>
              <a:rPr lang="ru-RU" dirty="0" err="1"/>
              <a:t>CodeFirst</a:t>
            </a:r>
            <a:r>
              <a:rPr lang="ru-RU" dirty="0"/>
              <a:t>, а само </a:t>
            </a:r>
            <a:r>
              <a:rPr lang="ru-RU" dirty="0" smtClean="0"/>
              <a:t>приложение, </a:t>
            </a:r>
            <a:r>
              <a:rPr lang="ru-RU" dirty="0"/>
              <a:t>где мы работаем с данными, называется </a:t>
            </a:r>
            <a:r>
              <a:rPr lang="en-US" altLang="en-US" i="1" dirty="0"/>
              <a:t>ConsoleApp1</a:t>
            </a:r>
            <a:r>
              <a:rPr lang="ru-RU" dirty="0" smtClean="0"/>
              <a:t>, </a:t>
            </a:r>
            <a:r>
              <a:rPr lang="ru-RU" dirty="0"/>
              <a:t>поэтому в этой команде я явно </a:t>
            </a:r>
            <a:r>
              <a:rPr lang="ru-RU" dirty="0" smtClean="0"/>
              <a:t>заданы </a:t>
            </a:r>
            <a:r>
              <a:rPr lang="ru-RU" dirty="0"/>
              <a:t>имена проектов. </a:t>
            </a:r>
            <a:endParaRPr lang="ru-RU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b="1" i="1" dirty="0" smtClean="0"/>
              <a:t>Если </a:t>
            </a:r>
            <a:r>
              <a:rPr lang="ru-RU" b="1" i="1" dirty="0"/>
              <a:t>вы используете модель </a:t>
            </a:r>
            <a:r>
              <a:rPr lang="ru-RU" b="1" i="1" dirty="0" err="1"/>
              <a:t>Code-First</a:t>
            </a:r>
            <a:r>
              <a:rPr lang="ru-RU" b="1" i="1" dirty="0"/>
              <a:t> в том же проекте, где работаете с данными, указывать эти директивы необязательно, достаточно просто выполнить команду </a:t>
            </a:r>
            <a:r>
              <a:rPr lang="ru-RU" b="1" i="1" dirty="0" err="1"/>
              <a:t>Enable-Migrations</a:t>
            </a:r>
            <a:r>
              <a:rPr lang="ru-RU" b="1" i="1" dirty="0"/>
              <a:t>.</a:t>
            </a:r>
            <a:endParaRPr lang="ru-RU" sz="2800" b="1" i="1" dirty="0"/>
          </a:p>
        </p:txBody>
      </p:sp>
    </p:spTree>
    <p:extLst>
      <p:ext uri="{BB962C8B-B14F-4D97-AF65-F5344CB8AC3E}">
        <p14:creationId xmlns:p14="http://schemas.microsoft.com/office/powerpoint/2010/main" val="147094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Миграции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Миграции позволяют вносить изменения в базу данных при изменениях моделей и контекста данных. Так, пусть у нас есть следующая модель </a:t>
            </a:r>
            <a:r>
              <a:rPr lang="en-US" dirty="0"/>
              <a:t>Student</a:t>
            </a:r>
            <a:r>
              <a:rPr lang="ru-RU" dirty="0"/>
              <a:t> и контекст данных: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public class Student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Id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string </a:t>
            </a:r>
            <a:r>
              <a:rPr lang="en-US" i="1" dirty="0" err="1">
                <a:solidFill>
                  <a:schemeClr val="accent2"/>
                </a:solidFill>
              </a:rPr>
              <a:t>FirstName</a:t>
            </a:r>
            <a:r>
              <a:rPr lang="en-US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string </a:t>
            </a:r>
            <a:r>
              <a:rPr lang="en-US" i="1" dirty="0" err="1">
                <a:solidFill>
                  <a:schemeClr val="accent2"/>
                </a:solidFill>
              </a:rPr>
              <a:t>LastName</a:t>
            </a:r>
            <a:r>
              <a:rPr lang="en-US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Age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? </a:t>
            </a:r>
            <a:r>
              <a:rPr lang="en-US" i="1" dirty="0" err="1">
                <a:solidFill>
                  <a:schemeClr val="accent2"/>
                </a:solidFill>
              </a:rPr>
              <a:t>GroupId</a:t>
            </a:r>
            <a:r>
              <a:rPr lang="en-US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Group </a:t>
            </a:r>
            <a:r>
              <a:rPr lang="en-US" i="1" dirty="0" err="1">
                <a:solidFill>
                  <a:schemeClr val="accent2"/>
                </a:solidFill>
              </a:rPr>
              <a:t>Group</a:t>
            </a:r>
            <a:r>
              <a:rPr lang="en-US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}</a:t>
            </a:r>
            <a:endParaRPr lang="ru-RU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class </a:t>
            </a:r>
            <a:r>
              <a:rPr lang="en-US" i="1" dirty="0" err="1">
                <a:solidFill>
                  <a:schemeClr val="accent2"/>
                </a:solidFill>
              </a:rPr>
              <a:t>StudentContext</a:t>
            </a:r>
            <a:r>
              <a:rPr lang="en-US" i="1" dirty="0">
                <a:solidFill>
                  <a:schemeClr val="accent2"/>
                </a:solidFill>
              </a:rPr>
              <a:t> : </a:t>
            </a:r>
            <a:r>
              <a:rPr lang="en-US" i="1" dirty="0" err="1">
                <a:solidFill>
                  <a:schemeClr val="accent2"/>
                </a:solidFill>
              </a:rPr>
              <a:t>DbContext</a:t>
            </a:r>
            <a:endParaRPr lang="en-US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</a:t>
            </a:r>
            <a:r>
              <a:rPr lang="en-US" i="1" dirty="0" err="1">
                <a:solidFill>
                  <a:schemeClr val="accent2"/>
                </a:solidFill>
              </a:rPr>
              <a:t>StudentContext</a:t>
            </a:r>
            <a:r>
              <a:rPr lang="en-US" i="1" dirty="0">
                <a:solidFill>
                  <a:schemeClr val="accent2"/>
                </a:solidFill>
              </a:rPr>
              <a:t>() : base("</a:t>
            </a:r>
            <a:r>
              <a:rPr lang="en-US" i="1" dirty="0" err="1">
                <a:solidFill>
                  <a:schemeClr val="accent2"/>
                </a:solidFill>
              </a:rPr>
              <a:t>DbConnection</a:t>
            </a:r>
            <a:r>
              <a:rPr lang="en-US" i="1" dirty="0">
                <a:solidFill>
                  <a:schemeClr val="accent2"/>
                </a:solidFill>
              </a:rPr>
              <a:t>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</a:t>
            </a:r>
            <a:r>
              <a:rPr lang="en-US" i="1" dirty="0" err="1">
                <a:solidFill>
                  <a:schemeClr val="accent2"/>
                </a:solidFill>
              </a:rPr>
              <a:t>Database.SetInitializer</a:t>
            </a:r>
            <a:r>
              <a:rPr lang="en-US" i="1" dirty="0">
                <a:solidFill>
                  <a:schemeClr val="accent2"/>
                </a:solidFill>
              </a:rPr>
              <a:t>&lt;</a:t>
            </a:r>
            <a:r>
              <a:rPr lang="en-US" i="1" dirty="0" err="1">
                <a:solidFill>
                  <a:schemeClr val="accent2"/>
                </a:solidFill>
              </a:rPr>
              <a:t>StudentContext</a:t>
            </a:r>
            <a:r>
              <a:rPr lang="en-US" i="1" dirty="0">
                <a:solidFill>
                  <a:schemeClr val="accent2"/>
                </a:solidFill>
              </a:rPr>
              <a:t>&gt;(new </a:t>
            </a:r>
            <a:r>
              <a:rPr lang="en-US" i="1" dirty="0" err="1">
                <a:solidFill>
                  <a:schemeClr val="accent2"/>
                </a:solidFill>
              </a:rPr>
              <a:t>MyContextInitializer</a:t>
            </a:r>
            <a:r>
              <a:rPr lang="en-US" i="1" dirty="0">
                <a:solidFill>
                  <a:schemeClr val="accent2"/>
                </a:solidFill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</a:t>
            </a:r>
            <a:r>
              <a:rPr lang="en-US" i="1" dirty="0" err="1">
                <a:solidFill>
                  <a:schemeClr val="accent2"/>
                </a:solidFill>
              </a:rPr>
              <a:t>DbSet</a:t>
            </a:r>
            <a:r>
              <a:rPr lang="en-US" i="1" dirty="0">
                <a:solidFill>
                  <a:schemeClr val="accent2"/>
                </a:solidFill>
              </a:rPr>
              <a:t>&lt;Student&gt; Students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</a:t>
            </a:r>
            <a:r>
              <a:rPr lang="en-US" i="1" dirty="0" err="1">
                <a:solidFill>
                  <a:schemeClr val="accent2"/>
                </a:solidFill>
              </a:rPr>
              <a:t>DbSet</a:t>
            </a:r>
            <a:r>
              <a:rPr lang="en-US" i="1" dirty="0">
                <a:solidFill>
                  <a:schemeClr val="accent2"/>
                </a:solidFill>
              </a:rPr>
              <a:t>&lt;Group&gt; Groups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}</a:t>
            </a:r>
            <a:endParaRPr lang="ru-RU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39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Миграции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Мы можем использовать этот контекст данных для работы с БД, добавлять и удалять данные. Но в какой-то момент, возможно, нам захочется что-то изменить, например, добавить в модель </a:t>
            </a:r>
            <a:r>
              <a:rPr lang="en-US" dirty="0"/>
              <a:t>Student</a:t>
            </a:r>
            <a:r>
              <a:rPr lang="ru-RU" dirty="0" smtClean="0"/>
              <a:t> </a:t>
            </a:r>
            <a:r>
              <a:rPr lang="ru-RU" dirty="0"/>
              <a:t>новое свойство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public class Student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</a:t>
            </a:r>
            <a:r>
              <a:rPr lang="en-US" sz="2800" i="1" dirty="0" err="1">
                <a:solidFill>
                  <a:schemeClr val="accent2"/>
                </a:solidFill>
              </a:rPr>
              <a:t>int</a:t>
            </a:r>
            <a:r>
              <a:rPr lang="en-US" sz="2800" i="1" dirty="0">
                <a:solidFill>
                  <a:schemeClr val="accent2"/>
                </a:solidFill>
              </a:rPr>
              <a:t> Id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string </a:t>
            </a:r>
            <a:r>
              <a:rPr lang="en-US" sz="2800" i="1" dirty="0" err="1">
                <a:solidFill>
                  <a:schemeClr val="accent2"/>
                </a:solidFill>
              </a:rPr>
              <a:t>FirstName</a:t>
            </a:r>
            <a:r>
              <a:rPr lang="en-US" sz="2800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string </a:t>
            </a:r>
            <a:r>
              <a:rPr lang="en-US" sz="2800" i="1" dirty="0" err="1">
                <a:solidFill>
                  <a:schemeClr val="accent2"/>
                </a:solidFill>
              </a:rPr>
              <a:t>LastName</a:t>
            </a:r>
            <a:r>
              <a:rPr lang="en-US" sz="2800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</a:t>
            </a:r>
            <a:r>
              <a:rPr lang="en-US" sz="2800" i="1" dirty="0" err="1">
                <a:solidFill>
                  <a:schemeClr val="accent2"/>
                </a:solidFill>
              </a:rPr>
              <a:t>int</a:t>
            </a:r>
            <a:r>
              <a:rPr lang="en-US" sz="2800" i="1" dirty="0">
                <a:solidFill>
                  <a:schemeClr val="accent2"/>
                </a:solidFill>
              </a:rPr>
              <a:t> Age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u="sng" dirty="0">
                <a:solidFill>
                  <a:schemeClr val="accent2"/>
                </a:solidFill>
              </a:rPr>
              <a:t>        public </a:t>
            </a:r>
            <a:r>
              <a:rPr lang="en-US" sz="2800" b="1" i="1" u="sng" dirty="0" err="1">
                <a:solidFill>
                  <a:schemeClr val="accent2"/>
                </a:solidFill>
              </a:rPr>
              <a:t>int</a:t>
            </a:r>
            <a:r>
              <a:rPr lang="en-US" sz="2800" b="1" i="1" u="sng" dirty="0">
                <a:solidFill>
                  <a:schemeClr val="accent2"/>
                </a:solidFill>
              </a:rPr>
              <a:t> </a:t>
            </a:r>
            <a:r>
              <a:rPr lang="en-US" sz="2800" b="1" i="1" u="sng" dirty="0" err="1">
                <a:solidFill>
                  <a:schemeClr val="accent2"/>
                </a:solidFill>
              </a:rPr>
              <a:t>AvgMark</a:t>
            </a:r>
            <a:r>
              <a:rPr lang="en-US" sz="2800" b="1" i="1" u="sng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</a:t>
            </a:r>
            <a:r>
              <a:rPr lang="en-US" sz="2800" i="1" dirty="0" err="1">
                <a:solidFill>
                  <a:schemeClr val="accent2"/>
                </a:solidFill>
              </a:rPr>
              <a:t>int</a:t>
            </a:r>
            <a:r>
              <a:rPr lang="en-US" sz="2800" i="1" dirty="0">
                <a:solidFill>
                  <a:schemeClr val="accent2"/>
                </a:solidFill>
              </a:rPr>
              <a:t>? </a:t>
            </a:r>
            <a:r>
              <a:rPr lang="en-US" sz="2800" i="1" dirty="0" err="1">
                <a:solidFill>
                  <a:schemeClr val="accent2"/>
                </a:solidFill>
              </a:rPr>
              <a:t>GroupId</a:t>
            </a:r>
            <a:r>
              <a:rPr lang="en-US" sz="2800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Group </a:t>
            </a:r>
            <a:r>
              <a:rPr lang="en-US" sz="2800" i="1" dirty="0" err="1">
                <a:solidFill>
                  <a:schemeClr val="accent2"/>
                </a:solidFill>
              </a:rPr>
              <a:t>Group</a:t>
            </a:r>
            <a:r>
              <a:rPr lang="en-US" sz="2800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}</a:t>
            </a:r>
            <a:endParaRPr lang="ru-RU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Миграции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1052736"/>
            <a:ext cx="11737304" cy="792088"/>
          </a:xfrm>
        </p:spPr>
        <p:txBody>
          <a:bodyPr rtlCol="0"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И если мы попытаемся обратиться к базе данных после изменения модели, то мы получим ошибку</a:t>
            </a:r>
            <a:r>
              <a:rPr lang="ru-RU" dirty="0" smtClean="0"/>
              <a:t>: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70" y="1988840"/>
            <a:ext cx="105822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Миграции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3888432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dirty="0"/>
              <a:t>Для решения этой проблемы нам надо изменить базу данных таким образом, чтобы она вновь соответствовала моделям и контексту данных. И для этого мы можем применить миграции.</a:t>
            </a:r>
          </a:p>
          <a:p>
            <a:pPr marL="0" indent="0">
              <a:buNone/>
            </a:pPr>
            <a:r>
              <a:rPr lang="ru-RU" dirty="0"/>
              <a:t>Для этого в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перейдем к окну </a:t>
            </a:r>
            <a:r>
              <a:rPr lang="ru-RU" dirty="0" err="1"/>
              <a:t>Package</a:t>
            </a:r>
            <a:r>
              <a:rPr lang="ru-RU" dirty="0"/>
              <a:t> </a:t>
            </a:r>
            <a:r>
              <a:rPr lang="ru-RU" dirty="0" err="1"/>
              <a:t>Manager</a:t>
            </a:r>
            <a:r>
              <a:rPr lang="ru-RU" dirty="0"/>
              <a:t> </a:t>
            </a:r>
            <a:r>
              <a:rPr lang="ru-RU" dirty="0" err="1"/>
              <a:t>Console</a:t>
            </a:r>
            <a:r>
              <a:rPr lang="ru-RU" dirty="0"/>
              <a:t>, которое можно найти внизу VS. Если такого окна нет, то его можно открыть, перейдя к меню </a:t>
            </a:r>
            <a:r>
              <a:rPr lang="ru-RU" dirty="0" err="1"/>
              <a:t>View</a:t>
            </a:r>
            <a:r>
              <a:rPr lang="ru-RU" dirty="0"/>
              <a:t>-&gt;</a:t>
            </a:r>
            <a:r>
              <a:rPr lang="ru-RU" dirty="0" err="1"/>
              <a:t>Other</a:t>
            </a:r>
            <a:r>
              <a:rPr lang="ru-RU" dirty="0"/>
              <a:t> </a:t>
            </a:r>
            <a:r>
              <a:rPr lang="ru-RU" dirty="0" err="1"/>
              <a:t>Window</a:t>
            </a:r>
            <a:r>
              <a:rPr lang="ru-RU" dirty="0"/>
              <a:t>-&gt;</a:t>
            </a:r>
            <a:r>
              <a:rPr lang="ru-RU" dirty="0" err="1"/>
              <a:t>Package</a:t>
            </a:r>
            <a:r>
              <a:rPr lang="ru-RU" dirty="0"/>
              <a:t> </a:t>
            </a:r>
            <a:r>
              <a:rPr lang="ru-RU" dirty="0" err="1"/>
              <a:t>Manager</a:t>
            </a:r>
            <a:r>
              <a:rPr lang="ru-RU" dirty="0"/>
              <a:t> </a:t>
            </a:r>
            <a:r>
              <a:rPr lang="ru-RU" dirty="0" err="1"/>
              <a:t>Console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Для добавления функционала миграций введем в это окно следующую команду:</a:t>
            </a:r>
            <a:endParaRPr lang="en-US" dirty="0"/>
          </a:p>
          <a:p>
            <a:pPr marL="0" indent="0">
              <a:buNone/>
            </a:pPr>
            <a:r>
              <a:rPr lang="en-US" altLang="en-US" i="1" dirty="0">
                <a:solidFill>
                  <a:schemeClr val="accent2"/>
                </a:solidFill>
              </a:rPr>
              <a:t>enable-migrations </a:t>
            </a:r>
            <a:endParaRPr lang="en-US" altLang="en-US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4437112"/>
            <a:ext cx="966665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7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Миграции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489654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После ввода команды нажмем на </a:t>
            </a:r>
            <a:r>
              <a:rPr lang="ru-RU" dirty="0" err="1"/>
              <a:t>Enter</a:t>
            </a:r>
            <a:r>
              <a:rPr lang="ru-RU" dirty="0"/>
              <a:t>. И в результате выполнения данной команды в проект будет добавлена папка </a:t>
            </a:r>
            <a:r>
              <a:rPr lang="ru-RU" i="1" dirty="0" err="1"/>
              <a:t>Migrations</a:t>
            </a:r>
            <a:r>
              <a:rPr lang="ru-RU" dirty="0"/>
              <a:t>, в которой будут два файла: </a:t>
            </a:r>
            <a:r>
              <a:rPr lang="ru-RU" i="1" dirty="0" err="1"/>
              <a:t>Configration.cs</a:t>
            </a:r>
            <a:r>
              <a:rPr lang="ru-RU" dirty="0"/>
              <a:t> (содержит базовую конфигурацию миграций) и файл начальной миграции, название которого может отличаться. Файл начальной миграции устанавливает, как база данных определяется на данный момент. 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606" y="1124744"/>
            <a:ext cx="31908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7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Миграции</a:t>
            </a:r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2437" y="836613"/>
            <a:ext cx="5192513" cy="576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4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Миграции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1512168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Далее выполним в </a:t>
            </a:r>
            <a:r>
              <a:rPr lang="ru-RU" dirty="0" err="1"/>
              <a:t>Package</a:t>
            </a:r>
            <a:r>
              <a:rPr lang="ru-RU" dirty="0"/>
              <a:t> </a:t>
            </a:r>
            <a:r>
              <a:rPr lang="ru-RU" dirty="0" err="1"/>
              <a:t>Manager</a:t>
            </a:r>
            <a:r>
              <a:rPr lang="ru-RU" dirty="0"/>
              <a:t> </a:t>
            </a:r>
            <a:r>
              <a:rPr lang="ru-RU" dirty="0" err="1"/>
              <a:t>Console</a:t>
            </a:r>
            <a:r>
              <a:rPr lang="ru-RU" dirty="0"/>
              <a:t> следующую команду: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add-migration "</a:t>
            </a:r>
            <a:r>
              <a:rPr lang="en-US" i="1" dirty="0" err="1">
                <a:solidFill>
                  <a:schemeClr val="accent2"/>
                </a:solidFill>
              </a:rPr>
              <a:t>AddSecondMigration</a:t>
            </a:r>
            <a:r>
              <a:rPr lang="en-US" i="1" dirty="0" smtClean="0">
                <a:solidFill>
                  <a:schemeClr val="accent2"/>
                </a:solidFill>
              </a:rPr>
              <a:t>“</a:t>
            </a:r>
            <a:endParaRPr lang="en-US" i="1" dirty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6" y="3024518"/>
            <a:ext cx="12065484" cy="32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0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Миграции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885698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И после выполнения этой команды в папку </a:t>
            </a:r>
            <a:r>
              <a:rPr lang="ru-RU" dirty="0" err="1"/>
              <a:t>Migrations</a:t>
            </a:r>
            <a:r>
              <a:rPr lang="ru-RU" dirty="0"/>
              <a:t> будет добавлена новая миграция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/>
              <a:t>В </a:t>
            </a:r>
            <a:r>
              <a:rPr lang="en-US" altLang="en-US" dirty="0" err="1"/>
              <a:t>миграции</a:t>
            </a:r>
            <a:r>
              <a:rPr lang="en-US" altLang="en-US" dirty="0"/>
              <a:t> </a:t>
            </a:r>
            <a:r>
              <a:rPr lang="en-US" altLang="en-US" dirty="0" err="1"/>
              <a:t>определяются</a:t>
            </a:r>
            <a:r>
              <a:rPr lang="en-US" altLang="en-US" dirty="0"/>
              <a:t> </a:t>
            </a:r>
            <a:r>
              <a:rPr lang="en-US" altLang="en-US" dirty="0" err="1"/>
              <a:t>два</a:t>
            </a:r>
            <a:r>
              <a:rPr lang="en-US" altLang="en-US" dirty="0"/>
              <a:t> </a:t>
            </a:r>
            <a:r>
              <a:rPr lang="en-US" altLang="en-US" dirty="0" err="1"/>
              <a:t>метода</a:t>
            </a:r>
            <a:r>
              <a:rPr lang="en-US" altLang="en-US" dirty="0"/>
              <a:t>: Up() и Down(). В </a:t>
            </a:r>
            <a:r>
              <a:rPr lang="en-US" altLang="en-US" dirty="0" err="1"/>
              <a:t>методе</a:t>
            </a:r>
            <a:r>
              <a:rPr lang="en-US" altLang="en-US" dirty="0"/>
              <a:t> Up с </a:t>
            </a:r>
            <a:r>
              <a:rPr lang="en-US" altLang="en-US" dirty="0" err="1"/>
              <a:t>помощью</a:t>
            </a:r>
            <a:r>
              <a:rPr lang="en-US" altLang="en-US" dirty="0"/>
              <a:t> </a:t>
            </a:r>
            <a:r>
              <a:rPr lang="en-US" altLang="en-US" dirty="0" err="1"/>
              <a:t>вызова</a:t>
            </a:r>
            <a:r>
              <a:rPr lang="en-US" altLang="en-US" dirty="0"/>
              <a:t> </a:t>
            </a:r>
            <a:r>
              <a:rPr lang="en-US" altLang="en-US" dirty="0" err="1"/>
              <a:t>метода</a:t>
            </a:r>
            <a:r>
              <a:rPr lang="en-US" altLang="en-US" dirty="0"/>
              <a:t> </a:t>
            </a:r>
            <a:r>
              <a:rPr lang="en-US" altLang="en-US" dirty="0" err="1"/>
              <a:t>AddColumn</a:t>
            </a:r>
            <a:r>
              <a:rPr lang="en-US" altLang="en-US" dirty="0"/>
              <a:t> </a:t>
            </a:r>
            <a:r>
              <a:rPr lang="en-US" altLang="en-US" dirty="0" err="1"/>
              <a:t>добавляется</a:t>
            </a:r>
            <a:r>
              <a:rPr lang="en-US" altLang="en-US" dirty="0"/>
              <a:t> </a:t>
            </a:r>
            <a:r>
              <a:rPr lang="en-US" altLang="en-US" dirty="0" err="1"/>
              <a:t>новый</a:t>
            </a:r>
            <a:r>
              <a:rPr lang="en-US" altLang="en-US" dirty="0"/>
              <a:t> </a:t>
            </a:r>
            <a:r>
              <a:rPr lang="en-US" altLang="en-US" dirty="0" err="1"/>
              <a:t>столбец</a:t>
            </a:r>
            <a:r>
              <a:rPr lang="en-US" altLang="en-US" dirty="0"/>
              <a:t> </a:t>
            </a:r>
            <a:r>
              <a:rPr lang="ru-RU" altLang="en-US" dirty="0" err="1" smtClean="0"/>
              <a:t>стредней</a:t>
            </a:r>
            <a:r>
              <a:rPr lang="ru-RU" altLang="en-US" dirty="0" smtClean="0"/>
              <a:t> оценки</a:t>
            </a:r>
            <a:r>
              <a:rPr lang="en-US" altLang="en-US" dirty="0" smtClean="0"/>
              <a:t> </a:t>
            </a:r>
            <a:r>
              <a:rPr lang="en-US" altLang="en-US" dirty="0"/>
              <a:t>в </a:t>
            </a:r>
            <a:r>
              <a:rPr lang="en-US" altLang="en-US" dirty="0" err="1"/>
              <a:t>уже</a:t>
            </a:r>
            <a:r>
              <a:rPr lang="en-US" altLang="en-US" dirty="0"/>
              <a:t> </a:t>
            </a:r>
            <a:r>
              <a:rPr lang="en-US" altLang="en-US" dirty="0" err="1"/>
              <a:t>имеющуюся</a:t>
            </a:r>
            <a:r>
              <a:rPr lang="en-US" altLang="en-US" dirty="0"/>
              <a:t> </a:t>
            </a:r>
            <a:r>
              <a:rPr lang="en-US" altLang="en-US" dirty="0" err="1"/>
              <a:t>таблицу</a:t>
            </a:r>
            <a:r>
              <a:rPr lang="en-US" altLang="en-US" dirty="0"/>
              <a:t> </a:t>
            </a:r>
            <a:r>
              <a:rPr lang="ru-RU" altLang="en-US" dirty="0" smtClean="0"/>
              <a:t>студентов</a:t>
            </a:r>
            <a:r>
              <a:rPr lang="en-US" altLang="en-US" dirty="0" smtClean="0"/>
              <a:t>. </a:t>
            </a:r>
            <a:r>
              <a:rPr lang="en-US" altLang="en-US" dirty="0" err="1"/>
              <a:t>Метод</a:t>
            </a:r>
            <a:r>
              <a:rPr lang="en-US" altLang="en-US" dirty="0"/>
              <a:t> Down </a:t>
            </a:r>
            <a:r>
              <a:rPr lang="en-US" altLang="en-US" dirty="0" err="1"/>
              <a:t>удаляет</a:t>
            </a:r>
            <a:r>
              <a:rPr lang="en-US" altLang="en-US" dirty="0"/>
              <a:t> </a:t>
            </a:r>
            <a:r>
              <a:rPr lang="en-US" altLang="en-US" dirty="0" err="1"/>
              <a:t>столбец</a:t>
            </a:r>
            <a:r>
              <a:rPr lang="en-US" altLang="en-US" dirty="0"/>
              <a:t> </a:t>
            </a:r>
            <a:r>
              <a:rPr lang="en-US" altLang="en-US" dirty="0" err="1"/>
              <a:t>на</a:t>
            </a:r>
            <a:r>
              <a:rPr lang="en-US" altLang="en-US" dirty="0"/>
              <a:t> </a:t>
            </a:r>
            <a:r>
              <a:rPr lang="en-US" altLang="en-US" dirty="0" err="1"/>
              <a:t>случай</a:t>
            </a:r>
            <a:r>
              <a:rPr lang="en-US" altLang="en-US" dirty="0"/>
              <a:t>, </a:t>
            </a:r>
            <a:r>
              <a:rPr lang="en-US" altLang="en-US" dirty="0" err="1"/>
              <a:t>если</a:t>
            </a:r>
            <a:r>
              <a:rPr lang="en-US" altLang="en-US" dirty="0"/>
              <a:t> </a:t>
            </a:r>
            <a:r>
              <a:rPr lang="en-US" altLang="en-US" dirty="0" err="1"/>
              <a:t>они</a:t>
            </a:r>
            <a:r>
              <a:rPr lang="en-US" altLang="en-US" dirty="0"/>
              <a:t> </a:t>
            </a:r>
            <a:r>
              <a:rPr lang="en-US" altLang="en-US" dirty="0" err="1"/>
              <a:t>существуют</a:t>
            </a:r>
            <a:r>
              <a:rPr lang="en-US" altLang="en-US" dirty="0"/>
              <a:t>. </a:t>
            </a:r>
            <a:r>
              <a:rPr lang="en-US" altLang="en-US" dirty="0" err="1"/>
              <a:t>Фактически</a:t>
            </a:r>
            <a:r>
              <a:rPr lang="en-US" altLang="en-US" dirty="0"/>
              <a:t> </a:t>
            </a:r>
            <a:r>
              <a:rPr lang="en-US" altLang="en-US" dirty="0" err="1"/>
              <a:t>эти</a:t>
            </a:r>
            <a:r>
              <a:rPr lang="en-US" altLang="en-US" dirty="0"/>
              <a:t> </a:t>
            </a:r>
            <a:r>
              <a:rPr lang="en-US" altLang="en-US" dirty="0" err="1"/>
              <a:t>методы</a:t>
            </a:r>
            <a:r>
              <a:rPr lang="en-US" altLang="en-US" dirty="0"/>
              <a:t> </a:t>
            </a:r>
            <a:r>
              <a:rPr lang="en-US" altLang="en-US" dirty="0" err="1"/>
              <a:t>равнозначны</a:t>
            </a:r>
            <a:r>
              <a:rPr lang="en-US" altLang="en-US" dirty="0"/>
              <a:t> </a:t>
            </a:r>
            <a:r>
              <a:rPr lang="en-US" altLang="en-US" dirty="0" err="1"/>
              <a:t>выражению</a:t>
            </a:r>
            <a:r>
              <a:rPr lang="en-US" altLang="en-US" dirty="0"/>
              <a:t> ALTER в </a:t>
            </a:r>
            <a:r>
              <a:rPr lang="en-US" altLang="en-US" dirty="0" err="1"/>
              <a:t>языке</a:t>
            </a:r>
            <a:r>
              <a:rPr lang="en-US" altLang="en-US" dirty="0"/>
              <a:t> SQL, </a:t>
            </a:r>
            <a:r>
              <a:rPr lang="en-US" altLang="en-US" dirty="0" err="1"/>
              <a:t>которое</a:t>
            </a:r>
            <a:r>
              <a:rPr lang="en-US" altLang="en-US" dirty="0"/>
              <a:t> </a:t>
            </a:r>
            <a:r>
              <a:rPr lang="en-US" altLang="en-US" dirty="0" err="1"/>
              <a:t>меняет</a:t>
            </a:r>
            <a:r>
              <a:rPr lang="en-US" altLang="en-US" dirty="0"/>
              <a:t> </a:t>
            </a:r>
            <a:r>
              <a:rPr lang="en-US" altLang="en-US" dirty="0" err="1"/>
              <a:t>структуру</a:t>
            </a:r>
            <a:r>
              <a:rPr lang="en-US" altLang="en-US" dirty="0"/>
              <a:t> </a:t>
            </a:r>
            <a:r>
              <a:rPr lang="en-US" altLang="en-US" dirty="0" err="1"/>
              <a:t>базы</a:t>
            </a:r>
            <a:r>
              <a:rPr lang="en-US" altLang="en-US" dirty="0"/>
              <a:t> </a:t>
            </a:r>
            <a:r>
              <a:rPr lang="en-US" altLang="en-US" dirty="0" err="1"/>
              <a:t>данных</a:t>
            </a:r>
            <a:r>
              <a:rPr lang="en-US" altLang="en-US" dirty="0"/>
              <a:t> и </a:t>
            </a:r>
            <a:r>
              <a:rPr lang="en-US" altLang="en-US" dirty="0" err="1"/>
              <a:t>ее</a:t>
            </a:r>
            <a:r>
              <a:rPr lang="en-US" altLang="en-US" dirty="0"/>
              <a:t> </a:t>
            </a:r>
            <a:r>
              <a:rPr lang="en-US" altLang="en-US" dirty="0" err="1"/>
              <a:t>таблиц</a:t>
            </a:r>
            <a:r>
              <a:rPr lang="en-US" altLang="en-US" dirty="0"/>
              <a:t>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035" y="1772816"/>
            <a:ext cx="30099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Code First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В качестве типа проекта выберем </a:t>
            </a:r>
            <a:r>
              <a:rPr lang="ru-RU" dirty="0" err="1"/>
              <a:t>Console</a:t>
            </a:r>
            <a:r>
              <a:rPr lang="ru-RU" dirty="0"/>
              <a:t> </a:t>
            </a:r>
            <a:r>
              <a:rPr lang="ru-RU" dirty="0" err="1"/>
              <a:t>App</a:t>
            </a:r>
            <a:r>
              <a:rPr lang="ru-RU" dirty="0"/>
              <a:t> (.NET </a:t>
            </a:r>
            <a:r>
              <a:rPr lang="ru-RU" dirty="0" err="1"/>
              <a:t>Framework</a:t>
            </a:r>
            <a:r>
              <a:rPr lang="ru-RU" dirty="0"/>
              <a:t>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Теперь первым делом добавим новый класс, который будет описывать данные. Пусть наше приложение будет посвящено работе с пользователями. Поэтому добавим в проект новый класс </a:t>
            </a:r>
            <a:r>
              <a:rPr lang="en-US" dirty="0"/>
              <a:t>Student</a:t>
            </a:r>
            <a:r>
              <a:rPr lang="ru-RU" dirty="0"/>
              <a:t>: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public class Student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Id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string </a:t>
            </a:r>
            <a:r>
              <a:rPr lang="en-US" i="1" dirty="0" err="1">
                <a:solidFill>
                  <a:schemeClr val="accent2"/>
                </a:solidFill>
              </a:rPr>
              <a:t>FirstName</a:t>
            </a:r>
            <a:r>
              <a:rPr lang="en-US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string </a:t>
            </a:r>
            <a:r>
              <a:rPr lang="en-US" i="1" dirty="0" err="1">
                <a:solidFill>
                  <a:schemeClr val="accent2"/>
                </a:solidFill>
              </a:rPr>
              <a:t>LastName</a:t>
            </a:r>
            <a:r>
              <a:rPr lang="en-US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Age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}</a:t>
            </a:r>
            <a:endParaRPr lang="ru-RU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0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Миграции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2373" y="1700808"/>
            <a:ext cx="957206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Миграции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И в завершении чтобы выполнить миграцию, применим этот класс, набрав в той же консоли команду: 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i="1" dirty="0" err="1" smtClean="0">
                <a:solidFill>
                  <a:schemeClr val="accent2"/>
                </a:solidFill>
              </a:rPr>
              <a:t>update-database</a:t>
            </a:r>
            <a:r>
              <a:rPr lang="ru-RU" sz="2800" i="1" dirty="0" smtClean="0">
                <a:solidFill>
                  <a:schemeClr val="accent2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Эта </a:t>
            </a:r>
            <a:r>
              <a:rPr lang="ru-RU" sz="2800" dirty="0"/>
              <a:t>команда обновит базу данных, добавив в нее новый столбец. Причем </a:t>
            </a:r>
            <a:r>
              <a:rPr lang="ru-RU" sz="2800" b="1" u="sng" dirty="0"/>
              <a:t>данные, которые уже были в таблицы, сохранятся.</a:t>
            </a:r>
            <a:r>
              <a:rPr lang="ru-RU" sz="2800" dirty="0"/>
              <a:t> 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Если </a:t>
            </a:r>
            <a:r>
              <a:rPr lang="ru-RU" sz="2800" dirty="0"/>
              <a:t>база данных уже используется в производстве, развернута на сервере, где бы не можем произвести миграции, то мы можем сгенерировать по миграции скрипт. 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Для </a:t>
            </a:r>
            <a:r>
              <a:rPr lang="ru-RU" sz="2800" dirty="0"/>
              <a:t>этого надо ввести следующую команду: </a:t>
            </a:r>
            <a:endParaRPr lang="ru-RU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i="1" dirty="0" err="1" smtClean="0">
                <a:solidFill>
                  <a:schemeClr val="accent2"/>
                </a:solidFill>
              </a:rPr>
              <a:t>update-database</a:t>
            </a:r>
            <a:r>
              <a:rPr lang="ru-RU" sz="2800" i="1" dirty="0" smtClean="0">
                <a:solidFill>
                  <a:schemeClr val="accent2"/>
                </a:solidFill>
              </a:rPr>
              <a:t> </a:t>
            </a:r>
            <a:r>
              <a:rPr lang="ru-RU" sz="2800" i="1" dirty="0">
                <a:solidFill>
                  <a:schemeClr val="accent2"/>
                </a:solidFill>
              </a:rPr>
              <a:t>-</a:t>
            </a:r>
            <a:r>
              <a:rPr lang="ru-RU" sz="2800" i="1" dirty="0" err="1">
                <a:solidFill>
                  <a:schemeClr val="accent2"/>
                </a:solidFill>
              </a:rPr>
              <a:t>script</a:t>
            </a:r>
            <a:endParaRPr lang="ru-RU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0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Миграции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" y="2092033"/>
            <a:ext cx="11736388" cy="32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5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Миграции</a:t>
            </a:r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772" y="1196752"/>
            <a:ext cx="3456384" cy="508487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078188" y="1338531"/>
            <a:ext cx="79666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Основу миграции составляют ряд методов, которые позволяют удалять, добавлять столбцы и таблицы, изменять настройки столбцов и так далее. Основные методы: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CreateTable</a:t>
            </a:r>
            <a:r>
              <a:rPr lang="en-US" dirty="0"/>
              <a:t>: </a:t>
            </a:r>
            <a:r>
              <a:rPr lang="ru-RU" dirty="0"/>
              <a:t>добавляет таблицу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DropTable</a:t>
            </a:r>
            <a:r>
              <a:rPr lang="en-US" dirty="0"/>
              <a:t>: </a:t>
            </a:r>
            <a:r>
              <a:rPr lang="ru-RU" dirty="0"/>
              <a:t>удаляет таблицу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AddColumn</a:t>
            </a:r>
            <a:r>
              <a:rPr lang="en-US" dirty="0"/>
              <a:t>: </a:t>
            </a:r>
            <a:r>
              <a:rPr lang="ru-RU" dirty="0"/>
              <a:t>добавляет столбец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DropColumn</a:t>
            </a:r>
            <a:r>
              <a:rPr lang="en-US" dirty="0"/>
              <a:t>: </a:t>
            </a:r>
            <a:r>
              <a:rPr lang="ru-RU" dirty="0"/>
              <a:t>удаляет столбец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AlterColumn</a:t>
            </a:r>
            <a:r>
              <a:rPr lang="en-US" dirty="0"/>
              <a:t>: </a:t>
            </a:r>
            <a:r>
              <a:rPr lang="ru-RU" dirty="0"/>
              <a:t>изменяет настройки столбца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AddForeignKey</a:t>
            </a:r>
            <a:r>
              <a:rPr lang="en-US" dirty="0"/>
              <a:t>: </a:t>
            </a:r>
            <a:r>
              <a:rPr lang="ru-RU" dirty="0"/>
              <a:t>добавляет внешний ключ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DropForeignKey</a:t>
            </a:r>
            <a:r>
              <a:rPr lang="en-US" dirty="0"/>
              <a:t>: </a:t>
            </a:r>
            <a:r>
              <a:rPr lang="ru-RU" dirty="0"/>
              <a:t>удаляет внешний ключ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AddPrimaryKey</a:t>
            </a:r>
            <a:r>
              <a:rPr lang="en-US" dirty="0"/>
              <a:t>: </a:t>
            </a:r>
            <a:r>
              <a:rPr lang="ru-RU" dirty="0"/>
              <a:t>добавляет первичный ключ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DropPrimaryKey</a:t>
            </a:r>
            <a:r>
              <a:rPr lang="en-US" dirty="0"/>
              <a:t>: </a:t>
            </a:r>
            <a:r>
              <a:rPr lang="ru-RU" dirty="0"/>
              <a:t>удаляет первичный ключ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CreateIndex</a:t>
            </a:r>
            <a:r>
              <a:rPr lang="en-US" dirty="0"/>
              <a:t>: </a:t>
            </a:r>
            <a:r>
              <a:rPr lang="ru-RU" dirty="0"/>
              <a:t>добавляет индекс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DropIndex</a:t>
            </a:r>
            <a:r>
              <a:rPr lang="en-US" dirty="0"/>
              <a:t>: </a:t>
            </a:r>
            <a:r>
              <a:rPr lang="ru-RU" dirty="0"/>
              <a:t>удаляет индекс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CreateStoredProcedure</a:t>
            </a:r>
            <a:r>
              <a:rPr lang="en-US" dirty="0"/>
              <a:t>: </a:t>
            </a:r>
            <a:r>
              <a:rPr lang="ru-RU" dirty="0"/>
              <a:t>создает хранимую процедуру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DropStoredProcedure</a:t>
            </a:r>
            <a:r>
              <a:rPr lang="en-US" dirty="0"/>
              <a:t>: </a:t>
            </a:r>
            <a:r>
              <a:rPr lang="ru-RU" dirty="0"/>
              <a:t>удаляет хранимую процедуру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AlterStoredProcedure</a:t>
            </a:r>
            <a:r>
              <a:rPr lang="en-US" dirty="0"/>
              <a:t>: </a:t>
            </a:r>
            <a:r>
              <a:rPr lang="ru-RU" dirty="0"/>
              <a:t>изменяет хранимую процедуру</a:t>
            </a:r>
          </a:p>
        </p:txBody>
      </p:sp>
    </p:spTree>
    <p:extLst>
      <p:ext uri="{BB962C8B-B14F-4D97-AF65-F5344CB8AC3E}">
        <p14:creationId xmlns:p14="http://schemas.microsoft.com/office/powerpoint/2010/main" val="186839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</a:t>
            </a:r>
            <a:r>
              <a:rPr lang="ru-RU" dirty="0"/>
              <a:t>и аннотации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Fluent API </a:t>
            </a:r>
            <a:r>
              <a:rPr lang="ru-RU" dirty="0"/>
              <a:t>и аннотации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Если мы используем подход </a:t>
            </a:r>
            <a:r>
              <a:rPr lang="ru-RU" dirty="0" err="1"/>
              <a:t>Code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, то классы моделей сопоставляются с таблицами с помощью ряда правил в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. Но иногда необходимо изменить и переопределить логику этих правил. Для этого используется </a:t>
            </a:r>
            <a:r>
              <a:rPr lang="ru-RU" dirty="0" err="1"/>
              <a:t>Fluent</a:t>
            </a:r>
            <a:r>
              <a:rPr lang="ru-RU" dirty="0"/>
              <a:t> API и аннотации данных.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 err="1"/>
              <a:t>Fluent</a:t>
            </a:r>
            <a:r>
              <a:rPr lang="ru-RU" dirty="0"/>
              <a:t> API по большому счету представляет набор методов, которые определяются сопоставление между классами и их свойствами и таблицами и их столбцами. Как правило, функционал </a:t>
            </a:r>
            <a:r>
              <a:rPr lang="ru-RU" dirty="0" err="1"/>
              <a:t>Fluent</a:t>
            </a:r>
            <a:r>
              <a:rPr lang="ru-RU" dirty="0"/>
              <a:t> API задействуется при переопределении метода </a:t>
            </a:r>
            <a:r>
              <a:rPr lang="ru-RU" dirty="0" err="1"/>
              <a:t>OnModelCreating</a:t>
            </a:r>
            <a:r>
              <a:rPr lang="ru-RU" dirty="0"/>
              <a:t>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protected override void </a:t>
            </a:r>
            <a:r>
              <a:rPr lang="en-US" i="1" dirty="0" err="1">
                <a:solidFill>
                  <a:schemeClr val="accent2"/>
                </a:solidFill>
              </a:rPr>
              <a:t>OnModelCreating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 err="1">
                <a:solidFill>
                  <a:schemeClr val="accent2"/>
                </a:solidFill>
              </a:rPr>
              <a:t>DbModelBuilder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modelBuilder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</a:t>
            </a:r>
            <a:r>
              <a:rPr lang="en-US" i="1" dirty="0" err="1">
                <a:solidFill>
                  <a:schemeClr val="accent2"/>
                </a:solidFill>
              </a:rPr>
              <a:t>base.OnModelCreating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 err="1">
                <a:solidFill>
                  <a:schemeClr val="accent2"/>
                </a:solidFill>
              </a:rPr>
              <a:t>modelBuilder</a:t>
            </a:r>
            <a:r>
              <a:rPr lang="en-US" i="1" dirty="0">
                <a:solidFill>
                  <a:schemeClr val="accent2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}</a:t>
            </a:r>
            <a:endParaRPr lang="ru-RU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7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Fluent API </a:t>
            </a:r>
            <a:r>
              <a:rPr lang="ru-RU" dirty="0"/>
              <a:t>и аннотации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По умолчанию EF сопоставляет модель с одноименной таблицей, но мы можем переопределить это поведение с помощью метода </a:t>
            </a:r>
            <a:r>
              <a:rPr lang="ru-RU" dirty="0" err="1"/>
              <a:t>ToTable</a:t>
            </a:r>
            <a:r>
              <a:rPr lang="ru-RU" dirty="0"/>
              <a:t>()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i="1" dirty="0" err="1" smtClean="0">
                <a:solidFill>
                  <a:schemeClr val="accent2"/>
                </a:solidFill>
              </a:rPr>
              <a:t>modelBuilder.Entity</a:t>
            </a:r>
            <a:r>
              <a:rPr lang="en-US" altLang="en-US" i="1" dirty="0" smtClean="0">
                <a:solidFill>
                  <a:schemeClr val="accent2"/>
                </a:solidFill>
              </a:rPr>
              <a:t>&lt;Student</a:t>
            </a:r>
            <a:r>
              <a:rPr lang="en-US" altLang="en-US" i="1" dirty="0">
                <a:solidFill>
                  <a:schemeClr val="accent2"/>
                </a:solidFill>
              </a:rPr>
              <a:t>&gt;().</a:t>
            </a:r>
            <a:r>
              <a:rPr lang="en-US" altLang="en-US" i="1" dirty="0" err="1">
                <a:solidFill>
                  <a:schemeClr val="accent2"/>
                </a:solidFill>
              </a:rPr>
              <a:t>ToTable</a:t>
            </a:r>
            <a:r>
              <a:rPr lang="en-US" altLang="en-US" i="1" dirty="0">
                <a:solidFill>
                  <a:schemeClr val="accent2"/>
                </a:solidFill>
              </a:rPr>
              <a:t>(“</a:t>
            </a:r>
            <a:r>
              <a:rPr lang="en-US" altLang="en-US" i="1" dirty="0" err="1">
                <a:solidFill>
                  <a:schemeClr val="accent2"/>
                </a:solidFill>
              </a:rPr>
              <a:t>OurStudents</a:t>
            </a:r>
            <a:r>
              <a:rPr lang="en-US" altLang="en-US" i="1" dirty="0">
                <a:solidFill>
                  <a:schemeClr val="accent2"/>
                </a:solidFill>
              </a:rPr>
              <a:t>"); </a:t>
            </a:r>
            <a:endParaRPr lang="en-US" alt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dirty="0" err="1" smtClean="0"/>
              <a:t>Теперь</a:t>
            </a:r>
            <a:r>
              <a:rPr lang="en-US" altLang="en-US" dirty="0" smtClean="0"/>
              <a:t> </a:t>
            </a:r>
            <a:r>
              <a:rPr lang="en-US" altLang="en-US" dirty="0" err="1"/>
              <a:t>все</a:t>
            </a:r>
            <a:r>
              <a:rPr lang="en-US" altLang="en-US" dirty="0"/>
              <a:t> </a:t>
            </a:r>
            <a:r>
              <a:rPr lang="en-US" altLang="en-US" dirty="0" err="1"/>
              <a:t>объекты</a:t>
            </a:r>
            <a:r>
              <a:rPr lang="en-US" altLang="en-US" dirty="0"/>
              <a:t> Student </a:t>
            </a:r>
            <a:r>
              <a:rPr lang="en-US" altLang="en-US" dirty="0" err="1"/>
              <a:t>будут</a:t>
            </a:r>
            <a:r>
              <a:rPr lang="en-US" altLang="en-US" dirty="0"/>
              <a:t> </a:t>
            </a:r>
            <a:r>
              <a:rPr lang="en-US" altLang="en-US" dirty="0" err="1"/>
              <a:t>храниться</a:t>
            </a:r>
            <a:r>
              <a:rPr lang="en-US" altLang="en-US" dirty="0"/>
              <a:t> в </a:t>
            </a:r>
            <a:r>
              <a:rPr lang="en-US" altLang="en-US" dirty="0" err="1"/>
              <a:t>таблице</a:t>
            </a:r>
            <a:r>
              <a:rPr lang="en-US" altLang="en-US" dirty="0"/>
              <a:t> </a:t>
            </a:r>
            <a:r>
              <a:rPr lang="en-US" altLang="en-US" dirty="0" err="1"/>
              <a:t>OurStudents</a:t>
            </a:r>
            <a:r>
              <a:rPr lang="en-US" altLang="en-US" dirty="0"/>
              <a:t>. </a:t>
            </a:r>
            <a:r>
              <a:rPr lang="en-US" altLang="en-US" dirty="0" err="1"/>
              <a:t>Но</a:t>
            </a:r>
            <a:r>
              <a:rPr lang="en-US" altLang="en-US" dirty="0"/>
              <a:t> </a:t>
            </a:r>
            <a:r>
              <a:rPr lang="en-US" altLang="en-US" dirty="0" err="1"/>
              <a:t>мы</a:t>
            </a:r>
            <a:r>
              <a:rPr lang="en-US" altLang="en-US" dirty="0"/>
              <a:t> </a:t>
            </a:r>
            <a:r>
              <a:rPr lang="en-US" altLang="en-US" dirty="0" err="1"/>
              <a:t>также</a:t>
            </a:r>
            <a:r>
              <a:rPr lang="en-US" altLang="en-US" dirty="0"/>
              <a:t> с </a:t>
            </a:r>
            <a:r>
              <a:rPr lang="en-US" altLang="en-US" dirty="0" err="1"/>
              <a:t>ними</a:t>
            </a:r>
            <a:r>
              <a:rPr lang="en-US" altLang="en-US" dirty="0"/>
              <a:t> </a:t>
            </a:r>
            <a:r>
              <a:rPr lang="en-US" altLang="en-US" dirty="0" err="1"/>
              <a:t>сможем</a:t>
            </a:r>
            <a:r>
              <a:rPr lang="en-US" altLang="en-US" dirty="0"/>
              <a:t> </a:t>
            </a:r>
            <a:r>
              <a:rPr lang="en-US" altLang="en-US" dirty="0" err="1"/>
              <a:t>работать</a:t>
            </a:r>
            <a:r>
              <a:rPr lang="en-US" altLang="en-US" dirty="0"/>
              <a:t> </a:t>
            </a:r>
            <a:r>
              <a:rPr lang="en-US" altLang="en-US" dirty="0" err="1"/>
              <a:t>через</a:t>
            </a:r>
            <a:r>
              <a:rPr lang="en-US" altLang="en-US" dirty="0"/>
              <a:t> </a:t>
            </a:r>
            <a:r>
              <a:rPr lang="en-US" altLang="en-US" dirty="0" err="1"/>
              <a:t>свойство</a:t>
            </a:r>
            <a:r>
              <a:rPr lang="en-US" altLang="en-US" dirty="0"/>
              <a:t> </a:t>
            </a:r>
            <a:r>
              <a:rPr lang="en-US" altLang="en-US" dirty="0" err="1"/>
              <a:t>db.Students</a:t>
            </a:r>
            <a:r>
              <a:rPr lang="en-US" altLang="en-US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err="1"/>
              <a:t>Если</a:t>
            </a:r>
            <a:r>
              <a:rPr lang="en-US" altLang="en-US" dirty="0"/>
              <a:t> </a:t>
            </a:r>
            <a:r>
              <a:rPr lang="en-US" altLang="en-US" dirty="0" err="1"/>
              <a:t>по</a:t>
            </a:r>
            <a:r>
              <a:rPr lang="en-US" altLang="en-US" dirty="0"/>
              <a:t> </a:t>
            </a:r>
            <a:r>
              <a:rPr lang="en-US" altLang="en-US" dirty="0" err="1"/>
              <a:t>какой-то</a:t>
            </a:r>
            <a:r>
              <a:rPr lang="en-US" altLang="en-US" dirty="0"/>
              <a:t> </a:t>
            </a:r>
            <a:r>
              <a:rPr lang="en-US" altLang="en-US" dirty="0" err="1"/>
              <a:t>сущности</a:t>
            </a:r>
            <a:r>
              <a:rPr lang="en-US" altLang="en-US" dirty="0"/>
              <a:t> </a:t>
            </a:r>
            <a:r>
              <a:rPr lang="en-US" altLang="en-US" dirty="0" err="1"/>
              <a:t>нам</a:t>
            </a:r>
            <a:r>
              <a:rPr lang="en-US" altLang="en-US" dirty="0"/>
              <a:t> </a:t>
            </a:r>
            <a:r>
              <a:rPr lang="en-US" altLang="en-US" dirty="0" err="1"/>
              <a:t>не</a:t>
            </a:r>
            <a:r>
              <a:rPr lang="en-US" altLang="en-US" dirty="0"/>
              <a:t> </a:t>
            </a:r>
            <a:r>
              <a:rPr lang="en-US" altLang="en-US" dirty="0" err="1"/>
              <a:t>надо</a:t>
            </a:r>
            <a:r>
              <a:rPr lang="en-US" altLang="en-US" dirty="0"/>
              <a:t> </a:t>
            </a:r>
            <a:r>
              <a:rPr lang="en-US" altLang="en-US" dirty="0" err="1"/>
              <a:t>создавать</a:t>
            </a:r>
            <a:r>
              <a:rPr lang="en-US" altLang="en-US" dirty="0"/>
              <a:t> </a:t>
            </a:r>
            <a:r>
              <a:rPr lang="en-US" altLang="en-US" dirty="0" err="1"/>
              <a:t>таблицу</a:t>
            </a:r>
            <a:r>
              <a:rPr lang="en-US" altLang="en-US" dirty="0"/>
              <a:t>, </a:t>
            </a:r>
            <a:r>
              <a:rPr lang="en-US" altLang="en-US" dirty="0" err="1"/>
              <a:t>то</a:t>
            </a:r>
            <a:r>
              <a:rPr lang="en-US" altLang="en-US" dirty="0"/>
              <a:t> </a:t>
            </a:r>
            <a:r>
              <a:rPr lang="en-US" altLang="en-US" dirty="0" err="1"/>
              <a:t>мы</a:t>
            </a:r>
            <a:r>
              <a:rPr lang="en-US" altLang="en-US" dirty="0"/>
              <a:t> </a:t>
            </a:r>
            <a:r>
              <a:rPr lang="en-US" altLang="en-US" dirty="0" err="1"/>
              <a:t>можем</a:t>
            </a:r>
            <a:r>
              <a:rPr lang="en-US" altLang="en-US" dirty="0"/>
              <a:t> </a:t>
            </a:r>
            <a:r>
              <a:rPr lang="en-US" altLang="en-US" dirty="0" err="1"/>
              <a:t>ее</a:t>
            </a:r>
            <a:r>
              <a:rPr lang="en-US" altLang="en-US" dirty="0"/>
              <a:t> </a:t>
            </a:r>
            <a:r>
              <a:rPr lang="en-US" altLang="en-US" dirty="0" err="1"/>
              <a:t>проигнорировать</a:t>
            </a:r>
            <a:r>
              <a:rPr lang="en-US" altLang="en-US" dirty="0"/>
              <a:t> с </a:t>
            </a:r>
            <a:r>
              <a:rPr lang="en-US" altLang="en-US" dirty="0" err="1"/>
              <a:t>помощью</a:t>
            </a:r>
            <a:r>
              <a:rPr lang="en-US" altLang="en-US" dirty="0"/>
              <a:t> </a:t>
            </a:r>
            <a:r>
              <a:rPr lang="en-US" altLang="en-US" dirty="0" err="1" smtClean="0"/>
              <a:t>метода</a:t>
            </a:r>
            <a:r>
              <a:rPr lang="en-US" altLang="en-US" dirty="0" smtClean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i="1" dirty="0" err="1" smtClean="0">
                <a:solidFill>
                  <a:schemeClr val="accent2"/>
                </a:solidFill>
              </a:rPr>
              <a:t>modelBuilder.Ignore</a:t>
            </a:r>
            <a:r>
              <a:rPr lang="en-US" i="1" dirty="0" smtClean="0">
                <a:solidFill>
                  <a:schemeClr val="accent2"/>
                </a:solidFill>
              </a:rPr>
              <a:t>&lt;</a:t>
            </a:r>
            <a:r>
              <a:rPr lang="en-US" altLang="en-US" i="1" dirty="0">
                <a:solidFill>
                  <a:schemeClr val="accent2"/>
                </a:solidFill>
              </a:rPr>
              <a:t>Student</a:t>
            </a:r>
            <a:r>
              <a:rPr lang="en-US" i="1" dirty="0" smtClean="0">
                <a:solidFill>
                  <a:schemeClr val="accent2"/>
                </a:solidFill>
              </a:rPr>
              <a:t>&gt;();</a:t>
            </a:r>
            <a:endParaRPr lang="en-US" alt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0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Fluent API </a:t>
            </a:r>
            <a:r>
              <a:rPr lang="ru-RU" dirty="0"/>
              <a:t>и аннотации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r>
              <a:rPr lang="ru-RU" b="1" dirty="0"/>
              <a:t>Переопределение первичного </a:t>
            </a:r>
            <a:r>
              <a:rPr lang="ru-RU" b="1" dirty="0" smtClean="0"/>
              <a:t>ключа</a:t>
            </a:r>
            <a:endParaRPr lang="en-US" b="1" dirty="0" smtClean="0"/>
          </a:p>
          <a:p>
            <a:pPr marL="0" indent="0">
              <a:buNone/>
            </a:pPr>
            <a:r>
              <a:rPr lang="ru-RU" dirty="0"/>
              <a:t>По умолчанию в </a:t>
            </a:r>
            <a:r>
              <a:rPr lang="en-US" dirty="0"/>
              <a:t>Entity Framework </a:t>
            </a:r>
            <a:r>
              <a:rPr lang="ru-RU" dirty="0"/>
              <a:t>первичный ключ должен представлять свойство модели с именем </a:t>
            </a:r>
            <a:r>
              <a:rPr lang="en-US" dirty="0"/>
              <a:t>Id </a:t>
            </a:r>
            <a:r>
              <a:rPr lang="ru-RU" dirty="0"/>
              <a:t>или [</a:t>
            </a:r>
            <a:r>
              <a:rPr lang="ru-RU" dirty="0" err="1"/>
              <a:t>Имя_класса</a:t>
            </a:r>
            <a:r>
              <a:rPr lang="ru-RU" dirty="0"/>
              <a:t>]</a:t>
            </a:r>
            <a:r>
              <a:rPr lang="en-US" dirty="0"/>
              <a:t>Id, </a:t>
            </a:r>
            <a:r>
              <a:rPr lang="ru-RU" dirty="0"/>
              <a:t>например, </a:t>
            </a:r>
            <a:r>
              <a:rPr lang="en-US" dirty="0" err="1"/>
              <a:t>PhoneId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ru-RU" dirty="0"/>
              <a:t>Чтобы переопределить первичный ключ через </a:t>
            </a:r>
            <a:r>
              <a:rPr lang="en-US" dirty="0"/>
              <a:t>Fluent API, </a:t>
            </a:r>
            <a:r>
              <a:rPr lang="ru-RU" dirty="0"/>
              <a:t>надо использовать метод </a:t>
            </a:r>
            <a:r>
              <a:rPr lang="en-US" dirty="0" err="1"/>
              <a:t>HasKey</a:t>
            </a:r>
            <a:r>
              <a:rPr lang="en-US" dirty="0"/>
              <a:t>(): </a:t>
            </a:r>
          </a:p>
          <a:p>
            <a:pPr marL="0" indent="0">
              <a:buNone/>
            </a:pPr>
            <a:r>
              <a:rPr lang="en-US" i="1" dirty="0" err="1">
                <a:solidFill>
                  <a:schemeClr val="accent2"/>
                </a:solidFill>
              </a:rPr>
              <a:t>modelBuilder.Entity</a:t>
            </a:r>
            <a:r>
              <a:rPr lang="en-US" i="1" dirty="0">
                <a:solidFill>
                  <a:schemeClr val="accent2"/>
                </a:solidFill>
              </a:rPr>
              <a:t>&lt;Phone&gt;().</a:t>
            </a:r>
            <a:r>
              <a:rPr lang="en-US" i="1" dirty="0" err="1">
                <a:solidFill>
                  <a:schemeClr val="accent2"/>
                </a:solidFill>
              </a:rPr>
              <a:t>HasKey</a:t>
            </a:r>
            <a:r>
              <a:rPr lang="en-US" i="1" dirty="0">
                <a:solidFill>
                  <a:schemeClr val="accent2"/>
                </a:solidFill>
              </a:rPr>
              <a:t>(p =&gt; </a:t>
            </a:r>
            <a:r>
              <a:rPr lang="en-US" i="1" dirty="0" err="1">
                <a:solidFill>
                  <a:schemeClr val="accent2"/>
                </a:solidFill>
              </a:rPr>
              <a:t>p.Ident</a:t>
            </a:r>
            <a:r>
              <a:rPr lang="en-US" i="1" dirty="0">
                <a:solidFill>
                  <a:schemeClr val="accent2"/>
                </a:solidFill>
              </a:rPr>
              <a:t>); </a:t>
            </a:r>
          </a:p>
          <a:p>
            <a:pPr marL="0" indent="0">
              <a:buNone/>
            </a:pPr>
            <a:r>
              <a:rPr lang="ru-RU" dirty="0"/>
              <a:t>В данном случае первичным ключом будет свойство </a:t>
            </a:r>
            <a:r>
              <a:rPr lang="en-US" dirty="0"/>
              <a:t>Ident </a:t>
            </a:r>
            <a:r>
              <a:rPr lang="ru-RU" dirty="0"/>
              <a:t>класса </a:t>
            </a:r>
            <a:r>
              <a:rPr lang="en-US" dirty="0"/>
              <a:t>Phone. </a:t>
            </a:r>
          </a:p>
          <a:p>
            <a:pPr marL="0" indent="0">
              <a:buNone/>
            </a:pPr>
            <a:r>
              <a:rPr lang="ru-RU" dirty="0"/>
              <a:t>Чтобы настроить составной первичный ключ, мы можем указать два свойства: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i="1" dirty="0" err="1">
                <a:solidFill>
                  <a:schemeClr val="accent2"/>
                </a:solidFill>
              </a:rPr>
              <a:t>modelBuilder.Entity</a:t>
            </a:r>
            <a:r>
              <a:rPr lang="en-US" i="1" dirty="0">
                <a:solidFill>
                  <a:schemeClr val="accent2"/>
                </a:solidFill>
              </a:rPr>
              <a:t>&lt;Phone&gt;().</a:t>
            </a:r>
            <a:r>
              <a:rPr lang="en-US" i="1" dirty="0" err="1">
                <a:solidFill>
                  <a:schemeClr val="accent2"/>
                </a:solidFill>
              </a:rPr>
              <a:t>HasKey</a:t>
            </a:r>
            <a:r>
              <a:rPr lang="en-US" i="1" dirty="0">
                <a:solidFill>
                  <a:schemeClr val="accent2"/>
                </a:solidFill>
              </a:rPr>
              <a:t>(p =&gt; new { </a:t>
            </a:r>
            <a:r>
              <a:rPr lang="en-US" i="1" dirty="0" err="1">
                <a:solidFill>
                  <a:schemeClr val="accent2"/>
                </a:solidFill>
              </a:rPr>
              <a:t>p.Ident</a:t>
            </a:r>
            <a:r>
              <a:rPr lang="en-US" i="1" dirty="0">
                <a:solidFill>
                  <a:schemeClr val="accent2"/>
                </a:solidFill>
              </a:rPr>
              <a:t>, </a:t>
            </a:r>
            <a:r>
              <a:rPr lang="en-US" i="1" dirty="0" err="1">
                <a:solidFill>
                  <a:schemeClr val="accent2"/>
                </a:solidFill>
              </a:rPr>
              <a:t>p.Name</a:t>
            </a:r>
            <a:r>
              <a:rPr lang="en-US" i="1" dirty="0">
                <a:solidFill>
                  <a:schemeClr val="accent2"/>
                </a:solidFill>
              </a:rPr>
              <a:t> });</a:t>
            </a:r>
            <a:endParaRPr lang="ru-RU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5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Fluent API </a:t>
            </a:r>
            <a:r>
              <a:rPr lang="ru-RU" dirty="0"/>
              <a:t>и аннотации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85000" lnSpcReduction="20000"/>
          </a:bodyPr>
          <a:lstStyle/>
          <a:p>
            <a:r>
              <a:rPr lang="ru-RU" b="1" dirty="0"/>
              <a:t>Сопоставление </a:t>
            </a:r>
            <a:r>
              <a:rPr lang="ru-RU" b="1" dirty="0" smtClean="0"/>
              <a:t>свойств</a:t>
            </a:r>
            <a:endParaRPr lang="en-US" b="1" dirty="0" smtClean="0"/>
          </a:p>
          <a:p>
            <a:pPr marL="0" indent="0">
              <a:buNone/>
            </a:pPr>
            <a:r>
              <a:rPr lang="ru-RU" dirty="0"/>
              <a:t>Чтобы сопоставить свойство с определенным столбцом, используется метод </a:t>
            </a:r>
            <a:r>
              <a:rPr lang="ru-RU" dirty="0" err="1"/>
              <a:t>HasColumnName</a:t>
            </a:r>
            <a:r>
              <a:rPr lang="ru-RU" dirty="0"/>
              <a:t>(): </a:t>
            </a:r>
            <a:endParaRPr lang="en-US" dirty="0" smtClean="0"/>
          </a:p>
          <a:p>
            <a:pPr marL="0" indent="0">
              <a:buNone/>
            </a:pPr>
            <a:r>
              <a:rPr lang="ru-RU" i="1" dirty="0" err="1" smtClean="0">
                <a:solidFill>
                  <a:schemeClr val="accent2"/>
                </a:solidFill>
              </a:rPr>
              <a:t>modelBuilder.Entity</a:t>
            </a:r>
            <a:r>
              <a:rPr lang="ru-RU" i="1" dirty="0" smtClean="0">
                <a:solidFill>
                  <a:schemeClr val="accent2"/>
                </a:solidFill>
              </a:rPr>
              <a:t>&lt;</a:t>
            </a:r>
            <a:r>
              <a:rPr lang="ru-RU" i="1" dirty="0" err="1" smtClean="0">
                <a:solidFill>
                  <a:schemeClr val="accent2"/>
                </a:solidFill>
              </a:rPr>
              <a:t>Phone</a:t>
            </a:r>
            <a:r>
              <a:rPr lang="ru-RU" i="1" dirty="0">
                <a:solidFill>
                  <a:schemeClr val="accent2"/>
                </a:solidFill>
              </a:rPr>
              <a:t>&gt;().</a:t>
            </a:r>
            <a:r>
              <a:rPr lang="ru-RU" i="1" dirty="0" err="1">
                <a:solidFill>
                  <a:schemeClr val="accent2"/>
                </a:solidFill>
              </a:rPr>
              <a:t>Property</a:t>
            </a:r>
            <a:r>
              <a:rPr lang="ru-RU" i="1" dirty="0">
                <a:solidFill>
                  <a:schemeClr val="accent2"/>
                </a:solidFill>
              </a:rPr>
              <a:t>(p =&gt; </a:t>
            </a:r>
            <a:r>
              <a:rPr lang="ru-RU" i="1" dirty="0" err="1">
                <a:solidFill>
                  <a:schemeClr val="accent2"/>
                </a:solidFill>
              </a:rPr>
              <a:t>p.Name</a:t>
            </a:r>
            <a:r>
              <a:rPr lang="ru-RU" i="1" dirty="0">
                <a:solidFill>
                  <a:schemeClr val="accent2"/>
                </a:solidFill>
              </a:rPr>
              <a:t>).</a:t>
            </a:r>
            <a:r>
              <a:rPr lang="ru-RU" i="1" dirty="0" err="1">
                <a:solidFill>
                  <a:schemeClr val="accent2"/>
                </a:solidFill>
              </a:rPr>
              <a:t>HasColumnName</a:t>
            </a:r>
            <a:r>
              <a:rPr lang="ru-RU" i="1" dirty="0">
                <a:solidFill>
                  <a:schemeClr val="accent2"/>
                </a:solidFill>
              </a:rPr>
              <a:t>("</a:t>
            </a:r>
            <a:r>
              <a:rPr lang="ru-RU" i="1" dirty="0" err="1">
                <a:solidFill>
                  <a:schemeClr val="accent2"/>
                </a:solidFill>
              </a:rPr>
              <a:t>PhoneName</a:t>
            </a:r>
            <a:r>
              <a:rPr lang="ru-RU" i="1" dirty="0">
                <a:solidFill>
                  <a:schemeClr val="accent2"/>
                </a:solidFill>
              </a:rPr>
              <a:t>");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данном случае свойство </a:t>
            </a:r>
            <a:r>
              <a:rPr lang="ru-RU" dirty="0" err="1"/>
              <a:t>Name</a:t>
            </a:r>
            <a:r>
              <a:rPr lang="ru-RU" dirty="0"/>
              <a:t> будет сопоставляться со столбцом </a:t>
            </a:r>
            <a:r>
              <a:rPr lang="ru-RU" dirty="0" err="1"/>
              <a:t>PhoneName</a:t>
            </a:r>
            <a:r>
              <a:rPr lang="ru-RU" dirty="0"/>
              <a:t>. Если мы не хотим, чтобы с каким-то свойством вообще шло сопоставление, то мы можем его исключить с помощью метода </a:t>
            </a:r>
            <a:r>
              <a:rPr lang="ru-RU" dirty="0" err="1"/>
              <a:t>Ignore</a:t>
            </a:r>
            <a:r>
              <a:rPr lang="ru-RU" dirty="0"/>
              <a:t>(): </a:t>
            </a:r>
            <a:endParaRPr lang="en-US" dirty="0" smtClean="0"/>
          </a:p>
          <a:p>
            <a:pPr marL="0" indent="0">
              <a:buNone/>
            </a:pPr>
            <a:r>
              <a:rPr lang="ru-RU" i="1" dirty="0" err="1" smtClean="0">
                <a:solidFill>
                  <a:schemeClr val="accent2"/>
                </a:solidFill>
              </a:rPr>
              <a:t>modelBuilder.Entity</a:t>
            </a:r>
            <a:r>
              <a:rPr lang="ru-RU" i="1" dirty="0" smtClean="0">
                <a:solidFill>
                  <a:schemeClr val="accent2"/>
                </a:solidFill>
              </a:rPr>
              <a:t>&lt;</a:t>
            </a:r>
            <a:r>
              <a:rPr lang="ru-RU" i="1" dirty="0" err="1" smtClean="0">
                <a:solidFill>
                  <a:schemeClr val="accent2"/>
                </a:solidFill>
              </a:rPr>
              <a:t>Phone</a:t>
            </a:r>
            <a:r>
              <a:rPr lang="ru-RU" i="1" dirty="0">
                <a:solidFill>
                  <a:schemeClr val="accent2"/>
                </a:solidFill>
              </a:rPr>
              <a:t>&gt;().</a:t>
            </a:r>
            <a:r>
              <a:rPr lang="ru-RU" i="1" dirty="0" err="1">
                <a:solidFill>
                  <a:schemeClr val="accent2"/>
                </a:solidFill>
              </a:rPr>
              <a:t>Ignore</a:t>
            </a:r>
            <a:r>
              <a:rPr lang="ru-RU" i="1" dirty="0">
                <a:solidFill>
                  <a:schemeClr val="accent2"/>
                </a:solidFill>
              </a:rPr>
              <a:t>(p =&gt; </a:t>
            </a:r>
            <a:r>
              <a:rPr lang="ru-RU" i="1" dirty="0" err="1">
                <a:solidFill>
                  <a:schemeClr val="accent2"/>
                </a:solidFill>
              </a:rPr>
              <a:t>p.Discount</a:t>
            </a:r>
            <a:r>
              <a:rPr lang="ru-RU" i="1" dirty="0">
                <a:solidFill>
                  <a:schemeClr val="accent2"/>
                </a:solidFill>
              </a:rPr>
              <a:t>);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u-RU" dirty="0" smtClean="0"/>
              <a:t>Теперь </a:t>
            </a:r>
            <a:r>
              <a:rPr lang="ru-RU" dirty="0"/>
              <a:t>свойство </a:t>
            </a:r>
            <a:r>
              <a:rPr lang="ru-RU" dirty="0" err="1"/>
              <a:t>Discount</a:t>
            </a:r>
            <a:r>
              <a:rPr lang="ru-RU" dirty="0"/>
              <a:t> класса </a:t>
            </a:r>
            <a:r>
              <a:rPr lang="ru-RU" dirty="0" err="1"/>
              <a:t>Phone</a:t>
            </a:r>
            <a:r>
              <a:rPr lang="ru-RU" dirty="0"/>
              <a:t> не будет сопоставляться ни с никаким столбцом из таблицы в </a:t>
            </a:r>
            <a:r>
              <a:rPr lang="ru-RU" dirty="0" err="1"/>
              <a:t>бд</a:t>
            </a:r>
            <a:r>
              <a:rPr lang="ru-RU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Столбцы </a:t>
            </a:r>
            <a:r>
              <a:rPr lang="ru-RU" dirty="0"/>
              <a:t>в таблице в БД могут допускать значение NULL, которое указывает, что значение не определено. По умолчанию все столбцы при </a:t>
            </a:r>
            <a:r>
              <a:rPr lang="ru-RU" dirty="0" err="1"/>
              <a:t>Code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, если не применяются аннотации данных, за исключением идентификатора допускают значение NULL. Но мы можем указать с помощью метода </a:t>
            </a:r>
            <a:r>
              <a:rPr lang="ru-RU" dirty="0" err="1"/>
              <a:t>IsRequired</a:t>
            </a:r>
            <a:r>
              <a:rPr lang="ru-RU" dirty="0"/>
              <a:t>(), что значение для этого столбца и свойства требуется обязательно: </a:t>
            </a:r>
            <a:endParaRPr lang="en-US" dirty="0" smtClean="0"/>
          </a:p>
          <a:p>
            <a:pPr marL="0" indent="0">
              <a:buNone/>
            </a:pPr>
            <a:r>
              <a:rPr lang="ru-RU" i="1" dirty="0" err="1" smtClean="0">
                <a:solidFill>
                  <a:schemeClr val="accent2"/>
                </a:solidFill>
              </a:rPr>
              <a:t>modelBuilder.Entity</a:t>
            </a:r>
            <a:r>
              <a:rPr lang="ru-RU" i="1" dirty="0" smtClean="0">
                <a:solidFill>
                  <a:schemeClr val="accent2"/>
                </a:solidFill>
              </a:rPr>
              <a:t>&lt;</a:t>
            </a:r>
            <a:r>
              <a:rPr lang="ru-RU" i="1" dirty="0" err="1" smtClean="0">
                <a:solidFill>
                  <a:schemeClr val="accent2"/>
                </a:solidFill>
              </a:rPr>
              <a:t>Phone</a:t>
            </a:r>
            <a:r>
              <a:rPr lang="ru-RU" i="1" dirty="0">
                <a:solidFill>
                  <a:schemeClr val="accent2"/>
                </a:solidFill>
              </a:rPr>
              <a:t>&gt;().</a:t>
            </a:r>
            <a:r>
              <a:rPr lang="ru-RU" i="1" dirty="0" err="1">
                <a:solidFill>
                  <a:schemeClr val="accent2"/>
                </a:solidFill>
              </a:rPr>
              <a:t>Property</a:t>
            </a:r>
            <a:r>
              <a:rPr lang="ru-RU" i="1" dirty="0">
                <a:solidFill>
                  <a:schemeClr val="accent2"/>
                </a:solidFill>
              </a:rPr>
              <a:t>(p =&gt; </a:t>
            </a:r>
            <a:r>
              <a:rPr lang="ru-RU" i="1" dirty="0" err="1">
                <a:solidFill>
                  <a:schemeClr val="accent2"/>
                </a:solidFill>
              </a:rPr>
              <a:t>p.Name</a:t>
            </a:r>
            <a:r>
              <a:rPr lang="ru-RU" i="1" dirty="0">
                <a:solidFill>
                  <a:schemeClr val="accent2"/>
                </a:solidFill>
              </a:rPr>
              <a:t>).</a:t>
            </a:r>
            <a:r>
              <a:rPr lang="ru-RU" i="1" dirty="0" err="1">
                <a:solidFill>
                  <a:schemeClr val="accent2"/>
                </a:solidFill>
              </a:rPr>
              <a:t>IsRequired</a:t>
            </a:r>
            <a:r>
              <a:rPr lang="ru-RU" i="1" dirty="0">
                <a:solidFill>
                  <a:schemeClr val="accent2"/>
                </a:solidFill>
              </a:rPr>
              <a:t>();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нам, наоборот, надо указать, чтобы столбец мог принимать значения NULL, то мы можем использовать метод </a:t>
            </a:r>
            <a:r>
              <a:rPr lang="ru-RU" dirty="0" err="1"/>
              <a:t>IsOptional</a:t>
            </a:r>
            <a:r>
              <a:rPr lang="ru-RU" dirty="0"/>
              <a:t>(): </a:t>
            </a:r>
            <a:endParaRPr lang="en-US" dirty="0" smtClean="0"/>
          </a:p>
          <a:p>
            <a:pPr marL="0" indent="0">
              <a:buNone/>
            </a:pPr>
            <a:r>
              <a:rPr lang="ru-RU" i="1" dirty="0" err="1" smtClean="0">
                <a:solidFill>
                  <a:schemeClr val="accent2"/>
                </a:solidFill>
              </a:rPr>
              <a:t>modelBuilder.Entity</a:t>
            </a:r>
            <a:r>
              <a:rPr lang="ru-RU" i="1" dirty="0" smtClean="0">
                <a:solidFill>
                  <a:schemeClr val="accent2"/>
                </a:solidFill>
              </a:rPr>
              <a:t>&lt;</a:t>
            </a:r>
            <a:r>
              <a:rPr lang="ru-RU" i="1" dirty="0" err="1" smtClean="0">
                <a:solidFill>
                  <a:schemeClr val="accent2"/>
                </a:solidFill>
              </a:rPr>
              <a:t>Phone</a:t>
            </a:r>
            <a:r>
              <a:rPr lang="ru-RU" i="1" dirty="0">
                <a:solidFill>
                  <a:schemeClr val="accent2"/>
                </a:solidFill>
              </a:rPr>
              <a:t>&gt;().</a:t>
            </a:r>
            <a:r>
              <a:rPr lang="ru-RU" i="1" dirty="0" err="1">
                <a:solidFill>
                  <a:schemeClr val="accent2"/>
                </a:solidFill>
              </a:rPr>
              <a:t>Property</a:t>
            </a:r>
            <a:r>
              <a:rPr lang="ru-RU" i="1" dirty="0">
                <a:solidFill>
                  <a:schemeClr val="accent2"/>
                </a:solidFill>
              </a:rPr>
              <a:t>(p =&gt; </a:t>
            </a:r>
            <a:r>
              <a:rPr lang="ru-RU" i="1" dirty="0" err="1">
                <a:solidFill>
                  <a:schemeClr val="accent2"/>
                </a:solidFill>
              </a:rPr>
              <a:t>p.Name</a:t>
            </a:r>
            <a:r>
              <a:rPr lang="ru-RU" i="1" dirty="0">
                <a:solidFill>
                  <a:schemeClr val="accent2"/>
                </a:solidFill>
              </a:rPr>
              <a:t>).</a:t>
            </a:r>
            <a:r>
              <a:rPr lang="ru-RU" i="1" dirty="0" err="1">
                <a:solidFill>
                  <a:schemeClr val="accent2"/>
                </a:solidFill>
              </a:rPr>
              <a:t>IsOptional</a:t>
            </a:r>
            <a:r>
              <a:rPr lang="ru-RU" i="1" dirty="0">
                <a:solidFill>
                  <a:schemeClr val="accent2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936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Fluent API </a:t>
            </a:r>
            <a:r>
              <a:rPr lang="ru-RU" dirty="0"/>
              <a:t>и аннотации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Настройка </a:t>
            </a:r>
            <a:r>
              <a:rPr lang="ru-RU" b="1" dirty="0" smtClean="0"/>
              <a:t>строк</a:t>
            </a:r>
            <a:r>
              <a:rPr lang="en-US" b="1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Для </a:t>
            </a:r>
            <a:r>
              <a:rPr lang="ru-RU" dirty="0"/>
              <a:t>строк мы модем указать максимальную длину с помощью метода </a:t>
            </a:r>
            <a:r>
              <a:rPr lang="en-US" dirty="0" err="1"/>
              <a:t>HasMaxLength</a:t>
            </a:r>
            <a:r>
              <a:rPr lang="en-US" dirty="0"/>
              <a:t>(). </a:t>
            </a:r>
            <a:r>
              <a:rPr lang="ru-RU" dirty="0"/>
              <a:t>Например, длина не более 50 символов: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err="1" smtClean="0">
                <a:solidFill>
                  <a:schemeClr val="accent2"/>
                </a:solidFill>
              </a:rPr>
              <a:t>modelBuilder.Entity</a:t>
            </a:r>
            <a:r>
              <a:rPr lang="en-US" i="1" dirty="0" smtClean="0">
                <a:solidFill>
                  <a:schemeClr val="accent2"/>
                </a:solidFill>
              </a:rPr>
              <a:t>&lt;Phone</a:t>
            </a:r>
            <a:r>
              <a:rPr lang="en-US" i="1" dirty="0">
                <a:solidFill>
                  <a:schemeClr val="accent2"/>
                </a:solidFill>
              </a:rPr>
              <a:t>&gt;().Property(p =&gt; </a:t>
            </a:r>
            <a:r>
              <a:rPr lang="en-US" i="1" dirty="0" err="1">
                <a:solidFill>
                  <a:schemeClr val="accent2"/>
                </a:solidFill>
              </a:rPr>
              <a:t>p.Name</a:t>
            </a:r>
            <a:r>
              <a:rPr lang="en-US" i="1" dirty="0">
                <a:solidFill>
                  <a:schemeClr val="accent2"/>
                </a:solidFill>
              </a:rPr>
              <a:t>).</a:t>
            </a:r>
            <a:r>
              <a:rPr lang="en-US" i="1" dirty="0" err="1">
                <a:solidFill>
                  <a:schemeClr val="accent2"/>
                </a:solidFill>
              </a:rPr>
              <a:t>HasMaxLength</a:t>
            </a:r>
            <a:r>
              <a:rPr lang="en-US" i="1" dirty="0">
                <a:solidFill>
                  <a:schemeClr val="accent2"/>
                </a:solidFill>
              </a:rPr>
              <a:t>(50);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Также </a:t>
            </a:r>
            <a:r>
              <a:rPr lang="ru-RU" dirty="0"/>
              <a:t>для строк можно определить, будут ли они храниться в кодировке </a:t>
            </a:r>
            <a:r>
              <a:rPr lang="en-US" dirty="0"/>
              <a:t>Unicode: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err="1" smtClean="0">
                <a:solidFill>
                  <a:schemeClr val="accent2"/>
                </a:solidFill>
              </a:rPr>
              <a:t>modelBuilder.Entity</a:t>
            </a:r>
            <a:r>
              <a:rPr lang="en-US" i="1" dirty="0" smtClean="0">
                <a:solidFill>
                  <a:schemeClr val="accent2"/>
                </a:solidFill>
              </a:rPr>
              <a:t>&lt;Phone</a:t>
            </a:r>
            <a:r>
              <a:rPr lang="en-US" i="1" dirty="0">
                <a:solidFill>
                  <a:schemeClr val="accent2"/>
                </a:solidFill>
              </a:rPr>
              <a:t>&gt;().Property(p =&gt; </a:t>
            </a:r>
            <a:r>
              <a:rPr lang="en-US" i="1" dirty="0" err="1">
                <a:solidFill>
                  <a:schemeClr val="accent2"/>
                </a:solidFill>
              </a:rPr>
              <a:t>p.Name</a:t>
            </a:r>
            <a:r>
              <a:rPr lang="en-US" i="1" dirty="0">
                <a:solidFill>
                  <a:schemeClr val="accent2"/>
                </a:solidFill>
              </a:rPr>
              <a:t>).</a:t>
            </a:r>
            <a:r>
              <a:rPr lang="en-US" i="1" dirty="0" err="1">
                <a:solidFill>
                  <a:schemeClr val="accent2"/>
                </a:solidFill>
              </a:rPr>
              <a:t>IsUnicode</a:t>
            </a:r>
            <a:r>
              <a:rPr lang="en-US" i="1" dirty="0">
                <a:solidFill>
                  <a:schemeClr val="accent2"/>
                </a:solidFill>
              </a:rPr>
              <a:t>(false);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Параметр </a:t>
            </a:r>
            <a:r>
              <a:rPr lang="en-US" dirty="0"/>
              <a:t>false </a:t>
            </a:r>
            <a:r>
              <a:rPr lang="ru-RU" dirty="0"/>
              <a:t>указывает, что строки будут храниться не в </a:t>
            </a:r>
            <a:r>
              <a:rPr lang="en-US" dirty="0"/>
              <a:t>Unicode-</a:t>
            </a:r>
            <a:r>
              <a:rPr lang="ru-RU" dirty="0"/>
              <a:t>кодировке.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8719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Code First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dirty="0"/>
              <a:t>Это обычный класс, который содержит некоторое количество </a:t>
            </a:r>
            <a:r>
              <a:rPr lang="ru-RU" dirty="0" err="1"/>
              <a:t>автосвойств</a:t>
            </a:r>
            <a:r>
              <a:rPr lang="ru-RU" dirty="0"/>
              <a:t>. Каждое свойство будет сопоставляться с отдельным столбцом в таблице из </a:t>
            </a:r>
            <a:r>
              <a:rPr lang="ru-RU" dirty="0" err="1"/>
              <a:t>бд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Надо отметить, что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при работе с </a:t>
            </a:r>
            <a:r>
              <a:rPr lang="ru-RU" dirty="0" err="1"/>
              <a:t>Code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требует определения ключа элемента для создания первичного ключа в таблице в </a:t>
            </a:r>
            <a:r>
              <a:rPr lang="ru-RU" dirty="0" err="1"/>
              <a:t>бд</a:t>
            </a:r>
            <a:r>
              <a:rPr lang="ru-RU" dirty="0"/>
              <a:t>. По умолчанию при генерации </a:t>
            </a:r>
            <a:r>
              <a:rPr lang="ru-RU" dirty="0" err="1"/>
              <a:t>бд</a:t>
            </a:r>
            <a:r>
              <a:rPr lang="ru-RU" dirty="0"/>
              <a:t> EF в качестве первичных ключей будет рассматривать свойства с именами </a:t>
            </a:r>
            <a:r>
              <a:rPr lang="ru-RU" dirty="0" err="1"/>
              <a:t>Id</a:t>
            </a:r>
            <a:r>
              <a:rPr lang="ru-RU" dirty="0"/>
              <a:t> или [</a:t>
            </a:r>
            <a:r>
              <a:rPr lang="ru-RU" dirty="0" err="1"/>
              <a:t>Имя_класса</a:t>
            </a:r>
            <a:r>
              <a:rPr lang="ru-RU" dirty="0"/>
              <a:t>]</a:t>
            </a:r>
            <a:r>
              <a:rPr lang="ru-RU" dirty="0" err="1"/>
              <a:t>Id</a:t>
            </a:r>
            <a:r>
              <a:rPr lang="ru-RU" dirty="0"/>
              <a:t> (то есть </a:t>
            </a:r>
            <a:r>
              <a:rPr lang="ru-RU" dirty="0" err="1"/>
              <a:t>UserId</a:t>
            </a:r>
            <a:r>
              <a:rPr lang="ru-RU" dirty="0"/>
              <a:t>). Если же мы хотим назвать ключевое свойство иначе, то нам нужно будет внести дополнительную логику на </a:t>
            </a:r>
            <a:r>
              <a:rPr lang="en-US" dirty="0" smtClean="0"/>
              <a:t>C</a:t>
            </a:r>
            <a:r>
              <a:rPr lang="ru-RU" dirty="0" smtClean="0"/>
              <a:t>#.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Теперь для взаимодействия с </a:t>
            </a:r>
            <a:r>
              <a:rPr lang="ru-RU" dirty="0" err="1"/>
              <a:t>бд</a:t>
            </a:r>
            <a:r>
              <a:rPr lang="ru-RU" dirty="0"/>
              <a:t> нам нужен контекст данных. Это своего рода посредник между </a:t>
            </a:r>
            <a:r>
              <a:rPr lang="ru-RU" dirty="0" err="1"/>
              <a:t>бд</a:t>
            </a:r>
            <a:r>
              <a:rPr lang="ru-RU" dirty="0"/>
              <a:t> и классами, описывающими данные. Но, у нас по умолчанию еще не добавлена библиотека для EF. Чтобы ее добавить, нажмем на проект правой кнопкой мыши и выберем в контекстном меню </a:t>
            </a:r>
            <a:r>
              <a:rPr lang="ru-RU" dirty="0" err="1"/>
              <a:t>Manage</a:t>
            </a:r>
            <a:r>
              <a:rPr lang="ru-RU" dirty="0"/>
              <a:t> </a:t>
            </a:r>
            <a:r>
              <a:rPr lang="ru-RU" dirty="0" err="1"/>
              <a:t>NuGet</a:t>
            </a:r>
            <a:r>
              <a:rPr lang="ru-RU" dirty="0"/>
              <a:t> </a:t>
            </a:r>
            <a:r>
              <a:rPr lang="ru-RU" dirty="0" err="1"/>
              <a:t>Packages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Затем в появившемся окне управления </a:t>
            </a:r>
            <a:r>
              <a:rPr lang="ru-RU" dirty="0" err="1"/>
              <a:t>NuGet</a:t>
            </a:r>
            <a:r>
              <a:rPr lang="ru-RU" dirty="0"/>
              <a:t>-пакетами в окне поиска введем слово "</a:t>
            </a:r>
            <a:r>
              <a:rPr lang="ru-RU" dirty="0" err="1"/>
              <a:t>Entity</a:t>
            </a:r>
            <a:r>
              <a:rPr lang="ru-RU" dirty="0"/>
              <a:t>" и выберем пакет собственно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и установим </a:t>
            </a:r>
            <a:r>
              <a:rPr lang="ru-RU" dirty="0" smtClean="0"/>
              <a:t>его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70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Fluent API </a:t>
            </a:r>
            <a:r>
              <a:rPr lang="ru-RU" dirty="0"/>
              <a:t>и аннотации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Настройка чисел </a:t>
            </a:r>
            <a:r>
              <a:rPr lang="ru-RU" b="1" dirty="0" err="1"/>
              <a:t>decimal</a:t>
            </a:r>
            <a:r>
              <a:rPr lang="ru-RU" b="1" dirty="0"/>
              <a:t> </a:t>
            </a:r>
            <a:endParaRPr lang="en-US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Если </a:t>
            </a:r>
            <a:r>
              <a:rPr lang="ru-RU" dirty="0"/>
              <a:t>у нас есть свойство с типом </a:t>
            </a:r>
            <a:r>
              <a:rPr lang="ru-RU" dirty="0" err="1"/>
              <a:t>decimal</a:t>
            </a:r>
            <a:r>
              <a:rPr lang="ru-RU" dirty="0"/>
              <a:t>, то мы можем указать для него точность число цифр в числе и число цифр после запятой: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// </a:t>
            </a:r>
            <a:r>
              <a:rPr lang="ru-RU" dirty="0"/>
              <a:t>допустим, свойство </a:t>
            </a:r>
            <a:r>
              <a:rPr lang="ru-RU" dirty="0" err="1"/>
              <a:t>Price</a:t>
            </a:r>
            <a:r>
              <a:rPr lang="ru-RU" dirty="0"/>
              <a:t> - </a:t>
            </a:r>
            <a:r>
              <a:rPr lang="ru-RU" dirty="0" err="1"/>
              <a:t>decimal</a:t>
            </a:r>
            <a:r>
              <a:rPr lang="ru-RU" dirty="0"/>
              <a:t>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i="1" dirty="0" err="1" smtClean="0">
                <a:solidFill>
                  <a:schemeClr val="accent2"/>
                </a:solidFill>
              </a:rPr>
              <a:t>modelBuilder.Entity</a:t>
            </a:r>
            <a:r>
              <a:rPr lang="ru-RU" i="1" dirty="0" smtClean="0">
                <a:solidFill>
                  <a:schemeClr val="accent2"/>
                </a:solidFill>
              </a:rPr>
              <a:t>&lt;</a:t>
            </a:r>
            <a:r>
              <a:rPr lang="ru-RU" i="1" dirty="0" err="1" smtClean="0">
                <a:solidFill>
                  <a:schemeClr val="accent2"/>
                </a:solidFill>
              </a:rPr>
              <a:t>Phone</a:t>
            </a:r>
            <a:r>
              <a:rPr lang="ru-RU" i="1" dirty="0">
                <a:solidFill>
                  <a:schemeClr val="accent2"/>
                </a:solidFill>
              </a:rPr>
              <a:t>&gt;().</a:t>
            </a:r>
            <a:r>
              <a:rPr lang="ru-RU" i="1" dirty="0" err="1">
                <a:solidFill>
                  <a:schemeClr val="accent2"/>
                </a:solidFill>
              </a:rPr>
              <a:t>Property</a:t>
            </a:r>
            <a:r>
              <a:rPr lang="ru-RU" i="1" dirty="0">
                <a:solidFill>
                  <a:schemeClr val="accent2"/>
                </a:solidFill>
              </a:rPr>
              <a:t>(p =&gt; </a:t>
            </a:r>
            <a:r>
              <a:rPr lang="ru-RU" i="1" dirty="0" err="1">
                <a:solidFill>
                  <a:schemeClr val="accent2"/>
                </a:solidFill>
              </a:rPr>
              <a:t>p.Price</a:t>
            </a:r>
            <a:r>
              <a:rPr lang="ru-RU" i="1" dirty="0">
                <a:solidFill>
                  <a:schemeClr val="accent2"/>
                </a:solidFill>
              </a:rPr>
              <a:t>).</a:t>
            </a:r>
            <a:r>
              <a:rPr lang="ru-RU" i="1" dirty="0" err="1">
                <a:solidFill>
                  <a:schemeClr val="accent2"/>
                </a:solidFill>
              </a:rPr>
              <a:t>HasPrecision</a:t>
            </a:r>
            <a:r>
              <a:rPr lang="ru-RU" i="1" dirty="0">
                <a:solidFill>
                  <a:schemeClr val="accent2"/>
                </a:solidFill>
              </a:rPr>
              <a:t>(15,2);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Теперь </a:t>
            </a:r>
            <a:r>
              <a:rPr lang="ru-RU" dirty="0"/>
              <a:t>число </a:t>
            </a:r>
            <a:r>
              <a:rPr lang="ru-RU" dirty="0" err="1"/>
              <a:t>decimal</a:t>
            </a:r>
            <a:r>
              <a:rPr lang="ru-RU" dirty="0"/>
              <a:t> может содержать до 15 цифр и 2 цифры после запятой. Если же мы не указываем, то действуют значения по умолчанию - 18 и 2.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ru-RU" b="1" dirty="0" smtClean="0"/>
              <a:t>Настройка </a:t>
            </a:r>
            <a:r>
              <a:rPr lang="ru-RU" b="1" dirty="0"/>
              <a:t>типа столбцов </a:t>
            </a:r>
            <a:endParaRPr lang="en-US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По </a:t>
            </a:r>
            <a:r>
              <a:rPr lang="ru-RU" dirty="0"/>
              <a:t>умолчанию EF сам выбирает тип данных в </a:t>
            </a:r>
            <a:r>
              <a:rPr lang="ru-RU" dirty="0" err="1"/>
              <a:t>бд</a:t>
            </a:r>
            <a:r>
              <a:rPr lang="ru-RU" dirty="0"/>
              <a:t>, исходя из типа данных свойства. Но мы также можем явно указать, какой тип данных в БД должен использоваться для столбца с помощью метода </a:t>
            </a:r>
            <a:r>
              <a:rPr lang="ru-RU" dirty="0" err="1"/>
              <a:t>HasColumnType</a:t>
            </a:r>
            <a:r>
              <a:rPr lang="ru-RU" dirty="0"/>
              <a:t>():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i="1" dirty="0" err="1" smtClean="0">
                <a:solidFill>
                  <a:schemeClr val="accent2"/>
                </a:solidFill>
              </a:rPr>
              <a:t>modelBuilder.Entity</a:t>
            </a:r>
            <a:r>
              <a:rPr lang="ru-RU" i="1" dirty="0" smtClean="0">
                <a:solidFill>
                  <a:schemeClr val="accent2"/>
                </a:solidFill>
              </a:rPr>
              <a:t>&lt;</a:t>
            </a:r>
            <a:r>
              <a:rPr lang="ru-RU" i="1" dirty="0" err="1" smtClean="0">
                <a:solidFill>
                  <a:schemeClr val="accent2"/>
                </a:solidFill>
              </a:rPr>
              <a:t>Phone</a:t>
            </a:r>
            <a:r>
              <a:rPr lang="ru-RU" i="1" dirty="0">
                <a:solidFill>
                  <a:schemeClr val="accent2"/>
                </a:solidFill>
              </a:rPr>
              <a:t>&gt;().</a:t>
            </a:r>
            <a:r>
              <a:rPr lang="ru-RU" i="1" dirty="0" err="1">
                <a:solidFill>
                  <a:schemeClr val="accent2"/>
                </a:solidFill>
              </a:rPr>
              <a:t>Property</a:t>
            </a:r>
            <a:r>
              <a:rPr lang="ru-RU" i="1" dirty="0">
                <a:solidFill>
                  <a:schemeClr val="accent2"/>
                </a:solidFill>
              </a:rPr>
              <a:t>(p =&gt; </a:t>
            </a:r>
            <a:r>
              <a:rPr lang="ru-RU" i="1" dirty="0" err="1">
                <a:solidFill>
                  <a:schemeClr val="accent2"/>
                </a:solidFill>
              </a:rPr>
              <a:t>p.Name</a:t>
            </a:r>
            <a:r>
              <a:rPr lang="ru-RU" i="1" dirty="0">
                <a:solidFill>
                  <a:schemeClr val="accent2"/>
                </a:solidFill>
              </a:rPr>
              <a:t>).</a:t>
            </a:r>
            <a:r>
              <a:rPr lang="ru-RU" i="1" dirty="0" err="1">
                <a:solidFill>
                  <a:schemeClr val="accent2"/>
                </a:solidFill>
              </a:rPr>
              <a:t>HasColumnType</a:t>
            </a:r>
            <a:r>
              <a:rPr lang="ru-RU" i="1" dirty="0">
                <a:solidFill>
                  <a:schemeClr val="accent2"/>
                </a:solidFill>
              </a:rPr>
              <a:t>("</a:t>
            </a:r>
            <a:r>
              <a:rPr lang="ru-RU" i="1" dirty="0" err="1">
                <a:solidFill>
                  <a:schemeClr val="accent2"/>
                </a:solidFill>
              </a:rPr>
              <a:t>varchar</a:t>
            </a:r>
            <a:r>
              <a:rPr lang="ru-RU" i="1" dirty="0">
                <a:solidFill>
                  <a:schemeClr val="accent2"/>
                </a:solidFill>
              </a:rPr>
              <a:t>");</a:t>
            </a:r>
            <a:endParaRPr lang="ru-RU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3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Fluent API </a:t>
            </a:r>
            <a:r>
              <a:rPr lang="ru-RU" dirty="0"/>
              <a:t>и аннотации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Сопоставление модели с несколькими таблицами </a:t>
            </a:r>
            <a:endParaRPr lang="en-US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С </a:t>
            </a:r>
            <a:r>
              <a:rPr lang="ru-RU" dirty="0"/>
              <a:t>помощью </a:t>
            </a:r>
            <a:r>
              <a:rPr lang="en-US" dirty="0"/>
              <a:t>Fluent API </a:t>
            </a:r>
            <a:r>
              <a:rPr lang="ru-RU" dirty="0"/>
              <a:t>мы можем поместить ряд свойств модели в одну таблицу, а другие свойства связать со столбцами из другой таблицы: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err="1" smtClean="0">
                <a:solidFill>
                  <a:schemeClr val="accent2"/>
                </a:solidFill>
              </a:rPr>
              <a:t>modelBuilder.Entity</a:t>
            </a:r>
            <a:r>
              <a:rPr lang="en-US" i="1" dirty="0" smtClean="0">
                <a:solidFill>
                  <a:schemeClr val="accent2"/>
                </a:solidFill>
              </a:rPr>
              <a:t>&lt;Phone</a:t>
            </a:r>
            <a:r>
              <a:rPr lang="en-US" i="1" dirty="0">
                <a:solidFill>
                  <a:schemeClr val="accent2"/>
                </a:solidFill>
              </a:rPr>
              <a:t>&gt;().</a:t>
            </a:r>
            <a:r>
              <a:rPr lang="en-US" i="1" dirty="0" smtClean="0">
                <a:solidFill>
                  <a:schemeClr val="accent2"/>
                </a:solidFill>
              </a:rPr>
              <a:t>Map(m </a:t>
            </a:r>
            <a:r>
              <a:rPr lang="en-US" i="1" dirty="0">
                <a:solidFill>
                  <a:schemeClr val="accent2"/>
                </a:solidFill>
              </a:rPr>
              <a:t>=&gt;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{ </a:t>
            </a:r>
            <a:r>
              <a:rPr lang="en-US" i="1" dirty="0" err="1">
                <a:solidFill>
                  <a:schemeClr val="accent2"/>
                </a:solidFill>
              </a:rPr>
              <a:t>m.Properties</a:t>
            </a:r>
            <a:r>
              <a:rPr lang="en-US" i="1" dirty="0">
                <a:solidFill>
                  <a:schemeClr val="accent2"/>
                </a:solidFill>
              </a:rPr>
              <a:t>(p =&gt; new { </a:t>
            </a:r>
            <a:r>
              <a:rPr lang="en-US" i="1" dirty="0" err="1">
                <a:solidFill>
                  <a:schemeClr val="accent2"/>
                </a:solidFill>
              </a:rPr>
              <a:t>p.Ident</a:t>
            </a:r>
            <a:r>
              <a:rPr lang="en-US" i="1" dirty="0">
                <a:solidFill>
                  <a:schemeClr val="accent2"/>
                </a:solidFill>
              </a:rPr>
              <a:t>, </a:t>
            </a:r>
            <a:r>
              <a:rPr lang="en-US" i="1" dirty="0" err="1">
                <a:solidFill>
                  <a:schemeClr val="accent2"/>
                </a:solidFill>
              </a:rPr>
              <a:t>p.Name</a:t>
            </a:r>
            <a:r>
              <a:rPr lang="en-US" i="1" dirty="0">
                <a:solidFill>
                  <a:schemeClr val="accent2"/>
                </a:solidFill>
              </a:rPr>
              <a:t> });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err="1" smtClean="0">
                <a:solidFill>
                  <a:schemeClr val="accent2"/>
                </a:solidFill>
              </a:rPr>
              <a:t>m.ToTable</a:t>
            </a:r>
            <a:r>
              <a:rPr lang="en-US" i="1" dirty="0">
                <a:solidFill>
                  <a:schemeClr val="accent2"/>
                </a:solidFill>
              </a:rPr>
              <a:t>("Mobiles"); })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2"/>
                </a:solidFill>
              </a:rPr>
              <a:t>Map(m =&gt;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{ </a:t>
            </a:r>
            <a:r>
              <a:rPr lang="en-US" i="1" dirty="0" err="1">
                <a:solidFill>
                  <a:schemeClr val="accent2"/>
                </a:solidFill>
              </a:rPr>
              <a:t>m.Properties</a:t>
            </a:r>
            <a:r>
              <a:rPr lang="en-US" i="1" dirty="0">
                <a:solidFill>
                  <a:schemeClr val="accent2"/>
                </a:solidFill>
              </a:rPr>
              <a:t>(p =&gt; </a:t>
            </a:r>
            <a:r>
              <a:rPr lang="en-US" i="1" dirty="0" smtClean="0">
                <a:solidFill>
                  <a:schemeClr val="accent2"/>
                </a:solidFill>
              </a:rPr>
              <a:t>new </a:t>
            </a:r>
            <a:r>
              <a:rPr lang="en-US" i="1" dirty="0">
                <a:solidFill>
                  <a:schemeClr val="accent2"/>
                </a:solidFill>
              </a:rPr>
              <a:t>{ </a:t>
            </a:r>
            <a:r>
              <a:rPr lang="en-US" i="1" dirty="0" err="1">
                <a:solidFill>
                  <a:schemeClr val="accent2"/>
                </a:solidFill>
              </a:rPr>
              <a:t>p.Ident</a:t>
            </a:r>
            <a:r>
              <a:rPr lang="en-US" i="1" dirty="0">
                <a:solidFill>
                  <a:schemeClr val="accent2"/>
                </a:solidFill>
              </a:rPr>
              <a:t>, </a:t>
            </a:r>
            <a:r>
              <a:rPr lang="en-US" i="1" dirty="0" err="1">
                <a:solidFill>
                  <a:schemeClr val="accent2"/>
                </a:solidFill>
              </a:rPr>
              <a:t>p.Price</a:t>
            </a:r>
            <a:r>
              <a:rPr lang="en-US" i="1" dirty="0">
                <a:solidFill>
                  <a:schemeClr val="accent2"/>
                </a:solidFill>
              </a:rPr>
              <a:t>, </a:t>
            </a:r>
            <a:r>
              <a:rPr lang="en-US" i="1" dirty="0" err="1">
                <a:solidFill>
                  <a:schemeClr val="accent2"/>
                </a:solidFill>
              </a:rPr>
              <a:t>p.Discount</a:t>
            </a:r>
            <a:r>
              <a:rPr lang="en-US" i="1" dirty="0">
                <a:solidFill>
                  <a:schemeClr val="accent2"/>
                </a:solidFill>
              </a:rPr>
              <a:t> });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err="1" smtClean="0">
                <a:solidFill>
                  <a:schemeClr val="accent2"/>
                </a:solidFill>
              </a:rPr>
              <a:t>m.ToTable</a:t>
            </a:r>
            <a:r>
              <a:rPr lang="en-US" i="1" dirty="0">
                <a:solidFill>
                  <a:schemeClr val="accent2"/>
                </a:solidFill>
              </a:rPr>
              <a:t>("</a:t>
            </a:r>
            <a:r>
              <a:rPr lang="en-US" i="1" dirty="0" err="1">
                <a:solidFill>
                  <a:schemeClr val="accent2"/>
                </a:solidFill>
              </a:rPr>
              <a:t>MobilesInfo</a:t>
            </a:r>
            <a:r>
              <a:rPr lang="en-US" i="1" dirty="0">
                <a:solidFill>
                  <a:schemeClr val="accent2"/>
                </a:solidFill>
              </a:rPr>
              <a:t>");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});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Таким </a:t>
            </a:r>
            <a:r>
              <a:rPr lang="ru-RU" dirty="0"/>
              <a:t>образом, данные для свойства </a:t>
            </a:r>
            <a:r>
              <a:rPr lang="en-US" dirty="0"/>
              <a:t>Name </a:t>
            </a:r>
            <a:r>
              <a:rPr lang="ru-RU" dirty="0"/>
              <a:t>будут храниться в таблице </a:t>
            </a:r>
            <a:r>
              <a:rPr lang="en-US" dirty="0"/>
              <a:t>Mobiles, </a:t>
            </a:r>
            <a:r>
              <a:rPr lang="ru-RU" dirty="0"/>
              <a:t>а данные для свойств </a:t>
            </a:r>
            <a:r>
              <a:rPr lang="en-US" dirty="0"/>
              <a:t>Price </a:t>
            </a:r>
            <a:r>
              <a:rPr lang="ru-RU" dirty="0"/>
              <a:t>и </a:t>
            </a:r>
            <a:r>
              <a:rPr lang="en-US" dirty="0"/>
              <a:t>Discount - </a:t>
            </a:r>
            <a:r>
              <a:rPr lang="ru-RU" dirty="0"/>
              <a:t>в таблице </a:t>
            </a:r>
            <a:r>
              <a:rPr lang="en-US" dirty="0" err="1"/>
              <a:t>MobilesInfo</a:t>
            </a:r>
            <a:r>
              <a:rPr lang="en-US" dirty="0"/>
              <a:t>. </a:t>
            </a:r>
            <a:r>
              <a:rPr lang="ru-RU" dirty="0"/>
              <a:t>И столбец идентификатора будет общим.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5875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Fluent API </a:t>
            </a:r>
            <a:r>
              <a:rPr lang="ru-RU" dirty="0"/>
              <a:t>и аннотации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 fontScale="85000" lnSpcReduction="10000"/>
          </a:bodyPr>
          <a:lstStyle/>
          <a:p>
            <a:pPr marL="176213" indent="0">
              <a:lnSpc>
                <a:spcPct val="100000"/>
              </a:lnSpc>
              <a:buNone/>
            </a:pPr>
            <a:r>
              <a:rPr lang="ru-RU" dirty="0"/>
              <a:t>Аннотации представляют настройку сопоставления моделей и таблиц с помощью атрибутов. Большинство классов аннотаций располагаются в пространстве </a:t>
            </a:r>
            <a:r>
              <a:rPr lang="en-US" dirty="0" err="1"/>
              <a:t>System.ComponentModel.DataAnnotations</a:t>
            </a:r>
            <a:r>
              <a:rPr lang="en-US" dirty="0"/>
              <a:t>, </a:t>
            </a:r>
            <a:r>
              <a:rPr lang="ru-RU" dirty="0"/>
              <a:t>которое нам надо подключить в файл </a:t>
            </a:r>
            <a:r>
              <a:rPr lang="en-US" dirty="0" err="1"/>
              <a:t>c#</a:t>
            </a:r>
            <a:r>
              <a:rPr lang="en-US" dirty="0"/>
              <a:t> </a:t>
            </a:r>
            <a:r>
              <a:rPr lang="ru-RU" dirty="0"/>
              <a:t>перед использованием аннотаций. </a:t>
            </a:r>
            <a:endParaRPr lang="en-US" dirty="0" smtClean="0"/>
          </a:p>
          <a:p>
            <a:pPr marL="176213" indent="0">
              <a:lnSpc>
                <a:spcPct val="100000"/>
              </a:lnSpc>
              <a:buNone/>
            </a:pPr>
            <a:endParaRPr lang="en-US" dirty="0"/>
          </a:p>
          <a:p>
            <a:pPr marL="176213" indent="0">
              <a:lnSpc>
                <a:spcPct val="100000"/>
              </a:lnSpc>
            </a:pPr>
            <a:r>
              <a:rPr lang="ru-RU" b="1" dirty="0"/>
              <a:t>Настройка ключа </a:t>
            </a:r>
            <a:endParaRPr lang="en-US" b="1" dirty="0"/>
          </a:p>
          <a:p>
            <a:pPr marL="176213" indent="0">
              <a:lnSpc>
                <a:spcPct val="100000"/>
              </a:lnSpc>
              <a:buNone/>
            </a:pPr>
            <a:r>
              <a:rPr lang="ru-RU" dirty="0"/>
              <a:t>Для установки свойства в качестве первичного ключа применяется атрибут [</a:t>
            </a:r>
            <a:r>
              <a:rPr lang="en-US" dirty="0"/>
              <a:t>Key]: </a:t>
            </a:r>
          </a:p>
          <a:p>
            <a:pPr marL="176213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public class Phone { </a:t>
            </a:r>
          </a:p>
          <a:p>
            <a:pPr marL="176213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[Key] </a:t>
            </a:r>
          </a:p>
          <a:p>
            <a:pPr marL="176213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Ident { get; set; } </a:t>
            </a:r>
          </a:p>
          <a:p>
            <a:pPr marL="176213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public string Name { get; set; } </a:t>
            </a:r>
          </a:p>
          <a:p>
            <a:pPr marL="176213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} </a:t>
            </a:r>
          </a:p>
          <a:p>
            <a:pPr marL="176213" indent="0">
              <a:lnSpc>
                <a:spcPct val="100000"/>
              </a:lnSpc>
              <a:buNone/>
            </a:pPr>
            <a:r>
              <a:rPr lang="ru-RU" dirty="0"/>
              <a:t>Теперь свойство </a:t>
            </a:r>
            <a:r>
              <a:rPr lang="en-US" dirty="0"/>
              <a:t>Ident </a:t>
            </a:r>
            <a:r>
              <a:rPr lang="ru-RU" dirty="0"/>
              <a:t>будет рассматриваться в качестве первичного ключа. </a:t>
            </a:r>
            <a:endParaRPr lang="en-US" dirty="0" smtClean="0"/>
          </a:p>
          <a:p>
            <a:pPr marL="176213" indent="0">
              <a:lnSpc>
                <a:spcPct val="100000"/>
              </a:lnSpc>
              <a:buNone/>
            </a:pPr>
            <a:r>
              <a:rPr lang="ru-RU" dirty="0" smtClean="0"/>
              <a:t>Чтобы </a:t>
            </a:r>
            <a:r>
              <a:rPr lang="ru-RU" dirty="0"/>
              <a:t>установить ключа в качестве идентификатора, можно использовать атрибут </a:t>
            </a:r>
            <a:r>
              <a:rPr lang="en-US" dirty="0" err="1"/>
              <a:t>DatabaseGenerated</a:t>
            </a:r>
            <a:r>
              <a:rPr lang="en-US" dirty="0"/>
              <a:t>(</a:t>
            </a:r>
            <a:r>
              <a:rPr lang="en-US" dirty="0" err="1"/>
              <a:t>DatabaseGeneratedOption.Identity</a:t>
            </a:r>
            <a:r>
              <a:rPr lang="en-US" dirty="0"/>
              <a:t>): </a:t>
            </a:r>
            <a:r>
              <a:rPr lang="en-US" i="1" dirty="0">
                <a:solidFill>
                  <a:schemeClr val="accent2"/>
                </a:solidFill>
              </a:rPr>
              <a:t>[</a:t>
            </a:r>
            <a:r>
              <a:rPr lang="en-US" i="1" dirty="0" err="1">
                <a:solidFill>
                  <a:schemeClr val="accent2"/>
                </a:solidFill>
              </a:rPr>
              <a:t>Key,DatabaseGenerated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 err="1">
                <a:solidFill>
                  <a:schemeClr val="accent2"/>
                </a:solidFill>
              </a:rPr>
              <a:t>DatabaseGeneratedOption.Identity</a:t>
            </a:r>
            <a:r>
              <a:rPr lang="en-US" i="1" dirty="0">
                <a:solidFill>
                  <a:schemeClr val="accent2"/>
                </a:solidFill>
              </a:rPr>
              <a:t>)] </a:t>
            </a:r>
          </a:p>
          <a:p>
            <a:pPr marL="176213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Ident { get; set; } </a:t>
            </a:r>
          </a:p>
          <a:p>
            <a:pPr marL="176213" indent="0">
              <a:lnSpc>
                <a:spcPct val="100000"/>
              </a:lnSpc>
              <a:buNone/>
            </a:pPr>
            <a:r>
              <a:rPr lang="ru-RU" dirty="0"/>
              <a:t>Если свойство, помеченное атрибутом </a:t>
            </a:r>
            <a:r>
              <a:rPr lang="en-US" dirty="0"/>
              <a:t>Key, </a:t>
            </a:r>
            <a:r>
              <a:rPr lang="ru-RU" dirty="0"/>
              <a:t>представляет тип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ru-RU" dirty="0"/>
              <a:t>то к нему атрибут </a:t>
            </a:r>
            <a:r>
              <a:rPr lang="en-US" dirty="0" err="1"/>
              <a:t>DatabaseGenerated</a:t>
            </a:r>
            <a:r>
              <a:rPr lang="en-US" dirty="0"/>
              <a:t>(</a:t>
            </a:r>
            <a:r>
              <a:rPr lang="en-US" dirty="0" err="1"/>
              <a:t>DatabaseGeneratedOption.Identity</a:t>
            </a:r>
            <a:r>
              <a:rPr lang="en-US" dirty="0"/>
              <a:t>) </a:t>
            </a:r>
            <a:r>
              <a:rPr lang="ru-RU" dirty="0"/>
              <a:t>будет применяться автоматически, и его можно в принципе не указывать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89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Fluent API </a:t>
            </a:r>
            <a:r>
              <a:rPr lang="ru-RU" dirty="0"/>
              <a:t>и аннотации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Атрибут </a:t>
            </a:r>
            <a:r>
              <a:rPr lang="en-US" b="1" dirty="0"/>
              <a:t>Required </a:t>
            </a:r>
            <a:endParaRPr lang="en-US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Атрибут </a:t>
            </a:r>
            <a:r>
              <a:rPr lang="en-US" dirty="0"/>
              <a:t>Required </a:t>
            </a:r>
            <a:r>
              <a:rPr lang="ru-RU" dirty="0"/>
              <a:t>указывает, что данное свойство обязательно для установки, то есть будет иметь определение </a:t>
            </a:r>
            <a:r>
              <a:rPr lang="en-US" dirty="0"/>
              <a:t>NOT NULL </a:t>
            </a:r>
            <a:r>
              <a:rPr lang="ru-RU" dirty="0"/>
              <a:t>в БД: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public </a:t>
            </a:r>
            <a:r>
              <a:rPr lang="en-US" i="1" dirty="0">
                <a:solidFill>
                  <a:schemeClr val="accent2"/>
                </a:solidFill>
              </a:rPr>
              <a:t>class Phone {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[</a:t>
            </a:r>
            <a:r>
              <a:rPr lang="en-US" i="1" dirty="0">
                <a:solidFill>
                  <a:schemeClr val="accent2"/>
                </a:solidFill>
              </a:rPr>
              <a:t>Key]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Ident { get; set; }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[</a:t>
            </a:r>
            <a:r>
              <a:rPr lang="en-US" i="1" dirty="0">
                <a:solidFill>
                  <a:schemeClr val="accent2"/>
                </a:solidFill>
              </a:rPr>
              <a:t>Required]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public </a:t>
            </a:r>
            <a:r>
              <a:rPr lang="en-US" i="1" dirty="0">
                <a:solidFill>
                  <a:schemeClr val="accent2"/>
                </a:solidFill>
              </a:rPr>
              <a:t>string Name { get; set; } </a:t>
            </a:r>
            <a:r>
              <a:rPr lang="en-US" i="1" dirty="0" smtClean="0">
                <a:solidFill>
                  <a:schemeClr val="accent2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Если </a:t>
            </a:r>
            <a:r>
              <a:rPr lang="ru-RU" dirty="0"/>
              <a:t>мы не установим свойство </a:t>
            </a:r>
            <a:r>
              <a:rPr lang="en-US" dirty="0"/>
              <a:t>Name </a:t>
            </a:r>
            <a:r>
              <a:rPr lang="ru-RU" dirty="0"/>
              <a:t>у объекта </a:t>
            </a:r>
            <a:r>
              <a:rPr lang="en-US" dirty="0"/>
              <a:t>Phone </a:t>
            </a:r>
            <a:r>
              <a:rPr lang="ru-RU" dirty="0"/>
              <a:t>и попытаемся добавить этот объект в </a:t>
            </a:r>
            <a:r>
              <a:rPr lang="ru-RU" dirty="0" err="1"/>
              <a:t>бд</a:t>
            </a:r>
            <a:r>
              <a:rPr lang="ru-RU" dirty="0"/>
              <a:t>, то получим ошибку. А столбец </a:t>
            </a:r>
            <a:r>
              <a:rPr lang="en-US" dirty="0"/>
              <a:t>Name </a:t>
            </a:r>
            <a:r>
              <a:rPr lang="ru-RU" dirty="0"/>
              <a:t>будет определен как </a:t>
            </a:r>
            <a:r>
              <a:rPr lang="en-US" dirty="0"/>
              <a:t>NOT NULL.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03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Fluent API </a:t>
            </a:r>
            <a:r>
              <a:rPr lang="ru-RU" dirty="0"/>
              <a:t>и аннотации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err="1"/>
              <a:t>MaxLength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MinLength</a:t>
            </a:r>
            <a:r>
              <a:rPr lang="en-US" b="1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Атрибуты </a:t>
            </a:r>
            <a:r>
              <a:rPr lang="en-US" dirty="0" err="1"/>
              <a:t>MaxLength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MinLength</a:t>
            </a:r>
            <a:r>
              <a:rPr lang="en-US" dirty="0"/>
              <a:t> </a:t>
            </a:r>
            <a:r>
              <a:rPr lang="ru-RU" dirty="0"/>
              <a:t>устанавливают максимальное и минимальное количество символов в строке-свойстве: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public </a:t>
            </a:r>
            <a:r>
              <a:rPr lang="en-US" i="1" dirty="0">
                <a:solidFill>
                  <a:schemeClr val="accent2"/>
                </a:solidFill>
              </a:rPr>
              <a:t>class Phone {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[</a:t>
            </a:r>
            <a:r>
              <a:rPr lang="en-US" i="1" dirty="0">
                <a:solidFill>
                  <a:schemeClr val="accent2"/>
                </a:solidFill>
              </a:rPr>
              <a:t>Key]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Ident { get; set; }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[</a:t>
            </a:r>
            <a:r>
              <a:rPr lang="en-US" i="1" dirty="0" err="1">
                <a:solidFill>
                  <a:schemeClr val="accent2"/>
                </a:solidFill>
              </a:rPr>
              <a:t>MaxLength</a:t>
            </a:r>
            <a:r>
              <a:rPr lang="en-US" i="1" dirty="0">
                <a:solidFill>
                  <a:schemeClr val="accent2"/>
                </a:solidFill>
              </a:rPr>
              <a:t>(20)]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public </a:t>
            </a:r>
            <a:r>
              <a:rPr lang="en-US" i="1" dirty="0">
                <a:solidFill>
                  <a:schemeClr val="accent2"/>
                </a:solidFill>
              </a:rPr>
              <a:t>string Name { get; set; } }</a:t>
            </a:r>
            <a:endParaRPr lang="ru-RU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4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Fluent API </a:t>
            </a:r>
            <a:r>
              <a:rPr lang="ru-RU" dirty="0"/>
              <a:t>и аннотации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Атрибут </a:t>
            </a:r>
            <a:r>
              <a:rPr lang="en-US" b="1" dirty="0" err="1"/>
              <a:t>NotMapped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По </a:t>
            </a:r>
            <a:r>
              <a:rPr lang="ru-RU" dirty="0"/>
              <a:t>умолчанию все публичные свойства сопоставляются с определенными столбцами в таблицами. Но такое поведение не всегда необходимо. Иногда требуется, наоборот, </a:t>
            </a:r>
            <a:r>
              <a:rPr lang="ru-RU" b="1" u="sng" dirty="0"/>
              <a:t>исключить определенное свойство, чтобы для него не создавался столбец в таблице</a:t>
            </a:r>
            <a:r>
              <a:rPr lang="ru-RU" dirty="0"/>
              <a:t>. И для этих целей есть атрибут </a:t>
            </a:r>
            <a:r>
              <a:rPr lang="en-US" dirty="0" err="1"/>
              <a:t>NotMapped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public </a:t>
            </a:r>
            <a:r>
              <a:rPr lang="en-US" i="1" dirty="0">
                <a:solidFill>
                  <a:schemeClr val="accent2"/>
                </a:solidFill>
              </a:rPr>
              <a:t>class Phone {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[</a:t>
            </a:r>
            <a:r>
              <a:rPr lang="en-US" i="1" dirty="0">
                <a:solidFill>
                  <a:schemeClr val="accent2"/>
                </a:solidFill>
              </a:rPr>
              <a:t>Key]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Ident { get; set; }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[</a:t>
            </a:r>
            <a:r>
              <a:rPr lang="en-US" i="1" dirty="0">
                <a:solidFill>
                  <a:schemeClr val="accent2"/>
                </a:solidFill>
              </a:rPr>
              <a:t>Required]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public </a:t>
            </a:r>
            <a:r>
              <a:rPr lang="en-US" i="1" dirty="0">
                <a:solidFill>
                  <a:schemeClr val="accent2"/>
                </a:solidFill>
              </a:rPr>
              <a:t>string Name { get; set; }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u="sng" dirty="0" smtClean="0">
                <a:solidFill>
                  <a:schemeClr val="accent2"/>
                </a:solidFill>
              </a:rPr>
              <a:t>[</a:t>
            </a:r>
            <a:r>
              <a:rPr lang="en-US" i="1" u="sng" dirty="0" err="1">
                <a:solidFill>
                  <a:schemeClr val="accent2"/>
                </a:solidFill>
              </a:rPr>
              <a:t>NotMapped</a:t>
            </a:r>
            <a:r>
              <a:rPr lang="en-US" i="1" u="sng" dirty="0">
                <a:solidFill>
                  <a:schemeClr val="accent2"/>
                </a:solidFill>
              </a:rPr>
              <a:t>] </a:t>
            </a:r>
            <a:endParaRPr lang="en-US" i="1" u="sng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u="sng" dirty="0" smtClean="0">
                <a:solidFill>
                  <a:schemeClr val="accent2"/>
                </a:solidFill>
              </a:rPr>
              <a:t>public </a:t>
            </a:r>
            <a:r>
              <a:rPr lang="en-US" i="1" u="sng" dirty="0" err="1">
                <a:solidFill>
                  <a:schemeClr val="accent2"/>
                </a:solidFill>
              </a:rPr>
              <a:t>int</a:t>
            </a:r>
            <a:r>
              <a:rPr lang="en-US" i="1" u="sng" dirty="0">
                <a:solidFill>
                  <a:schemeClr val="accent2"/>
                </a:solidFill>
              </a:rPr>
              <a:t> Discount { get; set; } } </a:t>
            </a:r>
            <a:endParaRPr lang="en-US" i="1" u="sng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Чтобы </a:t>
            </a:r>
            <a:r>
              <a:rPr lang="ru-RU" dirty="0"/>
              <a:t>задействовать атрибут </a:t>
            </a:r>
            <a:r>
              <a:rPr lang="en-US" dirty="0" err="1"/>
              <a:t>NotMapped</a:t>
            </a:r>
            <a:r>
              <a:rPr lang="en-US" dirty="0"/>
              <a:t>, </a:t>
            </a:r>
            <a:r>
              <a:rPr lang="ru-RU" dirty="0"/>
              <a:t>надо подключить пространство имен </a:t>
            </a:r>
            <a:r>
              <a:rPr lang="en-US" dirty="0" err="1"/>
              <a:t>System.ComponentModel.DataAnnotations.Schema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8158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Fluent API </a:t>
            </a:r>
            <a:r>
              <a:rPr lang="ru-RU" dirty="0"/>
              <a:t>и аннотации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Сопоставление с таблицей и столбцами </a:t>
            </a:r>
            <a:endParaRPr lang="en-US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Entity </a:t>
            </a:r>
            <a:r>
              <a:rPr lang="en-US" dirty="0"/>
              <a:t>Framework </a:t>
            </a:r>
            <a:r>
              <a:rPr lang="ru-RU" dirty="0"/>
              <a:t>при создании и сопоставлении таблиц и столбцов использует имена моделей и их свойств. Но мы можем переопределить это поведение с помощью атрибутов </a:t>
            </a:r>
            <a:r>
              <a:rPr lang="en-US" dirty="0"/>
              <a:t>Table </a:t>
            </a:r>
            <a:r>
              <a:rPr lang="ru-RU" dirty="0"/>
              <a:t>и </a:t>
            </a:r>
            <a:r>
              <a:rPr lang="en-US" dirty="0"/>
              <a:t>Column: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[</a:t>
            </a:r>
            <a:r>
              <a:rPr lang="en-US" i="1" dirty="0">
                <a:solidFill>
                  <a:schemeClr val="accent2"/>
                </a:solidFill>
              </a:rPr>
              <a:t>Table("Mobiles")]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public </a:t>
            </a:r>
            <a:r>
              <a:rPr lang="en-US" i="1" dirty="0">
                <a:solidFill>
                  <a:schemeClr val="accent2"/>
                </a:solidFill>
              </a:rPr>
              <a:t>class Phone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	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Id { get; set; }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	[</a:t>
            </a:r>
            <a:r>
              <a:rPr lang="en-US" i="1" dirty="0">
                <a:solidFill>
                  <a:schemeClr val="accent2"/>
                </a:solidFill>
              </a:rPr>
              <a:t>Column("</a:t>
            </a:r>
            <a:r>
              <a:rPr lang="en-US" i="1" dirty="0" err="1">
                <a:solidFill>
                  <a:schemeClr val="accent2"/>
                </a:solidFill>
              </a:rPr>
              <a:t>ModelName</a:t>
            </a:r>
            <a:r>
              <a:rPr lang="en-US" i="1" dirty="0">
                <a:solidFill>
                  <a:schemeClr val="accent2"/>
                </a:solidFill>
              </a:rPr>
              <a:t>")]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	public </a:t>
            </a:r>
            <a:r>
              <a:rPr lang="en-US" i="1" dirty="0">
                <a:solidFill>
                  <a:schemeClr val="accent2"/>
                </a:solidFill>
              </a:rPr>
              <a:t>string Name { get; set; }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}</a:t>
            </a:r>
            <a:endParaRPr lang="ru-RU" sz="2800" i="1" dirty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2" y="3645024"/>
            <a:ext cx="2650604" cy="12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0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Fluent API </a:t>
            </a:r>
            <a:r>
              <a:rPr lang="ru-RU" dirty="0"/>
              <a:t>и аннотации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85000" lnSpcReduction="20000"/>
          </a:bodyPr>
          <a:lstStyle/>
          <a:p>
            <a:r>
              <a:rPr lang="ru-RU" b="1" dirty="0"/>
              <a:t>Установка внешнего ключа</a:t>
            </a:r>
          </a:p>
          <a:p>
            <a:pPr marL="0" indent="0">
              <a:buNone/>
            </a:pPr>
            <a:r>
              <a:rPr lang="ru-RU" dirty="0"/>
              <a:t>Чтобы установить внешний ключ для связи с другой сущностью, используется атрибут </a:t>
            </a:r>
            <a:r>
              <a:rPr lang="ru-RU" b="1" dirty="0" err="1"/>
              <a:t>ForeignKey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public class Student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Id { get; set; }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string </a:t>
            </a:r>
            <a:r>
              <a:rPr lang="en-US" i="1" dirty="0" err="1">
                <a:solidFill>
                  <a:schemeClr val="accent2"/>
                </a:solidFill>
              </a:rPr>
              <a:t>FirstName</a:t>
            </a:r>
            <a:r>
              <a:rPr lang="en-US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string </a:t>
            </a:r>
            <a:r>
              <a:rPr lang="en-US" i="1" dirty="0" err="1">
                <a:solidFill>
                  <a:schemeClr val="accent2"/>
                </a:solidFill>
              </a:rPr>
              <a:t>LastName</a:t>
            </a:r>
            <a:r>
              <a:rPr lang="en-US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Age { get; set; }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AvgMark</a:t>
            </a:r>
            <a:r>
              <a:rPr lang="en-US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? </a:t>
            </a:r>
            <a:r>
              <a:rPr lang="en-US" i="1" dirty="0" err="1">
                <a:solidFill>
                  <a:schemeClr val="accent2"/>
                </a:solidFill>
              </a:rPr>
              <a:t>GroupId</a:t>
            </a:r>
            <a:r>
              <a:rPr lang="en-US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[</a:t>
            </a:r>
            <a:r>
              <a:rPr lang="en-US" i="1" dirty="0" err="1">
                <a:solidFill>
                  <a:schemeClr val="accent2"/>
                </a:solidFill>
              </a:rPr>
              <a:t>ForeignKey</a:t>
            </a:r>
            <a:r>
              <a:rPr lang="en-US" i="1" dirty="0">
                <a:solidFill>
                  <a:schemeClr val="accent2"/>
                </a:solidFill>
              </a:rPr>
              <a:t>("</a:t>
            </a:r>
            <a:r>
              <a:rPr lang="en-US" i="1" dirty="0" err="1">
                <a:solidFill>
                  <a:schemeClr val="accent2"/>
                </a:solidFill>
              </a:rPr>
              <a:t>GroupId</a:t>
            </a:r>
            <a:r>
              <a:rPr lang="en-US" i="1" dirty="0">
                <a:solidFill>
                  <a:schemeClr val="accent2"/>
                </a:solidFill>
              </a:rPr>
              <a:t>")]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Group </a:t>
            </a:r>
            <a:r>
              <a:rPr lang="en-US" i="1" dirty="0" err="1">
                <a:solidFill>
                  <a:schemeClr val="accent2"/>
                </a:solidFill>
              </a:rPr>
              <a:t>Group</a:t>
            </a:r>
            <a:r>
              <a:rPr lang="en-US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}</a:t>
            </a:r>
            <a:endParaRPr lang="ru-RU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88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Fluent API </a:t>
            </a:r>
            <a:r>
              <a:rPr lang="ru-RU" dirty="0"/>
              <a:t>и аннотации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b="1" dirty="0"/>
              <a:t>Настройка индекса </a:t>
            </a:r>
            <a:endParaRPr lang="en-US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Для </a:t>
            </a:r>
            <a:r>
              <a:rPr lang="ru-RU" dirty="0"/>
              <a:t>установки индекса для столбца к соответствующему свойству модели применяется атрибут [</a:t>
            </a:r>
            <a:r>
              <a:rPr lang="en-US" dirty="0"/>
              <a:t>Index</a:t>
            </a:r>
            <a:r>
              <a:rPr lang="en-US" dirty="0" smtClean="0"/>
              <a:t>].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public </a:t>
            </a:r>
            <a:r>
              <a:rPr lang="en-US" i="1" dirty="0">
                <a:solidFill>
                  <a:schemeClr val="accent2"/>
                </a:solidFill>
              </a:rPr>
              <a:t>class Phone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{ </a:t>
            </a:r>
          </a:p>
          <a:p>
            <a:pPr marL="0" indent="363538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[</a:t>
            </a:r>
            <a:r>
              <a:rPr lang="en-US" i="1" dirty="0">
                <a:solidFill>
                  <a:schemeClr val="accent2"/>
                </a:solidFill>
              </a:rPr>
              <a:t>Index]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363538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Id { get; set; }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363538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public </a:t>
            </a:r>
            <a:r>
              <a:rPr lang="en-US" i="1" dirty="0">
                <a:solidFill>
                  <a:schemeClr val="accent2"/>
                </a:solidFill>
              </a:rPr>
              <a:t>string Name { get; set; </a:t>
            </a:r>
            <a:r>
              <a:rPr lang="en-US" i="1" dirty="0" smtClean="0">
                <a:solidFill>
                  <a:schemeClr val="accent2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}</a:t>
            </a:r>
            <a:endParaRPr lang="ru-RU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8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Fluent API </a:t>
            </a:r>
            <a:r>
              <a:rPr lang="ru-RU" dirty="0"/>
              <a:t>и аннотации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 err="1"/>
              <a:t>ConcurrencyCheck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Атрибут </a:t>
            </a:r>
            <a:r>
              <a:rPr lang="en-US" dirty="0" err="1"/>
              <a:t>ConcurrencyCheck</a:t>
            </a:r>
            <a:r>
              <a:rPr lang="en-US" dirty="0"/>
              <a:t> </a:t>
            </a:r>
            <a:r>
              <a:rPr lang="ru-RU" dirty="0"/>
              <a:t>позволяет решить проблему параллелизма, когда с одной и той же записью в таблице могут работать одновременно несколько пользователей. Например: 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public </a:t>
            </a:r>
            <a:r>
              <a:rPr lang="en-US" i="1" dirty="0">
                <a:solidFill>
                  <a:schemeClr val="accent2"/>
                </a:solidFill>
              </a:rPr>
              <a:t>class Phone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{ </a:t>
            </a:r>
            <a:r>
              <a:rPr lang="en-US" i="1" dirty="0">
                <a:solidFill>
                  <a:schemeClr val="accent2"/>
                </a:solidFill>
              </a:rPr>
              <a:t>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Id { get; set; }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[</a:t>
            </a:r>
            <a:r>
              <a:rPr lang="en-US" i="1" dirty="0" err="1" smtClean="0">
                <a:solidFill>
                  <a:schemeClr val="accent2"/>
                </a:solidFill>
              </a:rPr>
              <a:t>ConcurrencyCheck</a:t>
            </a:r>
            <a:r>
              <a:rPr lang="en-US" i="1" dirty="0">
                <a:solidFill>
                  <a:schemeClr val="accent2"/>
                </a:solidFill>
              </a:rPr>
              <a:t>]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public </a:t>
            </a:r>
            <a:r>
              <a:rPr lang="en-US" i="1" dirty="0">
                <a:solidFill>
                  <a:schemeClr val="accent2"/>
                </a:solidFill>
              </a:rPr>
              <a:t>string Name { get; set; } } </a:t>
            </a: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Теоретически </a:t>
            </a:r>
            <a:r>
              <a:rPr lang="ru-RU" dirty="0"/>
              <a:t>возможна ситуация, когда два пользователя пытаются изменить </a:t>
            </a:r>
            <a:r>
              <a:rPr lang="ru-RU" dirty="0" smtClean="0"/>
              <a:t>значение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В обычном режиме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при обновлении смотрит на </a:t>
            </a:r>
            <a:r>
              <a:rPr lang="ru-RU" dirty="0" err="1"/>
              <a:t>Id</a:t>
            </a:r>
            <a:r>
              <a:rPr lang="ru-RU" dirty="0"/>
              <a:t> и если </a:t>
            </a:r>
            <a:r>
              <a:rPr lang="ru-RU" dirty="0" err="1"/>
              <a:t>Id</a:t>
            </a:r>
            <a:r>
              <a:rPr lang="ru-RU" dirty="0"/>
              <a:t> записи в таблице совпадает с </a:t>
            </a:r>
            <a:r>
              <a:rPr lang="ru-RU" dirty="0" err="1"/>
              <a:t>Id</a:t>
            </a:r>
            <a:r>
              <a:rPr lang="ru-RU" dirty="0"/>
              <a:t> в передаваемой модели </a:t>
            </a:r>
            <a:r>
              <a:rPr lang="ru-RU" dirty="0" err="1"/>
              <a:t>phone</a:t>
            </a:r>
            <a:r>
              <a:rPr lang="ru-RU" dirty="0"/>
              <a:t>, то строка в таблице обновляется. При использовании атрибута </a:t>
            </a:r>
            <a:r>
              <a:rPr lang="ru-RU" dirty="0" err="1"/>
              <a:t>ConcurrencyCheck</a:t>
            </a:r>
            <a:r>
              <a:rPr lang="ru-RU" dirty="0"/>
              <a:t> EF смотрит не только на </a:t>
            </a:r>
            <a:r>
              <a:rPr lang="ru-RU" dirty="0" err="1"/>
              <a:t>Id</a:t>
            </a:r>
            <a:r>
              <a:rPr lang="ru-RU" dirty="0"/>
              <a:t>, но и на исходное значение свойства </a:t>
            </a:r>
            <a:r>
              <a:rPr lang="ru-RU" dirty="0" err="1"/>
              <a:t>Name</a:t>
            </a:r>
            <a:r>
              <a:rPr lang="ru-RU" dirty="0"/>
              <a:t>. И если оно совпадает с тем, что имеется в таблице, то запись обновляется. Если же не совпадает (то есть кто-то уже успел обновить), то EF генерирует исключение </a:t>
            </a:r>
            <a:r>
              <a:rPr lang="ru-RU" b="1" dirty="0" err="1"/>
              <a:t>DbUpdateConcurrencyException</a:t>
            </a:r>
            <a:r>
              <a:rPr lang="ru-RU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26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Code First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" y="1287575"/>
            <a:ext cx="11736388" cy="485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Fluent API </a:t>
            </a:r>
            <a:r>
              <a:rPr lang="ru-RU" dirty="0"/>
              <a:t>и </a:t>
            </a:r>
            <a:r>
              <a:rPr lang="ru-RU" dirty="0" smtClean="0"/>
              <a:t>аннотации</a:t>
            </a:r>
            <a:r>
              <a:rPr lang="en-US" dirty="0" smtClean="0"/>
              <a:t>. </a:t>
            </a:r>
            <a:r>
              <a:rPr lang="ru-RU" dirty="0" smtClean="0"/>
              <a:t>Примеры.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3" rtlCol="0" anchor="ctr"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using 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using </a:t>
            </a:r>
            <a:r>
              <a:rPr lang="en-US" sz="2800" i="1" dirty="0" err="1">
                <a:solidFill>
                  <a:schemeClr val="accent2"/>
                </a:solidFill>
              </a:rPr>
              <a:t>System.Collections.Generic</a:t>
            </a:r>
            <a:r>
              <a:rPr lang="en-US" sz="2800" i="1" dirty="0">
                <a:solidFill>
                  <a:schemeClr val="accent2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using </a:t>
            </a:r>
            <a:r>
              <a:rPr lang="en-US" sz="2800" i="1" dirty="0" err="1">
                <a:solidFill>
                  <a:schemeClr val="accent2"/>
                </a:solidFill>
              </a:rPr>
              <a:t>System.ComponentModel.DataAnnotations</a:t>
            </a:r>
            <a:r>
              <a:rPr lang="en-US" sz="2800" i="1" dirty="0" smtClean="0">
                <a:solidFill>
                  <a:schemeClr val="accent2"/>
                </a:solidFill>
              </a:rPr>
              <a:t>;</a:t>
            </a:r>
            <a:endParaRPr lang="en-US" sz="2800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namespace </a:t>
            </a:r>
            <a:r>
              <a:rPr lang="en-US" sz="2800" i="1" dirty="0" err="1">
                <a:solidFill>
                  <a:schemeClr val="accent2"/>
                </a:solidFill>
              </a:rPr>
              <a:t>CodeFirst</a:t>
            </a:r>
            <a:endParaRPr lang="en-US" sz="2800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public class Customer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</a:t>
            </a:r>
            <a:r>
              <a:rPr lang="en-US" sz="2800" i="1" dirty="0" err="1">
                <a:solidFill>
                  <a:schemeClr val="accent2"/>
                </a:solidFill>
              </a:rPr>
              <a:t>int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800" i="1" dirty="0" err="1">
                <a:solidFill>
                  <a:schemeClr val="accent2"/>
                </a:solidFill>
              </a:rPr>
              <a:t>CustomerId</a:t>
            </a:r>
            <a:r>
              <a:rPr lang="en-US" sz="2800" i="1" dirty="0">
                <a:solidFill>
                  <a:schemeClr val="accent2"/>
                </a:solidFill>
              </a:rPr>
              <a:t> { get; set; </a:t>
            </a:r>
            <a:r>
              <a:rPr lang="en-US" sz="2800" i="1" dirty="0" smtClean="0">
                <a:solidFill>
                  <a:schemeClr val="accent2"/>
                </a:solidFill>
              </a:rPr>
              <a:t>}</a:t>
            </a:r>
            <a:endParaRPr lang="en-US" sz="2800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u="sng" dirty="0">
                <a:solidFill>
                  <a:schemeClr val="accent2"/>
                </a:solidFill>
              </a:rPr>
              <a:t>        [</a:t>
            </a:r>
            <a:r>
              <a:rPr lang="en-US" sz="2800" b="1" i="1" u="sng" dirty="0" err="1">
                <a:solidFill>
                  <a:schemeClr val="accent2"/>
                </a:solidFill>
              </a:rPr>
              <a:t>MaxLength</a:t>
            </a:r>
            <a:r>
              <a:rPr lang="en-US" sz="2800" b="1" i="1" u="sng" dirty="0">
                <a:solidFill>
                  <a:schemeClr val="accent2"/>
                </a:solidFill>
              </a:rPr>
              <a:t>(30)]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u="sng" dirty="0">
                <a:solidFill>
                  <a:schemeClr val="accent2"/>
                </a:solidFill>
              </a:rPr>
              <a:t>        public string </a:t>
            </a:r>
            <a:r>
              <a:rPr lang="en-US" sz="2800" b="1" i="1" u="sng" dirty="0" err="1">
                <a:solidFill>
                  <a:schemeClr val="accent2"/>
                </a:solidFill>
              </a:rPr>
              <a:t>FirstName</a:t>
            </a:r>
            <a:r>
              <a:rPr lang="en-US" sz="2800" b="1" i="1" u="sng" dirty="0">
                <a:solidFill>
                  <a:schemeClr val="accent2"/>
                </a:solidFill>
              </a:rPr>
              <a:t> { get; set; </a:t>
            </a:r>
            <a:r>
              <a:rPr lang="en-US" sz="2800" b="1" i="1" u="sng" dirty="0" smtClean="0">
                <a:solidFill>
                  <a:schemeClr val="accent2"/>
                </a:solidFill>
              </a:rPr>
              <a:t>}</a:t>
            </a:r>
            <a:endParaRPr lang="en-US" sz="2800" b="1" i="1" u="sng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string </a:t>
            </a:r>
            <a:r>
              <a:rPr lang="en-US" sz="2800" i="1" dirty="0" err="1">
                <a:solidFill>
                  <a:schemeClr val="accent2"/>
                </a:solidFill>
              </a:rPr>
              <a:t>LastName</a:t>
            </a:r>
            <a:r>
              <a:rPr lang="en-US" sz="2800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u="sng" dirty="0">
                <a:solidFill>
                  <a:schemeClr val="accent2"/>
                </a:solidFill>
              </a:rPr>
              <a:t>        [</a:t>
            </a:r>
            <a:r>
              <a:rPr lang="en-US" sz="2800" b="1" i="1" u="sng" dirty="0" err="1">
                <a:solidFill>
                  <a:schemeClr val="accent2"/>
                </a:solidFill>
              </a:rPr>
              <a:t>MinLength</a:t>
            </a:r>
            <a:r>
              <a:rPr lang="en-US" sz="2800" b="1" i="1" u="sng" dirty="0">
                <a:solidFill>
                  <a:schemeClr val="accent2"/>
                </a:solidFill>
              </a:rPr>
              <a:t>(6)]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u="sng" dirty="0">
                <a:solidFill>
                  <a:schemeClr val="accent2"/>
                </a:solidFill>
              </a:rPr>
              <a:t>        [</a:t>
            </a:r>
            <a:r>
              <a:rPr lang="en-US" sz="2800" b="1" i="1" u="sng" dirty="0" err="1">
                <a:solidFill>
                  <a:schemeClr val="accent2"/>
                </a:solidFill>
              </a:rPr>
              <a:t>MaxLength</a:t>
            </a:r>
            <a:r>
              <a:rPr lang="en-US" sz="2800" b="1" i="1" u="sng" dirty="0">
                <a:solidFill>
                  <a:schemeClr val="accent2"/>
                </a:solidFill>
              </a:rPr>
              <a:t>(100)]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u="sng" dirty="0">
                <a:solidFill>
                  <a:schemeClr val="accent2"/>
                </a:solidFill>
              </a:rPr>
              <a:t>        public string Email { get; set; </a:t>
            </a:r>
            <a:r>
              <a:rPr lang="en-US" sz="2800" b="1" i="1" u="sng" dirty="0" smtClean="0">
                <a:solidFill>
                  <a:schemeClr val="accent2"/>
                </a:solidFill>
              </a:rPr>
              <a:t>}</a:t>
            </a:r>
            <a:endParaRPr lang="en-US" sz="2800" b="1" i="1" u="sng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</a:t>
            </a:r>
            <a:r>
              <a:rPr lang="en-US" sz="2800" i="1" dirty="0" err="1">
                <a:solidFill>
                  <a:schemeClr val="accent2"/>
                </a:solidFill>
              </a:rPr>
              <a:t>int</a:t>
            </a:r>
            <a:r>
              <a:rPr lang="en-US" sz="2800" i="1" dirty="0">
                <a:solidFill>
                  <a:schemeClr val="accent2"/>
                </a:solidFill>
              </a:rPr>
              <a:t> Age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byte[] Photo { get; set; </a:t>
            </a:r>
            <a:r>
              <a:rPr lang="en-US" sz="2800" i="1" dirty="0" smtClean="0">
                <a:solidFill>
                  <a:schemeClr val="accent2"/>
                </a:solidFill>
              </a:rPr>
              <a:t>}</a:t>
            </a:r>
            <a:endParaRPr lang="ru-RU" sz="2800" i="1" dirty="0" smtClean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public virtual List&lt;Order&gt; Orders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    </a:t>
            </a:r>
            <a:r>
              <a:rPr lang="en-US" sz="2800" i="1" dirty="0">
                <a:solidFill>
                  <a:schemeClr val="accent2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public class Order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</a:t>
            </a:r>
            <a:r>
              <a:rPr lang="en-US" sz="2800" i="1" dirty="0" err="1">
                <a:solidFill>
                  <a:schemeClr val="accent2"/>
                </a:solidFill>
              </a:rPr>
              <a:t>int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800" i="1" dirty="0" err="1">
                <a:solidFill>
                  <a:schemeClr val="accent2"/>
                </a:solidFill>
              </a:rPr>
              <a:t>OrderId</a:t>
            </a:r>
            <a:r>
              <a:rPr lang="en-US" sz="2800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u="sng" dirty="0">
                <a:solidFill>
                  <a:schemeClr val="accent2"/>
                </a:solidFill>
              </a:rPr>
              <a:t>        [</a:t>
            </a:r>
            <a:r>
              <a:rPr lang="en-US" sz="2800" b="1" i="1" u="sng" dirty="0" err="1">
                <a:solidFill>
                  <a:schemeClr val="accent2"/>
                </a:solidFill>
              </a:rPr>
              <a:t>StringLength</a:t>
            </a:r>
            <a:r>
              <a:rPr lang="en-US" sz="2800" b="1" i="1" u="sng" dirty="0">
                <a:solidFill>
                  <a:schemeClr val="accent2"/>
                </a:solidFill>
              </a:rPr>
              <a:t>(500, </a:t>
            </a:r>
            <a:r>
              <a:rPr lang="en-US" sz="2800" b="1" i="1" u="sng" dirty="0" err="1">
                <a:solidFill>
                  <a:schemeClr val="accent2"/>
                </a:solidFill>
              </a:rPr>
              <a:t>MinimumLength</a:t>
            </a:r>
            <a:r>
              <a:rPr lang="en-US" sz="2800" b="1" i="1" u="sng" dirty="0">
                <a:solidFill>
                  <a:schemeClr val="accent2"/>
                </a:solidFill>
              </a:rPr>
              <a:t> = 5)]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u="sng" dirty="0">
                <a:solidFill>
                  <a:schemeClr val="accent2"/>
                </a:solidFill>
              </a:rPr>
              <a:t>        public string </a:t>
            </a:r>
            <a:r>
              <a:rPr lang="en-US" sz="2800" b="1" i="1" u="sng" dirty="0" err="1">
                <a:solidFill>
                  <a:schemeClr val="accent2"/>
                </a:solidFill>
              </a:rPr>
              <a:t>ProductName</a:t>
            </a:r>
            <a:r>
              <a:rPr lang="en-US" sz="2800" b="1" i="1" u="sng" dirty="0">
                <a:solidFill>
                  <a:schemeClr val="accent2"/>
                </a:solidFill>
              </a:rPr>
              <a:t> { get; set; </a:t>
            </a:r>
            <a:r>
              <a:rPr lang="en-US" sz="2800" b="1" i="1" u="sng" dirty="0" smtClean="0">
                <a:solidFill>
                  <a:schemeClr val="accent2"/>
                </a:solidFill>
              </a:rPr>
              <a:t>}</a:t>
            </a:r>
            <a:endParaRPr lang="en-US" sz="2800" b="1" i="1" u="sng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string Description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</a:t>
            </a:r>
            <a:r>
              <a:rPr lang="en-US" sz="2800" i="1" dirty="0" err="1">
                <a:solidFill>
                  <a:schemeClr val="accent2"/>
                </a:solidFill>
              </a:rPr>
              <a:t>int</a:t>
            </a:r>
            <a:r>
              <a:rPr lang="en-US" sz="2800" i="1" dirty="0">
                <a:solidFill>
                  <a:schemeClr val="accent2"/>
                </a:solidFill>
              </a:rPr>
              <a:t> Quantity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public </a:t>
            </a:r>
            <a:r>
              <a:rPr lang="en-US" sz="2800" i="1" dirty="0" err="1">
                <a:solidFill>
                  <a:schemeClr val="accent2"/>
                </a:solidFill>
              </a:rPr>
              <a:t>DateTime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800" i="1" dirty="0" err="1">
                <a:solidFill>
                  <a:schemeClr val="accent2"/>
                </a:solidFill>
              </a:rPr>
              <a:t>PurchaseDate</a:t>
            </a:r>
            <a:r>
              <a:rPr lang="en-US" sz="2800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 smtClean="0">
                <a:solidFill>
                  <a:schemeClr val="accent2"/>
                </a:solidFill>
              </a:rPr>
              <a:t>public </a:t>
            </a:r>
            <a:r>
              <a:rPr lang="en-US" sz="2800" i="1" dirty="0">
                <a:solidFill>
                  <a:schemeClr val="accent2"/>
                </a:solidFill>
              </a:rPr>
              <a:t>Customer </a:t>
            </a:r>
            <a:r>
              <a:rPr lang="en-US" sz="2800" i="1" dirty="0" err="1">
                <a:solidFill>
                  <a:schemeClr val="accent2"/>
                </a:solidFill>
              </a:rPr>
              <a:t>Customer</a:t>
            </a:r>
            <a:r>
              <a:rPr lang="en-US" sz="2800" i="1" dirty="0">
                <a:solidFill>
                  <a:schemeClr val="accent2"/>
                </a:solidFill>
              </a:rPr>
              <a:t>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}</a:t>
            </a:r>
            <a:endParaRPr lang="ru-RU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4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Fluent API </a:t>
            </a:r>
            <a:r>
              <a:rPr lang="ru-RU" dirty="0"/>
              <a:t>и </a:t>
            </a:r>
            <a:r>
              <a:rPr lang="ru-RU" dirty="0" smtClean="0"/>
              <a:t>аннотации</a:t>
            </a:r>
            <a:r>
              <a:rPr lang="en-US" dirty="0" smtClean="0"/>
              <a:t>. </a:t>
            </a:r>
            <a:r>
              <a:rPr lang="ru-RU" dirty="0" smtClean="0"/>
              <a:t>Примеры.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protected override void </a:t>
            </a:r>
            <a:r>
              <a:rPr lang="en-US" sz="2800" i="1" dirty="0" err="1">
                <a:solidFill>
                  <a:schemeClr val="accent2"/>
                </a:solidFill>
              </a:rPr>
              <a:t>OnModelCreating</a:t>
            </a:r>
            <a:r>
              <a:rPr lang="en-US" sz="2800" i="1" dirty="0">
                <a:solidFill>
                  <a:schemeClr val="accent2"/>
                </a:solidFill>
              </a:rPr>
              <a:t>(</a:t>
            </a:r>
            <a:r>
              <a:rPr lang="en-US" sz="2800" i="1" dirty="0" err="1">
                <a:solidFill>
                  <a:schemeClr val="accent2"/>
                </a:solidFill>
              </a:rPr>
              <a:t>DbModelBuilder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800" i="1" dirty="0" err="1">
                <a:solidFill>
                  <a:schemeClr val="accent2"/>
                </a:solidFill>
              </a:rPr>
              <a:t>modelBuilder</a:t>
            </a:r>
            <a:r>
              <a:rPr lang="en-US" sz="2800" i="1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</a:t>
            </a:r>
            <a:r>
              <a:rPr lang="en-US" sz="2800" i="1" dirty="0" err="1">
                <a:solidFill>
                  <a:schemeClr val="accent2"/>
                </a:solidFill>
              </a:rPr>
              <a:t>modelBuilder.Entity</a:t>
            </a:r>
            <a:r>
              <a:rPr lang="en-US" sz="2800" i="1" dirty="0">
                <a:solidFill>
                  <a:schemeClr val="accent2"/>
                </a:solidFill>
              </a:rPr>
              <a:t>&lt;Customer&gt;().Property(c =&gt; </a:t>
            </a:r>
            <a:r>
              <a:rPr lang="en-US" sz="2800" i="1" dirty="0" err="1">
                <a:solidFill>
                  <a:schemeClr val="accent2"/>
                </a:solidFill>
              </a:rPr>
              <a:t>c.FirstName</a:t>
            </a:r>
            <a:r>
              <a:rPr lang="en-US" sz="2800" i="1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.</a:t>
            </a:r>
            <a:r>
              <a:rPr lang="en-US" sz="2800" i="1" dirty="0" err="1">
                <a:solidFill>
                  <a:schemeClr val="accent2"/>
                </a:solidFill>
              </a:rPr>
              <a:t>HasMaxLength</a:t>
            </a:r>
            <a:r>
              <a:rPr lang="en-US" sz="2800" i="1" dirty="0">
                <a:solidFill>
                  <a:schemeClr val="accent2"/>
                </a:solidFill>
              </a:rPr>
              <a:t>(30);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</a:t>
            </a:r>
            <a:r>
              <a:rPr lang="en-US" sz="2800" i="1" dirty="0" err="1">
                <a:solidFill>
                  <a:schemeClr val="accent2"/>
                </a:solidFill>
              </a:rPr>
              <a:t>modelBuilder.Entity</a:t>
            </a:r>
            <a:r>
              <a:rPr lang="en-US" sz="2800" i="1" dirty="0">
                <a:solidFill>
                  <a:schemeClr val="accent2"/>
                </a:solidFill>
              </a:rPr>
              <a:t>&lt;Customer&gt;().Property(c =&gt; </a:t>
            </a:r>
            <a:r>
              <a:rPr lang="en-US" sz="2800" i="1" dirty="0" err="1">
                <a:solidFill>
                  <a:schemeClr val="accent2"/>
                </a:solidFill>
              </a:rPr>
              <a:t>c.Email</a:t>
            </a:r>
            <a:r>
              <a:rPr lang="en-US" sz="2800" i="1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.</a:t>
            </a:r>
            <a:r>
              <a:rPr lang="en-US" sz="2800" i="1" dirty="0" err="1">
                <a:solidFill>
                  <a:schemeClr val="accent2"/>
                </a:solidFill>
              </a:rPr>
              <a:t>HasMaxLength</a:t>
            </a:r>
            <a:r>
              <a:rPr lang="en-US" sz="2800" i="1" dirty="0">
                <a:solidFill>
                  <a:schemeClr val="accent2"/>
                </a:solidFill>
              </a:rPr>
              <a:t>(100);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</a:t>
            </a:r>
            <a:r>
              <a:rPr lang="en-US" sz="2800" i="1" dirty="0" err="1">
                <a:solidFill>
                  <a:schemeClr val="accent2"/>
                </a:solidFill>
              </a:rPr>
              <a:t>modelBuilder.Entity</a:t>
            </a:r>
            <a:r>
              <a:rPr lang="en-US" sz="2800" i="1" dirty="0">
                <a:solidFill>
                  <a:schemeClr val="accent2"/>
                </a:solidFill>
              </a:rPr>
              <a:t>&lt;Order&gt;().Property(o =&gt; </a:t>
            </a:r>
            <a:r>
              <a:rPr lang="en-US" sz="2800" i="1" dirty="0" err="1">
                <a:solidFill>
                  <a:schemeClr val="accent2"/>
                </a:solidFill>
              </a:rPr>
              <a:t>o.ProductName</a:t>
            </a:r>
            <a:r>
              <a:rPr lang="en-US" sz="2800" i="1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.</a:t>
            </a:r>
            <a:r>
              <a:rPr lang="en-US" sz="2800" i="1" dirty="0" err="1">
                <a:solidFill>
                  <a:schemeClr val="accent2"/>
                </a:solidFill>
              </a:rPr>
              <a:t>HasMaxLength</a:t>
            </a:r>
            <a:r>
              <a:rPr lang="en-US" sz="2800" i="1" dirty="0">
                <a:solidFill>
                  <a:schemeClr val="accent2"/>
                </a:solidFill>
              </a:rPr>
              <a:t>(500);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}</a:t>
            </a:r>
            <a:endParaRPr lang="ru-RU" sz="28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7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Fluent API </a:t>
            </a:r>
            <a:r>
              <a:rPr lang="ru-RU" dirty="0"/>
              <a:t>и </a:t>
            </a:r>
            <a:r>
              <a:rPr lang="ru-RU" dirty="0" smtClean="0"/>
              <a:t>аннотации</a:t>
            </a:r>
            <a:r>
              <a:rPr lang="en-US" dirty="0" smtClean="0"/>
              <a:t>. </a:t>
            </a:r>
            <a:r>
              <a:rPr lang="ru-RU" dirty="0" smtClean="0"/>
              <a:t>Примеры.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 fontScale="92500" lnSpcReduction="10000"/>
          </a:bodyPr>
          <a:lstStyle/>
          <a:p>
            <a:pPr marL="269875" indent="0">
              <a:lnSpc>
                <a:spcPct val="100000"/>
              </a:lnSpc>
              <a:buNone/>
            </a:pPr>
            <a:endParaRPr lang="ru-RU" i="1" dirty="0" smtClean="0">
              <a:solidFill>
                <a:schemeClr val="accent2"/>
              </a:solidFill>
            </a:endParaRP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public </a:t>
            </a:r>
            <a:r>
              <a:rPr lang="en-US" i="1" dirty="0">
                <a:solidFill>
                  <a:schemeClr val="accent2"/>
                </a:solidFill>
              </a:rPr>
              <a:t>class Customer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{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[Column(</a:t>
            </a:r>
            <a:r>
              <a:rPr lang="en-US" i="1" dirty="0" err="1">
                <a:solidFill>
                  <a:schemeClr val="accent2"/>
                </a:solidFill>
              </a:rPr>
              <a:t>TypeName</a:t>
            </a:r>
            <a:r>
              <a:rPr lang="en-US" i="1" dirty="0">
                <a:solidFill>
                  <a:schemeClr val="accent2"/>
                </a:solidFill>
              </a:rPr>
              <a:t> = "</a:t>
            </a:r>
            <a:r>
              <a:rPr lang="en-US" i="1" dirty="0" err="1">
                <a:solidFill>
                  <a:schemeClr val="accent2"/>
                </a:solidFill>
              </a:rPr>
              <a:t>smallint</a:t>
            </a:r>
            <a:r>
              <a:rPr lang="en-US" i="1" dirty="0">
                <a:solidFill>
                  <a:schemeClr val="accent2"/>
                </a:solidFill>
              </a:rPr>
              <a:t>")]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CustomerId</a:t>
            </a:r>
            <a:r>
              <a:rPr lang="en-US" i="1" dirty="0">
                <a:solidFill>
                  <a:schemeClr val="accent2"/>
                </a:solidFill>
              </a:rPr>
              <a:t> { get; set; </a:t>
            </a:r>
            <a:r>
              <a:rPr lang="en-US" i="1" dirty="0" smtClean="0">
                <a:solidFill>
                  <a:schemeClr val="accent2"/>
                </a:solidFill>
              </a:rPr>
              <a:t>}</a:t>
            </a:r>
            <a:endParaRPr lang="en-US" i="1" dirty="0">
              <a:solidFill>
                <a:schemeClr val="accent2"/>
              </a:solidFill>
            </a:endParaRP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[Column(</a:t>
            </a:r>
            <a:r>
              <a:rPr lang="en-US" i="1" dirty="0" err="1">
                <a:solidFill>
                  <a:schemeClr val="accent2"/>
                </a:solidFill>
              </a:rPr>
              <a:t>TypeName</a:t>
            </a:r>
            <a:r>
              <a:rPr lang="en-US" i="1" dirty="0">
                <a:solidFill>
                  <a:schemeClr val="accent2"/>
                </a:solidFill>
              </a:rPr>
              <a:t> = "image")]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byte[] Photo { get; set; }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}</a:t>
            </a:r>
            <a:endParaRPr lang="en-US" i="1" dirty="0">
              <a:solidFill>
                <a:schemeClr val="accent2"/>
              </a:solidFill>
            </a:endParaRPr>
          </a:p>
          <a:p>
            <a:pPr marL="269875" indent="0">
              <a:lnSpc>
                <a:spcPct val="100000"/>
              </a:lnSpc>
              <a:buNone/>
            </a:pPr>
            <a:endParaRPr lang="en-US" i="1" dirty="0">
              <a:solidFill>
                <a:schemeClr val="accent2"/>
              </a:solidFill>
            </a:endParaRPr>
          </a:p>
          <a:p>
            <a:pPr marL="269875" indent="0">
              <a:lnSpc>
                <a:spcPct val="100000"/>
              </a:lnSpc>
              <a:buNone/>
            </a:pPr>
            <a:endParaRPr lang="en-US" i="1" dirty="0">
              <a:solidFill>
                <a:schemeClr val="accent2"/>
              </a:solidFill>
            </a:endParaRPr>
          </a:p>
          <a:p>
            <a:pPr marL="269875" indent="0">
              <a:lnSpc>
                <a:spcPct val="100000"/>
              </a:lnSpc>
              <a:buNone/>
            </a:pPr>
            <a:endParaRPr lang="ru-RU" i="1" dirty="0" smtClean="0">
              <a:solidFill>
                <a:schemeClr val="accent2"/>
              </a:solidFill>
            </a:endParaRP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// </a:t>
            </a:r>
            <a:r>
              <a:rPr lang="ru-RU" i="1" dirty="0">
                <a:solidFill>
                  <a:schemeClr val="accent2"/>
                </a:solidFill>
              </a:rPr>
              <a:t>то же самое с помощью </a:t>
            </a:r>
            <a:r>
              <a:rPr lang="en-US" i="1" dirty="0">
                <a:solidFill>
                  <a:schemeClr val="accent2"/>
                </a:solidFill>
              </a:rPr>
              <a:t>Fluent </a:t>
            </a:r>
            <a:r>
              <a:rPr lang="en-US" i="1" dirty="0" smtClean="0">
                <a:solidFill>
                  <a:schemeClr val="accent2"/>
                </a:solidFill>
              </a:rPr>
              <a:t>API</a:t>
            </a:r>
            <a:endParaRPr lang="en-US" i="1" dirty="0">
              <a:solidFill>
                <a:schemeClr val="accent2"/>
              </a:solidFill>
            </a:endParaRP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protected override void </a:t>
            </a:r>
            <a:r>
              <a:rPr lang="en-US" i="1" dirty="0" err="1">
                <a:solidFill>
                  <a:schemeClr val="accent2"/>
                </a:solidFill>
              </a:rPr>
              <a:t>OnModelCreating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 err="1">
                <a:solidFill>
                  <a:schemeClr val="accent2"/>
                </a:solidFill>
              </a:rPr>
              <a:t>DbModelBuilder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modelBuilder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{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</a:t>
            </a:r>
            <a:r>
              <a:rPr lang="en-US" i="1" dirty="0" err="1">
                <a:solidFill>
                  <a:schemeClr val="accent2"/>
                </a:solidFill>
              </a:rPr>
              <a:t>modelBuilder.Entity</a:t>
            </a:r>
            <a:r>
              <a:rPr lang="en-US" i="1" dirty="0">
                <a:solidFill>
                  <a:schemeClr val="accent2"/>
                </a:solidFill>
              </a:rPr>
              <a:t>&lt;Customer&gt;().Property(c =&gt; </a:t>
            </a:r>
            <a:r>
              <a:rPr lang="en-US" i="1" dirty="0" err="1">
                <a:solidFill>
                  <a:schemeClr val="accent2"/>
                </a:solidFill>
              </a:rPr>
              <a:t>c.CustomerId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.</a:t>
            </a:r>
            <a:r>
              <a:rPr lang="en-US" i="1" dirty="0" err="1">
                <a:solidFill>
                  <a:schemeClr val="accent2"/>
                </a:solidFill>
              </a:rPr>
              <a:t>HasColumnType</a:t>
            </a:r>
            <a:r>
              <a:rPr lang="en-US" i="1" dirty="0">
                <a:solidFill>
                  <a:schemeClr val="accent2"/>
                </a:solidFill>
              </a:rPr>
              <a:t>("</a:t>
            </a:r>
            <a:r>
              <a:rPr lang="en-US" i="1" dirty="0" err="1">
                <a:solidFill>
                  <a:schemeClr val="accent2"/>
                </a:solidFill>
              </a:rPr>
              <a:t>smallint</a:t>
            </a:r>
            <a:r>
              <a:rPr lang="en-US" i="1" dirty="0" smtClean="0">
                <a:solidFill>
                  <a:schemeClr val="accent2"/>
                </a:solidFill>
              </a:rPr>
              <a:t>");</a:t>
            </a:r>
            <a:endParaRPr lang="en-US" i="1" dirty="0">
              <a:solidFill>
                <a:schemeClr val="accent2"/>
              </a:solidFill>
            </a:endParaRP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</a:t>
            </a:r>
            <a:r>
              <a:rPr lang="en-US" i="1" dirty="0" err="1">
                <a:solidFill>
                  <a:schemeClr val="accent2"/>
                </a:solidFill>
              </a:rPr>
              <a:t>modelBuilder.Entity</a:t>
            </a:r>
            <a:r>
              <a:rPr lang="en-US" i="1" dirty="0">
                <a:solidFill>
                  <a:schemeClr val="accent2"/>
                </a:solidFill>
              </a:rPr>
              <a:t>&lt;Customer&gt;().Property(c =&gt; </a:t>
            </a:r>
            <a:r>
              <a:rPr lang="en-US" i="1" dirty="0" err="1">
                <a:solidFill>
                  <a:schemeClr val="accent2"/>
                </a:solidFill>
              </a:rPr>
              <a:t>c.Photo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.</a:t>
            </a:r>
            <a:r>
              <a:rPr lang="en-US" i="1" dirty="0" err="1">
                <a:solidFill>
                  <a:schemeClr val="accent2"/>
                </a:solidFill>
              </a:rPr>
              <a:t>HasColumnType</a:t>
            </a:r>
            <a:r>
              <a:rPr lang="en-US" i="1" dirty="0">
                <a:solidFill>
                  <a:schemeClr val="accent2"/>
                </a:solidFill>
              </a:rPr>
              <a:t>("image");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}</a:t>
            </a:r>
            <a:endParaRPr lang="ru-RU" i="1" dirty="0">
              <a:solidFill>
                <a:schemeClr val="accent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058408" y="836712"/>
            <a:ext cx="0" cy="57606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Fluent API </a:t>
            </a:r>
            <a:r>
              <a:rPr lang="ru-RU" dirty="0"/>
              <a:t>и </a:t>
            </a:r>
            <a:r>
              <a:rPr lang="ru-RU" dirty="0" smtClean="0"/>
              <a:t>аннотации</a:t>
            </a:r>
            <a:r>
              <a:rPr lang="en-US" dirty="0" smtClean="0"/>
              <a:t>. </a:t>
            </a:r>
            <a:r>
              <a:rPr lang="ru-RU" dirty="0" smtClean="0"/>
              <a:t>Примеры.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 lnSpcReduction="10000"/>
          </a:bodyPr>
          <a:lstStyle/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public class Customer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{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CustomerId</a:t>
            </a:r>
            <a:r>
              <a:rPr lang="en-US" i="1" dirty="0">
                <a:solidFill>
                  <a:schemeClr val="accent2"/>
                </a:solidFill>
              </a:rPr>
              <a:t> { get; set; </a:t>
            </a:r>
            <a:r>
              <a:rPr lang="en-US" i="1" dirty="0" smtClean="0">
                <a:solidFill>
                  <a:schemeClr val="accent2"/>
                </a:solidFill>
              </a:rPr>
              <a:t>}</a:t>
            </a:r>
            <a:endParaRPr lang="en-US" i="1" dirty="0">
              <a:solidFill>
                <a:schemeClr val="accent2"/>
              </a:solidFill>
            </a:endParaRP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[Required]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string </a:t>
            </a:r>
            <a:r>
              <a:rPr lang="en-US" i="1" dirty="0" err="1">
                <a:solidFill>
                  <a:schemeClr val="accent2"/>
                </a:solidFill>
              </a:rPr>
              <a:t>FirstName</a:t>
            </a:r>
            <a:r>
              <a:rPr lang="en-US" i="1" dirty="0">
                <a:solidFill>
                  <a:schemeClr val="accent2"/>
                </a:solidFill>
              </a:rPr>
              <a:t> { get; set; }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[Required]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public string </a:t>
            </a:r>
            <a:r>
              <a:rPr lang="en-US" i="1" dirty="0" err="1">
                <a:solidFill>
                  <a:schemeClr val="accent2"/>
                </a:solidFill>
              </a:rPr>
              <a:t>LastName</a:t>
            </a:r>
            <a:r>
              <a:rPr lang="en-US" i="1" dirty="0">
                <a:solidFill>
                  <a:schemeClr val="accent2"/>
                </a:solidFill>
              </a:rPr>
              <a:t> { get; set; }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</a:t>
            </a:r>
            <a:r>
              <a:rPr lang="en-US" i="1" dirty="0" smtClean="0">
                <a:solidFill>
                  <a:schemeClr val="accent2"/>
                </a:solidFill>
              </a:rPr>
              <a:t>public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? Age { get; set; }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ru-RU" i="1" dirty="0" smtClean="0">
                <a:solidFill>
                  <a:schemeClr val="accent2"/>
                </a:solidFill>
              </a:rPr>
              <a:t>   </a:t>
            </a:r>
            <a:r>
              <a:rPr lang="en-US" i="1" dirty="0" smtClean="0">
                <a:solidFill>
                  <a:schemeClr val="accent2"/>
                </a:solidFill>
              </a:rPr>
              <a:t>public </a:t>
            </a:r>
            <a:r>
              <a:rPr lang="en-US" i="1" dirty="0" err="1">
                <a:solidFill>
                  <a:schemeClr val="accent2"/>
                </a:solidFill>
              </a:rPr>
              <a:t>Nullable</a:t>
            </a:r>
            <a:r>
              <a:rPr lang="en-US" i="1" dirty="0">
                <a:solidFill>
                  <a:schemeClr val="accent2"/>
                </a:solidFill>
              </a:rPr>
              <a:t>&lt;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&gt; Age1 { get; set; </a:t>
            </a:r>
            <a:r>
              <a:rPr lang="en-US" i="1" dirty="0" smtClean="0">
                <a:solidFill>
                  <a:schemeClr val="accent2"/>
                </a:solidFill>
              </a:rPr>
              <a:t>}</a:t>
            </a:r>
            <a:endParaRPr lang="en-US" i="1" dirty="0">
              <a:solidFill>
                <a:schemeClr val="accent2"/>
              </a:solidFill>
            </a:endParaRP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}</a:t>
            </a:r>
            <a:endParaRPr lang="en-US" i="1" dirty="0">
              <a:solidFill>
                <a:schemeClr val="accent2"/>
              </a:solidFill>
            </a:endParaRP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// </a:t>
            </a:r>
            <a:r>
              <a:rPr lang="ru-RU" i="1" dirty="0">
                <a:solidFill>
                  <a:schemeClr val="accent2"/>
                </a:solidFill>
              </a:rPr>
              <a:t>то же самое с помощью </a:t>
            </a:r>
            <a:r>
              <a:rPr lang="en-US" i="1" dirty="0">
                <a:solidFill>
                  <a:schemeClr val="accent2"/>
                </a:solidFill>
              </a:rPr>
              <a:t>Fluent API</a:t>
            </a:r>
          </a:p>
          <a:p>
            <a:pPr marL="269875" indent="0">
              <a:lnSpc>
                <a:spcPct val="100000"/>
              </a:lnSpc>
              <a:buNone/>
            </a:pPr>
            <a:endParaRPr lang="en-US" i="1" dirty="0">
              <a:solidFill>
                <a:schemeClr val="accent2"/>
              </a:solidFill>
            </a:endParaRP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protected override void </a:t>
            </a:r>
            <a:r>
              <a:rPr lang="en-US" i="1" dirty="0" err="1">
                <a:solidFill>
                  <a:schemeClr val="accent2"/>
                </a:solidFill>
              </a:rPr>
              <a:t>OnModelCreating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 err="1">
                <a:solidFill>
                  <a:schemeClr val="accent2"/>
                </a:solidFill>
              </a:rPr>
              <a:t>DbModelBuilder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modelBuilder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{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</a:t>
            </a:r>
            <a:r>
              <a:rPr lang="en-US" i="1" dirty="0" err="1">
                <a:solidFill>
                  <a:schemeClr val="accent2"/>
                </a:solidFill>
              </a:rPr>
              <a:t>modelBuilder.Entity</a:t>
            </a:r>
            <a:r>
              <a:rPr lang="en-US" i="1" dirty="0">
                <a:solidFill>
                  <a:schemeClr val="accent2"/>
                </a:solidFill>
              </a:rPr>
              <a:t>&lt;Customer&gt;().Property(c =&gt; </a:t>
            </a:r>
            <a:r>
              <a:rPr lang="en-US" i="1" dirty="0" err="1">
                <a:solidFill>
                  <a:schemeClr val="accent2"/>
                </a:solidFill>
              </a:rPr>
              <a:t>c.FirstName</a:t>
            </a:r>
            <a:r>
              <a:rPr lang="en-US" i="1" dirty="0" smtClean="0">
                <a:solidFill>
                  <a:schemeClr val="accent2"/>
                </a:solidFill>
              </a:rPr>
              <a:t>).</a:t>
            </a:r>
            <a:r>
              <a:rPr lang="en-US" i="1" dirty="0" err="1">
                <a:solidFill>
                  <a:schemeClr val="accent2"/>
                </a:solidFill>
              </a:rPr>
              <a:t>IsRequired</a:t>
            </a:r>
            <a:r>
              <a:rPr lang="en-US" i="1" dirty="0" smtClean="0">
                <a:solidFill>
                  <a:schemeClr val="accent2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</a:t>
            </a:r>
            <a:r>
              <a:rPr lang="en-US" i="1" dirty="0" err="1">
                <a:solidFill>
                  <a:schemeClr val="accent2"/>
                </a:solidFill>
              </a:rPr>
              <a:t>modelBuilder.Entity</a:t>
            </a:r>
            <a:r>
              <a:rPr lang="en-US" i="1" dirty="0">
                <a:solidFill>
                  <a:schemeClr val="accent2"/>
                </a:solidFill>
              </a:rPr>
              <a:t>&lt;Customer&gt;().Property(c =&gt; </a:t>
            </a:r>
            <a:r>
              <a:rPr lang="en-US" i="1" dirty="0" err="1">
                <a:solidFill>
                  <a:schemeClr val="accent2"/>
                </a:solidFill>
              </a:rPr>
              <a:t>c.LastName</a:t>
            </a:r>
            <a:r>
              <a:rPr lang="en-US" i="1" dirty="0" smtClean="0">
                <a:solidFill>
                  <a:schemeClr val="accent2"/>
                </a:solidFill>
              </a:rPr>
              <a:t>).</a:t>
            </a:r>
            <a:r>
              <a:rPr lang="en-US" i="1" dirty="0" err="1">
                <a:solidFill>
                  <a:schemeClr val="accent2"/>
                </a:solidFill>
              </a:rPr>
              <a:t>IsRequired</a:t>
            </a:r>
            <a:r>
              <a:rPr lang="en-US" i="1" dirty="0">
                <a:solidFill>
                  <a:schemeClr val="accent2"/>
                </a:solidFill>
              </a:rPr>
              <a:t>();</a:t>
            </a:r>
          </a:p>
          <a:p>
            <a:pPr marL="269875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}</a:t>
            </a:r>
            <a:endParaRPr lang="ru-RU" i="1" dirty="0">
              <a:solidFill>
                <a:schemeClr val="accent2"/>
              </a:solidFill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058408" y="836712"/>
            <a:ext cx="0" cy="57606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1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Хранимые процедуры и 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9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функции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6624736" cy="5760640"/>
          </a:xfrm>
        </p:spPr>
        <p:txBody>
          <a:bodyPr rtlCol="0" anchor="ctr">
            <a:normAutofit/>
          </a:bodyPr>
          <a:lstStyle/>
          <a:p>
            <a:r>
              <a:rPr lang="ru-RU" dirty="0"/>
              <a:t>Особое внимание при работе с </a:t>
            </a:r>
            <a:r>
              <a:rPr lang="ru-RU" dirty="0" err="1"/>
              <a:t>sql</a:t>
            </a:r>
            <a:r>
              <a:rPr lang="ru-RU" dirty="0"/>
              <a:t>-запросами представляют хранимые функции и процедуры. Рассмотрим вызов хранимой функции в приложении на C#.</a:t>
            </a:r>
          </a:p>
          <a:p>
            <a:r>
              <a:rPr lang="ru-RU" dirty="0"/>
              <a:t>Вначале создадим функцию. Пусть наша база данных описывается следующим контекстом данных и </a:t>
            </a:r>
            <a:r>
              <a:rPr lang="ru-RU" dirty="0" smtClean="0"/>
              <a:t>моделями (смотрите заметки к слайду).</a:t>
            </a:r>
          </a:p>
          <a:p>
            <a:r>
              <a:rPr lang="ru-RU" dirty="0"/>
              <a:t>Теперь в </a:t>
            </a:r>
            <a:r>
              <a:rPr lang="en-US" dirty="0"/>
              <a:t>Visual Studio </a:t>
            </a:r>
            <a:r>
              <a:rPr lang="ru-RU" dirty="0"/>
              <a:t>в окне </a:t>
            </a:r>
            <a:r>
              <a:rPr lang="en-US" dirty="0"/>
              <a:t>Database Explorer </a:t>
            </a:r>
            <a:r>
              <a:rPr lang="ru-RU" dirty="0"/>
              <a:t>откроем базу данных. Для этого нажмем в окне </a:t>
            </a:r>
            <a:r>
              <a:rPr lang="en-US" dirty="0"/>
              <a:t>Database Explorer </a:t>
            </a:r>
            <a:r>
              <a:rPr lang="ru-RU" dirty="0"/>
              <a:t>на кнопку </a:t>
            </a:r>
            <a:r>
              <a:rPr lang="en-US" b="1" dirty="0"/>
              <a:t>Connect to Database</a:t>
            </a:r>
            <a:r>
              <a:rPr lang="en-US" dirty="0"/>
              <a:t>: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910550"/>
            <a:ext cx="4826287" cy="570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функции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0769" y="1516856"/>
            <a:ext cx="48958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функции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5760640" cy="2448272"/>
          </a:xfrm>
        </p:spPr>
        <p:txBody>
          <a:bodyPr rtlCol="0"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После открытия базы данных в окне </a:t>
            </a:r>
            <a:r>
              <a:rPr lang="en-US" dirty="0"/>
              <a:t>Database Explorer </a:t>
            </a:r>
            <a:r>
              <a:rPr lang="ru-RU" dirty="0"/>
              <a:t>найдем узел </a:t>
            </a:r>
            <a:r>
              <a:rPr lang="en-US" dirty="0"/>
              <a:t>Functions </a:t>
            </a:r>
            <a:r>
              <a:rPr lang="ru-RU" dirty="0"/>
              <a:t>и нажмем на него правой кнопкой мыши. В появившемся контекстном меню выберем </a:t>
            </a:r>
            <a:r>
              <a:rPr lang="en-US" b="1" dirty="0"/>
              <a:t>Add New -&gt; Table-valued </a:t>
            </a:r>
            <a:r>
              <a:rPr lang="en-US" b="1" dirty="0" smtClean="0"/>
              <a:t>Function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ru-RU" dirty="0" smtClean="0"/>
              <a:t>Создадим нашу функцию.</a:t>
            </a: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4385290"/>
            <a:ext cx="4610100" cy="18288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213203" y="980728"/>
            <a:ext cx="56870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CREATE FUNCTION [</a:t>
            </a:r>
            <a:r>
              <a:rPr lang="en-US" i="1" dirty="0" err="1">
                <a:solidFill>
                  <a:schemeClr val="accent2"/>
                </a:solidFill>
              </a:rPr>
              <a:t>dbo</a:t>
            </a:r>
            <a:r>
              <a:rPr lang="en-US" i="1" dirty="0">
                <a:solidFill>
                  <a:schemeClr val="accent2"/>
                </a:solidFill>
              </a:rPr>
              <a:t>].[</a:t>
            </a:r>
            <a:r>
              <a:rPr lang="en-US" i="1" dirty="0" err="1">
                <a:solidFill>
                  <a:schemeClr val="accent2"/>
                </a:solidFill>
              </a:rPr>
              <a:t>GetStudentsOlderThen</a:t>
            </a:r>
            <a:r>
              <a:rPr lang="en-US" i="1" dirty="0">
                <a:solidFill>
                  <a:schemeClr val="accent2"/>
                </a:solidFill>
              </a:rPr>
              <a:t>]</a:t>
            </a:r>
          </a:p>
          <a:p>
            <a:r>
              <a:rPr lang="en-US" i="1" dirty="0">
                <a:solidFill>
                  <a:schemeClr val="accent2"/>
                </a:solidFill>
              </a:rPr>
              <a:t>(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@age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i="1" dirty="0">
                <a:solidFill>
                  <a:schemeClr val="accent2"/>
                </a:solidFill>
              </a:rPr>
              <a:t>)</a:t>
            </a:r>
          </a:p>
          <a:p>
            <a:r>
              <a:rPr lang="en-US" i="1" dirty="0">
                <a:solidFill>
                  <a:schemeClr val="accent2"/>
                </a:solidFill>
              </a:rPr>
              <a:t>RETURNS @</a:t>
            </a:r>
            <a:r>
              <a:rPr lang="en-US" i="1" dirty="0" err="1">
                <a:solidFill>
                  <a:schemeClr val="accent2"/>
                </a:solidFill>
              </a:rPr>
              <a:t>returntable</a:t>
            </a:r>
            <a:r>
              <a:rPr lang="en-US" i="1" dirty="0">
                <a:solidFill>
                  <a:schemeClr val="accent2"/>
                </a:solidFill>
              </a:rPr>
              <a:t> TABLE</a:t>
            </a:r>
          </a:p>
          <a:p>
            <a:r>
              <a:rPr lang="en-US" i="1" dirty="0">
                <a:solidFill>
                  <a:schemeClr val="accent2"/>
                </a:solidFill>
              </a:rPr>
              <a:t>(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Id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</a:t>
            </a:r>
            <a:r>
              <a:rPr lang="en-US" i="1" dirty="0" err="1">
                <a:solidFill>
                  <a:schemeClr val="accent2"/>
                </a:solidFill>
              </a:rPr>
              <a:t>FirstName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nvarchar</a:t>
            </a:r>
            <a:r>
              <a:rPr lang="en-US" i="1" dirty="0">
                <a:solidFill>
                  <a:schemeClr val="accent2"/>
                </a:solidFill>
              </a:rPr>
              <a:t>(20),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</a:t>
            </a:r>
            <a:r>
              <a:rPr lang="en-US" i="1" dirty="0" err="1">
                <a:solidFill>
                  <a:schemeClr val="accent2"/>
                </a:solidFill>
              </a:rPr>
              <a:t>LastName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nvarchar</a:t>
            </a:r>
            <a:r>
              <a:rPr lang="en-US" i="1" dirty="0">
                <a:solidFill>
                  <a:schemeClr val="accent2"/>
                </a:solidFill>
              </a:rPr>
              <a:t>(20),</a:t>
            </a:r>
          </a:p>
          <a:p>
            <a:r>
              <a:rPr lang="en-US" i="1" dirty="0">
                <a:solidFill>
                  <a:schemeClr val="accent2"/>
                </a:solidFill>
              </a:rPr>
              <a:t>	Age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</a:p>
          <a:p>
            <a:r>
              <a:rPr lang="en-US" i="1" dirty="0">
                <a:solidFill>
                  <a:schemeClr val="accent2"/>
                </a:solidFill>
              </a:rPr>
              <a:t>	</a:t>
            </a:r>
            <a:r>
              <a:rPr lang="en-US" i="1" dirty="0" err="1">
                <a:solidFill>
                  <a:schemeClr val="accent2"/>
                </a:solidFill>
              </a:rPr>
              <a:t>GroupId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</a:p>
          <a:p>
            <a:r>
              <a:rPr lang="en-US" i="1" dirty="0">
                <a:solidFill>
                  <a:schemeClr val="accent2"/>
                </a:solidFill>
              </a:rPr>
              <a:t>	</a:t>
            </a:r>
            <a:r>
              <a:rPr lang="en-US" i="1" dirty="0" err="1">
                <a:solidFill>
                  <a:schemeClr val="accent2"/>
                </a:solidFill>
              </a:rPr>
              <a:t>AvgMark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i="1" dirty="0">
                <a:solidFill>
                  <a:schemeClr val="accent2"/>
                </a:solidFill>
              </a:rPr>
              <a:t>)</a:t>
            </a:r>
          </a:p>
          <a:p>
            <a:r>
              <a:rPr lang="en-US" i="1" dirty="0">
                <a:solidFill>
                  <a:schemeClr val="accent2"/>
                </a:solidFill>
              </a:rPr>
              <a:t>AS</a:t>
            </a:r>
          </a:p>
          <a:p>
            <a:r>
              <a:rPr lang="en-US" i="1" dirty="0">
                <a:solidFill>
                  <a:schemeClr val="accent2"/>
                </a:solidFill>
              </a:rPr>
              <a:t>BEGIN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INSERT @</a:t>
            </a:r>
            <a:r>
              <a:rPr lang="en-US" i="1" dirty="0" err="1">
                <a:solidFill>
                  <a:schemeClr val="accent2"/>
                </a:solidFill>
              </a:rPr>
              <a:t>returntable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i="1" dirty="0">
                <a:solidFill>
                  <a:schemeClr val="accent2"/>
                </a:solidFill>
              </a:rPr>
              <a:t>    SELECT * FROM Students WHERE Age &gt; @age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RETURN</a:t>
            </a:r>
          </a:p>
          <a:p>
            <a:r>
              <a:rPr lang="en-US" i="1" dirty="0">
                <a:solidFill>
                  <a:schemeClr val="accent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7013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функции</a:t>
            </a:r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6220" y="2132856"/>
            <a:ext cx="5800725" cy="4191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3772" y="126963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Теперь добавим функцию в базу данных. Для этого нажмем на кнопку </a:t>
            </a:r>
            <a:r>
              <a:rPr lang="ru-RU" dirty="0" err="1"/>
              <a:t>Update</a:t>
            </a:r>
            <a:r>
              <a:rPr lang="ru-RU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0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функции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6120680" cy="2736304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dirty="0"/>
              <a:t>После этого в окне </a:t>
            </a:r>
            <a:r>
              <a:rPr lang="ru-RU" dirty="0" err="1"/>
              <a:t>Database</a:t>
            </a:r>
            <a:r>
              <a:rPr lang="ru-RU" dirty="0"/>
              <a:t> </a:t>
            </a:r>
            <a:r>
              <a:rPr lang="ru-RU" dirty="0" err="1"/>
              <a:t>Explorer</a:t>
            </a:r>
            <a:r>
              <a:rPr lang="ru-RU" dirty="0"/>
              <a:t> в узле </a:t>
            </a:r>
            <a:r>
              <a:rPr lang="ru-RU" dirty="0" err="1"/>
              <a:t>Functions</a:t>
            </a:r>
            <a:r>
              <a:rPr lang="ru-RU" dirty="0"/>
              <a:t> появится </a:t>
            </a:r>
            <a:r>
              <a:rPr lang="ru-RU" dirty="0" err="1"/>
              <a:t>подузел</a:t>
            </a:r>
            <a:r>
              <a:rPr lang="ru-RU" dirty="0"/>
              <a:t> добавленной функции. И мы ее можем уже использовать. Но перед обращением к ней из кода c# мы ее протестируем, чтобы убедиться, что она работает как надо. Для этого нажмем на функцию правой кнопкой мыши и в появившемся меню выберем пункт </a:t>
            </a:r>
            <a:r>
              <a:rPr lang="ru-RU" b="1" dirty="0" err="1"/>
              <a:t>Execute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21" y="3789040"/>
            <a:ext cx="4629150" cy="28098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576" y="1484784"/>
            <a:ext cx="55245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0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Code First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После установки пакета добавим в проект новый класс </a:t>
            </a:r>
            <a:r>
              <a:rPr lang="en-US" dirty="0"/>
              <a:t>Student</a:t>
            </a:r>
            <a:r>
              <a:rPr lang="ru-RU" dirty="0" err="1"/>
              <a:t>Context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using 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using </a:t>
            </a:r>
            <a:r>
              <a:rPr lang="en-US" i="1" dirty="0" err="1">
                <a:solidFill>
                  <a:schemeClr val="accent2"/>
                </a:solidFill>
              </a:rPr>
              <a:t>System.Collections.Generic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using </a:t>
            </a:r>
            <a:r>
              <a:rPr lang="en-US" i="1" dirty="0" err="1">
                <a:solidFill>
                  <a:schemeClr val="accent2"/>
                </a:solidFill>
              </a:rPr>
              <a:t>System.Data.Entity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using </a:t>
            </a:r>
            <a:r>
              <a:rPr lang="en-US" i="1" dirty="0" err="1">
                <a:solidFill>
                  <a:schemeClr val="accent2"/>
                </a:solidFill>
              </a:rPr>
              <a:t>System.Linq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using </a:t>
            </a:r>
            <a:r>
              <a:rPr lang="en-US" i="1" dirty="0" err="1">
                <a:solidFill>
                  <a:schemeClr val="accent2"/>
                </a:solidFill>
              </a:rPr>
              <a:t>System.Text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using </a:t>
            </a:r>
            <a:r>
              <a:rPr lang="en-US" i="1" dirty="0" err="1">
                <a:solidFill>
                  <a:schemeClr val="accent2"/>
                </a:solidFill>
              </a:rPr>
              <a:t>System.Threading.Tasks</a:t>
            </a:r>
            <a:r>
              <a:rPr lang="en-US" i="1" dirty="0" smtClean="0">
                <a:solidFill>
                  <a:schemeClr val="accent2"/>
                </a:solidFill>
              </a:rPr>
              <a:t>;</a:t>
            </a:r>
            <a:endParaRPr lang="en-US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namespace ConsoleApp1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class </a:t>
            </a:r>
            <a:r>
              <a:rPr lang="en-US" i="1" dirty="0" err="1">
                <a:solidFill>
                  <a:schemeClr val="accent2"/>
                </a:solidFill>
              </a:rPr>
              <a:t>StudentContext</a:t>
            </a:r>
            <a:r>
              <a:rPr lang="en-US" i="1" dirty="0">
                <a:solidFill>
                  <a:schemeClr val="accent2"/>
                </a:solidFill>
              </a:rPr>
              <a:t> : </a:t>
            </a:r>
            <a:r>
              <a:rPr lang="en-US" i="1" dirty="0" err="1">
                <a:solidFill>
                  <a:schemeClr val="accent2"/>
                </a:solidFill>
              </a:rPr>
              <a:t>DbContext</a:t>
            </a:r>
            <a:endParaRPr lang="en-US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</a:t>
            </a:r>
            <a:r>
              <a:rPr lang="en-US" i="1" dirty="0" err="1">
                <a:solidFill>
                  <a:schemeClr val="accent2"/>
                </a:solidFill>
              </a:rPr>
              <a:t>StudentContext</a:t>
            </a:r>
            <a:r>
              <a:rPr lang="en-US" i="1" dirty="0">
                <a:solidFill>
                  <a:schemeClr val="accent2"/>
                </a:solidFill>
              </a:rPr>
              <a:t>() : base("</a:t>
            </a:r>
            <a:r>
              <a:rPr lang="en-US" i="1" dirty="0" err="1">
                <a:solidFill>
                  <a:schemeClr val="accent2"/>
                </a:solidFill>
              </a:rPr>
              <a:t>DbConnection</a:t>
            </a:r>
            <a:r>
              <a:rPr lang="en-US" i="1" dirty="0">
                <a:solidFill>
                  <a:schemeClr val="accent2"/>
                </a:solidFill>
              </a:rPr>
              <a:t>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{ }</a:t>
            </a:r>
          </a:p>
          <a:p>
            <a:pPr marL="0" indent="0">
              <a:lnSpc>
                <a:spcPct val="100000"/>
              </a:lnSpc>
              <a:buNone/>
            </a:pPr>
            <a:endParaRPr lang="en-US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    public </a:t>
            </a:r>
            <a:r>
              <a:rPr lang="en-US" i="1" dirty="0" err="1">
                <a:solidFill>
                  <a:schemeClr val="accent2"/>
                </a:solidFill>
              </a:rPr>
              <a:t>DbSet</a:t>
            </a:r>
            <a:r>
              <a:rPr lang="en-US" i="1" dirty="0">
                <a:solidFill>
                  <a:schemeClr val="accent2"/>
                </a:solidFill>
              </a:rPr>
              <a:t>&lt;Student&gt; Students { get; set;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7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функции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Как видно, я получил ожидаемые результаты, значит, функция работает правильно.</a:t>
            </a:r>
          </a:p>
          <a:p>
            <a:pPr marL="0" indent="0">
              <a:buNone/>
            </a:pPr>
            <a:r>
              <a:rPr lang="ru-RU" dirty="0"/>
              <a:t>Теперь обратимся к ней из кода C</a:t>
            </a:r>
            <a:r>
              <a:rPr lang="ru-RU" dirty="0" smtClean="0"/>
              <a:t>#:</a:t>
            </a:r>
            <a:endParaRPr lang="en-US" dirty="0" smtClean="0"/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using (</a:t>
            </a:r>
            <a:r>
              <a:rPr lang="en-US" i="1" dirty="0" err="1">
                <a:solidFill>
                  <a:schemeClr val="accent2"/>
                </a:solidFill>
              </a:rPr>
              <a:t>StudentContext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db</a:t>
            </a:r>
            <a:r>
              <a:rPr lang="en-US" i="1" dirty="0">
                <a:solidFill>
                  <a:schemeClr val="accent2"/>
                </a:solidFill>
              </a:rPr>
              <a:t> = new </a:t>
            </a:r>
            <a:r>
              <a:rPr lang="en-US" i="1" dirty="0" err="1">
                <a:solidFill>
                  <a:schemeClr val="accent2"/>
                </a:solidFill>
              </a:rPr>
              <a:t>StudentContext</a:t>
            </a:r>
            <a:r>
              <a:rPr lang="en-US" i="1" dirty="0">
                <a:solidFill>
                  <a:schemeClr val="accent2"/>
                </a:solidFill>
              </a:rPr>
              <a:t>())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    </a:t>
            </a:r>
            <a:r>
              <a:rPr lang="en-US" i="1" dirty="0" err="1">
                <a:solidFill>
                  <a:schemeClr val="accent2"/>
                </a:solidFill>
              </a:rPr>
              <a:t>System.Data.SqlClient.SqlParameter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param</a:t>
            </a:r>
            <a:r>
              <a:rPr lang="en-US" i="1" dirty="0">
                <a:solidFill>
                  <a:schemeClr val="accent2"/>
                </a:solidFill>
              </a:rPr>
              <a:t> = new </a:t>
            </a:r>
            <a:r>
              <a:rPr lang="en-US" i="1" dirty="0" err="1">
                <a:solidFill>
                  <a:schemeClr val="accent2"/>
                </a:solidFill>
              </a:rPr>
              <a:t>System.Data.SqlClient.SqlParameter</a:t>
            </a:r>
            <a:r>
              <a:rPr lang="en-US" i="1" dirty="0">
                <a:solidFill>
                  <a:schemeClr val="accent2"/>
                </a:solidFill>
              </a:rPr>
              <a:t>("@age", 18);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    </a:t>
            </a:r>
            <a:r>
              <a:rPr lang="en-US" i="1" dirty="0" err="1">
                <a:solidFill>
                  <a:schemeClr val="accent2"/>
                </a:solidFill>
              </a:rPr>
              <a:t>var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st</a:t>
            </a:r>
            <a:r>
              <a:rPr lang="en-US" i="1" dirty="0">
                <a:solidFill>
                  <a:schemeClr val="accent2"/>
                </a:solidFill>
              </a:rPr>
              <a:t> = </a:t>
            </a:r>
            <a:r>
              <a:rPr lang="en-US" i="1" dirty="0" err="1">
                <a:solidFill>
                  <a:schemeClr val="accent2"/>
                </a:solidFill>
              </a:rPr>
              <a:t>db.Database.SqlQuery</a:t>
            </a:r>
            <a:r>
              <a:rPr lang="en-US" i="1" dirty="0">
                <a:solidFill>
                  <a:schemeClr val="accent2"/>
                </a:solidFill>
              </a:rPr>
              <a:t>&lt;Student&gt;("SELECT * FROM </a:t>
            </a:r>
            <a:r>
              <a:rPr lang="en-US" i="1" dirty="0" err="1">
                <a:solidFill>
                  <a:schemeClr val="accent2"/>
                </a:solidFill>
              </a:rPr>
              <a:t>GetStudentsOlderThen</a:t>
            </a:r>
            <a:r>
              <a:rPr lang="en-US" i="1" dirty="0">
                <a:solidFill>
                  <a:schemeClr val="accent2"/>
                </a:solidFill>
              </a:rPr>
              <a:t> (@age)", </a:t>
            </a:r>
            <a:r>
              <a:rPr lang="en-US" i="1" dirty="0" err="1">
                <a:solidFill>
                  <a:schemeClr val="accent2"/>
                </a:solidFill>
              </a:rPr>
              <a:t>param</a:t>
            </a:r>
            <a:r>
              <a:rPr lang="en-US" i="1" dirty="0">
                <a:solidFill>
                  <a:schemeClr val="accent2"/>
                </a:solidFill>
              </a:rPr>
              <a:t>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    </a:t>
            </a:r>
            <a:r>
              <a:rPr lang="en-US" i="1" dirty="0" err="1">
                <a:solidFill>
                  <a:schemeClr val="accent2"/>
                </a:solidFill>
              </a:rPr>
              <a:t>Console.WriteLine</a:t>
            </a:r>
            <a:r>
              <a:rPr lang="en-US" i="1" dirty="0">
                <a:solidFill>
                  <a:schemeClr val="accent2"/>
                </a:solidFill>
              </a:rPr>
              <a:t>("Students:");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    </a:t>
            </a:r>
            <a:r>
              <a:rPr lang="en-US" i="1" dirty="0" err="1">
                <a:solidFill>
                  <a:schemeClr val="accent2"/>
                </a:solidFill>
              </a:rPr>
              <a:t>foreach</a:t>
            </a:r>
            <a:r>
              <a:rPr lang="en-US" i="1" dirty="0">
                <a:solidFill>
                  <a:schemeClr val="accent2"/>
                </a:solidFill>
              </a:rPr>
              <a:t> (Student s in </a:t>
            </a:r>
            <a:r>
              <a:rPr lang="en-US" i="1" dirty="0" err="1">
                <a:solidFill>
                  <a:schemeClr val="accent2"/>
                </a:solidFill>
              </a:rPr>
              <a:t>st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    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        </a:t>
            </a:r>
            <a:r>
              <a:rPr lang="en-US" i="1" dirty="0" err="1">
                <a:solidFill>
                  <a:schemeClr val="accent2"/>
                </a:solidFill>
              </a:rPr>
              <a:t>Console.WriteLine</a:t>
            </a:r>
            <a:r>
              <a:rPr lang="en-US" i="1" dirty="0">
                <a:solidFill>
                  <a:schemeClr val="accent2"/>
                </a:solidFill>
              </a:rPr>
              <a:t>($"{</a:t>
            </a:r>
            <a:r>
              <a:rPr lang="en-US" i="1" dirty="0" err="1">
                <a:solidFill>
                  <a:schemeClr val="accent2"/>
                </a:solidFill>
              </a:rPr>
              <a:t>s.Id</a:t>
            </a:r>
            <a:r>
              <a:rPr lang="en-US" i="1" dirty="0">
                <a:solidFill>
                  <a:schemeClr val="accent2"/>
                </a:solidFill>
              </a:rPr>
              <a:t>}\t{</a:t>
            </a:r>
            <a:r>
              <a:rPr lang="en-US" i="1" dirty="0" err="1">
                <a:solidFill>
                  <a:schemeClr val="accent2"/>
                </a:solidFill>
              </a:rPr>
              <a:t>s.FirstName</a:t>
            </a:r>
            <a:r>
              <a:rPr lang="en-US" i="1" dirty="0">
                <a:solidFill>
                  <a:schemeClr val="accent2"/>
                </a:solidFill>
              </a:rPr>
              <a:t>}, {</a:t>
            </a:r>
            <a:r>
              <a:rPr lang="en-US" i="1" dirty="0" err="1">
                <a:solidFill>
                  <a:schemeClr val="accent2"/>
                </a:solidFill>
              </a:rPr>
              <a:t>s.LastName</a:t>
            </a:r>
            <a:r>
              <a:rPr lang="en-US" i="1" dirty="0">
                <a:solidFill>
                  <a:schemeClr val="accent2"/>
                </a:solidFill>
              </a:rPr>
              <a:t>}");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    }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            }</a:t>
            </a:r>
            <a:endParaRPr lang="ru-RU" i="1" dirty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622" y="5511502"/>
            <a:ext cx="52292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6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процедуры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Работа с хранимыми процедурами во многом аналогична работе с функциями базы данных. Итак, возьмем </a:t>
            </a:r>
            <a:r>
              <a:rPr lang="ru-RU" dirty="0" err="1"/>
              <a:t>бд</a:t>
            </a:r>
            <a:r>
              <a:rPr lang="ru-RU" dirty="0"/>
              <a:t> из прошлой темы и добавим в нее новую процедуру. Для этого откроем подключение к базе данных в окне </a:t>
            </a:r>
            <a:r>
              <a:rPr lang="ru-RU" dirty="0" err="1"/>
              <a:t>Database</a:t>
            </a:r>
            <a:r>
              <a:rPr lang="ru-RU" dirty="0"/>
              <a:t> </a:t>
            </a:r>
            <a:r>
              <a:rPr lang="ru-RU" dirty="0" err="1"/>
              <a:t>Explorer</a:t>
            </a:r>
            <a:r>
              <a:rPr lang="ru-RU" dirty="0"/>
              <a:t> и найдем в его структуре узел </a:t>
            </a:r>
            <a:r>
              <a:rPr lang="ru-RU" dirty="0" err="1"/>
              <a:t>Stored</a:t>
            </a:r>
            <a:r>
              <a:rPr lang="ru-RU" dirty="0"/>
              <a:t> </a:t>
            </a:r>
            <a:r>
              <a:rPr lang="ru-RU" dirty="0" err="1"/>
              <a:t>Procedures</a:t>
            </a:r>
            <a:r>
              <a:rPr lang="ru-RU" dirty="0"/>
              <a:t> (Хранимые процедуры). Нажмем на этот узел правой кнопкой мыши и в появившемся меню выберем </a:t>
            </a:r>
            <a:r>
              <a:rPr lang="ru-RU" dirty="0" err="1"/>
              <a:t>Add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Stored</a:t>
            </a:r>
            <a:r>
              <a:rPr lang="ru-RU" dirty="0"/>
              <a:t> </a:t>
            </a:r>
            <a:r>
              <a:rPr lang="ru-RU" dirty="0" err="1"/>
              <a:t>Procedure</a:t>
            </a:r>
            <a:r>
              <a:rPr lang="ru-RU" dirty="0"/>
              <a:t>: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CREATE PROCEDURE [</a:t>
            </a:r>
            <a:r>
              <a:rPr lang="en-US" i="1" dirty="0" err="1">
                <a:solidFill>
                  <a:schemeClr val="accent2"/>
                </a:solidFill>
              </a:rPr>
              <a:t>dbo</a:t>
            </a:r>
            <a:r>
              <a:rPr lang="en-US" i="1" dirty="0">
                <a:solidFill>
                  <a:schemeClr val="accent2"/>
                </a:solidFill>
              </a:rPr>
              <a:t>].[</a:t>
            </a:r>
            <a:r>
              <a:rPr lang="en-US" i="1" dirty="0" err="1">
                <a:solidFill>
                  <a:schemeClr val="accent2"/>
                </a:solidFill>
              </a:rPr>
              <a:t>GetStudentsByAge</a:t>
            </a:r>
            <a:r>
              <a:rPr lang="en-US" i="1" dirty="0">
                <a:solidFill>
                  <a:schemeClr val="accent2"/>
                </a:solidFill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@age </a:t>
            </a:r>
            <a:r>
              <a:rPr lang="en-US" i="1" dirty="0" err="1">
                <a:solidFill>
                  <a:schemeClr val="accent2"/>
                </a:solidFill>
              </a:rPr>
              <a:t>int</a:t>
            </a:r>
            <a:endParaRPr lang="en-US" i="1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SELECT * FROM Students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    WHERE </a:t>
            </a:r>
            <a:r>
              <a:rPr lang="en-US" i="1" dirty="0" err="1">
                <a:solidFill>
                  <a:schemeClr val="accent2"/>
                </a:solidFill>
              </a:rPr>
              <a:t>Students.Age</a:t>
            </a:r>
            <a:r>
              <a:rPr lang="en-US" i="1" dirty="0">
                <a:solidFill>
                  <a:schemeClr val="accent2"/>
                </a:solidFill>
              </a:rPr>
              <a:t> = @age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accent2"/>
                </a:solidFill>
              </a:rPr>
              <a:t>GO</a:t>
            </a:r>
            <a:endParaRPr lang="ru-RU" i="1" dirty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3789040"/>
            <a:ext cx="4627007" cy="177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Хранимые процедуры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using (</a:t>
            </a:r>
            <a:r>
              <a:rPr lang="en-US" sz="2800" i="1" dirty="0" err="1">
                <a:solidFill>
                  <a:schemeClr val="accent2"/>
                </a:solidFill>
              </a:rPr>
              <a:t>StudentContext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800" i="1" dirty="0" err="1">
                <a:solidFill>
                  <a:schemeClr val="accent2"/>
                </a:solidFill>
              </a:rPr>
              <a:t>db</a:t>
            </a:r>
            <a:r>
              <a:rPr lang="en-US" sz="2800" i="1" dirty="0">
                <a:solidFill>
                  <a:schemeClr val="accent2"/>
                </a:solidFill>
              </a:rPr>
              <a:t> = new </a:t>
            </a:r>
            <a:r>
              <a:rPr lang="en-US" sz="2800" i="1" dirty="0" err="1">
                <a:solidFill>
                  <a:schemeClr val="accent2"/>
                </a:solidFill>
              </a:rPr>
              <a:t>StudentContext</a:t>
            </a:r>
            <a:r>
              <a:rPr lang="en-US" sz="2800" i="1" dirty="0">
                <a:solidFill>
                  <a:schemeClr val="accent2"/>
                </a:solidFill>
              </a:rPr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    </a:t>
            </a:r>
            <a:r>
              <a:rPr lang="en-US" sz="2800" i="1" dirty="0" err="1">
                <a:solidFill>
                  <a:schemeClr val="accent2"/>
                </a:solidFill>
              </a:rPr>
              <a:t>System.Data.SqlClient.SqlParameter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800" i="1" dirty="0" err="1">
                <a:solidFill>
                  <a:schemeClr val="accent2"/>
                </a:solidFill>
              </a:rPr>
              <a:t>param</a:t>
            </a:r>
            <a:r>
              <a:rPr lang="en-US" sz="2800" i="1" dirty="0">
                <a:solidFill>
                  <a:schemeClr val="accent2"/>
                </a:solidFill>
              </a:rPr>
              <a:t> = new </a:t>
            </a:r>
            <a:r>
              <a:rPr lang="en-US" sz="2800" i="1" dirty="0" err="1">
                <a:solidFill>
                  <a:schemeClr val="accent2"/>
                </a:solidFill>
              </a:rPr>
              <a:t>System.Data.SqlClient.SqlParameter</a:t>
            </a:r>
            <a:r>
              <a:rPr lang="en-US" sz="2800" i="1" dirty="0">
                <a:solidFill>
                  <a:schemeClr val="accent2"/>
                </a:solidFill>
              </a:rPr>
              <a:t>("@age", 18);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    </a:t>
            </a:r>
            <a:r>
              <a:rPr lang="en-US" sz="2800" i="1" dirty="0" err="1">
                <a:solidFill>
                  <a:schemeClr val="accent2"/>
                </a:solidFill>
              </a:rPr>
              <a:t>var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800" i="1" dirty="0" err="1">
                <a:solidFill>
                  <a:schemeClr val="accent2"/>
                </a:solidFill>
              </a:rPr>
              <a:t>st</a:t>
            </a:r>
            <a:r>
              <a:rPr lang="en-US" sz="2800" i="1" dirty="0">
                <a:solidFill>
                  <a:schemeClr val="accent2"/>
                </a:solidFill>
              </a:rPr>
              <a:t> = </a:t>
            </a:r>
            <a:r>
              <a:rPr lang="en-US" sz="2800" i="1" dirty="0" err="1">
                <a:solidFill>
                  <a:schemeClr val="accent2"/>
                </a:solidFill>
              </a:rPr>
              <a:t>db.Database.SqlQuery</a:t>
            </a:r>
            <a:r>
              <a:rPr lang="en-US" sz="2800" i="1" dirty="0">
                <a:solidFill>
                  <a:schemeClr val="accent2"/>
                </a:solidFill>
              </a:rPr>
              <a:t>&lt;Student&gt;("</a:t>
            </a:r>
            <a:r>
              <a:rPr lang="en-US" sz="2800" i="1" dirty="0" err="1">
                <a:solidFill>
                  <a:schemeClr val="accent2"/>
                </a:solidFill>
              </a:rPr>
              <a:t>GetStudentsByAge</a:t>
            </a:r>
            <a:r>
              <a:rPr lang="en-US" sz="2800" i="1" dirty="0">
                <a:solidFill>
                  <a:schemeClr val="accent2"/>
                </a:solidFill>
              </a:rPr>
              <a:t> @age", </a:t>
            </a:r>
            <a:r>
              <a:rPr lang="en-US" sz="2800" i="1" dirty="0" err="1">
                <a:solidFill>
                  <a:schemeClr val="accent2"/>
                </a:solidFill>
              </a:rPr>
              <a:t>param</a:t>
            </a:r>
            <a:r>
              <a:rPr lang="en-US" sz="2800" i="1" dirty="0">
                <a:solidFill>
                  <a:schemeClr val="accent2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    </a:t>
            </a:r>
            <a:r>
              <a:rPr lang="en-US" sz="2800" i="1" dirty="0" err="1">
                <a:solidFill>
                  <a:schemeClr val="accent2"/>
                </a:solidFill>
              </a:rPr>
              <a:t>Console.WriteLine</a:t>
            </a:r>
            <a:r>
              <a:rPr lang="en-US" sz="2800" i="1" dirty="0">
                <a:solidFill>
                  <a:schemeClr val="accent2"/>
                </a:solidFill>
              </a:rPr>
              <a:t>("Students:");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    </a:t>
            </a:r>
            <a:r>
              <a:rPr lang="en-US" sz="2800" i="1" dirty="0" err="1">
                <a:solidFill>
                  <a:schemeClr val="accent2"/>
                </a:solidFill>
              </a:rPr>
              <a:t>foreach</a:t>
            </a:r>
            <a:r>
              <a:rPr lang="en-US" sz="2800" i="1" dirty="0">
                <a:solidFill>
                  <a:schemeClr val="accent2"/>
                </a:solidFill>
              </a:rPr>
              <a:t> (Student s in </a:t>
            </a:r>
            <a:r>
              <a:rPr lang="en-US" sz="2800" i="1" dirty="0" err="1">
                <a:solidFill>
                  <a:schemeClr val="accent2"/>
                </a:solidFill>
              </a:rPr>
              <a:t>st</a:t>
            </a:r>
            <a:r>
              <a:rPr lang="en-US" sz="2800" i="1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        </a:t>
            </a:r>
            <a:r>
              <a:rPr lang="en-US" sz="2800" i="1" dirty="0" err="1">
                <a:solidFill>
                  <a:schemeClr val="accent2"/>
                </a:solidFill>
              </a:rPr>
              <a:t>Console.WriteLine</a:t>
            </a:r>
            <a:r>
              <a:rPr lang="en-US" sz="2800" i="1" dirty="0">
                <a:solidFill>
                  <a:schemeClr val="accent2"/>
                </a:solidFill>
              </a:rPr>
              <a:t>($"{</a:t>
            </a:r>
            <a:r>
              <a:rPr lang="en-US" sz="2800" i="1" dirty="0" err="1">
                <a:solidFill>
                  <a:schemeClr val="accent2"/>
                </a:solidFill>
              </a:rPr>
              <a:t>s.Id</a:t>
            </a:r>
            <a:r>
              <a:rPr lang="en-US" sz="2800" i="1" dirty="0">
                <a:solidFill>
                  <a:schemeClr val="accent2"/>
                </a:solidFill>
              </a:rPr>
              <a:t>}\t{</a:t>
            </a:r>
            <a:r>
              <a:rPr lang="en-US" sz="2800" i="1" dirty="0" err="1">
                <a:solidFill>
                  <a:schemeClr val="accent2"/>
                </a:solidFill>
              </a:rPr>
              <a:t>s.FirstName</a:t>
            </a:r>
            <a:r>
              <a:rPr lang="en-US" sz="2800" i="1" dirty="0">
                <a:solidFill>
                  <a:schemeClr val="accent2"/>
                </a:solidFill>
              </a:rPr>
              <a:t>}, {</a:t>
            </a:r>
            <a:r>
              <a:rPr lang="en-US" sz="2800" i="1" dirty="0" err="1">
                <a:solidFill>
                  <a:schemeClr val="accent2"/>
                </a:solidFill>
              </a:rPr>
              <a:t>s.LastName</a:t>
            </a:r>
            <a:r>
              <a:rPr lang="en-US" sz="2800" i="1" dirty="0">
                <a:solidFill>
                  <a:schemeClr val="accent2"/>
                </a:solidFill>
              </a:rPr>
              <a:t>}");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chemeClr val="accent2"/>
                </a:solidFill>
              </a:rPr>
              <a:t>            }</a:t>
            </a:r>
            <a:endParaRPr lang="ru-RU" sz="2800" i="1" dirty="0">
              <a:solidFill>
                <a:schemeClr val="accent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5726385"/>
            <a:ext cx="48863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5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637710" cy="28956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br>
              <a:rPr lang="ru-RU" dirty="0" smtClean="0"/>
            </a:br>
            <a:r>
              <a:rPr lang="ru-RU" dirty="0" smtClean="0"/>
              <a:t>Вопросы.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Code First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ru-RU" dirty="0"/>
              <a:t>Основу функциональности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составляют классы, находящиеся в пространстве имен </a:t>
            </a:r>
            <a:r>
              <a:rPr lang="ru-RU" i="1" dirty="0" err="1"/>
              <a:t>System.Data.Entity</a:t>
            </a:r>
            <a:r>
              <a:rPr lang="ru-RU" dirty="0"/>
              <a:t>. Среди всего набора классов этого пространства имен следует выделить следующие:</a:t>
            </a:r>
          </a:p>
          <a:p>
            <a:r>
              <a:rPr lang="ru-RU" b="1" dirty="0" err="1"/>
              <a:t>DbContext</a:t>
            </a:r>
            <a:r>
              <a:rPr lang="ru-RU" dirty="0"/>
              <a:t>: определяет контекст данных, используемый для взаимодействия с базой данных.</a:t>
            </a:r>
          </a:p>
          <a:p>
            <a:r>
              <a:rPr lang="ru-RU" b="1" dirty="0" err="1"/>
              <a:t>DbModelBuilder</a:t>
            </a:r>
            <a:r>
              <a:rPr lang="ru-RU" dirty="0"/>
              <a:t>: сопоставляет классы на языке C# с сущностями в базе данных.</a:t>
            </a:r>
          </a:p>
          <a:p>
            <a:r>
              <a:rPr lang="ru-RU" b="1" dirty="0" err="1"/>
              <a:t>DbSet</a:t>
            </a:r>
            <a:r>
              <a:rPr lang="ru-RU" b="1" dirty="0"/>
              <a:t>/</a:t>
            </a:r>
            <a:r>
              <a:rPr lang="ru-RU" b="1" dirty="0" err="1"/>
              <a:t>DbSet</a:t>
            </a:r>
            <a:r>
              <a:rPr lang="ru-RU" b="1" dirty="0"/>
              <a:t>&lt;</a:t>
            </a:r>
            <a:r>
              <a:rPr lang="ru-RU" b="1" dirty="0" err="1"/>
              <a:t>TEntity</a:t>
            </a:r>
            <a:r>
              <a:rPr lang="ru-RU" b="1" dirty="0"/>
              <a:t>&gt;</a:t>
            </a:r>
            <a:r>
              <a:rPr lang="ru-RU" dirty="0"/>
              <a:t>: представляет набор сущностей, хранящихся в базе данных</a:t>
            </a:r>
          </a:p>
          <a:p>
            <a:pPr marL="0" indent="0">
              <a:buNone/>
            </a:pPr>
            <a:r>
              <a:rPr lang="ru-RU" dirty="0"/>
              <a:t>В любом приложении, работающим с БД через 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, нам нужен будет контекст (класс производный от </a:t>
            </a:r>
            <a:r>
              <a:rPr lang="ru-RU" dirty="0" err="1"/>
              <a:t>DbContext</a:t>
            </a:r>
            <a:r>
              <a:rPr lang="ru-RU" dirty="0"/>
              <a:t>) и набор данных </a:t>
            </a:r>
            <a:r>
              <a:rPr lang="ru-RU" dirty="0" err="1"/>
              <a:t>DbSet</a:t>
            </a:r>
            <a:r>
              <a:rPr lang="ru-RU" dirty="0"/>
              <a:t>, через который мы сможем взаимодействовать с таблицами из БД. В данном случае таким контекстом является класс </a:t>
            </a:r>
            <a:r>
              <a:rPr lang="en-US" dirty="0" smtClean="0"/>
              <a:t>Student</a:t>
            </a:r>
            <a:r>
              <a:rPr lang="ru-RU" dirty="0" err="1" smtClean="0"/>
              <a:t>Context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018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Code First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/>
              <a:t>В </a:t>
            </a:r>
            <a:r>
              <a:rPr lang="en-US" altLang="en-US" sz="2800" dirty="0" err="1"/>
              <a:t>конструкторе</a:t>
            </a:r>
            <a:r>
              <a:rPr lang="en-US" altLang="en-US" sz="2800" dirty="0"/>
              <a:t> </a:t>
            </a:r>
            <a:r>
              <a:rPr lang="en-US" altLang="en-US" sz="2800" dirty="0" err="1"/>
              <a:t>этого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класса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вызывается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конструктор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базового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класса</a:t>
            </a:r>
            <a:r>
              <a:rPr lang="en-US" altLang="en-US" sz="2800" dirty="0"/>
              <a:t>, в </a:t>
            </a:r>
            <a:r>
              <a:rPr lang="en-US" altLang="en-US" sz="2800" dirty="0" err="1"/>
              <a:t>который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передается</a:t>
            </a:r>
            <a:r>
              <a:rPr lang="en-US" altLang="en-US" sz="2800" dirty="0"/>
              <a:t> </a:t>
            </a:r>
            <a:r>
              <a:rPr lang="en-US" altLang="en-US" sz="2800" dirty="0" err="1"/>
              <a:t>строка</a:t>
            </a:r>
            <a:r>
              <a:rPr lang="en-US" altLang="en-US" sz="2800" dirty="0"/>
              <a:t> "</a:t>
            </a:r>
            <a:r>
              <a:rPr lang="en-US" altLang="en-US" sz="2800" dirty="0" err="1"/>
              <a:t>DbConnection</a:t>
            </a:r>
            <a:r>
              <a:rPr lang="en-US" altLang="en-US" sz="2800" dirty="0"/>
              <a:t>" - </a:t>
            </a:r>
            <a:r>
              <a:rPr lang="en-US" altLang="en-US" sz="2800" dirty="0" err="1"/>
              <a:t>это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имя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будущей</a:t>
            </a:r>
            <a:r>
              <a:rPr lang="en-US" altLang="en-US" sz="2800" dirty="0"/>
              <a:t> </a:t>
            </a:r>
            <a:r>
              <a:rPr lang="en-US" altLang="en-US" sz="2800" dirty="0" err="1"/>
              <a:t>строки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подключения</a:t>
            </a:r>
            <a:r>
              <a:rPr lang="en-US" altLang="en-US" sz="2800" dirty="0"/>
              <a:t> к </a:t>
            </a:r>
            <a:r>
              <a:rPr lang="en-US" altLang="en-US" sz="2800" dirty="0" err="1"/>
              <a:t>базе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данных</a:t>
            </a:r>
            <a:r>
              <a:rPr lang="en-US" altLang="en-US" sz="2800" dirty="0"/>
              <a:t>. В </a:t>
            </a:r>
            <a:r>
              <a:rPr lang="en-US" altLang="en-US" sz="2800" dirty="0" err="1"/>
              <a:t>принципе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мы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можем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не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использовать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конструктор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тогда</a:t>
            </a:r>
            <a:r>
              <a:rPr lang="en-US" altLang="en-US" sz="2800" dirty="0"/>
              <a:t> в </a:t>
            </a:r>
            <a:r>
              <a:rPr lang="en-US" altLang="en-US" sz="2800" dirty="0" err="1"/>
              <a:t>этом</a:t>
            </a:r>
            <a:r>
              <a:rPr lang="en-US" altLang="en-US" sz="2800" dirty="0"/>
              <a:t> </a:t>
            </a:r>
            <a:r>
              <a:rPr lang="en-US" altLang="en-US" sz="2800" dirty="0" err="1"/>
              <a:t>случае</a:t>
            </a:r>
            <a:r>
              <a:rPr lang="en-US" altLang="en-US" sz="2800" dirty="0"/>
              <a:t> </a:t>
            </a:r>
            <a:r>
              <a:rPr lang="en-US" altLang="en-US" sz="2800" dirty="0" err="1"/>
              <a:t>строка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подключения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носила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бы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имя</a:t>
            </a:r>
            <a:r>
              <a:rPr lang="en-US" altLang="en-US" sz="2800" dirty="0"/>
              <a:t> </a:t>
            </a:r>
            <a:r>
              <a:rPr lang="en-US" altLang="en-US" sz="2800" dirty="0" err="1"/>
              <a:t>самого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класса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контекста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данных</a:t>
            </a:r>
            <a:r>
              <a:rPr lang="en-US" altLang="en-US" sz="28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/>
              <a:t>И </a:t>
            </a:r>
            <a:r>
              <a:rPr lang="en-US" altLang="en-US" sz="2800" dirty="0" err="1"/>
              <a:t>также</a:t>
            </a:r>
            <a:r>
              <a:rPr lang="en-US" altLang="en-US" sz="2800" dirty="0"/>
              <a:t> в </a:t>
            </a:r>
            <a:r>
              <a:rPr lang="en-US" altLang="en-US" sz="2800" dirty="0" err="1"/>
              <a:t>классе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определено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одно</a:t>
            </a:r>
            <a:r>
              <a:rPr lang="en-US" altLang="en-US" sz="2800" dirty="0"/>
              <a:t> </a:t>
            </a:r>
            <a:r>
              <a:rPr lang="en-US" altLang="en-US" sz="2800" dirty="0" err="1"/>
              <a:t>свойство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Students, </a:t>
            </a:r>
            <a:r>
              <a:rPr lang="en-US" altLang="en-US" sz="2800" dirty="0" err="1"/>
              <a:t>которое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будет</a:t>
            </a:r>
            <a:r>
              <a:rPr lang="en-US" altLang="en-US" sz="2800" dirty="0"/>
              <a:t> </a:t>
            </a:r>
            <a:r>
              <a:rPr lang="en-US" altLang="en-US" sz="2800" dirty="0" err="1"/>
              <a:t>хранить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набор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объектов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Student. </a:t>
            </a:r>
            <a:r>
              <a:rPr lang="en-US" altLang="en-US" sz="2800" dirty="0"/>
              <a:t>В </a:t>
            </a:r>
            <a:r>
              <a:rPr lang="en-US" altLang="en-US" sz="2800" dirty="0" err="1"/>
              <a:t>классе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контекста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данных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набор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объектов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представляет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класс</a:t>
            </a:r>
            <a:r>
              <a:rPr lang="en-US" altLang="en-US" sz="2800" dirty="0"/>
              <a:t> </a:t>
            </a:r>
            <a:r>
              <a:rPr lang="en-US" altLang="en-US" sz="2800" dirty="0" err="1"/>
              <a:t>DbSet</a:t>
            </a:r>
            <a:r>
              <a:rPr lang="en-US" altLang="en-US" sz="2800" dirty="0"/>
              <a:t>&lt;T&gt;. </a:t>
            </a:r>
            <a:r>
              <a:rPr lang="en-US" altLang="en-US" sz="2800" dirty="0" err="1"/>
              <a:t>Через</a:t>
            </a:r>
            <a:r>
              <a:rPr lang="en-US" altLang="en-US" sz="2800" dirty="0"/>
              <a:t> </a:t>
            </a:r>
            <a:r>
              <a:rPr lang="en-US" altLang="en-US" sz="2800" dirty="0" err="1"/>
              <a:t>это</a:t>
            </a:r>
            <a:r>
              <a:rPr lang="en-US" altLang="en-US" sz="2800" dirty="0"/>
              <a:t> </a:t>
            </a:r>
            <a:r>
              <a:rPr lang="en-US" altLang="en-US" sz="2800" dirty="0" err="1"/>
              <a:t>свойство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будет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осуществляться</a:t>
            </a:r>
            <a:r>
              <a:rPr lang="en-US" altLang="en-US" sz="2800" dirty="0"/>
              <a:t> </a:t>
            </a:r>
            <a:r>
              <a:rPr lang="en-US" altLang="en-US" sz="2800" dirty="0" err="1"/>
              <a:t>связь</a:t>
            </a:r>
            <a:r>
              <a:rPr lang="en-US" altLang="en-US" sz="2800" dirty="0"/>
              <a:t> с </a:t>
            </a:r>
            <a:r>
              <a:rPr lang="en-US" altLang="en-US" sz="2800" dirty="0" err="1"/>
              <a:t>таблицей</a:t>
            </a:r>
            <a:r>
              <a:rPr lang="en-US" altLang="en-US" sz="2800" dirty="0"/>
              <a:t> </a:t>
            </a:r>
            <a:r>
              <a:rPr lang="en-US" altLang="en-US" sz="2800" dirty="0" err="1"/>
              <a:t>объектов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Student </a:t>
            </a:r>
            <a:r>
              <a:rPr lang="en-US" altLang="en-US" sz="2800" dirty="0"/>
              <a:t>в </a:t>
            </a:r>
            <a:r>
              <a:rPr lang="en-US" altLang="en-US" sz="2800" dirty="0" err="1"/>
              <a:t>бд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06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7345</Words>
  <Application>Microsoft Office PowerPoint</Application>
  <PresentationFormat>Произвольный</PresentationFormat>
  <Paragraphs>959</Paragraphs>
  <Slides>73</Slides>
  <Notes>68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76" baseType="lpstr">
      <vt:lpstr>Arial</vt:lpstr>
      <vt:lpstr>Corbel</vt:lpstr>
      <vt:lpstr>Синий цифровой тоннель (16 x 9)</vt:lpstr>
      <vt:lpstr>Модуль 6. Введение в Entity Framework.</vt:lpstr>
      <vt:lpstr>Использование Code First</vt:lpstr>
      <vt:lpstr>Code First</vt:lpstr>
      <vt:lpstr>Code First</vt:lpstr>
      <vt:lpstr>Code First</vt:lpstr>
      <vt:lpstr>Code First</vt:lpstr>
      <vt:lpstr>Code First</vt:lpstr>
      <vt:lpstr>Code First</vt:lpstr>
      <vt:lpstr>Code First</vt:lpstr>
      <vt:lpstr>Code First</vt:lpstr>
      <vt:lpstr>Code First</vt:lpstr>
      <vt:lpstr>Code First</vt:lpstr>
      <vt:lpstr>Code First</vt:lpstr>
      <vt:lpstr>Code First</vt:lpstr>
      <vt:lpstr>Code First</vt:lpstr>
      <vt:lpstr>Code First</vt:lpstr>
      <vt:lpstr>Code First</vt:lpstr>
      <vt:lpstr>Code First</vt:lpstr>
      <vt:lpstr>Связь один-к-одному</vt:lpstr>
      <vt:lpstr>Связь один-к-одному</vt:lpstr>
      <vt:lpstr>Связь один-к-одному</vt:lpstr>
      <vt:lpstr>Связь один-ко-многим</vt:lpstr>
      <vt:lpstr>Связь многие-ко-многим</vt:lpstr>
      <vt:lpstr>Инициализация базы данных</vt:lpstr>
      <vt:lpstr>Инициализация базы данных</vt:lpstr>
      <vt:lpstr>Инициализация базы данных</vt:lpstr>
      <vt:lpstr>Асинхронность в Entity Framework</vt:lpstr>
      <vt:lpstr>Асинхронность в Entity Framework</vt:lpstr>
      <vt:lpstr>Миграции</vt:lpstr>
      <vt:lpstr>Миграции</vt:lpstr>
      <vt:lpstr>Миграции</vt:lpstr>
      <vt:lpstr>Миграции</vt:lpstr>
      <vt:lpstr>Миграции</vt:lpstr>
      <vt:lpstr>Миграции</vt:lpstr>
      <vt:lpstr>Миграции</vt:lpstr>
      <vt:lpstr>Миграции</vt:lpstr>
      <vt:lpstr>Миграции</vt:lpstr>
      <vt:lpstr>Миграции</vt:lpstr>
      <vt:lpstr>Миграции</vt:lpstr>
      <vt:lpstr>Миграции</vt:lpstr>
      <vt:lpstr>Миграции</vt:lpstr>
      <vt:lpstr>Миграции</vt:lpstr>
      <vt:lpstr>Миграции</vt:lpstr>
      <vt:lpstr>Fluent API и аннотации</vt:lpstr>
      <vt:lpstr>Fluent API и аннотации</vt:lpstr>
      <vt:lpstr>Fluent API и аннотации</vt:lpstr>
      <vt:lpstr>Fluent API и аннотации</vt:lpstr>
      <vt:lpstr>Fluent API и аннотации</vt:lpstr>
      <vt:lpstr>Fluent API и аннотации</vt:lpstr>
      <vt:lpstr>Fluent API и аннотации</vt:lpstr>
      <vt:lpstr>Fluent API и аннотации</vt:lpstr>
      <vt:lpstr>Fluent API и аннотации</vt:lpstr>
      <vt:lpstr>Fluent API и аннотации</vt:lpstr>
      <vt:lpstr>Fluent API и аннотации</vt:lpstr>
      <vt:lpstr>Fluent API и аннотации</vt:lpstr>
      <vt:lpstr>Fluent API и аннотации</vt:lpstr>
      <vt:lpstr>Fluent API и аннотации</vt:lpstr>
      <vt:lpstr>Fluent API и аннотации</vt:lpstr>
      <vt:lpstr>Fluent API и аннотации</vt:lpstr>
      <vt:lpstr>Fluent API и аннотации. Примеры.</vt:lpstr>
      <vt:lpstr>Fluent API и аннотации. Примеры.</vt:lpstr>
      <vt:lpstr>Fluent API и аннотации. Примеры.</vt:lpstr>
      <vt:lpstr>Fluent API и аннотации. Примеры.</vt:lpstr>
      <vt:lpstr>Хранимые процедуры и функции</vt:lpstr>
      <vt:lpstr>Хранимые функции</vt:lpstr>
      <vt:lpstr>Хранимые функции</vt:lpstr>
      <vt:lpstr>Хранимые функции</vt:lpstr>
      <vt:lpstr>Хранимые функции</vt:lpstr>
      <vt:lpstr>Хранимые функции</vt:lpstr>
      <vt:lpstr>Хранимые функции</vt:lpstr>
      <vt:lpstr>Хранимые процедуры</vt:lpstr>
      <vt:lpstr>Хранимые процедуры</vt:lpstr>
      <vt:lpstr>Спасибо за внимание! Вопросы.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2020-07-07T09:36:03Z</dcterms:created>
  <dcterms:modified xsi:type="dcterms:W3CDTF">2021-02-04T17:22:05Z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