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265" r:id="rId5"/>
    <p:sldId id="422" r:id="rId6"/>
    <p:sldId id="424" r:id="rId7"/>
    <p:sldId id="425" r:id="rId8"/>
    <p:sldId id="426" r:id="rId9"/>
    <p:sldId id="427" r:id="rId10"/>
    <p:sldId id="442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43" r:id="rId23"/>
    <p:sldId id="439" r:id="rId24"/>
    <p:sldId id="440" r:id="rId25"/>
    <p:sldId id="441" r:id="rId26"/>
    <p:sldId id="444" r:id="rId27"/>
    <p:sldId id="445" r:id="rId28"/>
    <p:sldId id="446" r:id="rId29"/>
    <p:sldId id="449" r:id="rId30"/>
    <p:sldId id="447" r:id="rId31"/>
    <p:sldId id="450" r:id="rId32"/>
    <p:sldId id="451" r:id="rId33"/>
    <p:sldId id="452" r:id="rId34"/>
    <p:sldId id="453" r:id="rId35"/>
    <p:sldId id="455" r:id="rId36"/>
    <p:sldId id="454" r:id="rId37"/>
    <p:sldId id="456" r:id="rId38"/>
    <p:sldId id="457" r:id="rId39"/>
    <p:sldId id="458" r:id="rId40"/>
    <p:sldId id="459" r:id="rId41"/>
    <p:sldId id="460" r:id="rId42"/>
    <p:sldId id="462" r:id="rId43"/>
    <p:sldId id="461" r:id="rId44"/>
    <p:sldId id="463" r:id="rId45"/>
    <p:sldId id="464" r:id="rId46"/>
    <p:sldId id="465" r:id="rId47"/>
    <p:sldId id="467" r:id="rId48"/>
    <p:sldId id="466" r:id="rId49"/>
    <p:sldId id="468" r:id="rId50"/>
    <p:sldId id="469" r:id="rId51"/>
    <p:sldId id="471" r:id="rId52"/>
    <p:sldId id="470" r:id="rId53"/>
    <p:sldId id="474" r:id="rId54"/>
    <p:sldId id="472" r:id="rId55"/>
    <p:sldId id="475" r:id="rId56"/>
    <p:sldId id="476" r:id="rId57"/>
    <p:sldId id="477" r:id="rId58"/>
    <p:sldId id="478" r:id="rId59"/>
    <p:sldId id="479" r:id="rId60"/>
    <p:sldId id="480" r:id="rId61"/>
    <p:sldId id="482" r:id="rId62"/>
    <p:sldId id="481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23" r:id="rId71"/>
    <p:sldId id="350" r:id="rId72"/>
  </p:sldIdLst>
  <p:sldSz cx="12188825" cy="6858000"/>
  <p:notesSz cx="6858000" cy="9144000"/>
  <p:custDataLst>
    <p:tags r:id="rId75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6" autoAdjust="0"/>
    <p:restoredTop sz="95930" autoAdjust="0"/>
  </p:normalViewPr>
  <p:slideViewPr>
    <p:cSldViewPr showGuides="1">
      <p:cViewPr varScale="1">
        <p:scale>
          <a:sx n="107" d="100"/>
          <a:sy n="107" d="100"/>
        </p:scale>
        <p:origin x="38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14.01.2023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text = "</a:t>
            </a:r>
            <a:r>
              <a:rPr lang="ru-RU" dirty="0" smtClean="0"/>
              <a:t>Привет мир!"; 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try(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=new </a:t>
            </a:r>
            <a:r>
              <a:rPr lang="en-US" dirty="0" err="1" smtClean="0"/>
              <a:t>FileOutputStream</a:t>
            </a:r>
            <a:r>
              <a:rPr lang="en-US" dirty="0" smtClean="0"/>
              <a:t>("C://SomeDir//notes3.txt");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</a:t>
            </a:r>
            <a:r>
              <a:rPr lang="en-US" dirty="0" smtClean="0"/>
              <a:t> </a:t>
            </a:r>
            <a:r>
              <a:rPr lang="en-US" dirty="0" err="1" smtClean="0"/>
              <a:t>printStream</a:t>
            </a:r>
            <a:r>
              <a:rPr lang="en-US" dirty="0" smtClean="0"/>
              <a:t> = new </a:t>
            </a:r>
            <a:r>
              <a:rPr lang="en-US" dirty="0" err="1" smtClean="0"/>
              <a:t>PrintStream</a:t>
            </a:r>
            <a:r>
              <a:rPr lang="en-US" dirty="0" smtClean="0"/>
              <a:t>(</a:t>
            </a:r>
            <a:r>
              <a:rPr lang="en-US" dirty="0" err="1" smtClean="0"/>
              <a:t>fos</a:t>
            </a:r>
            <a:r>
              <a:rPr lang="en-US" dirty="0" smtClean="0"/>
              <a:t>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printStream.println</a:t>
            </a:r>
            <a:r>
              <a:rPr lang="en-US" dirty="0" smtClean="0"/>
              <a:t>(text);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ru-RU" dirty="0" smtClean="0"/>
              <a:t>Запись в файл произведена");</a:t>
            </a:r>
          </a:p>
          <a:p>
            <a:r>
              <a:rPr lang="ru-RU" dirty="0" smtClean="0"/>
              <a:t>        }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189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PrintStream</a:t>
            </a:r>
            <a:r>
              <a:rPr lang="en-US" dirty="0" smtClean="0"/>
              <a:t> </a:t>
            </a:r>
            <a:r>
              <a:rPr lang="en-US" dirty="0" err="1" smtClean="0"/>
              <a:t>printStream</a:t>
            </a:r>
            <a:r>
              <a:rPr lang="en-US" dirty="0" smtClean="0"/>
              <a:t> = new </a:t>
            </a:r>
            <a:r>
              <a:rPr lang="en-US" dirty="0" err="1" smtClean="0"/>
              <a:t>PrintStream</a:t>
            </a:r>
            <a:r>
              <a:rPr lang="en-US" dirty="0" smtClean="0"/>
              <a:t>("notes3.txt"))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printStream.print</a:t>
            </a:r>
            <a:r>
              <a:rPr lang="en-US" dirty="0" smtClean="0"/>
              <a:t>("Hello World!");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printStream.println</a:t>
            </a:r>
            <a:r>
              <a:rPr lang="en-US" dirty="0" smtClean="0"/>
              <a:t>("Welcome to Java!");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printStream.printf</a:t>
            </a:r>
            <a:r>
              <a:rPr lang="en-US" dirty="0" smtClean="0"/>
              <a:t>("Name: %s Age: %d \n", "Tom", 34);</a:t>
            </a:r>
          </a:p>
          <a:p>
            <a:r>
              <a:rPr lang="en-US" dirty="0" smtClean="0"/>
              <a:t>            String message = "</a:t>
            </a:r>
            <a:r>
              <a:rPr lang="en-US" dirty="0" err="1" smtClean="0"/>
              <a:t>PrintStream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    byte[] </a:t>
            </a:r>
            <a:r>
              <a:rPr lang="en-US" dirty="0" err="1" smtClean="0"/>
              <a:t>message_toBytes</a:t>
            </a:r>
            <a:r>
              <a:rPr lang="en-US" dirty="0" smtClean="0"/>
              <a:t> = </a:t>
            </a:r>
            <a:r>
              <a:rPr lang="en-US" dirty="0" err="1" smtClean="0"/>
              <a:t>message.getBytes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printStream.write</a:t>
            </a:r>
            <a:r>
              <a:rPr lang="en-US" dirty="0" smtClean="0"/>
              <a:t>(</a:t>
            </a:r>
            <a:r>
              <a:rPr lang="en-US" dirty="0" err="1" smtClean="0"/>
              <a:t>message_toBytes</a:t>
            </a:r>
            <a:r>
              <a:rPr lang="en-US" dirty="0" smtClean="0"/>
              <a:t>, 0, </a:t>
            </a:r>
            <a:r>
              <a:rPr lang="en-US" dirty="0" err="1" smtClean="0"/>
              <a:t>message_toBytes.length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file has been written");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0518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 (</a:t>
            </a:r>
            <a:r>
              <a:rPr lang="en-US" dirty="0" err="1" smtClean="0"/>
              <a:t>FileWriter</a:t>
            </a:r>
            <a:r>
              <a:rPr lang="en-US" dirty="0" smtClean="0"/>
              <a:t> writer = new </a:t>
            </a:r>
            <a:r>
              <a:rPr lang="en-US" dirty="0" err="1" smtClean="0"/>
              <a:t>FileWriter</a:t>
            </a:r>
            <a:r>
              <a:rPr lang="en-US" dirty="0" smtClean="0"/>
              <a:t>("notes3.txt", false)) {</a:t>
            </a:r>
          </a:p>
          <a:p>
            <a:r>
              <a:rPr lang="en-US" dirty="0" smtClean="0"/>
              <a:t>            String text = "Hello Gold!";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writer.write</a:t>
            </a:r>
            <a:r>
              <a:rPr lang="en-US" dirty="0" smtClean="0"/>
              <a:t>(text);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writer.append</a:t>
            </a:r>
            <a:r>
              <a:rPr lang="en-US" dirty="0" smtClean="0"/>
              <a:t>('\n');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writer.append</a:t>
            </a:r>
            <a:r>
              <a:rPr lang="en-US" dirty="0" smtClean="0"/>
              <a:t>('E');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writer.flush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ex)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290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FileReader</a:t>
            </a:r>
            <a:r>
              <a:rPr lang="en-US" dirty="0" smtClean="0"/>
              <a:t> reader = new </a:t>
            </a:r>
            <a:r>
              <a:rPr lang="en-US" dirty="0" err="1" smtClean="0"/>
              <a:t>FileReader</a:t>
            </a:r>
            <a:r>
              <a:rPr lang="en-US" dirty="0" smtClean="0"/>
              <a:t>("notes3.txt"))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            while((c=</a:t>
            </a:r>
            <a:r>
              <a:rPr lang="en-US" dirty="0" err="1" smtClean="0"/>
              <a:t>reader.read</a:t>
            </a:r>
            <a:r>
              <a:rPr lang="en-US" dirty="0" smtClean="0"/>
              <a:t>())!=-1){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((char)c);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979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java.util.Arrays</a:t>
            </a:r>
            <a:r>
              <a:rPr lang="en-US" dirty="0" smtClean="0"/>
              <a:t>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FileReader</a:t>
            </a:r>
            <a:r>
              <a:rPr lang="en-US" dirty="0" smtClean="0"/>
              <a:t> reader = new </a:t>
            </a:r>
            <a:r>
              <a:rPr lang="en-US" dirty="0" err="1" smtClean="0"/>
              <a:t>FileReader</a:t>
            </a:r>
            <a:r>
              <a:rPr lang="en-US" dirty="0" smtClean="0"/>
              <a:t>("notes3.txt"))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char[] </a:t>
            </a:r>
            <a:r>
              <a:rPr lang="en-US" dirty="0" err="1" smtClean="0"/>
              <a:t>buf</a:t>
            </a:r>
            <a:r>
              <a:rPr lang="en-US" dirty="0" smtClean="0"/>
              <a:t> = new char[256];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            while((c = </a:t>
            </a:r>
            <a:r>
              <a:rPr lang="en-US" dirty="0" err="1" smtClean="0"/>
              <a:t>reader.read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))&gt;0){</a:t>
            </a:r>
          </a:p>
          <a:p>
            <a:r>
              <a:rPr lang="en-US" dirty="0" smtClean="0"/>
              <a:t>                if(c &lt; 256){</a:t>
            </a:r>
          </a:p>
          <a:p>
            <a:r>
              <a:rPr lang="en-US" dirty="0" smtClean="0"/>
              <a:t>                    </a:t>
            </a:r>
            <a:r>
              <a:rPr lang="en-US" dirty="0" err="1" smtClean="0"/>
              <a:t>buf</a:t>
            </a:r>
            <a:r>
              <a:rPr lang="en-US" dirty="0" smtClean="0"/>
              <a:t> = </a:t>
            </a:r>
            <a:r>
              <a:rPr lang="en-US" dirty="0" err="1" smtClean="0"/>
              <a:t>Arrays.copyOf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, c);</a:t>
            </a:r>
          </a:p>
          <a:p>
            <a:r>
              <a:rPr lang="en-US" dirty="0" smtClean="0"/>
              <a:t>                }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7388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 = new </a:t>
            </a:r>
            <a:r>
              <a:rPr lang="en-US" dirty="0" err="1" smtClean="0"/>
              <a:t>BufferedWriter</a:t>
            </a:r>
            <a:r>
              <a:rPr lang="en-US" dirty="0" smtClean="0"/>
              <a:t>(new </a:t>
            </a:r>
            <a:r>
              <a:rPr lang="en-US" dirty="0" err="1" smtClean="0"/>
              <a:t>FileWriter</a:t>
            </a:r>
            <a:r>
              <a:rPr lang="en-US" dirty="0" smtClean="0"/>
              <a:t>("notes4.txt")))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String text = "Hello  World!\</a:t>
            </a:r>
            <a:r>
              <a:rPr lang="en-US" dirty="0" err="1" smtClean="0"/>
              <a:t>nHey</a:t>
            </a:r>
            <a:r>
              <a:rPr lang="en-US" dirty="0" smtClean="0"/>
              <a:t>! Teachers! Leave the kids alone.";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bw.write</a:t>
            </a:r>
            <a:r>
              <a:rPr lang="en-US" dirty="0" smtClean="0"/>
              <a:t>(text);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815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 (new </a:t>
            </a:r>
            <a:r>
              <a:rPr lang="en-US" dirty="0" err="1" smtClean="0"/>
              <a:t>FileReader</a:t>
            </a:r>
            <a:r>
              <a:rPr lang="en-US" dirty="0" smtClean="0"/>
              <a:t>("notes4.txt")))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            while((c=</a:t>
            </a:r>
            <a:r>
              <a:rPr lang="en-US" dirty="0" err="1" smtClean="0"/>
              <a:t>br.read</a:t>
            </a:r>
            <a:r>
              <a:rPr lang="en-US" dirty="0" smtClean="0"/>
              <a:t>())!=-1){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((char)c);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5553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FileReader</a:t>
            </a:r>
            <a:r>
              <a:rPr lang="en-US" dirty="0" smtClean="0"/>
              <a:t>("notes4.txt")))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String s;</a:t>
            </a:r>
          </a:p>
          <a:p>
            <a:r>
              <a:rPr lang="en-US" dirty="0" smtClean="0"/>
              <a:t>            while((s=</a:t>
            </a:r>
            <a:r>
              <a:rPr lang="en-US" dirty="0" err="1" smtClean="0"/>
              <a:t>br.readLine</a:t>
            </a:r>
            <a:r>
              <a:rPr lang="en-US" dirty="0" smtClean="0"/>
              <a:t>())!=null){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(s);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954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 (</a:t>
            </a:r>
            <a:r>
              <a:rPr lang="en-US" dirty="0" err="1" smtClean="0"/>
              <a:t>BufferedReader</a:t>
            </a:r>
            <a:r>
              <a:rPr lang="en-US" dirty="0" smtClean="0"/>
              <a:t> </a:t>
            </a:r>
            <a:r>
              <a:rPr lang="en-US" dirty="0" err="1" smtClean="0"/>
              <a:t>br</a:t>
            </a:r>
            <a:r>
              <a:rPr lang="en-US" dirty="0" smtClean="0"/>
              <a:t> = new </a:t>
            </a:r>
            <a:r>
              <a:rPr lang="en-US" dirty="0" err="1" smtClean="0"/>
              <a:t>BufferedReader</a:t>
            </a:r>
            <a:r>
              <a:rPr lang="en-US" dirty="0" smtClean="0"/>
              <a:t>(new </a:t>
            </a:r>
            <a:r>
              <a:rPr lang="en-US" dirty="0" err="1" smtClean="0"/>
              <a:t>InputStreamReader</a:t>
            </a:r>
            <a:r>
              <a:rPr lang="en-US" dirty="0" smtClean="0"/>
              <a:t>(System.in));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BufferedWriter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 = new </a:t>
            </a:r>
            <a:r>
              <a:rPr lang="en-US" dirty="0" err="1" smtClean="0"/>
              <a:t>BufferedWriter</a:t>
            </a:r>
            <a:r>
              <a:rPr lang="en-US" dirty="0" smtClean="0"/>
              <a:t>(new </a:t>
            </a:r>
            <a:r>
              <a:rPr lang="en-US" dirty="0" err="1" smtClean="0"/>
              <a:t>FileWriter</a:t>
            </a:r>
            <a:r>
              <a:rPr lang="en-US" dirty="0" smtClean="0"/>
              <a:t>("notes5.txt"))) {</a:t>
            </a:r>
          </a:p>
          <a:p>
            <a:r>
              <a:rPr lang="en-US" dirty="0" smtClean="0"/>
              <a:t>            String text;</a:t>
            </a:r>
          </a:p>
          <a:p>
            <a:r>
              <a:rPr lang="en-US" dirty="0" smtClean="0"/>
              <a:t>            while (!(text = </a:t>
            </a:r>
            <a:r>
              <a:rPr lang="en-US" dirty="0" err="1" smtClean="0"/>
              <a:t>br.readLine</a:t>
            </a:r>
            <a:r>
              <a:rPr lang="en-US" dirty="0" smtClean="0"/>
              <a:t>()).equals("ESC"))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bw.write</a:t>
            </a:r>
            <a:r>
              <a:rPr lang="en-US" dirty="0" smtClean="0"/>
              <a:t>(text + "\n");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bw.flush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ex)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450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java.util.ArrayList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filename = "people.dat";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&lt;Person&gt; people = new </a:t>
            </a:r>
            <a:r>
              <a:rPr lang="en-US" dirty="0" err="1" smtClean="0"/>
              <a:t>ArrayList</a:t>
            </a:r>
            <a:r>
              <a:rPr lang="en-US" dirty="0" smtClean="0"/>
              <a:t>&lt;Person&gt;();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(new Person("Tom", 30, 175, false));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people.add</a:t>
            </a:r>
            <a:r>
              <a:rPr lang="en-US" dirty="0" smtClean="0"/>
              <a:t>(new Person("Sam", 33, 178, true));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ObjectOutputStream</a:t>
            </a:r>
            <a:r>
              <a:rPr lang="en-US" dirty="0" smtClean="0"/>
              <a:t> </a:t>
            </a:r>
            <a:r>
              <a:rPr lang="en-US" dirty="0" err="1" smtClean="0"/>
              <a:t>oos</a:t>
            </a:r>
            <a:r>
              <a:rPr lang="en-US" dirty="0" smtClean="0"/>
              <a:t> = new </a:t>
            </a:r>
            <a:r>
              <a:rPr lang="en-US" dirty="0" err="1" smtClean="0"/>
              <a:t>ObjectOutputStream</a:t>
            </a:r>
            <a:r>
              <a:rPr lang="en-US" dirty="0" smtClean="0"/>
              <a:t>(new </a:t>
            </a:r>
            <a:r>
              <a:rPr lang="en-US" dirty="0" err="1" smtClean="0"/>
              <a:t>FileOutputStream</a:t>
            </a:r>
            <a:r>
              <a:rPr lang="en-US" dirty="0" smtClean="0"/>
              <a:t>(filename)))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oos.writeObject</a:t>
            </a:r>
            <a:r>
              <a:rPr lang="en-US" dirty="0" smtClean="0"/>
              <a:t>(people);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("File has been written");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catch(Exception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ArrayList</a:t>
            </a:r>
            <a:r>
              <a:rPr lang="en-US" dirty="0" smtClean="0"/>
              <a:t>&lt;Person&gt; </a:t>
            </a:r>
            <a:r>
              <a:rPr lang="en-US" dirty="0" err="1" smtClean="0"/>
              <a:t>newPeople</a:t>
            </a:r>
            <a:r>
              <a:rPr lang="en-US" dirty="0" smtClean="0"/>
              <a:t>= new </a:t>
            </a:r>
            <a:r>
              <a:rPr lang="en-US" dirty="0" err="1" smtClean="0"/>
              <a:t>ArrayList</a:t>
            </a:r>
            <a:r>
              <a:rPr lang="en-US" dirty="0" smtClean="0"/>
              <a:t>&lt;Person&gt;();// </a:t>
            </a:r>
            <a:r>
              <a:rPr lang="ru-RU" dirty="0" err="1" smtClean="0"/>
              <a:t>десериализация</a:t>
            </a:r>
            <a:r>
              <a:rPr lang="ru-RU" dirty="0" smtClean="0"/>
              <a:t> в новый список</a:t>
            </a:r>
          </a:p>
          <a:p>
            <a:r>
              <a:rPr lang="ru-RU" dirty="0" smtClean="0"/>
              <a:t>        </a:t>
            </a:r>
            <a:r>
              <a:rPr lang="en-US" dirty="0" smtClean="0"/>
              <a:t>try(</a:t>
            </a:r>
            <a:r>
              <a:rPr lang="en-US" dirty="0" err="1" smtClean="0"/>
              <a:t>ObjectInputStream</a:t>
            </a:r>
            <a:r>
              <a:rPr lang="en-US" dirty="0" smtClean="0"/>
              <a:t> </a:t>
            </a:r>
            <a:r>
              <a:rPr lang="en-US" dirty="0" err="1" smtClean="0"/>
              <a:t>ois</a:t>
            </a:r>
            <a:r>
              <a:rPr lang="en-US" dirty="0" smtClean="0"/>
              <a:t> = new </a:t>
            </a:r>
            <a:r>
              <a:rPr lang="en-US" dirty="0" err="1" smtClean="0"/>
              <a:t>ObjectInputStream</a:t>
            </a:r>
            <a:r>
              <a:rPr lang="en-US" dirty="0" smtClean="0"/>
              <a:t>(new </a:t>
            </a:r>
            <a:r>
              <a:rPr lang="en-US" dirty="0" err="1" smtClean="0"/>
              <a:t>FileInputStream</a:t>
            </a:r>
            <a:r>
              <a:rPr lang="en-US" dirty="0" smtClean="0"/>
              <a:t>(filename)))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newPeople</a:t>
            </a:r>
            <a:r>
              <a:rPr lang="en-US" dirty="0" smtClean="0"/>
              <a:t>=((</a:t>
            </a:r>
            <a:r>
              <a:rPr lang="en-US" dirty="0" err="1" smtClean="0"/>
              <a:t>ArrayList</a:t>
            </a:r>
            <a:r>
              <a:rPr lang="en-US" dirty="0" smtClean="0"/>
              <a:t>&lt;Person&gt;)</a:t>
            </a:r>
            <a:r>
              <a:rPr lang="en-US" dirty="0" err="1" smtClean="0"/>
              <a:t>ois.readObject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catch(Exception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for(Person p : </a:t>
            </a:r>
            <a:r>
              <a:rPr lang="en-US" dirty="0" err="1" smtClean="0"/>
              <a:t>newPeople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("Name: %s \t Age: %d \n", </a:t>
            </a:r>
            <a:r>
              <a:rPr lang="en-US" dirty="0" err="1" smtClean="0"/>
              <a:t>p.getName</a:t>
            </a:r>
            <a:r>
              <a:rPr lang="en-US" dirty="0" smtClean="0"/>
              <a:t>(), </a:t>
            </a:r>
            <a:r>
              <a:rPr lang="en-US" dirty="0" err="1" smtClean="0"/>
              <a:t>p.getAge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class Person implements Serializable{</a:t>
            </a:r>
          </a:p>
          <a:p>
            <a:r>
              <a:rPr lang="en-US" dirty="0" smtClean="0"/>
              <a:t>    private String name;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r>
              <a:rPr lang="en-US" dirty="0" smtClean="0"/>
              <a:t>    private double height;</a:t>
            </a:r>
          </a:p>
          <a:p>
            <a:r>
              <a:rPr lang="en-US" dirty="0" smtClean="0"/>
              <a:t>    private </a:t>
            </a:r>
            <a:r>
              <a:rPr lang="en-US" dirty="0" err="1" smtClean="0"/>
              <a:t>boolean</a:t>
            </a:r>
            <a:r>
              <a:rPr lang="en-US" dirty="0" smtClean="0"/>
              <a:t> married;</a:t>
            </a:r>
          </a:p>
          <a:p>
            <a:r>
              <a:rPr lang="en-US" dirty="0" smtClean="0"/>
              <a:t>    Person(String n, </a:t>
            </a:r>
            <a:r>
              <a:rPr lang="en-US" dirty="0" err="1" smtClean="0"/>
              <a:t>int</a:t>
            </a:r>
            <a:r>
              <a:rPr lang="en-US" dirty="0" smtClean="0"/>
              <a:t> a, double h, </a:t>
            </a:r>
            <a:r>
              <a:rPr lang="en-US" dirty="0" err="1" smtClean="0"/>
              <a:t>boolean</a:t>
            </a:r>
            <a:r>
              <a:rPr lang="en-US" dirty="0" smtClean="0"/>
              <a:t> m){</a:t>
            </a:r>
          </a:p>
          <a:p>
            <a:endParaRPr lang="en-US" dirty="0" smtClean="0"/>
          </a:p>
          <a:p>
            <a:r>
              <a:rPr lang="en-US" dirty="0" smtClean="0"/>
              <a:t>        name=n;</a:t>
            </a:r>
          </a:p>
          <a:p>
            <a:r>
              <a:rPr lang="en-US" dirty="0" smtClean="0"/>
              <a:t>        age=a;</a:t>
            </a:r>
          </a:p>
          <a:p>
            <a:r>
              <a:rPr lang="en-US" dirty="0" smtClean="0"/>
              <a:t>        height=h;</a:t>
            </a:r>
          </a:p>
          <a:p>
            <a:r>
              <a:rPr lang="en-US" dirty="0" smtClean="0"/>
              <a:t>        married=m;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String </a:t>
            </a:r>
            <a:r>
              <a:rPr lang="en-US" dirty="0" err="1" smtClean="0"/>
              <a:t>getName</a:t>
            </a:r>
            <a:r>
              <a:rPr lang="en-US" dirty="0" smtClean="0"/>
              <a:t>() {return name;}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getAge</a:t>
            </a:r>
            <a:r>
              <a:rPr lang="en-US" dirty="0" smtClean="0"/>
              <a:t>(){ return age;}</a:t>
            </a:r>
          </a:p>
          <a:p>
            <a:r>
              <a:rPr lang="en-US" dirty="0" smtClean="0"/>
              <a:t>    double </a:t>
            </a:r>
            <a:r>
              <a:rPr lang="en-US" dirty="0" err="1" smtClean="0"/>
              <a:t>getHeight</a:t>
            </a:r>
            <a:r>
              <a:rPr lang="en-US" dirty="0" smtClean="0"/>
              <a:t>(){return height;}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getMarried</a:t>
            </a:r>
            <a:r>
              <a:rPr lang="en-US" dirty="0" smtClean="0"/>
              <a:t>(){return married;}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885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text = "Hello world of Java!";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=new </a:t>
            </a:r>
            <a:r>
              <a:rPr lang="en-US" dirty="0" err="1" smtClean="0"/>
              <a:t>FileOutputStream</a:t>
            </a:r>
            <a:r>
              <a:rPr lang="en-US" dirty="0" smtClean="0"/>
              <a:t>("D://notes.txt"))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byte[] buffer = </a:t>
            </a:r>
            <a:r>
              <a:rPr lang="en-US" dirty="0" err="1" smtClean="0"/>
              <a:t>text.getBytes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fos.write</a:t>
            </a:r>
            <a:r>
              <a:rPr lang="en-US" dirty="0" smtClean="0"/>
              <a:t>(buffer, 0, </a:t>
            </a:r>
            <a:r>
              <a:rPr lang="en-US" dirty="0" err="1" smtClean="0"/>
              <a:t>buffer.length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("The file has been written");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494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FileInputStream</a:t>
            </a:r>
            <a:r>
              <a:rPr lang="en-US" dirty="0" smtClean="0"/>
              <a:t> fin=new </a:t>
            </a:r>
            <a:r>
              <a:rPr lang="en-US" dirty="0" err="1" smtClean="0"/>
              <a:t>FileInputStream</a:t>
            </a:r>
            <a:r>
              <a:rPr lang="en-US" dirty="0" smtClean="0"/>
              <a:t>("D://notes.txt"))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System.out.printf</a:t>
            </a:r>
            <a:r>
              <a:rPr lang="en-US" dirty="0" smtClean="0"/>
              <a:t>("File size: %d bytes \n", </a:t>
            </a:r>
            <a:r>
              <a:rPr lang="en-US" dirty="0" err="1" smtClean="0"/>
              <a:t>fin.available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=-1;</a:t>
            </a:r>
          </a:p>
          <a:p>
            <a:r>
              <a:rPr lang="en-US" dirty="0" smtClean="0"/>
              <a:t>            while((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fin.read</a:t>
            </a:r>
            <a:r>
              <a:rPr lang="en-US" dirty="0" smtClean="0"/>
              <a:t>())!=-1){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46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FileInputStream</a:t>
            </a:r>
            <a:r>
              <a:rPr lang="en-US" dirty="0" smtClean="0"/>
              <a:t> fin=new </a:t>
            </a:r>
            <a:r>
              <a:rPr lang="en-US" dirty="0" err="1" smtClean="0"/>
              <a:t>FileInputStream</a:t>
            </a:r>
            <a:r>
              <a:rPr lang="en-US" dirty="0" smtClean="0"/>
              <a:t>("D://SomeDir//notes.txt");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=new </a:t>
            </a:r>
            <a:r>
              <a:rPr lang="en-US" dirty="0" err="1" smtClean="0"/>
              <a:t>FileOutputStream</a:t>
            </a:r>
            <a:r>
              <a:rPr lang="en-US" dirty="0" smtClean="0"/>
              <a:t>("D://SomeDir//notes_new.txt"))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byte[] buffer = new byte[</a:t>
            </a:r>
            <a:r>
              <a:rPr lang="en-US" dirty="0" err="1" smtClean="0"/>
              <a:t>fin.available</a:t>
            </a:r>
            <a:r>
              <a:rPr lang="en-US" dirty="0" smtClean="0"/>
              <a:t>()];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fin.read</a:t>
            </a:r>
            <a:r>
              <a:rPr lang="en-US" dirty="0" smtClean="0"/>
              <a:t>(buffer, 0, </a:t>
            </a:r>
            <a:r>
              <a:rPr lang="en-US" dirty="0" err="1" smtClean="0"/>
              <a:t>buffer.length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fos.write</a:t>
            </a:r>
            <a:r>
              <a:rPr lang="en-US" dirty="0" smtClean="0"/>
              <a:t>(buffer, 0, </a:t>
            </a:r>
            <a:r>
              <a:rPr lang="en-US" dirty="0" err="1" smtClean="0"/>
              <a:t>buffer.length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88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FileInputStream</a:t>
            </a:r>
            <a:r>
              <a:rPr lang="en-US" dirty="0" smtClean="0"/>
              <a:t> fin=new </a:t>
            </a:r>
            <a:r>
              <a:rPr lang="en-US" dirty="0" err="1" smtClean="0"/>
              <a:t>FileInputStream</a:t>
            </a:r>
            <a:r>
              <a:rPr lang="en-US" dirty="0" smtClean="0"/>
              <a:t>("D://SomeDir//notes.txt"))</a:t>
            </a:r>
          </a:p>
          <a:p>
            <a:r>
              <a:rPr lang="en-US" dirty="0" smtClean="0"/>
              <a:t>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=-1;</a:t>
            </a:r>
          </a:p>
          <a:p>
            <a:r>
              <a:rPr lang="en-US" dirty="0" smtClean="0"/>
              <a:t>            while((</a:t>
            </a:r>
            <a:r>
              <a:rPr lang="en-US" dirty="0" err="1" smtClean="0"/>
              <a:t>i</a:t>
            </a:r>
            <a:r>
              <a:rPr lang="en-US" dirty="0" smtClean="0"/>
              <a:t>=</a:t>
            </a:r>
            <a:r>
              <a:rPr lang="en-US" dirty="0" err="1" smtClean="0"/>
              <a:t>fin.read</a:t>
            </a:r>
            <a:r>
              <a:rPr lang="en-US" dirty="0" smtClean="0"/>
              <a:t>())!=-1){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921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ByteArrayOutputStream</a:t>
            </a:r>
            <a:r>
              <a:rPr lang="en-US" dirty="0" smtClean="0"/>
              <a:t> </a:t>
            </a:r>
            <a:r>
              <a:rPr lang="en-US" dirty="0" err="1" smtClean="0"/>
              <a:t>baos</a:t>
            </a:r>
            <a:r>
              <a:rPr lang="en-US" dirty="0" smtClean="0"/>
              <a:t> = new </a:t>
            </a:r>
            <a:r>
              <a:rPr lang="en-US" dirty="0" err="1" smtClean="0"/>
              <a:t>ByteArrayOutputStream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String text = "Hello World!";</a:t>
            </a:r>
          </a:p>
          <a:p>
            <a:r>
              <a:rPr lang="en-US" dirty="0" smtClean="0"/>
              <a:t>        byte[] buffer = </a:t>
            </a:r>
            <a:r>
              <a:rPr lang="en-US" dirty="0" err="1" smtClean="0"/>
              <a:t>text.getBytes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try{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baos.write</a:t>
            </a:r>
            <a:r>
              <a:rPr lang="en-US" dirty="0" smtClean="0"/>
              <a:t>(buffer);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catch(Exception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baos.toString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byte[] array = </a:t>
            </a:r>
            <a:r>
              <a:rPr lang="en-US" dirty="0" err="1" smtClean="0"/>
              <a:t>baos.toByteArray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for(byte b: array){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((char)b);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251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ByteArrayOutputStream</a:t>
            </a:r>
            <a:r>
              <a:rPr lang="en-US" dirty="0" smtClean="0"/>
              <a:t> </a:t>
            </a:r>
            <a:r>
              <a:rPr lang="en-US" dirty="0" err="1" smtClean="0"/>
              <a:t>baos</a:t>
            </a:r>
            <a:r>
              <a:rPr lang="en-US" dirty="0" smtClean="0"/>
              <a:t> = new </a:t>
            </a:r>
            <a:r>
              <a:rPr lang="en-US" dirty="0" err="1" smtClean="0"/>
              <a:t>ByteArrayOutputStream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String text = "Hello World!";</a:t>
            </a:r>
          </a:p>
          <a:p>
            <a:r>
              <a:rPr lang="en-US" dirty="0" smtClean="0"/>
              <a:t>        byte[] buffer = </a:t>
            </a:r>
            <a:r>
              <a:rPr lang="en-US" dirty="0" err="1" smtClean="0"/>
              <a:t>text.getBytes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try{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baos.write</a:t>
            </a:r>
            <a:r>
              <a:rPr lang="en-US" dirty="0" smtClean="0"/>
              <a:t>(buffer);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catch(Exception ex){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FileOutputStream</a:t>
            </a:r>
            <a:r>
              <a:rPr lang="en-US" dirty="0" smtClean="0"/>
              <a:t> </a:t>
            </a:r>
            <a:r>
              <a:rPr lang="en-US" dirty="0" err="1" smtClean="0"/>
              <a:t>fos</a:t>
            </a:r>
            <a:r>
              <a:rPr lang="en-US" dirty="0" smtClean="0"/>
              <a:t> = new </a:t>
            </a:r>
            <a:r>
              <a:rPr lang="en-US" dirty="0" err="1" smtClean="0"/>
              <a:t>FileOutputStream</a:t>
            </a:r>
            <a:r>
              <a:rPr lang="en-US" dirty="0" smtClean="0"/>
              <a:t>("hello.txt")){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baos.writeTo</a:t>
            </a:r>
            <a:r>
              <a:rPr lang="en-US" dirty="0" smtClean="0"/>
              <a:t>(</a:t>
            </a:r>
            <a:r>
              <a:rPr lang="en-US" dirty="0" err="1" smtClean="0"/>
              <a:t>fos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</a:t>
            </a:r>
            <a:r>
              <a:rPr lang="en-US" dirty="0" err="1" smtClean="0"/>
              <a:t>IOException</a:t>
            </a:r>
            <a:r>
              <a:rPr lang="en-US" dirty="0" smtClean="0"/>
              <a:t> 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0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text = "Hello world!";</a:t>
            </a:r>
          </a:p>
          <a:p>
            <a:r>
              <a:rPr lang="en-US" dirty="0" smtClean="0"/>
              <a:t>        byte[] buffer = </a:t>
            </a:r>
            <a:r>
              <a:rPr lang="en-US" dirty="0" err="1" smtClean="0"/>
              <a:t>text.getBytes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ByteArrayInputStream</a:t>
            </a:r>
            <a:r>
              <a:rPr lang="en-US" dirty="0" smtClean="0"/>
              <a:t> in = new </a:t>
            </a:r>
            <a:r>
              <a:rPr lang="en-US" dirty="0" err="1" smtClean="0"/>
              <a:t>ByteArrayInputStream</a:t>
            </a:r>
            <a:r>
              <a:rPr lang="en-US" dirty="0" smtClean="0"/>
              <a:t>(buffer);</a:t>
            </a:r>
          </a:p>
          <a:p>
            <a:r>
              <a:rPr lang="en-US" dirty="0" smtClean="0"/>
              <a:t>        try(</a:t>
            </a:r>
            <a:r>
              <a:rPr lang="en-US" dirty="0" err="1" smtClean="0"/>
              <a:t>BufferedInputStream</a:t>
            </a:r>
            <a:r>
              <a:rPr lang="en-US" dirty="0" smtClean="0"/>
              <a:t> </a:t>
            </a:r>
            <a:r>
              <a:rPr lang="en-US" dirty="0" err="1" smtClean="0"/>
              <a:t>bis</a:t>
            </a:r>
            <a:r>
              <a:rPr lang="en-US" dirty="0" smtClean="0"/>
              <a:t> = new </a:t>
            </a:r>
            <a:r>
              <a:rPr lang="en-US" dirty="0" err="1" smtClean="0"/>
              <a:t>BufferedInputStream</a:t>
            </a:r>
            <a:r>
              <a:rPr lang="en-US" dirty="0" smtClean="0"/>
              <a:t>(in)){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int</a:t>
            </a:r>
            <a:r>
              <a:rPr lang="en-US" dirty="0" smtClean="0"/>
              <a:t> c;</a:t>
            </a:r>
          </a:p>
          <a:p>
            <a:r>
              <a:rPr lang="en-US" dirty="0" smtClean="0"/>
              <a:t>            while((c=</a:t>
            </a:r>
            <a:r>
              <a:rPr lang="en-US" dirty="0" err="1" smtClean="0"/>
              <a:t>bis.read</a:t>
            </a:r>
            <a:r>
              <a:rPr lang="en-US" dirty="0" smtClean="0"/>
              <a:t>())!=-1){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System.out.print</a:t>
            </a:r>
            <a:r>
              <a:rPr lang="en-US" dirty="0" smtClean="0"/>
              <a:t>((char)c);</a:t>
            </a:r>
          </a:p>
          <a:p>
            <a:r>
              <a:rPr lang="en-US" dirty="0" smtClean="0"/>
              <a:t>            }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catch(Exception e){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0703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err="1" smtClean="0"/>
              <a:t>com.helloworld</a:t>
            </a:r>
            <a:r>
              <a:rPr lang="en-US" dirty="0" smtClean="0"/>
              <a:t>;</a:t>
            </a:r>
          </a:p>
          <a:p>
            <a:r>
              <a:rPr lang="en-US" dirty="0" smtClean="0"/>
              <a:t>import java.io.*;</a:t>
            </a:r>
          </a:p>
          <a:p>
            <a:r>
              <a:rPr lang="en-US" dirty="0" smtClean="0"/>
              <a:t>public class Main{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String text = "Hello world!";</a:t>
            </a:r>
          </a:p>
          <a:p>
            <a:r>
              <a:rPr lang="en-US" dirty="0" smtClean="0"/>
              <a:t>        try (</a:t>
            </a:r>
            <a:r>
              <a:rPr lang="en-US" dirty="0" err="1" smtClean="0"/>
              <a:t>FileOutputStream</a:t>
            </a:r>
            <a:r>
              <a:rPr lang="en-US" dirty="0" smtClean="0"/>
              <a:t> out = new </a:t>
            </a:r>
            <a:r>
              <a:rPr lang="en-US" dirty="0" err="1" smtClean="0"/>
              <a:t>FileOutputStream</a:t>
            </a:r>
            <a:r>
              <a:rPr lang="en-US" dirty="0" smtClean="0"/>
              <a:t>("notes.txt");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BufferedOutputStream</a:t>
            </a:r>
            <a:r>
              <a:rPr lang="en-US" dirty="0" smtClean="0"/>
              <a:t> </a:t>
            </a:r>
            <a:r>
              <a:rPr lang="en-US" dirty="0" err="1" smtClean="0"/>
              <a:t>bos</a:t>
            </a:r>
            <a:r>
              <a:rPr lang="en-US" dirty="0" smtClean="0"/>
              <a:t> = new </a:t>
            </a:r>
            <a:r>
              <a:rPr lang="en-US" dirty="0" err="1" smtClean="0"/>
              <a:t>BufferedOutputStream</a:t>
            </a:r>
            <a:r>
              <a:rPr lang="en-US" dirty="0" smtClean="0"/>
              <a:t>(out)) {</a:t>
            </a:r>
          </a:p>
          <a:p>
            <a:r>
              <a:rPr lang="en-US" dirty="0" smtClean="0"/>
              <a:t>            byte[] buffer = </a:t>
            </a:r>
            <a:r>
              <a:rPr lang="en-US" dirty="0" err="1" smtClean="0"/>
              <a:t>text.getBytes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bos.write</a:t>
            </a:r>
            <a:r>
              <a:rPr lang="en-US" dirty="0" smtClean="0"/>
              <a:t>(buffer, 0, </a:t>
            </a:r>
            <a:r>
              <a:rPr lang="en-US" dirty="0" err="1" smtClean="0"/>
              <a:t>buffer.length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} catch (</a:t>
            </a:r>
            <a:r>
              <a:rPr lang="en-US" dirty="0" err="1" smtClean="0"/>
              <a:t>IOException</a:t>
            </a:r>
            <a:r>
              <a:rPr lang="en-US" dirty="0" smtClean="0"/>
              <a:t> ex)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ex.getMessage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        }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325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14.01.2023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14.01.2023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omeDir\Hello.txt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hyperlink" Target="file:///C:\SomeDir\Hello2.tx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600400"/>
          </a:xfrm>
        </p:spPr>
        <p:txBody>
          <a:bodyPr rtlCol="0">
            <a:noAutofit/>
          </a:bodyPr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Работа с файлами.</a:t>
            </a: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</a:t>
            </a:r>
            <a:r>
              <a:rPr lang="en-US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endParaRPr lang="en-US" altLang="en-US" sz="2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Наиболее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версия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считываемому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файлу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открыт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указанному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пути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генерируется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1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fin=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"D://SomeDir//notes.txt"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"File size: %d bytes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fin.available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04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случае мы считываем каждый отдельный байт в переменную i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while((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())!=-1){ </a:t>
            </a:r>
            <a:endParaRPr lang="ru-RU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Когда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потоке больше нет данных для чтения, метод возвращает число -1.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Затем каждый считанный байт конвертируется в объект типа </a:t>
            </a:r>
            <a:r>
              <a:rPr lang="ru-RU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выводится на консоль.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Подобным образом можно считать данные в массив байтов и затем производить с ним манипуляции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byte[] buffer = new byte[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fin.available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fin.available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  <a:endParaRPr lang="en-US" altLang="en-US" sz="2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("File data:");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buffer.length;i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endParaRPr lang="en-US" altLang="en-US" sz="2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((char)buffer[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3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2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FileInputStream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fin=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FileInputStream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"D://SomeDir//notes.txt"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FileOutputStream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fos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FileOutputStream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"D://SomeDir//notes_new.txt"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byte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[] buffer =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byte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fin.available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()]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fin.read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(buffer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0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buffer.</a:t>
            </a:r>
            <a:r>
              <a:rPr lang="en-US" altLang="en-US" sz="19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length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fos.write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(buffer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0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buffer.</a:t>
            </a:r>
            <a:r>
              <a:rPr lang="en-US" altLang="en-US" sz="19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length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9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4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предназначены прежде всего для записи двоичных файлов, то есть для записи и чтения байтов. И хотя они также могут использоваться для работы с текстовыми файлами, но все же для этой задачи больше подходят другие классы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завершении работы с потоком его надо закрыть с помощью метода </a:t>
            </a: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определен в интерфейсе </a:t>
            </a: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Closeable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Метод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следующее определение: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close() throws </a:t>
            </a:r>
            <a:r>
              <a:rPr lang="en-US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 интерфейс уже реализуется в классах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через них и во всех классах потоков.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закрытии потока освобождаются все выделенные для него ресурсы, например, файл. В случае, если поток окажется не закрыт, может происходить утечка памяти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два способа закрытия файла. Первый традиционный заключается в использовании блока 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89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3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fin=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fin =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"D://SomeDir//notes.txt"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en-US" sz="23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altLang="en-US" sz="23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3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3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(fin!=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fin.close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3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59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открытии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произойти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ввода-вывода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try.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уверенным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любом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закроется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возникнет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ошибка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close()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finally. И,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close()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генерировать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вложенный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try..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Java 7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еще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способ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close.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способ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try-with-resources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(try-с-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ресурсами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объектами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AutoCloseable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реализуют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Closeable,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очередь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AutoCloseable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7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fin=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"D://SomeDir//notes.txt"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fin.read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15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try(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название_класса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имя_переменной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конструктор_класса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catch.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окончания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try у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вызывается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close().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указать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точку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запятой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try(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fin=new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C://SomeDir//Hello.txt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C://SomeDir//Hello2.txt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"))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//..................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 fontScale="90000"/>
          </a:bodyPr>
          <a:lstStyle/>
          <a:p>
            <a:r>
              <a:rPr lang="ru-RU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Отличительной чертой многих языков программирования является работа с файлами и потоками.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основной функционал работы с потоками сосредоточен в классах из пакета 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Ключевым понятием здесь является понятие 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Хотя понятие "поток" в программировании довольно перегружено и может обозначать множество различных концепций. В данном случае применительно к работе с файлами и вводом-выводом мы будем говорить о потоке (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как об абстракции, которая используется для чтения или записи информации (файлов, сокетов, текста консоли и т.д.).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 связан с реальным физическим устройством с помощью системы ввода-вывода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У нас может быть определен поток, который связан с файлом и через который мы можем вести чтение или запись файла. Это также может быть поток, связанный с сетевым сокетом, с помощью которого можно получить или отправить данные в сети. Все эти задачи: чтение и запись различных файлов, обмен информацией по сети,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ввод-вывод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консоли мы будем решать в </a:t>
            </a:r>
            <a:r>
              <a:rPr lang="ru-RU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помощью потоков.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Объект, из которого можно считать данные, называется 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потоком ввода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объект, в который можно записывать данные, - 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потоком вывода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если надо считать содержание файла, то применяется поток ввода, а если надо записать в файл - то поток вывода.</a:t>
            </a: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всех классов, управляющих потоками байтов, находятся два абстрактных класса: 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(представляющий потоки ввода) 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(представляющий потоки вывода</a:t>
            </a:r>
            <a:r>
              <a:rPr lang="ru-RU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(для чтения потоков символов) и 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(для записи потоков символов).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пакетом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массивами байтов - их чтения и записи используются классы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</a:t>
            </a: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 байтов и класс </a:t>
            </a:r>
            <a:r>
              <a:rPr lang="ru-RU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входной поток, использующий в качестве источника данных массив байтов. Он имеет следующие конструкторы: 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параметров конструкторы используют массив байтов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из которого производится считывание, смещение относительно начала массива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offset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количество считываемых символов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array1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byte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[]{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byteStream1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(array1)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((b=byteStream1.read())!=-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 = 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byte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array2 =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byteStream2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(array2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((c=byteStream2.read())!=-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массива байт и класс </a:t>
            </a:r>
            <a:r>
              <a:rPr lang="ru-RU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1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поток вывода, использующий массив байтов в качестве места вывода. Чтобы создать объект данного класса, мы можем использовать один из его конструкторов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endParaRPr lang="en-US" alt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ru-RU" alt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1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Первая 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версия создает массив для хранения байтов длиной в 32 байта, а вторая версия создает массив длиной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91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text = </a:t>
            </a:r>
            <a:r>
              <a:rPr lang="en-US" altLang="en-US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byte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baos.write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baos.toString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byte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array =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baos.toByteArray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for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b: array){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)b)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write,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защищенное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(protected byte[]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write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вызов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блок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try..catch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и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toByteArray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получить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текста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виде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writeTo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вывести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1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text = 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byte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baos.write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"hello.txt"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baos.writeTo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e){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e.getMessage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ru-RU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ByteArrayOutputStream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15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 fontScale="90000"/>
          </a:bodyPr>
          <a:lstStyle/>
          <a:p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9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оптимизации операций ввода-вывода используются буферизуемые потоки. Эти потоки добавляют к стандартным специальный буфер в памяти, с помощью которого повышается производительность при чтении и записи потоков. 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накапливает вводимые данные в специальном буфере без постоянного обращения к устройству ввода. Класс </a:t>
            </a:r>
            <a:r>
              <a:rPr lang="ru-RU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два конструктора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ru-RU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ru-RU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bufSize</a:t>
            </a:r>
            <a:r>
              <a:rPr lang="ru-RU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это поток ввода, с которого данные будут считываться в буфер. Второй параметр - размер буфера.</a:t>
            </a:r>
            <a:endParaRPr lang="ru-RU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2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 = 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byte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(in)){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((c=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bis.read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65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конструкторе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обладает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read(),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read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каждый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</a:t>
            </a: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Фактические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самое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прибегая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буферизированному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потоку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оптимизирует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Естественно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вместо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ByteArrayInputStream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любой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унаследован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23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</a:t>
            </a:r>
            <a:r>
              <a:rPr lang="en-US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endParaRPr lang="en-US" alt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endParaRPr lang="en-US" alt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управляющих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байтовыми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потоками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available():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close():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останется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возвратит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read(byte[] buffer):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считанных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считано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read(byte[] buffer,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length):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length,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считанные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помещаются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buffer[offset].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прочитанных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skip(long number):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пакетом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8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3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аналогично создает буфер для потоков вывода. Этот буфер накапливает выводимые байты без постоянного обращения к устройству. И когда буфер заполнен, производится запись данных. </a:t>
            </a:r>
            <a:r>
              <a:rPr lang="en-US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два конструктора: </a:t>
            </a:r>
            <a:endParaRPr lang="en-US" alt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bufSize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- это поток вывода, который унаследован от </a:t>
            </a:r>
            <a:r>
              <a:rPr lang="en-US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 второй параметр - размер буфера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1793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конструкторе принимает в качестве параметра объект </a:t>
            </a:r>
            <a:r>
              <a:rPr lang="ru-RU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в данном случае это файловый поток вывода </a:t>
            </a:r>
            <a:r>
              <a:rPr lang="ru-RU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также производится запись в файл. Опять же </a:t>
            </a:r>
            <a:r>
              <a:rPr lang="ru-RU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не добавляет много новой функциональности, он просто оптимизирует действие потока вывода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44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 = 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"notes.txt"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(out))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bos.write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r>
              <a:rPr lang="en-US" altLang="en-US" sz="24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Буферизованные потоки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BufferedInputStream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BufferedOutputStream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96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/>
          </a:bodyPr>
          <a:lstStyle/>
          <a:p>
            <a:r>
              <a:rPr lang="ru-RU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altLang="en-US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6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2158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1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7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 именно тот класс, который используется для вывода на консоль. Когда мы выводим на консоль некоторую информацию с помощью вызова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 тем самым мы задействует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переменная 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классе 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 раз и представляет объект класса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 метод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-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 метод класса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полезен не только для вывода на консоль. Мы можем использовать данный класс для записи информации в поток вывода.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 ряд конструкторов: 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autoFlushingOn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autoFlushingOn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outputFileName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outputFileName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throws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FileNotFoundException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UnsupportedEncodingException</a:t>
            </a:r>
            <a:r>
              <a:rPr lang="en-US" altLang="en-US" sz="17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это объект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который производится запись. Параметр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autoFlushingOn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 значении 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автоматически записывать данные в поток вывода. </a:t>
            </a:r>
            <a:r>
              <a:rPr lang="ru-RU" altLang="en-US" sz="1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умолчанию этот параметр равен </a:t>
            </a:r>
            <a:r>
              <a:rPr lang="en-US" altLang="en-US" sz="17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указать кодировку символов. В качестве источника для записи данных вместо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объект 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 строковый путь, по которому будет создаваться файл. Для вывода информации в выходной поток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следующие методы: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строковой информации с переводом строки 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print():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 строковой информации без перевода строки </a:t>
            </a:r>
            <a:r>
              <a:rPr lang="en-US" altLang="en-US" sz="17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форматированный вывод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 = 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Привет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мир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"C://SomeDir//notes3.txt"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0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out).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могли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бы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других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endParaRPr lang="en-US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filename</a:t>
            </a:r>
            <a:r>
              <a:rPr lang="en-US" alt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en-US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(В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выводом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 в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Кроме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того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любой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наследник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write.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29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"notes3.txt"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World!"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"Welcome to Java!"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printStream.printf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"Name: %s Age: %d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message = 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byte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message_toBytes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message.getBytes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printStream.write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message_toBytes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message_toBytes.</a:t>
            </a:r>
            <a:r>
              <a:rPr lang="en-US" altLang="en-US" sz="20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"The file has been written"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88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en-US" altLang="en-US" sz="17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похож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можно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консоль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любой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другой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ряд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конструкторов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 file):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учетом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csn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сбрасывая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него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out,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второй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имени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String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информацию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указанному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имени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кодировку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csn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(Writer out):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Writer,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идет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(Writer out,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autoFlush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Writer,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второй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указывает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Writer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Appendable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Closable и Flushable, и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представляемый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надо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закрывать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записи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en-US" altLang="en-US" sz="17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применим данный класс для вывода на консоль: 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try(</a:t>
            </a:r>
            <a:r>
              <a:rPr lang="en-US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pw = new 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endParaRPr lang="en-US" alt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pw.println</a:t>
            </a:r>
            <a:r>
              <a:rPr lang="en-US" alt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world!"); </a:t>
            </a:r>
            <a:endParaRPr lang="en-US" alt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потока вывода здесь применяется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 на консоль будет выведена строка "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!".</a:t>
            </a:r>
            <a:endParaRPr lang="ru-RU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Форматируемый ввод и вывод.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PrintWriter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7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/>
          </a:bodyPr>
          <a:lstStyle/>
          <a:p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endParaRPr lang="en-US" altLang="en-US" sz="2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бинарными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потоками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записи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Свою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он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реализует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close():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flush():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очищает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содержимое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b):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параметром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b;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write(byte[] buffer):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write(byte[] buffer,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length):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выходной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равное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length,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buffer,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смещения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offset,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есть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элемента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buffer[offset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пакетом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3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позволяют записывать и считывать данные примитивных типов.</a:t>
            </a:r>
          </a:p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данных и </a:t>
            </a:r>
            <a:r>
              <a:rPr lang="ru-RU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ru-R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поток вывода и предназначен для записи данных примитивных типов, таких, как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т.д. Для записи каждого из примитивных типов предназначен свой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writeBoolean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 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булевое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однобайтовое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writeByte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1 байт, которые представлен в виде целочисленного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2-байтовое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writeDouble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8-байтовое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writeFloat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4-байтовое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целочисленное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writeLong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writeShort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записывает в поток строку в кодировке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1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данных и </a:t>
            </a:r>
            <a:r>
              <a:rPr lang="ru-RU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ru-RU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действует противоположным образом - он считывает из потока данные примитивных типов. Соответственно для каждого примитивного типа определен свой метод для считывания: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булевое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однобайтовое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readByte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1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readDouble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8-байтовое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readFloat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4-байтовое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целочисленное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readLong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readShort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значение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строку в кодировке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skipBytes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пропускает при чтении из потока n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байтов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0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16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Person tom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"Tom"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34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1.68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false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try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DataOutputStream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dos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DataOutputStream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FileOutputStream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data.bin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)))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dos.writeUTF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(tom.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dos.writeInt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tom.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dos.writeDouble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tom.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dos.writeBoolean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tom.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"File has been written"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DataInputStream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dos =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DataInputStream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FileInputStream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6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data.bin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)))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String name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dos.readUTF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dos.readInt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double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dos.readDouble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 =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dos.readBoolean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.printf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"Name: %s  Age: %d  Height: %f  Married: %b"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6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double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public </a:t>
            </a:r>
            <a:r>
              <a:rPr lang="en-US" altLang="en-US" sz="16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double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m)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{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6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=n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=h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=a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6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this</a:t>
            </a:r>
            <a:r>
              <a:rPr lang="en-US" altLang="en-US" sz="16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</a:t>
            </a:r>
            <a:r>
              <a:rPr lang="en-US" altLang="en-US" sz="1600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=m</a:t>
            </a: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6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99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записываем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out).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данном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будет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происходить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 с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выше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рассмотренных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типа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производится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запись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Затем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чтение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ранее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записанных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конструкторе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in).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Здесь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потоком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DataInputStream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63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/>
          </a:bodyPr>
          <a:lstStyle/>
          <a:p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96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Хотя с помощью ранее рассмотренных классов можно записывать текст в файлы, однако они предназначены прежде всего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с бинарными потоками данных, и их возможностей для полноценной работы с текстовыми файлами недостаточно. И для этой цели служат совсем другие классы, которые являются наследниками абстрактных классов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</a:t>
            </a:r>
            <a:r>
              <a:rPr lang="ru-RU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файлов. Класс </a:t>
            </a:r>
            <a:r>
              <a:rPr lang="ru-RU" altLang="en-US" sz="19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9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производным от класса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Он используется для записи текстовых файлов. Чтобы создать объект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использовать один из следующих конструкторов: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19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altLang="en-US" sz="19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19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altLang="en-US" sz="19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9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конструктор передается либо путь к файлу в виде строки, либо объект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ссылается на конкретный текстовый файл. Параметр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указывает, должны ли данные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дозаписываться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конец файла (если параметр равен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), либо файл должен перезаписываться. </a:t>
            </a:r>
            <a:endParaRPr lang="en-US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конструкторе использовался параметр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 значением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то есть файл будет перезаписываться. Затем с помощью методов, определенных в базовом классе </a:t>
            </a:r>
            <a:r>
              <a:rPr lang="ru-RU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производится запись данных.</a:t>
            </a:r>
            <a:endParaRPr lang="ru-RU" alt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writer =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"notes3.txt"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false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text = 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Gold!"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writer.write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(text)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writer.append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writer.append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'E'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writer.flush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7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файлов. </a:t>
            </a:r>
            <a:r>
              <a:rPr lang="ru-RU" altLang="en-US" sz="2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23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3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 от абстрактного класса 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предоставляет функциональность для чтения текстовых файлов. Для создания объекта </a:t>
            </a:r>
            <a:r>
              <a:rPr lang="en-US" altLang="en-US" sz="23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мы можем использовать один из его конструкторов: </a:t>
            </a:r>
            <a:endParaRPr lang="en-US" altLang="en-US" sz="2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file) </a:t>
            </a:r>
            <a:endParaRPr lang="en-US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FileDescriptor</a:t>
            </a:r>
            <a:r>
              <a:rPr lang="en-US" altLang="en-US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altLang="en-US" sz="23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en-US" sz="2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09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reader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"notes3.txt"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((c=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reader.read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())!=-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)c)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6310436" y="729001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используя методы, определенные в базом классе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произвести чтение файла: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1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</a:t>
            </a:r>
            <a:r>
              <a:rPr lang="en-US" altLang="en-US" sz="185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.*</a:t>
            </a:r>
            <a:r>
              <a:rPr lang="en-US" altLang="en-US" sz="185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java.util.Arrays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185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FileReader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reader =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FileReader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"notes3.txt"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char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[]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char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[</a:t>
            </a:r>
            <a:r>
              <a:rPr lang="en-US" altLang="en-US" sz="185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256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]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85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while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((c =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reader.read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))&gt;</a:t>
            </a:r>
            <a:r>
              <a:rPr lang="en-US" altLang="en-US" sz="185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0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(c &lt; </a:t>
            </a:r>
            <a:r>
              <a:rPr lang="en-US" altLang="en-US" sz="185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256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   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Arrays.</a:t>
            </a:r>
            <a:r>
              <a:rPr lang="en-US" altLang="en-US" sz="1850" i="1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copyOf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c)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   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85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}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185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185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185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18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и запись текстовых файлов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8326661" y="848741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мы можем считывать в промежуточный буфер из массива символов: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4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Абстрактные</a:t>
            </a:r>
            <a:r>
              <a:rPr lang="en-US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классы</a:t>
            </a:r>
            <a:r>
              <a:rPr lang="en-US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Reader и Writer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Абстрактный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текстовой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Рассмотрим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absract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void close():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ввода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следующего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таких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возвращается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read(char[] buffer):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длине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считанных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CharBuffer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считанных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достижении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конца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absract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read(char[] buffer,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count):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смещения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offset,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символы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count;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 skip(long count):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равное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count.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число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пропущенных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пакетом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5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/>
          </a:bodyPr>
          <a:lstStyle/>
          <a:p>
            <a:r>
              <a:rPr lang="ru-RU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alt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97022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текста через буфер и </a:t>
            </a:r>
            <a:r>
              <a:rPr lang="ru-RU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записывает текст в поток, предварительно буферизируя записываемые символы, тем самым снижая количество обращений к физическому носителю для записи данных. 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следующие конструкторы: 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параметра он принимает поток вывода, в который надо осуществить запись. Второй параметр указывает на размер буфера.</a:t>
            </a:r>
            <a:endParaRPr lang="ru-RU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BufferedWriter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bw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BufferedWriter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"notes4.txt"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String text = 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"Hello  World!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\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Hey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! Teachers! Leave the kids alone."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bw.write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(text)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Чтение текста и </a:t>
            </a:r>
            <a:r>
              <a:rPr lang="ru-RU" altLang="en-US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считывает текст из символьного потока ввода, буферизируя прочитанные символы. Использование буфера призвано увеличить производительность чтения данных из потока. 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имеет следующие конструкторы: 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sz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 кроме потока ввода, из которого производится чтение, также определяет размер буфера, в который будут считываться символы. Так как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наследуется от класса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он может использовать все те методы для чтения из потока, которые определены в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И также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определяет свой собственный метод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(), который позволяет считывать из потока построчно.</a:t>
            </a:r>
            <a:endParaRPr lang="ru-RU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5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"notes4.txt"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((c=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br.read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())!=-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)c)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13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Также можно считать текст построчно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"notes4.txt"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s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((s=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br.readLine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())!=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9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Считывание с консоли в файл </a:t>
            </a:r>
            <a:endParaRPr lang="en-US" altLang="en-US" sz="2000" b="1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Соединим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оба класса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для считывания с консоли в файл.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Здесь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устанавливается для чтения с консоли с помощью объекта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(System.in). В цикле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считывается введенный текст. И пока пользователь не введет строку "ESC", объект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будет записывать текст файл.</a:t>
            </a:r>
            <a:endParaRPr lang="ru-RU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1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(System.</a:t>
            </a:r>
            <a:r>
              <a:rPr lang="en-US" altLang="en-US" sz="2000" i="1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bw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"notes5.txt"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String text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while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(!(text =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br.readLine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()).equals(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"ESC"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bw.write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(text + 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bw.flush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}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Буферизация символьных потоков.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BufferedWriter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8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94212" y="2420888"/>
            <a:ext cx="7488832" cy="1944216"/>
          </a:xfrm>
        </p:spPr>
        <p:txBody>
          <a:bodyPr>
            <a:normAutofit/>
          </a:bodyPr>
          <a:lstStyle/>
          <a:p>
            <a:r>
              <a:rPr lang="ru-RU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0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представляет процесс записи состояния объекта в поток, соответственно процесс извлечения или восстановления состояния объекта из потока называется 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десериализацией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очень удобна, когда идет работа со сложными объектами.</a:t>
            </a:r>
          </a:p>
          <a:p>
            <a:r>
              <a:rPr lang="ru-RU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endParaRPr lang="ru-RU" sz="2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Сразу надо сказать, что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только те объекты, которые реализуют интерфейс 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Этот интерфейс не определяет никаких методов, просто он служит указателем системе, что объект, реализующий его, может быть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сериализован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7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всех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символьных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вывода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 append(char c):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 append(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CharSequence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chars):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конец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выходного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набор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chars.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Writer;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close():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 void flush():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очищает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буферы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потока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имеет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целочисленное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write(char[] buffer):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absract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void write(char[] buffer,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 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только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buffer.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Причем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отбор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массива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write(String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строку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26828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write(String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off,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некоторое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которое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причем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отбор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строки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начинается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индекса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off.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описанный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Reader и Writer,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наследуется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символьных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потоков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частности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классамиFileReader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соответственно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предназначенными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</a:t>
            </a:r>
            <a:r>
              <a:rPr lang="en-US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Знакомство с пакетом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63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r>
              <a:rPr lang="ru-RU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Класс 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endParaRPr lang="ru-RU" sz="2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объектов в поток используется класс </a:t>
            </a:r>
            <a:r>
              <a:rPr lang="ru-RU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Он записывает данные в поток.</a:t>
            </a:r>
          </a:p>
          <a:p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объекта </a:t>
            </a:r>
            <a:r>
              <a:rPr lang="ru-RU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ru-RU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конструктор передается поток, в который производится </a:t>
            </a:r>
            <a:r>
              <a:rPr lang="ru-RU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запись:</a:t>
            </a:r>
            <a:endParaRPr 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1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1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out)</a:t>
            </a:r>
            <a:endParaRPr lang="ru-RU" sz="2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записи данных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ряд методов, среди которых можно выделить следующие: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close()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закрывает поток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flush()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очищает буфер и сбрасывает его содержимое в выходной поток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write(byte[]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массив байтов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write(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один младший байт из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writeBoolean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значение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writeByte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один младший байт из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writeChar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значение типа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представленное целочисленным значением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writeDouble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(double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значение типа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writeFloat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(float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значение типа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целочисленное значение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writeLong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(long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значение типа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writeShort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значение типа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writeUTF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строку в кодировке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writeObject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записывает в поток отдельный объект</a:t>
            </a:r>
          </a:p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Эти методы охватывают весь спектр данных, которые можно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сериализовать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5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ObjectOutputStream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oos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ObjectOutputStream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FileOutputStream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"person.dat"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Person p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new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"Sam"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33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0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178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true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oos.writeObject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(p)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(Exception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implements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Serializable{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private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String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private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private double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private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Person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(String 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double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,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/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=a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=h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=m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String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 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age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double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getHeight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height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getMarried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(){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married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etBrains Mono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ru-RU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Класс </a:t>
            </a:r>
            <a:r>
              <a:rPr lang="ru-RU" alt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endParaRPr lang="ru-RU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отвечает за обратный процесс - чтение ранее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сериализованных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данных из потока. В конструкторе он принимает ссылку на поток ввода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6998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сосредоточен в методах, предназначенных для чтения различных типов данных. Рассмотрим основные методы этого класса: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закрывает поток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skipBytes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пропускает при чтении несколько байт, количество которых равно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возвращает количество байт, доступных для чтения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один байт и возвращает его целочисленное представление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readBoolean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одно значение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readByte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один байт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readChar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один символ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readDouble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значение типа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readFloat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значение типа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readInt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целочисленное значение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readLong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значение типа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readShort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значение типа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readUTF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строку в кодировке UTF-8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readObject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считывает из потока объект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2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numCol="2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ois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"person.dat"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)))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Person p=(Person)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ois.readObject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"Name: %s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Age: %d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double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m){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getHeight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getMarried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20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557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729001"/>
            <a:ext cx="12188825" cy="6012367"/>
          </a:xfrm>
          <a:solidFill>
            <a:srgbClr val="0E4895"/>
          </a:solidFill>
        </p:spPr>
        <p:txBody>
          <a:bodyPr numCol="3"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Теперь совместим сохранение и восстановление из файла на примере списка объектов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java.util.ArrayList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 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17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filename = 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"people.dat"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 people =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&lt;Person&gt;()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people.add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"Tom"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175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false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people.add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"Sam"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178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true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oos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ObjectOutputStream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(filename)))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oos.writeObject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(people)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7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"File has been written"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7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newPeople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&lt;Person&gt;()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altLang="en-US" sz="17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десериализация</a:t>
            </a:r>
            <a: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7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новый</a:t>
            </a:r>
            <a: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список</a:t>
            </a:r>
            <a: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ois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ObjectInputStream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(filename)))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newPeople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=((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ArrayList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&lt;Person&gt;)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ois.readObject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(Exception ex){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7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(Person p :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newPeople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7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"Name: %s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Age: %d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altLang="en-US" sz="17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p.getName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p.getAge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double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m){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altLang="en-US" sz="17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sz="17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getHeight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7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7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getMarried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7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7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7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7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602662" cy="58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Сериализация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89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8" y="729001"/>
            <a:ext cx="10270877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умолчанию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сериализуются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все переменные объекта. Однако, возможно, мы хотим, чтобы некоторые поля были исключены из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Для этого они должны быть объявлены с модификатором </a:t>
            </a:r>
            <a:r>
              <a:rPr lang="ru-RU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transient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исключим из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объекта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переменные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ru-RU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Serializable{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transient double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private transient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 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double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m){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=a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=h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String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getName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getAge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getHeight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getMarried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en-US" sz="1900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 данных из </a:t>
            </a:r>
            <a:r>
              <a:rPr lang="ru-RU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сериализации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6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8108" y="2420888"/>
            <a:ext cx="8424936" cy="2895600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ru-RU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8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Запись файлов и класс </a:t>
            </a:r>
            <a:r>
              <a:rPr lang="ru-RU" altLang="en-US" sz="21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ru-RU" altLang="en-US" sz="21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предназначен для записи байтов в файл. Он является производным от класса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поэтому наследует всю его функциональность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Через конструктор класса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задается файл, в который производится запись. Класс поддерживает несколько конструкторов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filePath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append)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(File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append)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Файл задается либо через строковый путь, либо через объект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Второй параметр -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задает способ записи: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eсли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он равен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то данные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дозаписываются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конец файла, а при 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файл полностью 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перезаписывается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71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97625" y="729001"/>
            <a:ext cx="8791200" cy="6012367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java.io.*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Program {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100" dirty="0" smtClean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String text = </a:t>
            </a:r>
            <a:r>
              <a:rPr lang="en-US" altLang="en-US" sz="2100" dirty="0" smtClean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"Hello world of Java!"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try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smtClean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"D://SomeDir//notes.txt"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{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[] buffer =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text.getBytes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fos.write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(buffer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smtClean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buffer.</a:t>
            </a:r>
            <a:r>
              <a:rPr lang="en-US" altLang="en-US" sz="2100" dirty="0" err="1" smtClean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 smtClean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smtClean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"The file has been written"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ex){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 smtClean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ex.getMessage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Потоки ввода/вывода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77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654BF09-5C63-4867-8C61-79A4AA9C92B8}"/>
</file>

<file path=customXml/itemProps2.xml><?xml version="1.0" encoding="utf-8"?>
<ds:datastoreItem xmlns:ds="http://schemas.openxmlformats.org/officeDocument/2006/customXml" ds:itemID="{DC9C5B54-BCE6-4EDF-A488-77860B5153D6}"/>
</file>

<file path=customXml/itemProps3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8793</Words>
  <Application>Microsoft Office PowerPoint</Application>
  <PresentationFormat>Произвольный</PresentationFormat>
  <Paragraphs>692</Paragraphs>
  <Slides>68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74" baseType="lpstr">
      <vt:lpstr>Arial</vt:lpstr>
      <vt:lpstr>Corbel</vt:lpstr>
      <vt:lpstr>JetBrains Mono</vt:lpstr>
      <vt:lpstr>Times New Roman</vt:lpstr>
      <vt:lpstr>Wingdings 3</vt:lpstr>
      <vt:lpstr>Синий цифровой тоннель (16 x 9)</vt:lpstr>
      <vt:lpstr>Модуль 5. Работа с файлами.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FileInputStream и FileOutputStream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ByteArrayInputStream и ByteArrayOutputStream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Буферизованные потоки BufferedInputStream и BufferedOutputStream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Форматируемый ввод и вывод. PrintStream и PrintWriter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Классы DataOutputStream и DataInputStream</vt:lpstr>
      <vt:lpstr>Презентация PowerPoint</vt:lpstr>
      <vt:lpstr>Презентация PowerPoint</vt:lpstr>
      <vt:lpstr>Презентация PowerPoint</vt:lpstr>
      <vt:lpstr>Презентация PowerPoint</vt:lpstr>
      <vt:lpstr>Чтение и запись текстовых файлов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Буферизация символьных потоков. BufferedReader и BufferedWriter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Сериализация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2023-01-14T20:06:28Z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