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0" r:id="rId16"/>
    <p:sldId id="277" r:id="rId17"/>
    <p:sldId id="279" r:id="rId18"/>
    <p:sldId id="280" r:id="rId19"/>
    <p:sldId id="281" r:id="rId20"/>
    <p:sldId id="282" r:id="rId21"/>
    <p:sldId id="283" r:id="rId22"/>
    <p:sldId id="292" r:id="rId23"/>
    <p:sldId id="293" r:id="rId24"/>
    <p:sldId id="294" r:id="rId25"/>
    <p:sldId id="295" r:id="rId26"/>
    <p:sldId id="284" r:id="rId27"/>
    <p:sldId id="296" r:id="rId28"/>
    <p:sldId id="297" r:id="rId29"/>
    <p:sldId id="298" r:id="rId30"/>
    <p:sldId id="309" r:id="rId31"/>
    <p:sldId id="310" r:id="rId32"/>
    <p:sldId id="311" r:id="rId33"/>
    <p:sldId id="312" r:id="rId34"/>
    <p:sldId id="313" r:id="rId35"/>
    <p:sldId id="317" r:id="rId36"/>
    <p:sldId id="263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T Mon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T Mon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T Mon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T Mon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T Mon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T Mon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T Mon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T Mon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T Mo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BD3"/>
          </a:solidFill>
        </a:fill>
      </a:tcStyle>
    </a:wholeTbl>
    <a:band2H>
      <a:tcTxStyle/>
      <a:tcStyle>
        <a:tcBdr/>
        <a:fill>
          <a:solidFill>
            <a:srgbClr val="E6F5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3" autoAdjust="0"/>
    <p:restoredTop sz="85913" autoAdjust="0"/>
  </p:normalViewPr>
  <p:slideViewPr>
    <p:cSldViewPr>
      <p:cViewPr varScale="1">
        <p:scale>
          <a:sx n="64" d="100"/>
          <a:sy n="64" d="100"/>
        </p:scale>
        <p:origin x="-85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09619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PT Mono"/>
      </a:defRPr>
    </a:lvl1pPr>
    <a:lvl2pPr indent="228600" latinLnBrk="0">
      <a:defRPr sz="1200">
        <a:latin typeface="+mn-lt"/>
        <a:ea typeface="+mn-ea"/>
        <a:cs typeface="+mn-cs"/>
        <a:sym typeface="PT Mono"/>
      </a:defRPr>
    </a:lvl2pPr>
    <a:lvl3pPr indent="457200" latinLnBrk="0">
      <a:defRPr sz="1200">
        <a:latin typeface="+mn-lt"/>
        <a:ea typeface="+mn-ea"/>
        <a:cs typeface="+mn-cs"/>
        <a:sym typeface="PT Mono"/>
      </a:defRPr>
    </a:lvl3pPr>
    <a:lvl4pPr indent="685800" latinLnBrk="0">
      <a:defRPr sz="1200">
        <a:latin typeface="+mn-lt"/>
        <a:ea typeface="+mn-ea"/>
        <a:cs typeface="+mn-cs"/>
        <a:sym typeface="PT Mono"/>
      </a:defRPr>
    </a:lvl4pPr>
    <a:lvl5pPr indent="914400" latinLnBrk="0">
      <a:defRPr sz="1200">
        <a:latin typeface="+mn-lt"/>
        <a:ea typeface="+mn-ea"/>
        <a:cs typeface="+mn-cs"/>
        <a:sym typeface="PT Mono"/>
      </a:defRPr>
    </a:lvl5pPr>
    <a:lvl6pPr indent="1143000" latinLnBrk="0">
      <a:defRPr sz="1200">
        <a:latin typeface="+mn-lt"/>
        <a:ea typeface="+mn-ea"/>
        <a:cs typeface="+mn-cs"/>
        <a:sym typeface="PT Mono"/>
      </a:defRPr>
    </a:lvl6pPr>
    <a:lvl7pPr indent="1371600" latinLnBrk="0">
      <a:defRPr sz="1200">
        <a:latin typeface="+mn-lt"/>
        <a:ea typeface="+mn-ea"/>
        <a:cs typeface="+mn-cs"/>
        <a:sym typeface="PT Mono"/>
      </a:defRPr>
    </a:lvl7pPr>
    <a:lvl8pPr indent="1600200" latinLnBrk="0">
      <a:defRPr sz="1200">
        <a:latin typeface="+mn-lt"/>
        <a:ea typeface="+mn-ea"/>
        <a:cs typeface="+mn-cs"/>
        <a:sym typeface="PT Mono"/>
      </a:defRPr>
    </a:lvl8pPr>
    <a:lvl9pPr indent="1828800" latinLnBrk="0">
      <a:defRPr sz="1200">
        <a:latin typeface="+mn-lt"/>
        <a:ea typeface="+mn-ea"/>
        <a:cs typeface="+mn-cs"/>
        <a:sym typeface="PT Mono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现场练习：</a:t>
            </a:r>
            <a:endParaRPr lang="en-US" altLang="zh-CN" dirty="0" smtClean="0"/>
          </a:p>
          <a:p>
            <a:pPr algn="l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200" dirty="0" smtClean="0">
                <a:ea typeface="浪漫雅圆" pitchFamily="2" charset="-122"/>
              </a:rPr>
              <a:t>1</a:t>
            </a:r>
            <a:r>
              <a:rPr lang="zh-CN" altLang="en-US" sz="1200" dirty="0" smtClean="0">
                <a:ea typeface="浪漫雅圆" pitchFamily="2" charset="-122"/>
              </a:rPr>
              <a:t>、往</a:t>
            </a:r>
            <a:r>
              <a:rPr lang="en-US" altLang="zh-CN" sz="1200" dirty="0" err="1" smtClean="0">
                <a:ea typeface="浪漫雅圆" pitchFamily="2" charset="-122"/>
              </a:rPr>
              <a:t>t_dept</a:t>
            </a:r>
            <a:r>
              <a:rPr lang="zh-CN" altLang="en-US" sz="1200" dirty="0" smtClean="0">
                <a:ea typeface="浪漫雅圆" pitchFamily="2" charset="-122"/>
              </a:rPr>
              <a:t>表中插入一条数据</a:t>
            </a:r>
            <a:r>
              <a:rPr lang="en-US" altLang="zh-CN" sz="1200" dirty="0" smtClean="0">
                <a:ea typeface="浪漫雅圆" pitchFamily="2" charset="-122"/>
              </a:rPr>
              <a:t>(300,‘</a:t>
            </a:r>
            <a:r>
              <a:rPr lang="zh-CN" altLang="en-US" sz="1200" dirty="0" smtClean="0">
                <a:ea typeface="浪漫雅圆" pitchFamily="2" charset="-122"/>
              </a:rPr>
              <a:t>财务部</a:t>
            </a:r>
            <a:r>
              <a:rPr lang="en-US" altLang="zh-CN" sz="1200" dirty="0" smtClean="0">
                <a:ea typeface="浪漫雅圆" pitchFamily="2" charset="-122"/>
              </a:rPr>
              <a:t>’,205,‘1700')</a:t>
            </a:r>
          </a:p>
          <a:p>
            <a:pPr algn="l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200" dirty="0" smtClean="0">
                <a:ea typeface="浪漫雅圆" pitchFamily="2" charset="-122"/>
              </a:rPr>
              <a:t>2</a:t>
            </a:r>
            <a:r>
              <a:rPr lang="zh-CN" altLang="en-US" sz="1200" dirty="0" smtClean="0">
                <a:ea typeface="浪漫雅圆" pitchFamily="2" charset="-122"/>
              </a:rPr>
              <a:t>、删除</a:t>
            </a:r>
            <a:r>
              <a:rPr lang="en-US" altLang="zh-CN" sz="1200" dirty="0" err="1" smtClean="0">
                <a:ea typeface="浪漫雅圆" pitchFamily="2" charset="-122"/>
              </a:rPr>
              <a:t>t_dept</a:t>
            </a:r>
            <a:r>
              <a:rPr lang="zh-CN" altLang="en-US" sz="1200" dirty="0" smtClean="0">
                <a:ea typeface="浪漫雅圆" pitchFamily="2" charset="-122"/>
              </a:rPr>
              <a:t>表中</a:t>
            </a:r>
            <a:r>
              <a:rPr lang="en-US" altLang="zh-CN" sz="1200" dirty="0" smtClean="0">
                <a:ea typeface="浪漫雅圆" pitchFamily="2" charset="-122"/>
              </a:rPr>
              <a:t>id</a:t>
            </a:r>
            <a:r>
              <a:rPr lang="zh-CN" altLang="en-US" sz="1200" dirty="0" smtClean="0">
                <a:ea typeface="浪漫雅圆" pitchFamily="2" charset="-122"/>
              </a:rPr>
              <a:t>为</a:t>
            </a:r>
            <a:r>
              <a:rPr lang="en-US" altLang="zh-CN" sz="1200" dirty="0" smtClean="0">
                <a:ea typeface="浪漫雅圆" pitchFamily="2" charset="-122"/>
              </a:rPr>
              <a:t>10</a:t>
            </a:r>
            <a:r>
              <a:rPr lang="zh-CN" altLang="en-US" sz="1200" dirty="0" smtClean="0">
                <a:ea typeface="浪漫雅圆" pitchFamily="2" charset="-122"/>
              </a:rPr>
              <a:t>的数据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285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200" dirty="0" err="1" smtClean="0"/>
              <a:t>DatabaseMetaData</a:t>
            </a:r>
            <a:r>
              <a:rPr lang="en-US" altLang="zh-CN" sz="1200" dirty="0" smtClean="0"/>
              <a:t> meta = </a:t>
            </a:r>
            <a:r>
              <a:rPr lang="en-US" altLang="zh-CN" sz="1200" dirty="0" err="1" smtClean="0"/>
              <a:t>connection.getMetaData</a:t>
            </a:r>
            <a:r>
              <a:rPr lang="en-US" altLang="zh-CN" sz="1200" dirty="0" smtClean="0"/>
              <a:t>();</a:t>
            </a:r>
          </a:p>
          <a:p>
            <a:pPr>
              <a:lnSpc>
                <a:spcPct val="80000"/>
              </a:lnSpc>
            </a:pPr>
            <a:r>
              <a:rPr lang="zh-CN" altLang="en-US" sz="1200" dirty="0" smtClean="0"/>
              <a:t>通过</a:t>
            </a:r>
            <a:r>
              <a:rPr lang="en-US" altLang="zh-CN" sz="1200" dirty="0" err="1" smtClean="0"/>
              <a:t>DatabaseMetaData</a:t>
            </a:r>
            <a:r>
              <a:rPr lang="zh-CN" altLang="en-US" sz="1200" dirty="0" smtClean="0"/>
              <a:t>可以获得数据库相关的信息如：数据库版本、数据库名、数据库厂商信息、是否支持事务、是否支持某种事务隔离级别，是否支持滚动结果集等。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注：可以通过</a:t>
            </a:r>
            <a:r>
              <a:rPr lang="en-US" altLang="zh-CN" dirty="0" err="1" smtClean="0"/>
              <a:t>conn.setSavePoint</a:t>
            </a:r>
            <a:r>
              <a:rPr lang="zh-CN" altLang="en-US" dirty="0" smtClean="0"/>
              <a:t>来设置保存点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1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5"/>
          <p:cNvSpPr/>
          <p:nvPr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rgbClr val="0964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直接连接符 6"/>
          <p:cNvSpPr/>
          <p:nvPr/>
        </p:nvSpPr>
        <p:spPr>
          <a:xfrm>
            <a:off x="504824" y="543840"/>
            <a:ext cx="3700690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843748" y="543840"/>
            <a:ext cx="3808934" cy="8250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2"/>
          <p:cNvSpPr/>
          <p:nvPr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矩形 3"/>
          <p:cNvSpPr/>
          <p:nvPr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rgbClr val="54823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直接连接符 4"/>
          <p:cNvSpPr/>
          <p:nvPr/>
        </p:nvSpPr>
        <p:spPr>
          <a:xfrm>
            <a:off x="485774" y="543840"/>
            <a:ext cx="3719740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标题文本"/>
          <p:cNvSpPr txBox="1">
            <a:spLocks noGrp="1"/>
          </p:cNvSpPr>
          <p:nvPr>
            <p:ph type="title"/>
          </p:nvPr>
        </p:nvSpPr>
        <p:spPr>
          <a:xfrm>
            <a:off x="843748" y="543840"/>
            <a:ext cx="3808934" cy="8250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椭圆 8"/>
          <p:cNvSpPr/>
          <p:nvPr/>
        </p:nvSpPr>
        <p:spPr>
          <a:xfrm>
            <a:off x="8103969" y="3191897"/>
            <a:ext cx="1306287" cy="1306287"/>
          </a:xfrm>
          <a:prstGeom prst="ellipse">
            <a:avLst/>
          </a:prstGeom>
          <a:solidFill>
            <a:srgbClr val="007A37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椭圆 9"/>
          <p:cNvSpPr/>
          <p:nvPr/>
        </p:nvSpPr>
        <p:spPr>
          <a:xfrm>
            <a:off x="9167327" y="3330383"/>
            <a:ext cx="854019" cy="854019"/>
          </a:xfrm>
          <a:prstGeom prst="ellipse">
            <a:avLst/>
          </a:prstGeom>
          <a:solidFill>
            <a:srgbClr val="007A37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椭圆 11"/>
          <p:cNvSpPr/>
          <p:nvPr/>
        </p:nvSpPr>
        <p:spPr>
          <a:xfrm flipH="1">
            <a:off x="2803231" y="2511770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椭圆 12"/>
          <p:cNvSpPr/>
          <p:nvPr/>
        </p:nvSpPr>
        <p:spPr>
          <a:xfrm flipH="1">
            <a:off x="2573326" y="3277820"/>
            <a:ext cx="1306287" cy="1306287"/>
          </a:xfrm>
          <a:prstGeom prst="ellipse">
            <a:avLst/>
          </a:prstGeom>
          <a:solidFill>
            <a:srgbClr val="007A37">
              <a:alpha val="2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椭圆 13"/>
          <p:cNvSpPr/>
          <p:nvPr/>
        </p:nvSpPr>
        <p:spPr>
          <a:xfrm flipH="1">
            <a:off x="1962237" y="3416305"/>
            <a:ext cx="854019" cy="854019"/>
          </a:xfrm>
          <a:prstGeom prst="ellipse">
            <a:avLst/>
          </a:prstGeom>
          <a:solidFill>
            <a:srgbClr val="007A37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椭圆 15"/>
          <p:cNvSpPr/>
          <p:nvPr/>
        </p:nvSpPr>
        <p:spPr>
          <a:xfrm>
            <a:off x="4143657" y="1469395"/>
            <a:ext cx="3671457" cy="3671458"/>
          </a:xfrm>
          <a:prstGeom prst="ellipse">
            <a:avLst/>
          </a:prstGeom>
          <a:solidFill>
            <a:srgbClr val="007A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03154"/>
                </a:solidFill>
              </a:defRPr>
            </a:pPr>
            <a:endParaRPr/>
          </a:p>
        </p:txBody>
      </p:sp>
      <p:sp>
        <p:nvSpPr>
          <p:cNvPr id="56" name="椭圆 20"/>
          <p:cNvSpPr/>
          <p:nvPr/>
        </p:nvSpPr>
        <p:spPr>
          <a:xfrm flipH="1">
            <a:off x="3840148" y="1160784"/>
            <a:ext cx="4258941" cy="4258941"/>
          </a:xfrm>
          <a:prstGeom prst="ellipse">
            <a:avLst/>
          </a:prstGeom>
          <a:solidFill>
            <a:srgbClr val="007A3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椭圆 21"/>
          <p:cNvSpPr/>
          <p:nvPr/>
        </p:nvSpPr>
        <p:spPr>
          <a:xfrm>
            <a:off x="8441104" y="3552383"/>
            <a:ext cx="632019" cy="632019"/>
          </a:xfrm>
          <a:prstGeom prst="ellipse">
            <a:avLst/>
          </a:prstGeom>
          <a:solidFill>
            <a:srgbClr val="007A37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椭圆 22"/>
          <p:cNvSpPr/>
          <p:nvPr/>
        </p:nvSpPr>
        <p:spPr>
          <a:xfrm>
            <a:off x="2910459" y="3614954"/>
            <a:ext cx="632019" cy="632019"/>
          </a:xfrm>
          <a:prstGeom prst="ellipse">
            <a:avLst/>
          </a:prstGeom>
          <a:solidFill>
            <a:srgbClr val="007A37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椭圆 23"/>
          <p:cNvSpPr/>
          <p:nvPr/>
        </p:nvSpPr>
        <p:spPr>
          <a:xfrm>
            <a:off x="9161229" y="948020"/>
            <a:ext cx="433107" cy="433107"/>
          </a:xfrm>
          <a:prstGeom prst="ellipse">
            <a:avLst/>
          </a:prstGeom>
          <a:solidFill>
            <a:srgbClr val="007A37">
              <a:alpha val="3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椭圆 24"/>
          <p:cNvSpPr/>
          <p:nvPr/>
        </p:nvSpPr>
        <p:spPr>
          <a:xfrm>
            <a:off x="1185619" y="4278091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直接连接符 4"/>
          <p:cNvSpPr/>
          <p:nvPr/>
        </p:nvSpPr>
        <p:spPr>
          <a:xfrm>
            <a:off x="624113" y="543840"/>
            <a:ext cx="3581401" cy="1"/>
          </a:xfrm>
          <a:prstGeom prst="line">
            <a:avLst/>
          </a:prstGeom>
          <a:ln w="38100">
            <a:solidFill>
              <a:srgbClr val="0033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PT Mono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PT Mono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PT Mono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PT Mono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PT Mono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PT Mono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PT Mono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PT Mono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PT Mono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T Mon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Mon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Mon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Mon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Mon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Mon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Mon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Mon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Mon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Mo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3"/>
          <p:cNvSpPr txBox="1"/>
          <p:nvPr/>
        </p:nvSpPr>
        <p:spPr>
          <a:xfrm>
            <a:off x="10095027" y="1564107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PT Mono"/>
              </a:defRPr>
            </a:pPr>
            <a:r>
              <a:rPr b="0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课程名称</a:t>
            </a:r>
          </a:p>
        </p:txBody>
      </p:sp>
      <p:pic>
        <p:nvPicPr>
          <p:cNvPr id="8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209145" cy="6868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数据类型对应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543729"/>
              </p:ext>
            </p:extLst>
          </p:nvPr>
        </p:nvGraphicFramePr>
        <p:xfrm>
          <a:off x="775414" y="1810596"/>
          <a:ext cx="10297582" cy="4679954"/>
        </p:xfrm>
        <a:graphic>
          <a:graphicData uri="http://schemas.openxmlformats.org/drawingml/2006/table">
            <a:tbl>
              <a:tblPr/>
              <a:tblGrid>
                <a:gridCol w="5149849"/>
                <a:gridCol w="5147733"/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SQL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数据类型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数据类型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INTEGER,INT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int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TINYINT,SMALLINT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Short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BIGINT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long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FLOAT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float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DOUBLE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double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CHAR,VARCHAR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String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BOOLEAN,BIT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boolean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DATE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Java.sql.Date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4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ea typeface="宋体" pitchFamily="2" charset="-122"/>
              </a:rPr>
              <a:t>如何使用</a:t>
            </a:r>
            <a:r>
              <a:rPr lang="en-US" altLang="zh-CN" dirty="0">
                <a:ea typeface="宋体" pitchFamily="2" charset="-122"/>
              </a:rPr>
              <a:t>JDBC</a:t>
            </a:r>
            <a:r>
              <a:rPr lang="zh-CN" altLang="en-US" dirty="0">
                <a:ea typeface="宋体" pitchFamily="2" charset="-122"/>
              </a:rPr>
              <a:t>访问数据库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r>
              <a:rPr lang="en-US" altLang="zh-CN" sz="2800" dirty="0" smtClean="0"/>
              <a:t>CRUD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62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ea typeface="宋体" pitchFamily="2" charset="-122"/>
              </a:rPr>
              <a:t>Statement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1384" y="1810596"/>
            <a:ext cx="11320051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T Mono"/>
              </a:rPr>
              <a:t>用变量拼接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T Mono"/>
              </a:rPr>
              <a:t>SQL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ea typeface="浪漫雅圆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浪漫雅圆" pitchFamily="2" charset="-122"/>
              </a:rPr>
              <a:t>deptno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 = 10;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String </a:t>
            </a:r>
            <a:r>
              <a:rPr lang="en-US" altLang="zh-CN" dirty="0" err="1">
                <a:solidFill>
                  <a:schemeClr val="bg1"/>
                </a:solidFill>
                <a:ea typeface="浪漫雅圆" pitchFamily="2" charset="-122"/>
              </a:rPr>
              <a:t>dname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 = "</a:t>
            </a:r>
            <a:r>
              <a:rPr lang="zh-CN" altLang="en-US" dirty="0">
                <a:solidFill>
                  <a:schemeClr val="bg1"/>
                </a:solidFill>
                <a:ea typeface="浪漫雅圆" pitchFamily="2" charset="-122"/>
              </a:rPr>
              <a:t>销售部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";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String </a:t>
            </a:r>
            <a:r>
              <a:rPr lang="en-US" altLang="zh-CN" dirty="0" err="1">
                <a:solidFill>
                  <a:schemeClr val="bg1"/>
                </a:solidFill>
                <a:ea typeface="浪漫雅圆" pitchFamily="2" charset="-122"/>
              </a:rPr>
              <a:t>loc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 = "</a:t>
            </a:r>
            <a:r>
              <a:rPr lang="zh-CN" altLang="en-US" dirty="0">
                <a:solidFill>
                  <a:schemeClr val="bg1"/>
                </a:solidFill>
                <a:ea typeface="浪漫雅圆" pitchFamily="2" charset="-122"/>
              </a:rPr>
              <a:t>北京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";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String </a:t>
            </a:r>
            <a:r>
              <a:rPr lang="en-US" altLang="zh-CN" dirty="0" err="1">
                <a:solidFill>
                  <a:schemeClr val="bg1"/>
                </a:solidFill>
                <a:ea typeface="浪漫雅圆" pitchFamily="2" charset="-122"/>
              </a:rPr>
              <a:t>sql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 = "INSERT INTO </a:t>
            </a:r>
            <a:r>
              <a:rPr lang="en-US" altLang="zh-CN" dirty="0" err="1">
                <a:solidFill>
                  <a:schemeClr val="bg1"/>
                </a:solidFill>
                <a:ea typeface="浪漫雅圆" pitchFamily="2" charset="-122"/>
              </a:rPr>
              <a:t>t_dept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ea typeface="浪漫雅圆" pitchFamily="2" charset="-122"/>
              </a:rPr>
              <a:t>deptno,dname,loc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) " +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"VALUES(" + </a:t>
            </a:r>
            <a:r>
              <a:rPr lang="en-US" altLang="zh-CN" dirty="0" err="1">
                <a:solidFill>
                  <a:schemeClr val="bg1"/>
                </a:solidFill>
                <a:ea typeface="浪漫雅圆" pitchFamily="2" charset="-122"/>
              </a:rPr>
              <a:t>deptno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 +",'" + </a:t>
            </a:r>
            <a:r>
              <a:rPr lang="en-US" altLang="zh-CN" dirty="0" err="1">
                <a:solidFill>
                  <a:schemeClr val="bg1"/>
                </a:solidFill>
                <a:ea typeface="浪漫雅圆" pitchFamily="2" charset="-122"/>
              </a:rPr>
              <a:t>dname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 + "','" + </a:t>
            </a:r>
            <a:r>
              <a:rPr lang="en-US" altLang="zh-CN" dirty="0" err="1">
                <a:solidFill>
                  <a:schemeClr val="bg1"/>
                </a:solidFill>
                <a:ea typeface="浪漫雅圆" pitchFamily="2" charset="-122"/>
              </a:rPr>
              <a:t>loc</a:t>
            </a:r>
            <a:r>
              <a:rPr lang="en-US" altLang="zh-CN" dirty="0">
                <a:solidFill>
                  <a:schemeClr val="bg1"/>
                </a:solidFill>
                <a:ea typeface="浪漫雅圆" pitchFamily="2" charset="-122"/>
              </a:rPr>
              <a:t> + "')";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6662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ea typeface="宋体" pitchFamily="2" charset="-122"/>
              </a:rPr>
              <a:t>JDBC</a:t>
            </a:r>
            <a:r>
              <a:rPr lang="zh-CN" altLang="en-US" dirty="0" smtClean="0">
                <a:ea typeface="宋体" pitchFamily="2" charset="-122"/>
              </a:rPr>
              <a:t>处理日期类型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75414" y="1810596"/>
            <a:ext cx="8128898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PT Mono"/>
              </a:rPr>
              <a:t>Java</a:t>
            </a:r>
            <a:r>
              <a:rPr kumimoji="0" lang="zh-CN" altLang="en-US" sz="4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PT Mono"/>
              </a:rPr>
              <a:t>对象中的日期类型为：</a:t>
            </a:r>
            <a:r>
              <a:rPr kumimoji="0" lang="en-US" altLang="zh-CN" sz="4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PT Mono"/>
              </a:rPr>
              <a:t>	</a:t>
            </a:r>
            <a:r>
              <a:rPr kumimoji="0" lang="en-US" altLang="zh-CN" sz="44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PT Mono"/>
              </a:rPr>
              <a:t>java.util</a:t>
            </a:r>
            <a:r>
              <a:rPr lang="en-US" altLang="zh-CN" sz="4400" dirty="0" err="1" smtClean="0">
                <a:solidFill>
                  <a:schemeClr val="bg1"/>
                </a:solidFill>
              </a:rPr>
              <a:t>.</a:t>
            </a:r>
            <a:r>
              <a:rPr kumimoji="0" lang="en-US" altLang="zh-CN" sz="44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PT Mono"/>
              </a:rPr>
              <a:t>Date</a:t>
            </a:r>
            <a:r>
              <a:rPr kumimoji="0" lang="en-US" altLang="zh-CN" sz="4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PT Mono"/>
              </a:rPr>
              <a:t>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 err="1" smtClean="0">
                <a:solidFill>
                  <a:schemeClr val="bg1"/>
                </a:solidFill>
              </a:rPr>
              <a:t>Sql</a:t>
            </a:r>
            <a:r>
              <a:rPr lang="zh-CN" altLang="en-US" sz="4400" dirty="0" smtClean="0">
                <a:solidFill>
                  <a:schemeClr val="bg1"/>
                </a:solidFill>
              </a:rPr>
              <a:t>中日期类型为</a:t>
            </a:r>
            <a:r>
              <a:rPr lang="en-US" altLang="zh-CN" sz="4400" dirty="0" smtClean="0">
                <a:solidFill>
                  <a:schemeClr val="bg1"/>
                </a:solidFill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dirty="0">
                <a:solidFill>
                  <a:schemeClr val="bg1"/>
                </a:solidFill>
              </a:rPr>
              <a:t>	</a:t>
            </a:r>
            <a:r>
              <a:rPr lang="en-US" altLang="zh-CN" sz="4400" dirty="0" err="1" smtClean="0">
                <a:solidFill>
                  <a:schemeClr val="bg1"/>
                </a:solidFill>
              </a:rPr>
              <a:t>java.sql.Date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PT Mon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solidFill>
                  <a:schemeClr val="bg1"/>
                </a:solidFill>
              </a:rPr>
              <a:t>他们之间的区别，如何转换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6662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变量拼写产生的问题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76485" y="1556792"/>
            <a:ext cx="7422436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T Mono"/>
              </a:rPr>
              <a:t>Sql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T Mono"/>
              </a:rPr>
              <a:t>注入语句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SELECT count(*) as count FROM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t_user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 WHERE name='</a:t>
            </a:r>
            <a:r>
              <a:rPr lang="en-US" altLang="zh-CN" sz="2000" u="sng" dirty="0">
                <a:solidFill>
                  <a:schemeClr val="bg1"/>
                </a:solidFill>
                <a:ea typeface="宋体" pitchFamily="2" charset="-122"/>
              </a:rPr>
              <a:t>xxx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' and </a:t>
            </a:r>
            <a:r>
              <a:rPr lang="en-US" altLang="zh-CN" sz="2000" u="sng" dirty="0" err="1">
                <a:solidFill>
                  <a:schemeClr val="bg1"/>
                </a:solidFill>
                <a:ea typeface="宋体" pitchFamily="2" charset="-122"/>
              </a:rPr>
              <a:t>passwd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='</a:t>
            </a:r>
            <a:r>
              <a:rPr lang="en-US" altLang="zh-CN" sz="2000" u="sng" dirty="0" err="1">
                <a:solidFill>
                  <a:schemeClr val="bg1"/>
                </a:solidFill>
                <a:ea typeface="宋体" pitchFamily="2" charset="-122"/>
              </a:rPr>
              <a:t>yyyy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' or 1=1;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5616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ea typeface="宋体" pitchFamily="2" charset="-122"/>
              </a:rPr>
              <a:t>预编译</a:t>
            </a:r>
            <a:r>
              <a:rPr lang="en-US" altLang="zh-CN" dirty="0" err="1">
                <a:ea typeface="宋体" pitchFamily="2" charset="-122"/>
              </a:rPr>
              <a:t>PreparedStatement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75414" y="1810596"/>
            <a:ext cx="8215120" cy="5112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9pPr>
          </a:lstStyle>
          <a:p>
            <a:pPr marL="0" indent="0">
              <a:buClr>
                <a:srgbClr val="537915"/>
              </a:buClr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预编译方式</a:t>
            </a:r>
            <a:r>
              <a:rPr lang="en-US" dirty="0" smtClean="0">
                <a:solidFill>
                  <a:schemeClr val="bg1"/>
                </a:solidFill>
                <a:ea typeface="宋体" pitchFamily="2" charset="-122"/>
              </a:rPr>
              <a:t>:?</a:t>
            </a: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标识占位符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>
              <a:buClr>
                <a:srgbClr val="537915"/>
              </a:buClr>
              <a:buNone/>
            </a:pP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>
              <a:buClr>
                <a:srgbClr val="537915"/>
              </a:buClr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String 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= "SELECT COUNT(*) count FROM 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t_user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WHERE name=? AND 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passwd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=?";</a:t>
            </a:r>
          </a:p>
          <a:p>
            <a:pPr marL="0" indent="0">
              <a:buClr>
                <a:srgbClr val="537915"/>
              </a:buClr>
              <a:buNone/>
            </a:pP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PreparedStatement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pstmt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conn.prepareStatement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);</a:t>
            </a:r>
          </a:p>
          <a:p>
            <a:pPr marL="0" indent="0">
              <a:buClr>
                <a:srgbClr val="537915"/>
              </a:buClr>
              <a:buNone/>
            </a:pP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pstmt.setString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(1,username);</a:t>
            </a:r>
          </a:p>
          <a:p>
            <a:pPr marL="0" indent="0">
              <a:buClr>
                <a:srgbClr val="537915"/>
              </a:buClr>
              <a:buNone/>
            </a:pP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pstmt.setString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(2,passwd);</a:t>
            </a:r>
          </a:p>
          <a:p>
            <a:pPr marL="0" indent="0">
              <a:buClr>
                <a:srgbClr val="537915"/>
              </a:buClr>
              <a:buNone/>
            </a:pP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ResultSet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rs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pstmt.executeQuery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();</a:t>
            </a:r>
          </a:p>
          <a:p>
            <a:pPr marL="0" indent="0">
              <a:buClr>
                <a:srgbClr val="537915"/>
              </a:buClr>
              <a:buNone/>
            </a:pP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2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ea typeface="宋体" pitchFamily="2" charset="-122"/>
              </a:rPr>
              <a:t>JDBC</a:t>
            </a:r>
            <a:r>
              <a:rPr lang="zh-CN" altLang="en-US" dirty="0" smtClean="0">
                <a:ea typeface="宋体" pitchFamily="2" charset="-122"/>
              </a:rPr>
              <a:t>控制事务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83432" y="1810596"/>
            <a:ext cx="7200800" cy="473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try{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conn =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DriverManager.</a:t>
            </a:r>
            <a:r>
              <a:rPr lang="en-US" altLang="zh-CN" sz="2000" i="1" dirty="0" err="1">
                <a:solidFill>
                  <a:schemeClr val="bg1"/>
                </a:solidFill>
                <a:ea typeface="宋体" pitchFamily="2" charset="-122"/>
              </a:rPr>
              <a:t>getConnection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url,user,passwd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);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</a:rPr>
              <a:t>conn.setAutoCommit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(false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);//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设置自动提交为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false 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…….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pstmt1.executeUpdate();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pstmt2.executeUpdate();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</a:rPr>
              <a:t>conn.commit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();//</a:t>
            </a:r>
            <a:r>
              <a:rPr lang="zh-CN" altLang="en-US" sz="1600" b="1" dirty="0">
                <a:solidFill>
                  <a:srgbClr val="FF0000"/>
                </a:solidFill>
                <a:ea typeface="宋体" pitchFamily="2" charset="-122"/>
              </a:rPr>
              <a:t>执行完</a:t>
            </a:r>
            <a:r>
              <a:rPr lang="en-US" altLang="zh-CN" sz="1600" b="1" dirty="0" err="1">
                <a:solidFill>
                  <a:srgbClr val="FF0000"/>
                </a:solidFill>
                <a:ea typeface="宋体" pitchFamily="2" charset="-122"/>
              </a:rPr>
              <a:t>sql</a:t>
            </a:r>
            <a:r>
              <a:rPr lang="zh-CN" altLang="en-US" sz="1600" b="1" dirty="0">
                <a:solidFill>
                  <a:srgbClr val="FF0000"/>
                </a:solidFill>
                <a:ea typeface="宋体" pitchFamily="2" charset="-122"/>
              </a:rPr>
              <a:t>命令后，调用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commit()</a:t>
            </a:r>
            <a:r>
              <a:rPr lang="zh-CN" altLang="en-US" sz="1600" b="1" dirty="0">
                <a:solidFill>
                  <a:srgbClr val="FF0000"/>
                </a:solidFill>
                <a:ea typeface="宋体" pitchFamily="2" charset="-122"/>
              </a:rPr>
              <a:t>方法提交事务</a:t>
            </a:r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}catch(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SQLException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 e){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	 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宋体" pitchFamily="2" charset="-122"/>
              </a:rPr>
              <a:t>conn.rollback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();//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若发生异常，则调用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rollback()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发放进行事务回滚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endParaRPr lang="en-US" altLang="zh-CN" sz="20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}</a:t>
            </a:r>
            <a:endParaRPr lang="en-US" altLang="zh-CN" sz="2000" dirty="0">
              <a:solidFill>
                <a:schemeClr val="bg1"/>
              </a:solidFill>
              <a:ea typeface="宋体" pitchFamily="2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6662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ea typeface="宋体" pitchFamily="2" charset="-122"/>
              </a:rPr>
              <a:t>JDBC</a:t>
            </a:r>
            <a:r>
              <a:rPr lang="zh-CN" altLang="en-US" dirty="0" smtClean="0">
                <a:ea typeface="宋体" pitchFamily="2" charset="-122"/>
              </a:rPr>
              <a:t>批处理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83432" y="1916832"/>
            <a:ext cx="9217024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1"/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String 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sql_delete_emp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= "DELETE FROM 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t_emp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WHERE 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deptno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=" + 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deptno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;</a:t>
            </a:r>
          </a:p>
          <a:p>
            <a:pPr hangingPunct="1"/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String 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sql_delete_dept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= "DELETE FROM 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t_dept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WHERE 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deptno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=" + </a:t>
            </a:r>
            <a:r>
              <a:rPr lang="en-US" altLang="zh-CN" sz="3600" u="sng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deptno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;</a:t>
            </a:r>
          </a:p>
          <a:p>
            <a:pPr hangingPunct="1"/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Statement 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stmt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conn.createStatement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();</a:t>
            </a:r>
          </a:p>
          <a:p>
            <a:pPr hangingPunct="1"/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stmt.</a:t>
            </a:r>
            <a:r>
              <a:rPr lang="en-US" altLang="zh-CN" sz="36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addBatch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sql_delete_emp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);</a:t>
            </a:r>
          </a:p>
          <a:p>
            <a:pPr hangingPunct="1"/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stmt.</a:t>
            </a:r>
            <a:r>
              <a:rPr lang="en-US" altLang="zh-CN" sz="36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addBatch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sql_delete_dept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);</a:t>
            </a:r>
          </a:p>
          <a:p>
            <a:pPr hangingPunct="1"/>
            <a:r>
              <a:rPr lang="en-US" altLang="zh-CN" sz="36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3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[] </a:t>
            </a:r>
            <a:r>
              <a:rPr lang="en-US" altLang="zh-CN" sz="3600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refRows</a:t>
            </a:r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36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stmt.executeBatch</a:t>
            </a:r>
            <a:r>
              <a:rPr lang="en-US" altLang="zh-CN" sz="3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();</a:t>
            </a:r>
          </a:p>
          <a:p>
            <a:pPr hangingPunct="1"/>
            <a:endParaRPr lang="en-US" altLang="zh-CN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35145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ea typeface="宋体" pitchFamily="2" charset="-122"/>
              </a:rPr>
              <a:t>JDBC</a:t>
            </a:r>
            <a:r>
              <a:rPr lang="zh-CN" altLang="en-US" dirty="0" smtClean="0">
                <a:ea typeface="宋体" pitchFamily="2" charset="-122"/>
              </a:rPr>
              <a:t>处理大文本数据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99214" y="2060243"/>
            <a:ext cx="661035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  <a:ea typeface="浪漫雅圆" pitchFamily="2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ea typeface="浪漫雅圆" pitchFamily="2" charset="-122"/>
              </a:rPr>
              <a:t>、往数据库中保存大文本</a:t>
            </a:r>
            <a:endParaRPr lang="en-US" sz="2400" b="1" dirty="0">
              <a:solidFill>
                <a:schemeClr val="bg1"/>
              </a:solidFill>
              <a:ea typeface="浪漫雅圆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75414" y="4346243"/>
            <a:ext cx="661035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  <a:ea typeface="浪漫雅圆" pitchFamily="2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ea typeface="浪漫雅圆" pitchFamily="2" charset="-122"/>
              </a:rPr>
              <a:t>、从数据库中取出保存的大文本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3592" y="2780928"/>
            <a:ext cx="6264696" cy="1292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setCharacterStream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parameterIndex,Reader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x)</a:t>
            </a: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将</a:t>
            </a:r>
            <a:r>
              <a:rPr lang="zh-CN" altLang="en-US" sz="2000" dirty="0">
                <a:solidFill>
                  <a:schemeClr val="bg1"/>
                </a:solidFill>
              </a:rPr>
              <a:t>指定参数设置为给定输入流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5620" y="5302060"/>
            <a:ext cx="637270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Reader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getCharacterStream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(String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columnLabel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solidFill>
                <a:schemeClr val="bg1"/>
              </a:solidFill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Reader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getCharacterStream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columnIndex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04595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ea typeface="宋体" pitchFamily="2" charset="-122"/>
              </a:rPr>
              <a:t>JDBC</a:t>
            </a:r>
            <a:r>
              <a:rPr lang="zh-CN" altLang="en-US" dirty="0" smtClean="0">
                <a:ea typeface="宋体" pitchFamily="2" charset="-122"/>
              </a:rPr>
              <a:t>处理</a:t>
            </a:r>
            <a:r>
              <a:rPr lang="en-US" altLang="zh-CN" dirty="0">
                <a:ea typeface="宋体" pitchFamily="2" charset="-122"/>
              </a:rPr>
              <a:t>BLOB</a:t>
            </a:r>
            <a:r>
              <a:rPr lang="zh-CN" altLang="en-US" dirty="0">
                <a:ea typeface="宋体" pitchFamily="2" charset="-122"/>
              </a:rPr>
              <a:t>类型数据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9959" y="1925637"/>
            <a:ext cx="6610350" cy="55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ea typeface="浪漫雅圆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ea typeface="浪漫雅圆" pitchFamily="2" charset="-122"/>
              </a:rPr>
              <a:t>、往数据库中保存图片</a:t>
            </a:r>
            <a:endParaRPr lang="zh-CN" altLang="en-US" sz="2400" dirty="0">
              <a:solidFill>
                <a:schemeClr val="bg1"/>
              </a:solidFill>
              <a:ea typeface="浪漫雅圆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1384" y="4211637"/>
            <a:ext cx="661035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ea typeface="浪漫雅圆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ea typeface="浪漫雅圆" pitchFamily="2" charset="-122"/>
              </a:rPr>
              <a:t>、从数据库中取出保存的图片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1504" y="2476500"/>
            <a:ext cx="648072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setBinaryStream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(</a:t>
            </a:r>
            <a:r>
              <a:rPr lang="en-US" altLang="zh-CN" sz="2000" u="sng" dirty="0" err="1">
                <a:solidFill>
                  <a:schemeClr val="bg1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parameterIndex,InputStream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x)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将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指定参数设置为给定输入流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9536" y="5013176"/>
            <a:ext cx="648072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InputStream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getBinaryStream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(String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columnLabel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solidFill>
                <a:schemeClr val="bg1"/>
              </a:solidFill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InputStream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getBinaryStream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(</a:t>
            </a:r>
            <a:r>
              <a:rPr lang="en-US" altLang="zh-CN" sz="2000" u="sng" dirty="0" err="1">
                <a:solidFill>
                  <a:schemeClr val="bg1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columnIndex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610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2" name="成组"/>
          <p:cNvGrpSpPr/>
          <p:nvPr/>
        </p:nvGrpSpPr>
        <p:grpSpPr>
          <a:xfrm>
            <a:off x="5474043" y="1159608"/>
            <a:ext cx="790834" cy="790834"/>
            <a:chOff x="0" y="0"/>
            <a:chExt cx="790833" cy="790833"/>
          </a:xfrm>
        </p:grpSpPr>
        <p:sp>
          <p:nvSpPr>
            <p:cNvPr id="90" name="矩形 2"/>
            <p:cNvSpPr/>
            <p:nvPr/>
          </p:nvSpPr>
          <p:spPr>
            <a:xfrm>
              <a:off x="0" y="0"/>
              <a:ext cx="790834" cy="790834"/>
            </a:xfrm>
            <a:prstGeom prst="rect">
              <a:avLst/>
            </a:prstGeom>
            <a:solidFill>
              <a:srgbClr val="3B939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TextBox 6"/>
            <p:cNvSpPr txBox="1"/>
            <p:nvPr/>
          </p:nvSpPr>
          <p:spPr>
            <a:xfrm>
              <a:off x="192475" y="133806"/>
              <a:ext cx="405883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Lantinghei SC Demibold"/>
                  <a:ea typeface="Lantinghei SC Demibold"/>
                  <a:cs typeface="Lantinghei SC Demibold"/>
                  <a:sym typeface="Lantinghei SC Demibold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93" name="TextBox 7"/>
          <p:cNvSpPr txBox="1"/>
          <p:nvPr/>
        </p:nvSpPr>
        <p:spPr>
          <a:xfrm>
            <a:off x="6561087" y="1261655"/>
            <a:ext cx="474802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/>
              <a:t>HTML5部分</a:t>
            </a:r>
          </a:p>
        </p:txBody>
      </p:sp>
      <p:grpSp>
        <p:nvGrpSpPr>
          <p:cNvPr id="98" name="成组"/>
          <p:cNvGrpSpPr/>
          <p:nvPr/>
        </p:nvGrpSpPr>
        <p:grpSpPr>
          <a:xfrm>
            <a:off x="5474043" y="2408925"/>
            <a:ext cx="790834" cy="790834"/>
            <a:chOff x="0" y="0"/>
            <a:chExt cx="790833" cy="790833"/>
          </a:xfrm>
        </p:grpSpPr>
        <p:grpSp>
          <p:nvGrpSpPr>
            <p:cNvPr id="96" name="矩形 3"/>
            <p:cNvGrpSpPr/>
            <p:nvPr/>
          </p:nvGrpSpPr>
          <p:grpSpPr>
            <a:xfrm>
              <a:off x="0" y="0"/>
              <a:ext cx="790834" cy="790834"/>
              <a:chOff x="0" y="0"/>
              <a:chExt cx="790833" cy="790833"/>
            </a:xfrm>
          </p:grpSpPr>
          <p:sp>
            <p:nvSpPr>
              <p:cNvPr id="94" name="正方形"/>
              <p:cNvSpPr/>
              <p:nvPr/>
            </p:nvSpPr>
            <p:spPr>
              <a:xfrm>
                <a:off x="-1" y="-1"/>
                <a:ext cx="790835" cy="790835"/>
              </a:xfrm>
              <a:prstGeom prst="rect">
                <a:avLst/>
              </a:prstGeom>
              <a:solidFill>
                <a:srgbClr val="3B93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" name="文本"/>
              <p:cNvSpPr txBox="1"/>
              <p:nvPr/>
            </p:nvSpPr>
            <p:spPr>
              <a:xfrm>
                <a:off x="-1" y="222696"/>
                <a:ext cx="790835" cy="345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       </a:t>
                </a:r>
              </a:p>
            </p:txBody>
          </p:sp>
        </p:grpSp>
        <p:sp>
          <p:nvSpPr>
            <p:cNvPr id="97" name="TextBox 13"/>
            <p:cNvSpPr txBox="1"/>
            <p:nvPr/>
          </p:nvSpPr>
          <p:spPr>
            <a:xfrm>
              <a:off x="192475" y="138209"/>
              <a:ext cx="405883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Lantinghei SC Demibold"/>
                  <a:ea typeface="Lantinghei SC Demibold"/>
                  <a:cs typeface="Lantinghei SC Demibold"/>
                  <a:sym typeface="Lantinghei SC Demibold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3" name="成组"/>
          <p:cNvGrpSpPr/>
          <p:nvPr/>
        </p:nvGrpSpPr>
        <p:grpSpPr>
          <a:xfrm>
            <a:off x="5474043" y="3658241"/>
            <a:ext cx="790834" cy="790834"/>
            <a:chOff x="0" y="0"/>
            <a:chExt cx="790833" cy="790833"/>
          </a:xfrm>
        </p:grpSpPr>
        <p:grpSp>
          <p:nvGrpSpPr>
            <p:cNvPr id="101" name="矩形 4"/>
            <p:cNvGrpSpPr/>
            <p:nvPr/>
          </p:nvGrpSpPr>
          <p:grpSpPr>
            <a:xfrm>
              <a:off x="0" y="0"/>
              <a:ext cx="790834" cy="790834"/>
              <a:chOff x="0" y="0"/>
              <a:chExt cx="790833" cy="790833"/>
            </a:xfrm>
          </p:grpSpPr>
          <p:sp>
            <p:nvSpPr>
              <p:cNvPr id="99" name="正方形"/>
              <p:cNvSpPr/>
              <p:nvPr/>
            </p:nvSpPr>
            <p:spPr>
              <a:xfrm>
                <a:off x="-1" y="-1"/>
                <a:ext cx="790835" cy="790835"/>
              </a:xfrm>
              <a:prstGeom prst="rect">
                <a:avLst/>
              </a:prstGeom>
              <a:solidFill>
                <a:srgbClr val="3B93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0" name="文本"/>
              <p:cNvSpPr txBox="1"/>
              <p:nvPr/>
            </p:nvSpPr>
            <p:spPr>
              <a:xfrm>
                <a:off x="-1" y="222696"/>
                <a:ext cx="790835" cy="345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       </a:t>
                </a:r>
              </a:p>
            </p:txBody>
          </p:sp>
        </p:grpSp>
        <p:sp>
          <p:nvSpPr>
            <p:cNvPr id="102" name="TextBox 14"/>
            <p:cNvSpPr txBox="1"/>
            <p:nvPr/>
          </p:nvSpPr>
          <p:spPr>
            <a:xfrm>
              <a:off x="192475" y="142611"/>
              <a:ext cx="405883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Lantinghei SC Demibold"/>
                  <a:ea typeface="Lantinghei SC Demibold"/>
                  <a:cs typeface="Lantinghei SC Demibold"/>
                  <a:sym typeface="Lantinghei SC Demibold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04" name="TextBox 16"/>
          <p:cNvSpPr txBox="1"/>
          <p:nvPr/>
        </p:nvSpPr>
        <p:spPr>
          <a:xfrm>
            <a:off x="6561087" y="2510971"/>
            <a:ext cx="474802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数据库部分</a:t>
            </a:r>
          </a:p>
        </p:txBody>
      </p:sp>
      <p:sp>
        <p:nvSpPr>
          <p:cNvPr id="105" name="TextBox 17"/>
          <p:cNvSpPr txBox="1"/>
          <p:nvPr/>
        </p:nvSpPr>
        <p:spPr>
          <a:xfrm>
            <a:off x="6561087" y="3747588"/>
            <a:ext cx="474802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Servlet部分</a:t>
            </a:r>
          </a:p>
        </p:txBody>
      </p:sp>
      <p:pic>
        <p:nvPicPr>
          <p:cNvPr id="10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" name="成组"/>
          <p:cNvGrpSpPr/>
          <p:nvPr/>
        </p:nvGrpSpPr>
        <p:grpSpPr>
          <a:xfrm>
            <a:off x="5474043" y="4907558"/>
            <a:ext cx="790834" cy="790834"/>
            <a:chOff x="0" y="0"/>
            <a:chExt cx="790833" cy="790833"/>
          </a:xfrm>
        </p:grpSpPr>
        <p:grpSp>
          <p:nvGrpSpPr>
            <p:cNvPr id="109" name="矩形 4"/>
            <p:cNvGrpSpPr/>
            <p:nvPr/>
          </p:nvGrpSpPr>
          <p:grpSpPr>
            <a:xfrm>
              <a:off x="0" y="0"/>
              <a:ext cx="790834" cy="790834"/>
              <a:chOff x="0" y="0"/>
              <a:chExt cx="790833" cy="790833"/>
            </a:xfrm>
          </p:grpSpPr>
          <p:sp>
            <p:nvSpPr>
              <p:cNvPr id="107" name="正方形"/>
              <p:cNvSpPr/>
              <p:nvPr/>
            </p:nvSpPr>
            <p:spPr>
              <a:xfrm>
                <a:off x="-1" y="-1"/>
                <a:ext cx="790835" cy="790835"/>
              </a:xfrm>
              <a:prstGeom prst="rect">
                <a:avLst/>
              </a:prstGeom>
              <a:solidFill>
                <a:srgbClr val="3B93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8" name="文本"/>
              <p:cNvSpPr txBox="1"/>
              <p:nvPr/>
            </p:nvSpPr>
            <p:spPr>
              <a:xfrm>
                <a:off x="-1" y="222696"/>
                <a:ext cx="790835" cy="345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       </a:t>
                </a:r>
              </a:p>
            </p:txBody>
          </p:sp>
        </p:grpSp>
        <p:sp>
          <p:nvSpPr>
            <p:cNvPr id="110" name="TextBox 14"/>
            <p:cNvSpPr txBox="1"/>
            <p:nvPr/>
          </p:nvSpPr>
          <p:spPr>
            <a:xfrm>
              <a:off x="192475" y="142611"/>
              <a:ext cx="405883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Lantinghei SC Demibold"/>
                  <a:ea typeface="Lantinghei SC Demibold"/>
                  <a:cs typeface="Lantinghei SC Demibold"/>
                  <a:sym typeface="Lantinghei SC Demi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112" name="TextBox 17"/>
          <p:cNvSpPr txBox="1"/>
          <p:nvPr/>
        </p:nvSpPr>
        <p:spPr>
          <a:xfrm>
            <a:off x="6561087" y="5009604"/>
            <a:ext cx="474802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项目部分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eaLnBrk="1" hangingPunct="1"/>
            <a:endParaRPr lang="zh-CN" altLang="en-US" sz="24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ea typeface="宋体" pitchFamily="2" charset="-122"/>
              </a:rPr>
              <a:t>JDBC</a:t>
            </a:r>
            <a:r>
              <a:rPr lang="zh-CN" altLang="en-US" dirty="0" smtClean="0">
                <a:ea typeface="宋体" pitchFamily="2" charset="-122"/>
              </a:rPr>
              <a:t>调用存储过程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75414" y="2129433"/>
            <a:ext cx="8200906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ea typeface="宋体" pitchFamily="2" charset="-122"/>
              </a:rPr>
              <a:t>CallableStatement</a:t>
            </a:r>
            <a:r>
              <a:rPr lang="zh-CN" altLang="en-US" sz="2800" dirty="0">
                <a:solidFill>
                  <a:schemeClr val="bg1"/>
                </a:solidFill>
                <a:ea typeface="宋体" pitchFamily="2" charset="-122"/>
              </a:rPr>
              <a:t>接口继承了</a:t>
            </a:r>
            <a:r>
              <a:rPr lang="en-US" altLang="zh-CN" sz="2800" dirty="0">
                <a:solidFill>
                  <a:schemeClr val="bg1"/>
                </a:solidFill>
                <a:ea typeface="宋体" pitchFamily="2" charset="-122"/>
              </a:rPr>
              <a:t>Statement</a:t>
            </a:r>
            <a:r>
              <a:rPr lang="zh-CN" altLang="en-US" sz="2800" dirty="0">
                <a:solidFill>
                  <a:schemeClr val="bg1"/>
                </a:solidFill>
                <a:ea typeface="宋体" pitchFamily="2" charset="-122"/>
              </a:rPr>
              <a:t>接口和</a:t>
            </a:r>
            <a:r>
              <a:rPr lang="en-US" altLang="zh-CN" sz="2800" dirty="0" err="1">
                <a:solidFill>
                  <a:schemeClr val="bg1"/>
                </a:solidFill>
                <a:ea typeface="宋体" pitchFamily="2" charset="-122"/>
              </a:rPr>
              <a:t>PreparedStatement</a:t>
            </a:r>
            <a:r>
              <a:rPr lang="zh-CN" altLang="en-US" sz="2800" dirty="0">
                <a:solidFill>
                  <a:schemeClr val="bg1"/>
                </a:solidFill>
                <a:ea typeface="宋体" pitchFamily="2" charset="-122"/>
              </a:rPr>
              <a:t>接口，它可以处理一般的</a:t>
            </a:r>
            <a:r>
              <a:rPr lang="en-US" altLang="zh-CN" sz="2800" dirty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2800" dirty="0">
                <a:solidFill>
                  <a:schemeClr val="bg1"/>
                </a:solidFill>
                <a:ea typeface="宋体" pitchFamily="2" charset="-122"/>
              </a:rPr>
              <a:t>语句，也可以处理</a:t>
            </a:r>
            <a:r>
              <a:rPr lang="en-US" altLang="zh-CN" sz="2800" dirty="0">
                <a:solidFill>
                  <a:schemeClr val="bg1"/>
                </a:solidFill>
                <a:ea typeface="宋体" pitchFamily="2" charset="-122"/>
              </a:rPr>
              <a:t>IN(</a:t>
            </a:r>
            <a:r>
              <a:rPr lang="zh-CN" altLang="en-US" sz="2800" dirty="0">
                <a:solidFill>
                  <a:schemeClr val="bg1"/>
                </a:solidFill>
                <a:ea typeface="宋体" pitchFamily="2" charset="-122"/>
              </a:rPr>
              <a:t>输入</a:t>
            </a:r>
            <a:r>
              <a:rPr lang="en-US" altLang="zh-CN" sz="2800" dirty="0">
                <a:solidFill>
                  <a:schemeClr val="bg1"/>
                </a:solidFill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ea typeface="宋体" pitchFamily="2" charset="-122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ea typeface="宋体" pitchFamily="2" charset="-122"/>
              </a:rPr>
              <a:t>OUT(</a:t>
            </a:r>
            <a:r>
              <a:rPr lang="zh-CN" altLang="en-US" sz="2800" dirty="0">
                <a:solidFill>
                  <a:schemeClr val="bg1"/>
                </a:solidFill>
                <a:ea typeface="宋体" pitchFamily="2" charset="-122"/>
              </a:rPr>
              <a:t>输出</a:t>
            </a:r>
            <a:r>
              <a:rPr lang="en-US" altLang="zh-CN" sz="2800" dirty="0">
                <a:solidFill>
                  <a:schemeClr val="bg1"/>
                </a:solidFill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ea typeface="宋体" pitchFamily="2" charset="-122"/>
              </a:rPr>
              <a:t>参数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610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ea typeface="宋体" pitchFamily="2" charset="-122"/>
              </a:rPr>
              <a:t>有参数无返回值的存储过程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99456" y="1810596"/>
            <a:ext cx="8712968" cy="25237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Conn.prepareCall</a:t>
            </a:r>
            <a:r>
              <a:rPr lang="en-US" altLang="zh-CN" sz="2800" dirty="0">
                <a:solidFill>
                  <a:schemeClr val="bg1"/>
                </a:solidFill>
              </a:rPr>
              <a:t>(“{call </a:t>
            </a:r>
            <a:r>
              <a:rPr lang="en-US" altLang="zh-CN" sz="2800" dirty="0" err="1">
                <a:solidFill>
                  <a:schemeClr val="bg1"/>
                </a:solidFill>
              </a:rPr>
              <a:t>stored_proc</a:t>
            </a:r>
            <a:r>
              <a:rPr lang="en-US" altLang="zh-CN" sz="2800" dirty="0" smtClean="0">
                <a:solidFill>
                  <a:schemeClr val="bg1"/>
                </a:solidFill>
              </a:rPr>
              <a:t>(?,?)}”);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stored_proc</a:t>
            </a:r>
            <a:r>
              <a:rPr lang="zh-CN" altLang="en-US" sz="2800" dirty="0" smtClean="0">
                <a:solidFill>
                  <a:schemeClr val="bg1"/>
                </a:solidFill>
              </a:rPr>
              <a:t>：存储过程名称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？：存储过程接收的参数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610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ea typeface="宋体" pitchFamily="2" charset="-122"/>
              </a:rPr>
              <a:t>带返回值的存储过程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a typeface="宋体" pitchFamily="2" charset="-122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使用registerOutParameter</a:t>
            </a:r>
            <a:r>
              <a:rPr lang="en-US" sz="2400" b="1" dirty="0" smtClean="0">
                <a:solidFill>
                  <a:schemeClr val="bg1"/>
                </a:solidFill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parameterIndex</a:t>
            </a:r>
            <a:r>
              <a:rPr lang="en-US" sz="2400" b="1" dirty="0" err="1" smtClean="0">
                <a:solidFill>
                  <a:schemeClr val="bg1"/>
                </a:solidFill>
                <a:ea typeface="宋体" pitchFamily="2" charset="-122"/>
              </a:rPr>
              <a:t>,</a:t>
            </a:r>
            <a:r>
              <a:rPr lang="en-US" sz="2400" b="1" dirty="0" err="1" smtClean="0">
                <a:solidFill>
                  <a:schemeClr val="bg1"/>
                </a:solidFill>
              </a:rPr>
              <a:t>sqlType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endParaRPr lang="en-US" sz="2400" b="1" dirty="0" smtClean="0">
              <a:solidFill>
                <a:schemeClr val="bg1"/>
              </a:solidFill>
              <a:ea typeface="宋体" pitchFamily="2" charset="-122"/>
            </a:endParaRPr>
          </a:p>
          <a:p>
            <a:pPr lvl="1"/>
            <a:r>
              <a:rPr lang="en-US" sz="2400" b="1" dirty="0" err="1" smtClean="0">
                <a:solidFill>
                  <a:schemeClr val="bg1"/>
                </a:solidFill>
              </a:rPr>
              <a:t>parameterIndex第一个参数是</a:t>
            </a:r>
            <a:r>
              <a:rPr lang="en-US" sz="2400" b="1" dirty="0" smtClean="0">
                <a:solidFill>
                  <a:schemeClr val="bg1"/>
                </a:solidFill>
              </a:rPr>
              <a:t> 1，第二个参数是 2，依此类推</a:t>
            </a:r>
            <a:endParaRPr lang="zh-CN" altLang="en-US" sz="2400" b="1" dirty="0" smtClean="0">
              <a:solidFill>
                <a:schemeClr val="bg1"/>
              </a:solidFill>
              <a:ea typeface="宋体" pitchFamily="2" charset="-122"/>
            </a:endParaRPr>
          </a:p>
          <a:p>
            <a:pPr lvl="1"/>
            <a:r>
              <a:rPr lang="en-US" sz="2400" b="1" dirty="0" err="1" smtClean="0">
                <a:solidFill>
                  <a:schemeClr val="bg1"/>
                </a:solidFill>
              </a:rPr>
              <a:t>sqlType</a:t>
            </a:r>
            <a:r>
              <a:rPr lang="en-US" sz="2400" b="1" dirty="0" smtClean="0">
                <a:solidFill>
                  <a:schemeClr val="bg1"/>
                </a:solidFill>
              </a:rPr>
              <a:t> - </a:t>
            </a:r>
            <a:r>
              <a:rPr lang="en-US" sz="2400" b="1" dirty="0" err="1" smtClean="0">
                <a:solidFill>
                  <a:schemeClr val="bg1"/>
                </a:solidFill>
              </a:rPr>
              <a:t>java.sql.Types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定义的</a:t>
            </a:r>
            <a:r>
              <a:rPr lang="en-US" sz="2400" b="1" dirty="0" smtClean="0">
                <a:solidFill>
                  <a:schemeClr val="bg1"/>
                </a:solidFill>
              </a:rPr>
              <a:t> JDBC </a:t>
            </a:r>
            <a:r>
              <a:rPr lang="en-US" sz="2400" b="1" dirty="0" err="1" smtClean="0">
                <a:solidFill>
                  <a:schemeClr val="bg1"/>
                </a:solidFill>
              </a:rPr>
              <a:t>类型代码方法注册OUT参数</a:t>
            </a:r>
            <a:endParaRPr lang="zh-CN" altLang="en-US" sz="2400" b="1" dirty="0" smtClean="0">
              <a:solidFill>
                <a:schemeClr val="bg1"/>
              </a:solidFill>
              <a:ea typeface="宋体" pitchFamily="2" charset="-122"/>
            </a:endParaRPr>
          </a:p>
          <a:p>
            <a:endParaRPr lang="en-US" sz="2400" dirty="0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3645024"/>
            <a:ext cx="828092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Clr>
                <a:schemeClr val="hlink"/>
              </a:buClr>
            </a:pPr>
            <a:r>
              <a:rPr lang="en-US" altLang="zh-CN" sz="2400" dirty="0" err="1">
                <a:solidFill>
                  <a:schemeClr val="bg1"/>
                </a:solidFill>
              </a:rPr>
              <a:t>Conn.prepareCall</a:t>
            </a:r>
            <a:r>
              <a:rPr lang="en-US" altLang="zh-CN" sz="2400" dirty="0">
                <a:solidFill>
                  <a:schemeClr val="bg1"/>
                </a:solidFill>
              </a:rPr>
              <a:t>(“{call </a:t>
            </a:r>
            <a:r>
              <a:rPr lang="en-US" altLang="zh-CN" sz="2400" dirty="0" err="1">
                <a:solidFill>
                  <a:schemeClr val="bg1"/>
                </a:solidFill>
              </a:rPr>
              <a:t>stored_proc</a:t>
            </a:r>
            <a:r>
              <a:rPr lang="en-US" altLang="zh-CN" sz="2400" dirty="0">
                <a:solidFill>
                  <a:schemeClr val="bg1"/>
                </a:solidFill>
              </a:rPr>
              <a:t>(?,?)}”);</a:t>
            </a:r>
          </a:p>
          <a:p>
            <a:pPr marL="342900" indent="-342900">
              <a:buClr>
                <a:schemeClr val="hlink"/>
              </a:buClr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hlink"/>
              </a:buClr>
            </a:pPr>
            <a:r>
              <a:rPr lang="en-US" altLang="zh-CN" sz="2400" dirty="0" err="1">
                <a:solidFill>
                  <a:schemeClr val="bg1"/>
                </a:solidFill>
              </a:rPr>
              <a:t>cstmt.setString</a:t>
            </a:r>
            <a:r>
              <a:rPr lang="en-US" altLang="zh-CN" sz="2400" dirty="0">
                <a:solidFill>
                  <a:schemeClr val="bg1"/>
                </a:solidFill>
              </a:rPr>
              <a:t>(1,"222");</a:t>
            </a:r>
          </a:p>
          <a:p>
            <a:pPr marL="342900" indent="-342900">
              <a:buClr>
                <a:schemeClr val="hlink"/>
              </a:buClr>
            </a:pPr>
            <a:r>
              <a:rPr lang="en-US" altLang="zh-CN" sz="2400" dirty="0" err="1">
                <a:solidFill>
                  <a:schemeClr val="bg1"/>
                </a:solidFill>
              </a:rPr>
              <a:t>cstmt.registerOutParameter</a:t>
            </a:r>
            <a:r>
              <a:rPr lang="en-US" altLang="zh-CN" sz="2400" dirty="0">
                <a:solidFill>
                  <a:schemeClr val="bg1"/>
                </a:solidFill>
              </a:rPr>
              <a:t>(2,Types.</a:t>
            </a:r>
            <a:r>
              <a:rPr lang="en-US" altLang="zh-CN" sz="2400" i="1" dirty="0">
                <a:solidFill>
                  <a:schemeClr val="bg1"/>
                </a:solidFill>
              </a:rPr>
              <a:t>INTEGER</a:t>
            </a:r>
            <a:r>
              <a:rPr lang="en-US" altLang="zh-CN" sz="2400" dirty="0">
                <a:solidFill>
                  <a:schemeClr val="bg1"/>
                </a:solidFill>
              </a:rPr>
              <a:t>);</a:t>
            </a:r>
          </a:p>
          <a:p>
            <a:pPr marL="342900" indent="-342900">
              <a:buClr>
                <a:schemeClr val="hlink"/>
              </a:buClr>
            </a:pPr>
            <a:r>
              <a:rPr lang="en-US" altLang="zh-CN" sz="2400" dirty="0" err="1">
                <a:solidFill>
                  <a:schemeClr val="bg1"/>
                </a:solidFill>
              </a:rPr>
              <a:t>cstmt.executeUpdate</a:t>
            </a:r>
            <a:r>
              <a:rPr lang="en-US" altLang="zh-CN" sz="2400" dirty="0">
                <a:solidFill>
                  <a:schemeClr val="bg1"/>
                </a:solidFill>
              </a:rPr>
              <a:t>();</a:t>
            </a:r>
          </a:p>
          <a:p>
            <a:pPr marL="342900" indent="-342900">
              <a:buClr>
                <a:schemeClr val="hlink"/>
              </a:buClr>
            </a:pPr>
            <a:r>
              <a:rPr lang="en-US" altLang="zh-CN" sz="2400" dirty="0" err="1">
                <a:solidFill>
                  <a:schemeClr val="bg1"/>
                </a:solidFill>
              </a:rPr>
              <a:t>cstmt.getInt</a:t>
            </a:r>
            <a:r>
              <a:rPr lang="en-US" altLang="zh-CN" sz="2400" dirty="0">
                <a:solidFill>
                  <a:schemeClr val="bg1"/>
                </a:solidFill>
              </a:rPr>
              <a:t>(2);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1719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ea typeface="宋体" pitchFamily="2" charset="-122"/>
              </a:rPr>
              <a:t>元数据</a:t>
            </a:r>
            <a:r>
              <a:rPr lang="en-US" altLang="zh-CN" dirty="0">
                <a:ea typeface="宋体" pitchFamily="2" charset="-122"/>
              </a:rPr>
              <a:t>(Meta Data)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75414" y="1810596"/>
            <a:ext cx="978508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buClr>
                <a:srgbClr val="537915"/>
              </a:buClr>
            </a:pPr>
            <a:r>
              <a:rPr lang="zh-CN" altLang="en-US" sz="2400" dirty="0">
                <a:solidFill>
                  <a:schemeClr val="bg1"/>
                </a:solidFill>
                <a:ea typeface="宋体" pitchFamily="2" charset="-122"/>
              </a:rPr>
              <a:t>什么是元数据</a:t>
            </a:r>
          </a:p>
          <a:p>
            <a:pPr>
              <a:buClr>
                <a:srgbClr val="537915"/>
              </a:buClr>
            </a:pPr>
            <a:r>
              <a:rPr lang="zh-CN" altLang="en-US" sz="2400" dirty="0">
                <a:solidFill>
                  <a:schemeClr val="bg1"/>
                </a:solidFill>
                <a:ea typeface="宋体" pitchFamily="2" charset="-122"/>
              </a:rPr>
              <a:t>	本身固有的特性</a:t>
            </a:r>
          </a:p>
          <a:p>
            <a:pPr>
              <a:buClr>
                <a:srgbClr val="537915"/>
              </a:buClr>
            </a:pPr>
            <a:r>
              <a:rPr lang="zh-CN" altLang="en-US" sz="2400" dirty="0">
                <a:solidFill>
                  <a:schemeClr val="bg1"/>
                </a:solidFill>
                <a:ea typeface="宋体" pitchFamily="2" charset="-122"/>
              </a:rPr>
              <a:t>元数据的分类</a:t>
            </a:r>
          </a:p>
          <a:p>
            <a:pPr>
              <a:buClr>
                <a:srgbClr val="537915"/>
              </a:buClr>
            </a:pPr>
            <a:r>
              <a:rPr lang="zh-CN" altLang="en-US" sz="2400" dirty="0">
                <a:solidFill>
                  <a:schemeClr val="bg1"/>
                </a:solidFill>
                <a:ea typeface="宋体" pitchFamily="2" charset="-122"/>
              </a:rPr>
              <a:t>	数据库的元数据：如数据库的名称，版本等</a:t>
            </a:r>
          </a:p>
          <a:p>
            <a:pPr>
              <a:buClr>
                <a:srgbClr val="537915"/>
              </a:buClr>
            </a:pPr>
            <a:r>
              <a:rPr lang="zh-CN" altLang="en-US" sz="2400" dirty="0">
                <a:solidFill>
                  <a:schemeClr val="bg1"/>
                </a:solidFill>
                <a:ea typeface="宋体" pitchFamily="2" charset="-122"/>
              </a:rPr>
              <a:t>	查询结果的元数据：查询结果集中字段数量，某字段的名称等。</a:t>
            </a:r>
          </a:p>
          <a:p>
            <a:pPr>
              <a:buClr>
                <a:srgbClr val="537915"/>
              </a:buClr>
            </a:pPr>
            <a:r>
              <a:rPr lang="zh-CN" altLang="en-US" sz="2400" dirty="0">
                <a:solidFill>
                  <a:schemeClr val="bg1"/>
                </a:solidFill>
                <a:ea typeface="宋体" pitchFamily="2" charset="-122"/>
              </a:rPr>
              <a:t>   预编译参数的元数据：预编译</a:t>
            </a:r>
            <a:r>
              <a:rPr lang="en-US" altLang="zh-CN" sz="2400" dirty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ea typeface="宋体" pitchFamily="2" charset="-122"/>
              </a:rPr>
              <a:t>语句的参数数量，类型等。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1719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altLang="zh-CN" sz="4800" b="1" dirty="0" smtClean="0">
                <a:solidFill>
                  <a:schemeClr val="bg1"/>
                </a:solidFill>
              </a:rPr>
              <a:t>Database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元数据</a:t>
            </a:r>
            <a:endParaRPr sz="4800" b="1" dirty="0"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75414" y="1810596"/>
            <a:ext cx="10315627" cy="30285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600" dirty="0" err="1">
                <a:solidFill>
                  <a:schemeClr val="bg1"/>
                </a:solidFill>
              </a:rPr>
              <a:t>DatabaseMetaData</a:t>
            </a:r>
            <a:r>
              <a:rPr lang="en-US" altLang="zh-CN" sz="3600" dirty="0">
                <a:solidFill>
                  <a:schemeClr val="bg1"/>
                </a:solidFill>
              </a:rPr>
              <a:t> meta = </a:t>
            </a:r>
            <a:r>
              <a:rPr lang="en-US" altLang="zh-CN" sz="3600" dirty="0" err="1">
                <a:solidFill>
                  <a:schemeClr val="bg1"/>
                </a:solidFill>
              </a:rPr>
              <a:t>connection.getMetaData</a:t>
            </a:r>
            <a:r>
              <a:rPr lang="en-US" altLang="zh-CN" sz="3600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通过</a:t>
            </a:r>
            <a:r>
              <a:rPr lang="en-US" altLang="zh-CN" sz="3600" dirty="0" err="1">
                <a:solidFill>
                  <a:schemeClr val="bg1"/>
                </a:solidFill>
              </a:rPr>
              <a:t>DatabaseMetaData</a:t>
            </a:r>
            <a:r>
              <a:rPr lang="zh-CN" altLang="en-US" sz="3600" dirty="0">
                <a:solidFill>
                  <a:schemeClr val="bg1"/>
                </a:solidFill>
              </a:rPr>
              <a:t>可以获得数据库相关的信息如：数据库版本、数据库名、数据库厂商信息、是否支持事务、是否支持某种事务隔离级别，是否支持滚动结果集等。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1719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ea typeface="宋体" pitchFamily="2" charset="-122"/>
              </a:rPr>
              <a:t>预编译参数的元数据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07368" y="1916832"/>
            <a:ext cx="1094521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ea typeface="宋体" pitchFamily="2" charset="-122"/>
              </a:rPr>
              <a:t>ParameterMetaData</a:t>
            </a: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ea typeface="宋体" pitchFamily="2" charset="-122"/>
              </a:rPr>
              <a:t>pmd</a:t>
            </a: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 = </a:t>
            </a:r>
            <a:r>
              <a:rPr lang="en-US" altLang="zh-CN" sz="3600" dirty="0" err="1">
                <a:solidFill>
                  <a:schemeClr val="bg1"/>
                </a:solidFill>
                <a:ea typeface="宋体" pitchFamily="2" charset="-122"/>
              </a:rPr>
              <a:t>pstmt.getParameterMetaData</a:t>
            </a: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();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sym typeface="PT Mon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3600" dirty="0">
              <a:solidFill>
                <a:schemeClr val="bg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PT Mono"/>
              </a:rPr>
              <a:t>可得到参数的索引等信息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1719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ea typeface="宋体" pitchFamily="2" charset="-122"/>
              </a:rPr>
              <a:t>结果集的元数据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75414" y="1810596"/>
            <a:ext cx="10649178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ResultSetMetaData</a:t>
            </a:r>
            <a:r>
              <a:rPr lang="en-US" altLang="zh-CN" sz="2400" dirty="0">
                <a:solidFill>
                  <a:schemeClr val="bg1"/>
                </a:solidFill>
              </a:rPr>
              <a:t> meta = </a:t>
            </a:r>
            <a:r>
              <a:rPr lang="en-US" altLang="zh-CN" sz="2400" dirty="0" err="1">
                <a:solidFill>
                  <a:schemeClr val="bg1"/>
                </a:solidFill>
              </a:rPr>
              <a:t>rs.getMetaData</a:t>
            </a:r>
            <a:r>
              <a:rPr lang="en-US" altLang="zh-CN" sz="2400" dirty="0">
                <a:solidFill>
                  <a:schemeClr val="bg1"/>
                </a:solidFill>
              </a:rPr>
              <a:t>();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通过</a:t>
            </a:r>
            <a:r>
              <a:rPr lang="en-US" altLang="zh-CN" sz="2400" dirty="0" err="1">
                <a:solidFill>
                  <a:schemeClr val="bg1"/>
                </a:solidFill>
              </a:rPr>
              <a:t>ResultSetMetaData</a:t>
            </a:r>
            <a:r>
              <a:rPr lang="zh-CN" altLang="en-US" sz="2400" dirty="0">
                <a:solidFill>
                  <a:schemeClr val="bg1"/>
                </a:solidFill>
              </a:rPr>
              <a:t>可以获得结果有几列、各列名、各列别名、各列类型等。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可以将</a:t>
            </a:r>
            <a:r>
              <a:rPr lang="en-US" altLang="zh-CN" sz="2400" dirty="0" err="1">
                <a:solidFill>
                  <a:schemeClr val="bg1"/>
                </a:solidFill>
              </a:rPr>
              <a:t>ResultSet</a:t>
            </a:r>
            <a:r>
              <a:rPr lang="zh-CN" altLang="en-US" sz="2400" dirty="0">
                <a:solidFill>
                  <a:schemeClr val="bg1"/>
                </a:solidFill>
              </a:rPr>
              <a:t>放入</a:t>
            </a:r>
            <a:r>
              <a:rPr lang="en-US" altLang="zh-CN" sz="2400" dirty="0">
                <a:solidFill>
                  <a:schemeClr val="bg1"/>
                </a:solidFill>
              </a:rPr>
              <a:t>Map(key:</a:t>
            </a:r>
            <a:r>
              <a:rPr lang="zh-CN" altLang="en-US" sz="2400" dirty="0">
                <a:solidFill>
                  <a:schemeClr val="bg1"/>
                </a:solidFill>
              </a:rPr>
              <a:t>列名 </a:t>
            </a:r>
            <a:r>
              <a:rPr lang="en-US" altLang="zh-CN" sz="2400" dirty="0">
                <a:solidFill>
                  <a:schemeClr val="bg1"/>
                </a:solidFill>
              </a:rPr>
              <a:t>value:</a:t>
            </a:r>
            <a:r>
              <a:rPr lang="zh-CN" altLang="en-US" sz="2400" dirty="0">
                <a:solidFill>
                  <a:schemeClr val="bg1"/>
                </a:solidFill>
              </a:rPr>
              <a:t>列值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用反射</a:t>
            </a:r>
            <a:r>
              <a:rPr lang="en-US" altLang="zh-CN" sz="2400" dirty="0" err="1">
                <a:solidFill>
                  <a:schemeClr val="bg1"/>
                </a:solidFill>
              </a:rPr>
              <a:t>ResultSetMetaData</a:t>
            </a:r>
            <a:r>
              <a:rPr lang="zh-CN" altLang="en-US" sz="2400" dirty="0">
                <a:solidFill>
                  <a:schemeClr val="bg1"/>
                </a:solidFill>
              </a:rPr>
              <a:t>将查询结果读入对象中（简单的</a:t>
            </a:r>
            <a:r>
              <a:rPr lang="en-US" altLang="zh-CN" sz="2400" dirty="0">
                <a:solidFill>
                  <a:schemeClr val="bg1"/>
                </a:solidFill>
              </a:rPr>
              <a:t>O/</a:t>
            </a:r>
            <a:r>
              <a:rPr lang="en-US" altLang="zh-CN" sz="2400" dirty="0" err="1">
                <a:solidFill>
                  <a:schemeClr val="bg1"/>
                </a:solidFill>
              </a:rPr>
              <a:t>RMapping</a:t>
            </a:r>
            <a:r>
              <a:rPr lang="zh-CN" altLang="en-US" sz="2400" dirty="0">
                <a:solidFill>
                  <a:schemeClr val="bg1"/>
                </a:solidFill>
              </a:rPr>
              <a:t>）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>
                <a:solidFill>
                  <a:schemeClr val="bg1"/>
                </a:solidFill>
              </a:rPr>
              <a:t>1)</a:t>
            </a:r>
            <a:r>
              <a:rPr lang="zh-CN" altLang="en-US" sz="2400" dirty="0">
                <a:solidFill>
                  <a:schemeClr val="bg1"/>
                </a:solidFill>
              </a:rPr>
              <a:t>让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语句中列别名和要读入的对象属性名一样；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通过</a:t>
            </a:r>
            <a:r>
              <a:rPr lang="en-US" altLang="zh-CN" sz="2400" dirty="0" err="1">
                <a:solidFill>
                  <a:schemeClr val="bg1"/>
                </a:solidFill>
              </a:rPr>
              <a:t>ResultSetMetaData</a:t>
            </a:r>
            <a:r>
              <a:rPr lang="zh-CN" altLang="en-US" sz="2400" dirty="0">
                <a:solidFill>
                  <a:schemeClr val="bg1"/>
                </a:solidFill>
              </a:rPr>
              <a:t>获得结果列数和列别名；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>
                <a:solidFill>
                  <a:schemeClr val="bg1"/>
                </a:solidFill>
              </a:rPr>
              <a:t>3)</a:t>
            </a:r>
            <a:r>
              <a:rPr lang="zh-CN" altLang="en-US" sz="2400" dirty="0">
                <a:solidFill>
                  <a:schemeClr val="bg1"/>
                </a:solidFill>
              </a:rPr>
              <a:t>通过反射将对象的所有</a:t>
            </a:r>
            <a:r>
              <a:rPr lang="en-US" altLang="zh-CN" sz="2400" dirty="0" err="1">
                <a:solidFill>
                  <a:schemeClr val="bg1"/>
                </a:solidFill>
              </a:rPr>
              <a:t>setXxx</a:t>
            </a:r>
            <a:r>
              <a:rPr lang="zh-CN" altLang="en-US" sz="2400" dirty="0">
                <a:solidFill>
                  <a:schemeClr val="bg1"/>
                </a:solidFill>
              </a:rPr>
              <a:t>方法找到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	4)</a:t>
            </a:r>
            <a:r>
              <a:rPr lang="zh-CN" altLang="en-US" sz="2400" dirty="0">
                <a:solidFill>
                  <a:schemeClr val="bg1"/>
                </a:solidFill>
              </a:rPr>
              <a:t>将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）找到的方法</a:t>
            </a:r>
            <a:r>
              <a:rPr lang="en-US" altLang="zh-CN" sz="2400" dirty="0" err="1">
                <a:solidFill>
                  <a:schemeClr val="bg1"/>
                </a:solidFill>
              </a:rPr>
              <a:t>setXxx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）找到的列别名进行匹配（即方法中的</a:t>
            </a:r>
            <a:r>
              <a:rPr lang="en-US" altLang="zh-CN" sz="2400" dirty="0">
                <a:solidFill>
                  <a:schemeClr val="bg1"/>
                </a:solidFill>
              </a:rPr>
              <a:t>xxx</a:t>
            </a:r>
            <a:r>
              <a:rPr lang="zh-CN" altLang="en-US" sz="2400" dirty="0">
                <a:solidFill>
                  <a:schemeClr val="bg1"/>
                </a:solidFill>
              </a:rPr>
              <a:t>于列别名相等）；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>
                <a:solidFill>
                  <a:schemeClr val="bg1"/>
                </a:solidFill>
              </a:rPr>
              <a:t>5)</a:t>
            </a:r>
            <a:r>
              <a:rPr lang="zh-CN" altLang="en-US" sz="2400" dirty="0">
                <a:solidFill>
                  <a:schemeClr val="bg1"/>
                </a:solidFill>
              </a:rPr>
              <a:t>由上一步找到的方法和列别名对应关系进行赋值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Method.invoke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obj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</a:rPr>
              <a:t>rs.getObject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columnAliasName</a:t>
            </a:r>
            <a:r>
              <a:rPr lang="en-US" altLang="zh-CN" sz="2400" dirty="0">
                <a:solidFill>
                  <a:schemeClr val="bg1"/>
                </a:solidFill>
              </a:rPr>
              <a:t>));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610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>
                <a:ea typeface="宋体" pitchFamily="2" charset="-122"/>
              </a:rPr>
              <a:t>Datasource</a:t>
            </a:r>
            <a:r>
              <a:rPr lang="en-US" altLang="zh-CN" dirty="0" smtClean="0">
                <a:ea typeface="宋体" pitchFamily="2" charset="-122"/>
              </a:rPr>
              <a:t>=</a:t>
            </a:r>
            <a:r>
              <a:rPr lang="zh-CN" altLang="en-US" dirty="0" smtClean="0">
                <a:ea typeface="宋体" pitchFamily="2" charset="-122"/>
              </a:rPr>
              <a:t>连接池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07369" y="1810596"/>
            <a:ext cx="11130528" cy="467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chemeClr val="bg1"/>
                </a:solidFill>
              </a:rPr>
              <a:t>DataSource</a:t>
            </a:r>
            <a:r>
              <a:rPr lang="zh-CN" altLang="en-US" sz="2000" dirty="0">
                <a:solidFill>
                  <a:schemeClr val="bg1"/>
                </a:solidFill>
              </a:rPr>
              <a:t>用来取代</a:t>
            </a:r>
            <a:r>
              <a:rPr lang="en-US" altLang="zh-CN" sz="2000" dirty="0" err="1">
                <a:solidFill>
                  <a:schemeClr val="bg1"/>
                </a:solidFill>
              </a:rPr>
              <a:t>DriverManager</a:t>
            </a:r>
            <a:r>
              <a:rPr lang="zh-CN" altLang="en-US" sz="2000" dirty="0">
                <a:solidFill>
                  <a:schemeClr val="bg1"/>
                </a:solidFill>
              </a:rPr>
              <a:t>来获取</a:t>
            </a:r>
            <a:r>
              <a:rPr lang="en-US" altLang="zh-CN" sz="2000" dirty="0">
                <a:solidFill>
                  <a:schemeClr val="bg1"/>
                </a:solidFill>
              </a:rPr>
              <a:t>Connection</a:t>
            </a:r>
            <a:r>
              <a:rPr lang="zh-CN" altLang="en-US" sz="2000" dirty="0">
                <a:solidFill>
                  <a:schemeClr val="bg1"/>
                </a:solidFill>
              </a:rPr>
              <a:t>；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通过</a:t>
            </a:r>
            <a:r>
              <a:rPr lang="en-US" altLang="zh-CN" sz="2000" dirty="0" err="1">
                <a:solidFill>
                  <a:schemeClr val="bg1"/>
                </a:solidFill>
              </a:rPr>
              <a:t>DataSource</a:t>
            </a:r>
            <a:r>
              <a:rPr lang="zh-CN" altLang="en-US" sz="2000" dirty="0">
                <a:solidFill>
                  <a:schemeClr val="bg1"/>
                </a:solidFill>
              </a:rPr>
              <a:t>获得</a:t>
            </a:r>
            <a:r>
              <a:rPr lang="en-US" altLang="zh-CN" sz="2000" dirty="0">
                <a:solidFill>
                  <a:schemeClr val="bg1"/>
                </a:solidFill>
              </a:rPr>
              <a:t>Connection</a:t>
            </a:r>
            <a:r>
              <a:rPr lang="zh-CN" altLang="en-US" sz="2000" dirty="0">
                <a:solidFill>
                  <a:schemeClr val="bg1"/>
                </a:solidFill>
              </a:rPr>
              <a:t>速度很快；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通过</a:t>
            </a:r>
            <a:r>
              <a:rPr lang="en-US" altLang="zh-CN" sz="2000" dirty="0" err="1">
                <a:solidFill>
                  <a:schemeClr val="bg1"/>
                </a:solidFill>
              </a:rPr>
              <a:t>DataSource</a:t>
            </a:r>
            <a:r>
              <a:rPr lang="zh-CN" altLang="en-US" sz="2000" dirty="0">
                <a:solidFill>
                  <a:schemeClr val="bg1"/>
                </a:solidFill>
              </a:rPr>
              <a:t>获得的</a:t>
            </a:r>
            <a:r>
              <a:rPr lang="en-US" altLang="zh-CN" sz="2000" dirty="0">
                <a:solidFill>
                  <a:schemeClr val="bg1"/>
                </a:solidFill>
              </a:rPr>
              <a:t>Connection</a:t>
            </a:r>
            <a:r>
              <a:rPr lang="zh-CN" altLang="en-US" sz="2000" dirty="0">
                <a:solidFill>
                  <a:schemeClr val="bg1"/>
                </a:solidFill>
              </a:rPr>
              <a:t>都是已经被包裹过的（不是驱动原来的连接），他的</a:t>
            </a:r>
            <a:r>
              <a:rPr lang="en-US" altLang="zh-CN" sz="2000" dirty="0">
                <a:solidFill>
                  <a:schemeClr val="bg1"/>
                </a:solidFill>
              </a:rPr>
              <a:t>close</a:t>
            </a:r>
            <a:r>
              <a:rPr lang="zh-CN" altLang="en-US" sz="2000" dirty="0">
                <a:solidFill>
                  <a:schemeClr val="bg1"/>
                </a:solidFill>
              </a:rPr>
              <a:t>方法已经被修改。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一般</a:t>
            </a:r>
            <a:r>
              <a:rPr lang="en-US" altLang="zh-CN" sz="2000" dirty="0" err="1">
                <a:solidFill>
                  <a:schemeClr val="bg1"/>
                </a:solidFill>
              </a:rPr>
              <a:t>DataSource</a:t>
            </a:r>
            <a:r>
              <a:rPr lang="zh-CN" altLang="en-US" sz="2000" dirty="0">
                <a:solidFill>
                  <a:schemeClr val="bg1"/>
                </a:solidFill>
              </a:rPr>
              <a:t>内部会用一个连接池来缓存</a:t>
            </a:r>
            <a:r>
              <a:rPr lang="en-US" altLang="zh-CN" sz="2000" dirty="0">
                <a:solidFill>
                  <a:schemeClr val="bg1"/>
                </a:solidFill>
              </a:rPr>
              <a:t>Connection</a:t>
            </a:r>
            <a:r>
              <a:rPr lang="zh-CN" altLang="en-US" sz="2000" dirty="0">
                <a:solidFill>
                  <a:schemeClr val="bg1"/>
                </a:solidFill>
              </a:rPr>
              <a:t>，这样可以大幅度提高数据库的访问速度；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连接池可以理解成一个能够存放</a:t>
            </a:r>
            <a:r>
              <a:rPr lang="en-US" altLang="zh-CN" sz="2000" dirty="0">
                <a:solidFill>
                  <a:schemeClr val="bg1"/>
                </a:solidFill>
              </a:rPr>
              <a:t>Connection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Collection</a:t>
            </a:r>
            <a:r>
              <a:rPr lang="zh-CN" altLang="en-US" sz="2000" dirty="0">
                <a:solidFill>
                  <a:schemeClr val="bg1"/>
                </a:solidFill>
              </a:rPr>
              <a:t>；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我们的程序只和</a:t>
            </a:r>
            <a:r>
              <a:rPr lang="en-US" altLang="zh-CN" sz="2000" dirty="0" err="1">
                <a:solidFill>
                  <a:schemeClr val="bg1"/>
                </a:solidFill>
              </a:rPr>
              <a:t>DataSource</a:t>
            </a:r>
            <a:r>
              <a:rPr lang="zh-CN" altLang="en-US" sz="2000" dirty="0">
                <a:solidFill>
                  <a:schemeClr val="bg1"/>
                </a:solidFill>
              </a:rPr>
              <a:t>打交道，不会直接访问连接池；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5550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DBCP</a:t>
            </a:r>
            <a:r>
              <a:rPr lang="zh-CN" altLang="en-US" dirty="0" smtClean="0"/>
              <a:t>使用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27448" y="1810596"/>
            <a:ext cx="9793088" cy="38164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</a:rPr>
              <a:t>DBCP</a:t>
            </a:r>
            <a:r>
              <a:rPr lang="zh-CN" altLang="en-US" sz="3200" dirty="0">
                <a:solidFill>
                  <a:schemeClr val="bg1"/>
                </a:solidFill>
              </a:rPr>
              <a:t>必须用的三个包：</a:t>
            </a:r>
          </a:p>
          <a:p>
            <a:r>
              <a:rPr lang="zh-CN" altLang="en-US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>
                <a:solidFill>
                  <a:schemeClr val="bg1"/>
                </a:solidFill>
              </a:rPr>
              <a:t>commons-dbcp-1.2.1.jar,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</a:rPr>
              <a:t>commons-pool-1.2.jar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</a:rPr>
              <a:t>commons-collections-3.1.jar</a:t>
            </a:r>
            <a:r>
              <a:rPr lang="zh-CN" altLang="en-US" sz="3200" dirty="0">
                <a:solidFill>
                  <a:schemeClr val="bg1"/>
                </a:solidFill>
              </a:rPr>
              <a:t>。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Java API: </a:t>
            </a:r>
            <a:r>
              <a:rPr lang="en-US" altLang="zh-CN" sz="3200" dirty="0" smtClean="0">
                <a:solidFill>
                  <a:schemeClr val="bg1"/>
                </a:solidFill>
              </a:rPr>
              <a:t>	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BasicDataSourceFactory.createDataSource</a:t>
            </a:r>
            <a:r>
              <a:rPr lang="en-US" altLang="zh-CN" sz="3200" dirty="0" smtClean="0">
                <a:solidFill>
                  <a:schemeClr val="bg1"/>
                </a:solidFill>
              </a:rPr>
              <a:t>(properties</a:t>
            </a:r>
            <a:r>
              <a:rPr lang="en-US" altLang="zh-CN" sz="3200" dirty="0">
                <a:solidFill>
                  <a:schemeClr val="bg1"/>
                </a:solidFill>
              </a:rPr>
              <a:t>);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41143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/>
              <a:t>DBUtil</a:t>
            </a:r>
            <a:r>
              <a:rPr lang="zh-CN" altLang="en-US" dirty="0" smtClean="0"/>
              <a:t>使用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1384" y="1810596"/>
            <a:ext cx="10539657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altLang="zh-CN" sz="2800" dirty="0">
                <a:solidFill>
                  <a:schemeClr val="bg1"/>
                </a:solidFill>
              </a:rPr>
              <a:t>Apache DbUtils</a:t>
            </a:r>
            <a:r>
              <a:rPr lang="zh-CN" altLang="fr-FR" sz="2800" dirty="0">
                <a:solidFill>
                  <a:schemeClr val="bg1"/>
                </a:solidFill>
              </a:rPr>
              <a:t>是</a:t>
            </a:r>
            <a:r>
              <a:rPr lang="fr-FR" altLang="zh-CN" sz="2800" dirty="0">
                <a:solidFill>
                  <a:schemeClr val="bg1"/>
                </a:solidFill>
              </a:rPr>
              <a:t>Apache</a:t>
            </a:r>
            <a:r>
              <a:rPr lang="zh-CN" altLang="fr-FR" sz="2800" dirty="0">
                <a:solidFill>
                  <a:schemeClr val="bg1"/>
                </a:solidFill>
              </a:rPr>
              <a:t>的一个工具集，最大的好处就是，在</a:t>
            </a:r>
            <a:r>
              <a:rPr lang="fr-FR" altLang="zh-CN" sz="2800" dirty="0">
                <a:solidFill>
                  <a:schemeClr val="bg1"/>
                </a:solidFill>
              </a:rPr>
              <a:t>SQL</a:t>
            </a:r>
            <a:r>
              <a:rPr lang="zh-CN" altLang="fr-FR" sz="2800" dirty="0">
                <a:solidFill>
                  <a:schemeClr val="bg1"/>
                </a:solidFill>
              </a:rPr>
              <a:t>查询的时候，可以返回一个</a:t>
            </a:r>
            <a:r>
              <a:rPr lang="fr-FR" altLang="zh-CN" sz="2800" dirty="0">
                <a:solidFill>
                  <a:schemeClr val="bg1"/>
                </a:solidFill>
              </a:rPr>
              <a:t>MapList</a:t>
            </a:r>
            <a:r>
              <a:rPr lang="zh-CN" altLang="fr-FR" sz="2800" dirty="0">
                <a:solidFill>
                  <a:schemeClr val="bg1"/>
                </a:solidFill>
              </a:rPr>
              <a:t>或者</a:t>
            </a:r>
            <a:r>
              <a:rPr lang="fr-FR" altLang="zh-CN" sz="2800" dirty="0">
                <a:solidFill>
                  <a:schemeClr val="bg1"/>
                </a:solidFill>
              </a:rPr>
              <a:t>BeanList</a:t>
            </a:r>
            <a:r>
              <a:rPr lang="zh-CN" altLang="fr-FR" sz="2800" dirty="0">
                <a:solidFill>
                  <a:schemeClr val="bg1"/>
                </a:solidFill>
              </a:rPr>
              <a:t>对象</a:t>
            </a:r>
          </a:p>
          <a:p>
            <a:endParaRPr lang="fr-FR" altLang="zh-CN" sz="2800" dirty="0" smtClean="0">
              <a:solidFill>
                <a:schemeClr val="bg1"/>
              </a:solidFill>
            </a:endParaRPr>
          </a:p>
          <a:p>
            <a:r>
              <a:rPr lang="fr-FR" altLang="zh-CN" sz="2800" dirty="0" smtClean="0">
                <a:solidFill>
                  <a:schemeClr val="bg1"/>
                </a:solidFill>
              </a:rPr>
              <a:t>DbUtils</a:t>
            </a:r>
            <a:r>
              <a:rPr lang="zh-CN" altLang="fr-FR" sz="2800" dirty="0">
                <a:solidFill>
                  <a:schemeClr val="bg1"/>
                </a:solidFill>
              </a:rPr>
              <a:t>封装了</a:t>
            </a:r>
            <a:r>
              <a:rPr lang="fr-FR" altLang="zh-CN" sz="2800" dirty="0">
                <a:solidFill>
                  <a:schemeClr val="bg1"/>
                </a:solidFill>
              </a:rPr>
              <a:t>JDBC</a:t>
            </a:r>
            <a:r>
              <a:rPr lang="zh-CN" altLang="fr-FR" sz="2800" dirty="0">
                <a:solidFill>
                  <a:schemeClr val="bg1"/>
                </a:solidFill>
              </a:rPr>
              <a:t>的操作，简化了</a:t>
            </a:r>
            <a:r>
              <a:rPr lang="fr-FR" altLang="zh-CN" sz="2800" dirty="0">
                <a:solidFill>
                  <a:schemeClr val="bg1"/>
                </a:solidFill>
              </a:rPr>
              <a:t>JDBC</a:t>
            </a:r>
            <a:r>
              <a:rPr lang="zh-CN" altLang="fr-FR" sz="2800" dirty="0">
                <a:solidFill>
                  <a:schemeClr val="bg1"/>
                </a:solidFill>
              </a:rPr>
              <a:t>操作，可以少些代码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fr-FR" sz="2800" dirty="0" smtClean="0">
                <a:solidFill>
                  <a:schemeClr val="bg1"/>
                </a:solidFill>
              </a:rPr>
              <a:t>下载地址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14924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15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JDBC</a:t>
            </a:r>
            <a:r>
              <a:rPr lang="zh-CN" altLang="en-US" dirty="0" smtClean="0"/>
              <a:t>简介</a:t>
            </a:r>
            <a:endParaRPr dirty="0"/>
          </a:p>
        </p:txBody>
      </p:sp>
      <p:sp>
        <p:nvSpPr>
          <p:cNvPr id="118" name="标签…"/>
          <p:cNvSpPr txBox="1"/>
          <p:nvPr/>
        </p:nvSpPr>
        <p:spPr>
          <a:xfrm>
            <a:off x="775414" y="1810596"/>
            <a:ext cx="10762483" cy="388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ct val="20000"/>
              </a:spcBef>
              <a:buClr>
                <a:srgbClr val="537915"/>
              </a:buClr>
            </a:pPr>
            <a:r>
              <a:rPr lang="en-US" altLang="zh-CN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JDBC—Java </a:t>
            </a:r>
            <a:r>
              <a:rPr lang="en-US" altLang="zh-CN" sz="2800" dirty="0" err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DataBase</a:t>
            </a:r>
            <a:r>
              <a:rPr lang="en-US" altLang="zh-CN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 Connectivity standard,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它是</a:t>
            </a:r>
            <a:r>
              <a:rPr lang="en-US" altLang="zh-CN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访问数据库的应用程序接口</a:t>
            </a:r>
            <a:r>
              <a:rPr lang="en-US" altLang="zh-CN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(API),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通过这套</a:t>
            </a:r>
            <a:r>
              <a:rPr lang="en-US" altLang="zh-CN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可以访问各种类型的关系数据库，例如：</a:t>
            </a:r>
            <a:r>
              <a:rPr lang="en-US" altLang="zh-CN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Oracle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SQLServer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等</a:t>
            </a:r>
          </a:p>
          <a:p>
            <a:pPr>
              <a:spcBef>
                <a:spcPct val="20000"/>
              </a:spcBef>
              <a:buClr>
                <a:srgbClr val="537915"/>
              </a:buClr>
            </a:pPr>
            <a:r>
              <a:rPr lang="en-US" altLang="zh-CN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JDBC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功能：</a:t>
            </a:r>
          </a:p>
          <a:p>
            <a:pPr>
              <a:spcBef>
                <a:spcPct val="20000"/>
              </a:spcBef>
              <a:buClr>
                <a:srgbClr val="537915"/>
              </a:buClr>
            </a:pPr>
            <a:r>
              <a:rPr lang="en-US" altLang="zh-CN" sz="2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支持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基本</a:t>
            </a:r>
            <a:r>
              <a:rPr lang="en-US" altLang="zh-CN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SQL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语句，在</a:t>
            </a:r>
            <a:r>
              <a:rPr lang="en-US" altLang="zh-CN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程序中实现数据库操作功能并简化操作过程</a:t>
            </a:r>
          </a:p>
          <a:p>
            <a:pPr>
              <a:spcBef>
                <a:spcPct val="20000"/>
              </a:spcBef>
              <a:buClr>
                <a:srgbClr val="537915"/>
              </a:buClr>
            </a:pPr>
            <a:r>
              <a:rPr lang="en-US" altLang="zh-CN" sz="2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提供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多样化的数据库连接方法</a:t>
            </a:r>
          </a:p>
          <a:p>
            <a:pPr>
              <a:spcBef>
                <a:spcPct val="20000"/>
              </a:spcBef>
              <a:buClr>
                <a:srgbClr val="537915"/>
              </a:buClr>
            </a:pPr>
            <a:r>
              <a:rPr lang="en-US" altLang="zh-CN" sz="2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为</a:t>
            </a:r>
            <a:r>
              <a:rPr lang="zh-CN" altLang="en-US" sz="2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各种不同的数据库提供统一的操作界面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/>
              <a:t>DBUtils</a:t>
            </a:r>
            <a:r>
              <a:rPr lang="zh-CN" altLang="en-US" dirty="0" smtClean="0"/>
              <a:t>简介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1384" y="1810596"/>
            <a:ext cx="10539657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2800" dirty="0">
                <a:solidFill>
                  <a:schemeClr val="bg1"/>
                </a:solidFill>
              </a:rPr>
              <a:t>1</a:t>
            </a:r>
            <a:r>
              <a:rPr lang="zh-CN" altLang="fr-FR" sz="2800" dirty="0">
                <a:solidFill>
                  <a:schemeClr val="bg1"/>
                </a:solidFill>
              </a:rPr>
              <a:t>、</a:t>
            </a:r>
            <a:r>
              <a:rPr lang="fr-FR" altLang="zh-CN" sz="2800" dirty="0">
                <a:solidFill>
                  <a:schemeClr val="bg1"/>
                </a:solidFill>
              </a:rPr>
              <a:t>DbUtils API</a:t>
            </a:r>
            <a:r>
              <a:rPr lang="zh-CN" altLang="en-US" sz="2800" dirty="0">
                <a:solidFill>
                  <a:schemeClr val="bg1"/>
                </a:solidFill>
              </a:rPr>
              <a:t>介绍：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&lt;1&gt;</a:t>
            </a:r>
            <a:r>
              <a:rPr lang="fr-FR" altLang="zh-CN" sz="2800" dirty="0">
                <a:solidFill>
                  <a:schemeClr val="bg1"/>
                </a:solidFill>
              </a:rPr>
              <a:t>org.apache.commons.dbutils.DbUtils:</a:t>
            </a:r>
            <a:r>
              <a:rPr lang="zh-CN" altLang="en-US" sz="2800" dirty="0">
                <a:solidFill>
                  <a:schemeClr val="bg1"/>
                </a:solidFill>
              </a:rPr>
              <a:t>提供如关闭连接、装载</a:t>
            </a:r>
            <a:r>
              <a:rPr lang="fr-FR" altLang="zh-CN" sz="2800" dirty="0">
                <a:solidFill>
                  <a:schemeClr val="bg1"/>
                </a:solidFill>
              </a:rPr>
              <a:t>JDBC</a:t>
            </a:r>
            <a:r>
              <a:rPr lang="zh-CN" altLang="en-US" sz="2800" dirty="0">
                <a:solidFill>
                  <a:schemeClr val="bg1"/>
                </a:solidFill>
              </a:rPr>
              <a:t>驱动程序等常规工作的工具类；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&lt;2&gt;</a:t>
            </a:r>
            <a:r>
              <a:rPr lang="fr-FR" altLang="zh-CN" sz="2800" dirty="0">
                <a:solidFill>
                  <a:schemeClr val="bg1"/>
                </a:solidFill>
              </a:rPr>
              <a:t>org.apache.commons.dbutils.QueryRunner:</a:t>
            </a:r>
            <a:r>
              <a:rPr lang="zh-CN" altLang="en-US" sz="2800" dirty="0">
                <a:solidFill>
                  <a:schemeClr val="bg1"/>
                </a:solidFill>
              </a:rPr>
              <a:t>该类简化了</a:t>
            </a:r>
            <a:r>
              <a:rPr lang="fr-FR" altLang="zh-CN" sz="2800" dirty="0">
                <a:solidFill>
                  <a:schemeClr val="bg1"/>
                </a:solidFill>
              </a:rPr>
              <a:t>SQL</a:t>
            </a:r>
            <a:r>
              <a:rPr lang="zh-CN" altLang="en-US" sz="2800" dirty="0">
                <a:solidFill>
                  <a:schemeClr val="bg1"/>
                </a:solidFill>
              </a:rPr>
              <a:t>查询，它与</a:t>
            </a:r>
            <a:r>
              <a:rPr lang="fr-FR" altLang="zh-CN" sz="2800" dirty="0">
                <a:solidFill>
                  <a:schemeClr val="bg1"/>
                </a:solidFill>
              </a:rPr>
              <a:t>ResultSetHandler</a:t>
            </a:r>
            <a:r>
              <a:rPr lang="zh-CN" altLang="en-US" sz="2800" dirty="0">
                <a:solidFill>
                  <a:schemeClr val="bg1"/>
                </a:solidFill>
              </a:rPr>
              <a:t>组合在一起使用可以完成大部分的数据库操作，能够大大减少编码量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&lt;3&gt;</a:t>
            </a:r>
            <a:r>
              <a:rPr lang="fr-FR" altLang="zh-CN" sz="2800" dirty="0">
                <a:solidFill>
                  <a:schemeClr val="bg1"/>
                </a:solidFill>
              </a:rPr>
              <a:t>org.apache.commons.dbutils. ResultSetHandler:</a:t>
            </a:r>
            <a:r>
              <a:rPr lang="zh-CN" altLang="en-US" sz="2800" dirty="0">
                <a:solidFill>
                  <a:schemeClr val="bg1"/>
                </a:solidFill>
              </a:rPr>
              <a:t>该接口用户处理</a:t>
            </a:r>
            <a:r>
              <a:rPr lang="fr-FR" altLang="zh-CN" sz="2800" dirty="0">
                <a:solidFill>
                  <a:schemeClr val="bg1"/>
                </a:solidFill>
              </a:rPr>
              <a:t>java.sql.ResultSet,</a:t>
            </a:r>
            <a:r>
              <a:rPr lang="zh-CN" altLang="en-US" sz="2800" dirty="0">
                <a:solidFill>
                  <a:schemeClr val="bg1"/>
                </a:solidFill>
              </a:rPr>
              <a:t>将数据按要求转换为另一种形式</a:t>
            </a:r>
          </a:p>
        </p:txBody>
      </p:sp>
    </p:spTree>
    <p:extLst>
      <p:ext uri="{BB962C8B-B14F-4D97-AF65-F5344CB8AC3E}">
        <p14:creationId xmlns:p14="http://schemas.microsoft.com/office/powerpoint/2010/main" val="9416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/>
              <a:t>DBUtil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1384" y="1810596"/>
            <a:ext cx="10539657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fr-FR" altLang="zh-CN" sz="2800" dirty="0">
                <a:solidFill>
                  <a:schemeClr val="bg1"/>
                </a:solidFill>
              </a:rPr>
              <a:t>&lt;1&gt; QueryRunner </a:t>
            </a:r>
            <a:r>
              <a:rPr lang="zh-CN" altLang="en-US" sz="2800" dirty="0">
                <a:solidFill>
                  <a:schemeClr val="bg1"/>
                </a:solidFill>
              </a:rPr>
              <a:t>类的构造方法及主要方法：</a:t>
            </a:r>
          </a:p>
          <a:p>
            <a:pPr>
              <a:lnSpc>
                <a:spcPct val="200000"/>
              </a:lnSpc>
            </a:pPr>
            <a:r>
              <a:rPr lang="fr-FR" altLang="zh-CN" sz="2800" dirty="0">
                <a:solidFill>
                  <a:schemeClr val="bg1"/>
                </a:solidFill>
              </a:rPr>
              <a:t>a. </a:t>
            </a:r>
            <a:r>
              <a:rPr lang="zh-CN" altLang="en-US" sz="2800" dirty="0">
                <a:solidFill>
                  <a:schemeClr val="bg1"/>
                </a:solidFill>
              </a:rPr>
              <a:t>默认的构造方法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fr-FR" altLang="zh-CN" sz="2800" dirty="0">
                <a:solidFill>
                  <a:schemeClr val="bg1"/>
                </a:solidFill>
              </a:rPr>
              <a:t>public QueryRunner(){}</a:t>
            </a:r>
          </a:p>
        </p:txBody>
      </p:sp>
    </p:spTree>
    <p:extLst>
      <p:ext uri="{BB962C8B-B14F-4D97-AF65-F5344CB8AC3E}">
        <p14:creationId xmlns:p14="http://schemas.microsoft.com/office/powerpoint/2010/main" val="17277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/>
              <a:t>DBUtil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1383" y="1621789"/>
            <a:ext cx="10539657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QueryRunner类的主要方法：</a:t>
            </a:r>
          </a:p>
          <a:p>
            <a:pPr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. public Object query(Connection conn, String sql, 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ResultSetHandler rsh,</a:t>
            </a: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 Object[] params)throws SQLException</a:t>
            </a:r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：执行一个查询操作，在这个查询中，对象数组中的每个元素值被用来作为查询语句的置换参数。该方法会自行处理 PreparedStatement 和 ResultSet 的创建和关闭。更重要的是参数 ResultSetHandler 会把从 ResultSet 中获得的数据转换成程序需要的数据格式。</a:t>
            </a:r>
          </a:p>
          <a:p>
            <a:pPr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public Object query(Connection conn, String sql, ResultSetHandler rsh) throws SQLException </a:t>
            </a:r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：执行一个不需要置换参数的查询操作。</a:t>
            </a:r>
          </a:p>
          <a:p>
            <a:pPr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3. </a:t>
            </a: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public int update(Connection conn, String sql, Object[] params) throws SQLException</a:t>
            </a:r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：用来执行一个更新（插入、更新或删除）操作。</a:t>
            </a:r>
          </a:p>
          <a:p>
            <a:pPr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4. </a:t>
            </a: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public int update(Connection conn, String sql) throws SQLException</a:t>
            </a:r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：用来执行一个不需要置换参数的更新操作。</a:t>
            </a:r>
            <a:endParaRPr lang="zh-CN" altLang="en-US" sz="24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7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/>
              <a:t>DBUtil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1384" y="1810596"/>
            <a:ext cx="10539657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2800" dirty="0">
                <a:solidFill>
                  <a:schemeClr val="bg1"/>
                </a:solidFill>
              </a:rPr>
              <a:t>&lt;2&gt; ResultSetHandler</a:t>
            </a:r>
            <a:r>
              <a:rPr lang="zh-CN" altLang="en-US" sz="2800" dirty="0">
                <a:solidFill>
                  <a:schemeClr val="bg1"/>
                </a:solidFill>
              </a:rPr>
              <a:t>接口</a:t>
            </a:r>
          </a:p>
          <a:p>
            <a:pPr>
              <a:lnSpc>
                <a:spcPct val="150000"/>
              </a:lnSpc>
            </a:pPr>
            <a:r>
              <a:rPr lang="fr-FR" altLang="zh-CN" sz="2800" dirty="0">
                <a:solidFill>
                  <a:schemeClr val="bg1"/>
                </a:solidFill>
              </a:rPr>
              <a:t>ResultSetHandler </a:t>
            </a:r>
            <a:r>
              <a:rPr lang="zh-CN" altLang="en-US" sz="2800" dirty="0">
                <a:solidFill>
                  <a:schemeClr val="bg1"/>
                </a:solidFill>
              </a:rPr>
              <a:t>接口提供了一个单独的方法：</a:t>
            </a:r>
            <a:r>
              <a:rPr lang="fr-FR" altLang="zh-CN" sz="2800" dirty="0">
                <a:solidFill>
                  <a:schemeClr val="bg1"/>
                </a:solidFill>
              </a:rPr>
              <a:t>Object handle (java.sql.ResultSet .rs)</a:t>
            </a:r>
            <a:r>
              <a:rPr lang="zh-CN" altLang="fr-FR" sz="28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77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/>
              <a:t>DBUtil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1384" y="1810596"/>
            <a:ext cx="10539657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&lt;3&gt; </a:t>
            </a:r>
            <a:r>
              <a:rPr lang="en-US" altLang="zh-CN" sz="2800" dirty="0" err="1">
                <a:solidFill>
                  <a:schemeClr val="bg1"/>
                </a:solidFill>
              </a:rPr>
              <a:t>ResultSetHandler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接口的实现类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a. </a:t>
            </a:r>
            <a:r>
              <a:rPr lang="en-US" altLang="zh-CN" sz="2800" dirty="0" err="1">
                <a:solidFill>
                  <a:schemeClr val="bg1"/>
                </a:solidFill>
              </a:rPr>
              <a:t>ArrayHandler</a:t>
            </a:r>
            <a:r>
              <a:rPr lang="zh-CN" altLang="en-US" sz="2800" dirty="0">
                <a:solidFill>
                  <a:schemeClr val="bg1"/>
                </a:solidFill>
              </a:rPr>
              <a:t>：把结果集中的第一行数据转成对象数组。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b. </a:t>
            </a:r>
            <a:r>
              <a:rPr lang="en-US" altLang="zh-CN" sz="2800" dirty="0" err="1">
                <a:solidFill>
                  <a:schemeClr val="bg1"/>
                </a:solidFill>
              </a:rPr>
              <a:t>BeanHandler</a:t>
            </a:r>
            <a:r>
              <a:rPr lang="zh-CN" altLang="en-US" sz="2800" dirty="0">
                <a:solidFill>
                  <a:schemeClr val="bg1"/>
                </a:solidFill>
              </a:rPr>
              <a:t>：将结果集中的第一行数据封装到一个对应的 </a:t>
            </a:r>
            <a:r>
              <a:rPr lang="en-US" altLang="zh-CN" sz="2800" dirty="0">
                <a:solidFill>
                  <a:schemeClr val="bg1"/>
                </a:solidFill>
              </a:rPr>
              <a:t>JavaBean </a:t>
            </a:r>
            <a:r>
              <a:rPr lang="zh-CN" altLang="en-US" sz="2800" dirty="0">
                <a:solidFill>
                  <a:schemeClr val="bg1"/>
                </a:solidFill>
              </a:rPr>
              <a:t>实例中。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c. </a:t>
            </a:r>
            <a:r>
              <a:rPr lang="en-US" altLang="zh-CN" sz="2800" dirty="0" err="1">
                <a:solidFill>
                  <a:schemeClr val="bg1"/>
                </a:solidFill>
              </a:rPr>
              <a:t>BeanListHandler</a:t>
            </a:r>
            <a:r>
              <a:rPr lang="zh-CN" altLang="en-US" sz="2800" dirty="0">
                <a:solidFill>
                  <a:schemeClr val="bg1"/>
                </a:solidFill>
              </a:rPr>
              <a:t>：将结果集中的每一行数据都封装到一个对应的 </a:t>
            </a:r>
            <a:r>
              <a:rPr lang="en-US" altLang="zh-CN" sz="2800" dirty="0">
                <a:solidFill>
                  <a:schemeClr val="bg1"/>
                </a:solidFill>
              </a:rPr>
              <a:t>JavaBean </a:t>
            </a:r>
            <a:r>
              <a:rPr lang="zh-CN" altLang="en-US" sz="2800" dirty="0">
                <a:solidFill>
                  <a:schemeClr val="bg1"/>
                </a:solidFill>
              </a:rPr>
              <a:t>实例中，存放到 </a:t>
            </a:r>
            <a:r>
              <a:rPr lang="en-US" altLang="zh-CN" sz="2800" dirty="0">
                <a:solidFill>
                  <a:schemeClr val="bg1"/>
                </a:solidFill>
              </a:rPr>
              <a:t>List</a:t>
            </a:r>
            <a:r>
              <a:rPr lang="zh-CN" altLang="en-US" sz="2800" dirty="0">
                <a:solidFill>
                  <a:schemeClr val="bg1"/>
                </a:solidFill>
              </a:rPr>
              <a:t>里</a:t>
            </a:r>
          </a:p>
        </p:txBody>
      </p:sp>
    </p:spTree>
    <p:extLst>
      <p:ext uri="{BB962C8B-B14F-4D97-AF65-F5344CB8AC3E}">
        <p14:creationId xmlns:p14="http://schemas.microsoft.com/office/powerpoint/2010/main" val="17277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 dirty="0"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/>
              <a:t>DBUtils</a:t>
            </a:r>
            <a:r>
              <a:rPr lang="zh-CN" altLang="en-US" dirty="0" smtClean="0"/>
              <a:t>的使用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1384" y="1810596"/>
            <a:ext cx="10539657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32A34"/>
                </a:solidFill>
              </a:defRPr>
            </a:pPr>
            <a:endParaRPr/>
          </a:p>
        </p:txBody>
      </p:sp>
      <p:grpSp>
        <p:nvGrpSpPr>
          <p:cNvPr id="150" name="成组"/>
          <p:cNvGrpSpPr/>
          <p:nvPr/>
        </p:nvGrpSpPr>
        <p:grpSpPr>
          <a:xfrm>
            <a:off x="263492" y="522962"/>
            <a:ext cx="11665016" cy="5812076"/>
            <a:chOff x="0" y="0"/>
            <a:chExt cx="11665015" cy="5812075"/>
          </a:xfrm>
        </p:grpSpPr>
        <p:pic>
          <p:nvPicPr>
            <p:cNvPr id="145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70569"/>
              <a:ext cx="8847364" cy="49763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31740" y="0"/>
              <a:ext cx="10333276" cy="5812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52618" y="3493346"/>
              <a:ext cx="1372027" cy="411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矩形 7"/>
            <p:cNvSpPr/>
            <p:nvPr/>
          </p:nvSpPr>
          <p:spPr>
            <a:xfrm>
              <a:off x="1508308" y="1820726"/>
              <a:ext cx="4005207" cy="9285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TextBox 8"/>
            <p:cNvSpPr txBox="1"/>
            <p:nvPr/>
          </p:nvSpPr>
          <p:spPr>
            <a:xfrm>
              <a:off x="1536028" y="1999198"/>
              <a:ext cx="4005207" cy="57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4000" b="1">
                  <a:solidFill>
                    <a:srgbClr val="232A34"/>
                  </a:solidFill>
                </a:defRPr>
              </a:lvl1pPr>
            </a:lstStyle>
            <a:p>
              <a:r>
                <a:t>THANK YOU</a:t>
              </a:r>
            </a:p>
          </p:txBody>
        </p:sp>
      </p:grpSp>
      <p:pic>
        <p:nvPicPr>
          <p:cNvPr id="15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2"/>
          <p:cNvSpPr/>
          <p:nvPr/>
        </p:nvSpPr>
        <p:spPr>
          <a:xfrm>
            <a:off x="-60655" y="6648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21" name="矩形 3"/>
          <p:cNvSpPr/>
          <p:nvPr/>
        </p:nvSpPr>
        <p:spPr>
          <a:xfrm>
            <a:off x="0" y="10238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49993" y="6118769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文本框 1"/>
          <p:cNvSpPr txBox="1"/>
          <p:nvPr/>
        </p:nvSpPr>
        <p:spPr>
          <a:xfrm>
            <a:off x="132152" y="10238"/>
            <a:ext cx="11709400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dirty="0" err="1"/>
              <a:t>数据库部分</a:t>
            </a:r>
            <a:endParaRPr dirty="0"/>
          </a:p>
        </p:txBody>
      </p:sp>
      <p:sp>
        <p:nvSpPr>
          <p:cNvPr id="124" name="持久化和关系型数据库…"/>
          <p:cNvSpPr txBox="1"/>
          <p:nvPr/>
        </p:nvSpPr>
        <p:spPr>
          <a:xfrm>
            <a:off x="714759" y="1817244"/>
            <a:ext cx="10762483" cy="71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104946" y="1378248"/>
            <a:ext cx="4256617" cy="393700"/>
          </a:xfrm>
          <a:prstGeom prst="rect">
            <a:avLst/>
          </a:prstGeom>
          <a:solidFill>
            <a:srgbClr val="FFCF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636" tIns="43818" rIns="87636" bIns="43818">
            <a:spAutoFit/>
          </a:bodyPr>
          <a:lstStyle>
            <a:lvl1pPr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ea typeface="宋体" pitchFamily="2" charset="-122"/>
              </a:rPr>
              <a:t>      Java Application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04946" y="2260899"/>
            <a:ext cx="4256617" cy="403225"/>
          </a:xfrm>
          <a:prstGeom prst="rect">
            <a:avLst/>
          </a:prstGeom>
          <a:noFill/>
          <a:ln w="9525" cmpd="sng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636" tIns="43818" rIns="87636" bIns="43818">
            <a:spAutoFit/>
          </a:bodyPr>
          <a:lstStyle>
            <a:lvl1pPr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ea typeface="宋体" pitchFamily="2" charset="-122"/>
              </a:rPr>
              <a:t>     JDBC Manager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8512" y="3435649"/>
            <a:ext cx="1839384" cy="396268"/>
          </a:xfrm>
          <a:prstGeom prst="rect">
            <a:avLst/>
          </a:prstGeom>
          <a:solidFill>
            <a:srgbClr val="FFCF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636" tIns="43818" rIns="87636" bIns="43818">
            <a:spAutoFit/>
          </a:bodyPr>
          <a:lstStyle>
            <a:lvl1pPr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DriverA</a:t>
            </a:r>
            <a:endParaRPr lang="en-US" sz="2000">
              <a:ea typeface="宋体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156679" y="3508673"/>
            <a:ext cx="2226733" cy="400050"/>
          </a:xfrm>
          <a:prstGeom prst="rect">
            <a:avLst/>
          </a:prstGeom>
          <a:solidFill>
            <a:srgbClr val="FFCF21"/>
          </a:solidFill>
          <a:ln w="9525" cmpd="sng">
            <a:solidFill>
              <a:srgbClr val="FFFFFF"/>
            </a:solidFill>
            <a:miter lim="800000"/>
            <a:headEnd/>
            <a:tailEnd/>
          </a:ln>
        </p:spPr>
        <p:txBody>
          <a:bodyPr lIns="87636" tIns="43818" rIns="87636" bIns="43818">
            <a:spAutoFit/>
          </a:bodyPr>
          <a:lstStyle>
            <a:lvl1pPr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ea typeface="宋体" pitchFamily="2" charset="-122"/>
              </a:rPr>
              <a:t>Driver</a:t>
            </a:r>
            <a:r>
              <a:rPr lang="zh-CN" altLang="en-US" sz="2000">
                <a:ea typeface="宋体" pitchFamily="2" charset="-122"/>
              </a:rPr>
              <a:t>B</a:t>
            </a:r>
            <a:endParaRPr lang="en-US" sz="2000">
              <a:ea typeface="宋体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15829" y="3508673"/>
            <a:ext cx="1837267" cy="396268"/>
          </a:xfrm>
          <a:prstGeom prst="rect">
            <a:avLst/>
          </a:prstGeom>
          <a:solidFill>
            <a:srgbClr val="FFCF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636" tIns="43818" rIns="87636" bIns="43818">
            <a:spAutoFit/>
          </a:bodyPr>
          <a:lstStyle>
            <a:lvl1pPr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ea typeface="宋体" pitchFamily="2" charset="-122"/>
              </a:rPr>
              <a:t>Driver </a:t>
            </a:r>
            <a:r>
              <a:rPr lang="zh-CN" altLang="en-US" sz="2000">
                <a:ea typeface="宋体" pitchFamily="2" charset="-122"/>
              </a:rPr>
              <a:t>C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9108745" y="3435648"/>
            <a:ext cx="2032000" cy="393700"/>
          </a:xfrm>
          <a:prstGeom prst="rect">
            <a:avLst/>
          </a:prstGeom>
          <a:solidFill>
            <a:srgbClr val="FFCF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636" tIns="43818" rIns="87636" bIns="43818">
            <a:spAutoFit/>
          </a:bodyPr>
          <a:lstStyle>
            <a:lvl1pPr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defTabSz="8763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ea typeface="宋体" pitchFamily="2" charset="-122"/>
              </a:rPr>
              <a:t>Driver </a:t>
            </a:r>
            <a:r>
              <a:rPr lang="zh-CN" altLang="en-US" sz="2000">
                <a:ea typeface="宋体" pitchFamily="2" charset="-122"/>
              </a:rPr>
              <a:t>D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232196" y="1746548"/>
            <a:ext cx="0" cy="5143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1427363" y="2705399"/>
            <a:ext cx="4804833" cy="8032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4210779" y="2716511"/>
            <a:ext cx="1921933" cy="863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234312" y="2703811"/>
            <a:ext cx="1242484" cy="8048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6234312" y="2705398"/>
            <a:ext cx="4025900" cy="7318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426179" y="4910437"/>
            <a:ext cx="1742017" cy="1030287"/>
          </a:xfrm>
          <a:prstGeom prst="flowChartMagneticDisk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lIns="87636" tIns="43818" rIns="87636" bIns="43818" anchor="ctr"/>
          <a:lstStyle/>
          <a:p>
            <a:pPr algn="ctr" defTabSz="876300"/>
            <a:r>
              <a:rPr lang="en-US" sz="2000">
                <a:ea typeface="宋体" pitchFamily="2" charset="-122"/>
              </a:rPr>
              <a:t>DataBase A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3156679" y="4804073"/>
            <a:ext cx="1934633" cy="1104900"/>
          </a:xfrm>
          <a:prstGeom prst="flowChartMagneticDisk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lIns="87636" tIns="43818" rIns="87636" bIns="43818" anchor="ctr"/>
          <a:lstStyle/>
          <a:p>
            <a:pPr algn="ctr" defTabSz="876300"/>
            <a:r>
              <a:rPr lang="en-US" sz="2000">
                <a:ea typeface="宋体" pitchFamily="2" charset="-122"/>
              </a:rPr>
              <a:t>DataBase B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6522178" y="4840586"/>
            <a:ext cx="1839384" cy="1104900"/>
          </a:xfrm>
          <a:prstGeom prst="flowChartMagneticDisk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lIns="87636" tIns="43818" rIns="87636" bIns="43818" anchor="ctr"/>
          <a:lstStyle/>
          <a:p>
            <a:pPr algn="ctr" defTabSz="876300"/>
            <a:r>
              <a:rPr lang="en-US" sz="2000">
                <a:ea typeface="宋体" pitchFamily="2" charset="-122"/>
              </a:rPr>
              <a:t>DataBase C</a:t>
            </a: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9426245" y="4840586"/>
            <a:ext cx="1837267" cy="1104900"/>
          </a:xfrm>
          <a:prstGeom prst="flowChartMagneticDisk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lIns="87636" tIns="43818" rIns="87636" bIns="43818" anchor="ctr"/>
          <a:lstStyle/>
          <a:p>
            <a:pPr algn="ctr" defTabSz="876300"/>
            <a:r>
              <a:rPr lang="en-US" sz="2000">
                <a:ea typeface="宋体" pitchFamily="2" charset="-122"/>
              </a:rPr>
              <a:t>DataBase D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298245" y="3807124"/>
            <a:ext cx="33867" cy="114141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0"/>
          <p:cNvSpPr>
            <a:spLocks/>
          </p:cNvSpPr>
          <p:nvPr/>
        </p:nvSpPr>
        <p:spPr bwMode="auto">
          <a:xfrm rot="21300000" flipH="1">
            <a:off x="4117645" y="3869036"/>
            <a:ext cx="101600" cy="1008062"/>
          </a:xfrm>
          <a:custGeom>
            <a:avLst/>
            <a:gdLst>
              <a:gd name="T0" fmla="*/ 0 w 6"/>
              <a:gd name="T1" fmla="*/ 0 h 276"/>
              <a:gd name="T2" fmla="*/ 15120939 w 6"/>
              <a:gd name="T3" fmla="*/ 695563016 h 276"/>
              <a:gd name="T4" fmla="*/ 0 60000 65536"/>
              <a:gd name="T5" fmla="*/ 0 60000 65536"/>
              <a:gd name="T6" fmla="*/ 0 w 6"/>
              <a:gd name="T7" fmla="*/ 0 h 276"/>
              <a:gd name="T8" fmla="*/ 6 w 6"/>
              <a:gd name="T9" fmla="*/ 276 h 2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276">
                <a:moveTo>
                  <a:pt x="0" y="0"/>
                </a:moveTo>
                <a:lnTo>
                  <a:pt x="6" y="276"/>
                </a:lnTo>
              </a:path>
            </a:pathLst>
          </a:custGeom>
          <a:noFill/>
          <a:ln w="9525" cmpd="sng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7476796" y="3867448"/>
            <a:ext cx="0" cy="10096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10260212" y="3796012"/>
            <a:ext cx="38100" cy="10429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27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JDBC</a:t>
            </a:r>
            <a:r>
              <a:rPr lang="zh-CN" altLang="en-US" dirty="0" smtClean="0"/>
              <a:t>驱动程序</a:t>
            </a:r>
            <a:endParaRPr dirty="0"/>
          </a:p>
        </p:txBody>
      </p:sp>
      <p:sp>
        <p:nvSpPr>
          <p:cNvPr id="130" name="Servlet…"/>
          <p:cNvSpPr txBox="1"/>
          <p:nvPr/>
        </p:nvSpPr>
        <p:spPr>
          <a:xfrm>
            <a:off x="775414" y="1810596"/>
            <a:ext cx="10762483" cy="219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zh-CN" altLang="en-US" dirty="0"/>
              <a:t>什么是</a:t>
            </a:r>
            <a:r>
              <a:rPr lang="en-US" altLang="zh-CN" dirty="0"/>
              <a:t>JDBC</a:t>
            </a:r>
            <a:r>
              <a:rPr lang="zh-CN" altLang="en-US" dirty="0"/>
              <a:t>驱动程序</a:t>
            </a:r>
            <a:r>
              <a:rPr lang="en-US" altLang="zh-CN" dirty="0"/>
              <a:t>?</a:t>
            </a:r>
          </a:p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r>
              <a:rPr lang="en-US" altLang="zh-CN" dirty="0" smtClean="0"/>
              <a:t>	 </a:t>
            </a:r>
            <a:r>
              <a:rPr lang="zh-CN" altLang="en-US" dirty="0" smtClean="0"/>
              <a:t>各个</a:t>
            </a:r>
            <a:r>
              <a:rPr lang="zh-CN" altLang="en-US" dirty="0"/>
              <a:t>数据库厂家根据</a:t>
            </a:r>
            <a:r>
              <a:rPr lang="en-US" altLang="zh-CN" dirty="0"/>
              <a:t>JDBC</a:t>
            </a:r>
            <a:r>
              <a:rPr lang="zh-CN" altLang="en-US" dirty="0"/>
              <a:t>规范制作的</a:t>
            </a:r>
            <a:r>
              <a:rPr lang="en-US" altLang="zh-CN" dirty="0"/>
              <a:t>JDBC</a:t>
            </a:r>
            <a:r>
              <a:rPr lang="zh-CN" altLang="en-US" dirty="0"/>
              <a:t>实现类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33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JDBC-API</a:t>
            </a:r>
            <a:endParaRPr dirty="0"/>
          </a:p>
        </p:txBody>
      </p:sp>
      <p:sp>
        <p:nvSpPr>
          <p:cNvPr id="136" name="项目开发流程简介…"/>
          <p:cNvSpPr txBox="1"/>
          <p:nvPr/>
        </p:nvSpPr>
        <p:spPr>
          <a:xfrm>
            <a:off x="775414" y="1810596"/>
            <a:ext cx="10762483" cy="36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en-US" dirty="0" err="1"/>
              <a:t>DriverManager</a:t>
            </a:r>
            <a:r>
              <a:rPr lang="en-US" dirty="0"/>
              <a:t> :</a:t>
            </a:r>
            <a:r>
              <a:rPr lang="zh-CN" altLang="en-US" dirty="0"/>
              <a:t>用来管理驱动程序的实用程序类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en-US" dirty="0"/>
              <a:t>Connection: </a:t>
            </a:r>
            <a:r>
              <a:rPr lang="zh-CN" altLang="en-US" dirty="0"/>
              <a:t>表示驱动程序提供的与数据库连接的对话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en-US" dirty="0"/>
              <a:t>Statement:</a:t>
            </a:r>
            <a:r>
              <a:rPr lang="zh-CN" altLang="en-US" dirty="0"/>
              <a:t>执行静态</a:t>
            </a:r>
            <a:r>
              <a:rPr lang="en-US" dirty="0"/>
              <a:t>SQL</a:t>
            </a:r>
            <a:r>
              <a:rPr lang="zh-CN" altLang="en-US" dirty="0"/>
              <a:t>语句并返回它所生成结果的对象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en-US" dirty="0" err="1"/>
              <a:t>PreparedStatement</a:t>
            </a:r>
            <a:r>
              <a:rPr lang="en-US" dirty="0"/>
              <a:t>：</a:t>
            </a:r>
            <a:r>
              <a:rPr lang="zh-CN" altLang="en-US" dirty="0"/>
              <a:t>表示预编译的</a:t>
            </a:r>
            <a:r>
              <a:rPr lang="en-US" dirty="0"/>
              <a:t>SQL</a:t>
            </a:r>
            <a:r>
              <a:rPr lang="zh-CN" altLang="en-US" dirty="0"/>
              <a:t>语句的对象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en-US" dirty="0" err="1"/>
              <a:t>ResultSet</a:t>
            </a:r>
            <a:r>
              <a:rPr lang="en-US" dirty="0"/>
              <a:t>:</a:t>
            </a:r>
            <a:r>
              <a:rPr lang="zh-CN" altLang="en-US" dirty="0"/>
              <a:t>表示数据库查询的结果集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ea typeface="宋体" pitchFamily="2" charset="-122"/>
              </a:rPr>
              <a:t>如何使用</a:t>
            </a:r>
            <a:r>
              <a:rPr lang="en-US" altLang="zh-CN" dirty="0">
                <a:ea typeface="宋体" pitchFamily="2" charset="-122"/>
              </a:rPr>
              <a:t>JDBC</a:t>
            </a:r>
            <a:r>
              <a:rPr lang="zh-CN" altLang="en-US" dirty="0">
                <a:ea typeface="宋体" pitchFamily="2" charset="-122"/>
              </a:rPr>
              <a:t>访问数据库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r>
              <a:rPr lang="en-US" altLang="zh-CN" sz="2800" dirty="0"/>
              <a:t>JAVA</a:t>
            </a:r>
            <a:r>
              <a:rPr lang="zh-CN" altLang="en-US" sz="2800" dirty="0"/>
              <a:t>使用</a:t>
            </a:r>
            <a:r>
              <a:rPr lang="en-US" altLang="zh-CN" sz="2800" dirty="0"/>
              <a:t>JDBC</a:t>
            </a:r>
            <a:r>
              <a:rPr lang="zh-CN" altLang="en-US" sz="2800" dirty="0"/>
              <a:t>访问数据库的步骤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zh-CN" altLang="en-US" sz="2800" dirty="0"/>
              <a:t>注册数据库驱动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zh-CN" altLang="en-US" sz="2800" dirty="0"/>
              <a:t>创建数据库连接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zh-CN" altLang="en-US" sz="2800" dirty="0"/>
              <a:t>拼写</a:t>
            </a:r>
            <a:r>
              <a:rPr lang="en-US" altLang="zh-CN" sz="2800" dirty="0"/>
              <a:t>SQL</a:t>
            </a:r>
            <a:r>
              <a:rPr lang="zh-CN" altLang="en-US" sz="2800" dirty="0"/>
              <a:t>语句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zh-CN" altLang="en-US" sz="2800" dirty="0"/>
              <a:t>创建发送语句对象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zh-CN" altLang="en-US" sz="2800" dirty="0"/>
              <a:t>发送语句对象执行</a:t>
            </a:r>
            <a:r>
              <a:rPr lang="en-US" altLang="zh-CN" sz="2800" dirty="0"/>
              <a:t>SQL</a:t>
            </a:r>
            <a:r>
              <a:rPr lang="zh-CN" altLang="en-US" sz="2800" dirty="0"/>
              <a:t>语句并获取数据库执行结果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zh-CN" altLang="en-US" sz="2800" dirty="0"/>
              <a:t>处理结果</a:t>
            </a:r>
          </a:p>
          <a:p>
            <a:pPr marL="320842" indent="-320842">
              <a:lnSpc>
                <a:spcPct val="150000"/>
              </a:lnSpc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rPr lang="zh-CN" altLang="en-US" sz="2800" dirty="0"/>
              <a:t>关闭资源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ea typeface="宋体" pitchFamily="2" charset="-122"/>
              </a:rPr>
              <a:t>如何使用</a:t>
            </a:r>
            <a:r>
              <a:rPr lang="en-US" altLang="zh-CN" dirty="0">
                <a:ea typeface="宋体" pitchFamily="2" charset="-122"/>
              </a:rPr>
              <a:t>JDBC</a:t>
            </a:r>
            <a:r>
              <a:rPr lang="zh-CN" altLang="en-US" dirty="0">
                <a:ea typeface="宋体" pitchFamily="2" charset="-122"/>
              </a:rPr>
              <a:t>访问数据库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63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914400" y="228601"/>
            <a:ext cx="10871200" cy="56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9pPr>
          </a:lstStyle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31767" y="1495887"/>
            <a:ext cx="11165417" cy="536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PT Mono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T Mono"/>
              </a:defRPr>
            </a:lvl9pPr>
          </a:lstStyle>
          <a:p>
            <a:pPr marL="320842" indent="-320842">
              <a:lnSpc>
                <a:spcPct val="150000"/>
              </a:lnSpc>
              <a:defRPr sz="3200">
                <a:solidFill>
                  <a:srgbClr val="FFFFFF"/>
                </a:solidFill>
              </a:defRPr>
            </a:pPr>
            <a:r>
              <a:rPr lang="zh-CN" altLang="en-US" sz="1800" b="1" dirty="0"/>
              <a:t>注册数据库驱动</a:t>
            </a:r>
          </a:p>
          <a:p>
            <a:pPr marL="0" indent="0">
              <a:buClr>
                <a:srgbClr val="537915"/>
              </a:buClr>
              <a:buNone/>
            </a:pPr>
            <a:endParaRPr lang="zh-CN" altLang="en-US" sz="1800" dirty="0" smtClean="0">
              <a:ea typeface="浪漫雅圆" pitchFamily="2" charset="-122"/>
            </a:endParaRPr>
          </a:p>
          <a:p>
            <a:pPr marL="320842" indent="-320842">
              <a:lnSpc>
                <a:spcPct val="150000"/>
              </a:lnSpc>
              <a:defRPr sz="3200">
                <a:solidFill>
                  <a:srgbClr val="FFFFFF"/>
                </a:solidFill>
              </a:defRPr>
            </a:pPr>
            <a:r>
              <a:rPr lang="en-US" sz="1800" b="1" dirty="0">
                <a:solidFill>
                  <a:srgbClr val="FFFFFF"/>
                </a:solidFill>
              </a:rPr>
              <a:t>2.</a:t>
            </a:r>
            <a:r>
              <a:rPr lang="zh-CN" altLang="en-US" sz="1800" b="1" dirty="0">
                <a:solidFill>
                  <a:srgbClr val="FFFFFF"/>
                </a:solidFill>
              </a:rPr>
              <a:t>创建连接</a:t>
            </a:r>
          </a:p>
          <a:p>
            <a:pPr marL="0" indent="0">
              <a:buClr>
                <a:srgbClr val="537915"/>
              </a:buClr>
              <a:buNone/>
            </a:pPr>
            <a:endParaRPr lang="zh-CN" altLang="en-US" sz="1800" dirty="0" smtClean="0">
              <a:ea typeface="浪漫雅圆" pitchFamily="2" charset="-122"/>
            </a:endParaRPr>
          </a:p>
          <a:p>
            <a:pPr marL="320842" indent="-320842">
              <a:lnSpc>
                <a:spcPct val="150000"/>
              </a:lnSpc>
              <a:defRPr sz="3200">
                <a:solidFill>
                  <a:srgbClr val="FFFFFF"/>
                </a:solidFill>
              </a:defRPr>
            </a:pPr>
            <a:r>
              <a:rPr lang="zh-CN" altLang="en-US" sz="1800" b="1" dirty="0" smtClean="0">
                <a:solidFill>
                  <a:srgbClr val="FFFFFF"/>
                </a:solidFill>
              </a:rPr>
              <a:t>拼写</a:t>
            </a:r>
            <a:r>
              <a:rPr lang="en-US" sz="1800" b="1" dirty="0" err="1">
                <a:solidFill>
                  <a:srgbClr val="FFFFFF"/>
                </a:solidFill>
              </a:rPr>
              <a:t>sql</a:t>
            </a:r>
            <a:r>
              <a:rPr lang="zh-CN" altLang="en-US" sz="1800" b="1" dirty="0">
                <a:solidFill>
                  <a:srgbClr val="FFFFFF"/>
                </a:solidFill>
              </a:rPr>
              <a:t>语句</a:t>
            </a:r>
          </a:p>
          <a:p>
            <a:pPr>
              <a:buClr>
                <a:srgbClr val="537915"/>
              </a:buClr>
              <a:buFont typeface="Wingdings" pitchFamily="2" charset="2"/>
              <a:buChar char="Ø"/>
            </a:pPr>
            <a:endParaRPr lang="zh-CN" altLang="en-US" sz="1800" dirty="0" smtClean="0">
              <a:ea typeface="浪漫雅圆" pitchFamily="2" charset="-122"/>
            </a:endParaRPr>
          </a:p>
          <a:p>
            <a:pPr marL="320842" indent="-320842">
              <a:lnSpc>
                <a:spcPct val="150000"/>
              </a:lnSpc>
              <a:defRPr sz="3200">
                <a:solidFill>
                  <a:srgbClr val="FFFFFF"/>
                </a:solidFill>
              </a:defRPr>
            </a:pPr>
            <a:r>
              <a:rPr lang="zh-CN" altLang="en-US" sz="1800" b="1" dirty="0" smtClean="0">
                <a:solidFill>
                  <a:srgbClr val="FFFFFF"/>
                </a:solidFill>
              </a:rPr>
              <a:t>创建</a:t>
            </a:r>
            <a:r>
              <a:rPr lang="zh-CN" altLang="en-US" sz="1800" b="1" dirty="0">
                <a:solidFill>
                  <a:srgbClr val="FFFFFF"/>
                </a:solidFill>
              </a:rPr>
              <a:t>发送对象</a:t>
            </a:r>
          </a:p>
          <a:p>
            <a:pPr marL="0" indent="0">
              <a:buClr>
                <a:srgbClr val="537915"/>
              </a:buClr>
              <a:buNone/>
            </a:pPr>
            <a:endParaRPr lang="zh-CN" altLang="en-US" sz="1800" b="1" dirty="0">
              <a:solidFill>
                <a:srgbClr val="FFFFFF"/>
              </a:solidFill>
            </a:endParaRPr>
          </a:p>
          <a:p>
            <a:pPr marL="320842" indent="-320842">
              <a:lnSpc>
                <a:spcPct val="150000"/>
              </a:lnSpc>
              <a:defRPr sz="3200">
                <a:solidFill>
                  <a:srgbClr val="FFFFFF"/>
                </a:solidFill>
              </a:defRPr>
            </a:pPr>
            <a:r>
              <a:rPr lang="zh-CN" altLang="en-US" sz="1800" b="1" dirty="0" smtClean="0">
                <a:solidFill>
                  <a:srgbClr val="FFFFFF"/>
                </a:solidFill>
              </a:rPr>
              <a:t>发送</a:t>
            </a:r>
            <a:r>
              <a:rPr lang="zh-CN" altLang="en-US" sz="1800" b="1" dirty="0">
                <a:solidFill>
                  <a:srgbClr val="FFFFFF"/>
                </a:solidFill>
              </a:rPr>
              <a:t>对象执行</a:t>
            </a:r>
            <a:r>
              <a:rPr lang="en-US" sz="1800" b="1" dirty="0" err="1">
                <a:solidFill>
                  <a:srgbClr val="FFFFFF"/>
                </a:solidFill>
              </a:rPr>
              <a:t>sql</a:t>
            </a:r>
            <a:r>
              <a:rPr lang="zh-CN" altLang="en-US" sz="1800" b="1" dirty="0">
                <a:solidFill>
                  <a:srgbClr val="FFFFFF"/>
                </a:solidFill>
              </a:rPr>
              <a:t>语句发送并且取得数据库执行结果</a:t>
            </a:r>
          </a:p>
          <a:p>
            <a:pPr>
              <a:buClr>
                <a:srgbClr val="537915"/>
              </a:buClr>
              <a:buFont typeface="Wingdings" pitchFamily="2" charset="2"/>
              <a:buChar char="Ø"/>
            </a:pPr>
            <a:endParaRPr lang="zh-CN" altLang="en-US" sz="1800" dirty="0" smtClean="0">
              <a:ea typeface="浪漫雅圆" pitchFamily="2" charset="-122"/>
            </a:endParaRPr>
          </a:p>
          <a:p>
            <a:pPr marL="320842" indent="-320842">
              <a:lnSpc>
                <a:spcPct val="150000"/>
              </a:lnSpc>
              <a:defRPr sz="3200">
                <a:solidFill>
                  <a:srgbClr val="FFFFFF"/>
                </a:solidFill>
              </a:defRPr>
            </a:pPr>
            <a:r>
              <a:rPr lang="zh-CN" altLang="en-US" sz="1800" b="1" dirty="0" smtClean="0">
                <a:solidFill>
                  <a:srgbClr val="FFFFFF"/>
                </a:solidFill>
              </a:rPr>
              <a:t>处理</a:t>
            </a:r>
            <a:r>
              <a:rPr lang="zh-CN" altLang="en-US" sz="1800" b="1" dirty="0">
                <a:solidFill>
                  <a:srgbClr val="FFFFFF"/>
                </a:solidFill>
              </a:rPr>
              <a:t>结果</a:t>
            </a:r>
          </a:p>
          <a:p>
            <a:pPr>
              <a:buClr>
                <a:srgbClr val="537915"/>
              </a:buClr>
              <a:buFont typeface="Wingdings" pitchFamily="2" charset="2"/>
              <a:buChar char="Ø"/>
            </a:pPr>
            <a:endParaRPr lang="en-US" sz="1800" dirty="0">
              <a:ea typeface="浪漫雅圆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5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 w="12700">
            <a:solidFill>
              <a:srgbClr val="0D924D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232A34"/>
                </a:solidFill>
              </a:defRPr>
            </a:pPr>
            <a:endParaRPr/>
          </a:p>
        </p:txBody>
      </p:sp>
      <p:sp>
        <p:nvSpPr>
          <p:cNvPr id="139" name="矩形 3"/>
          <p:cNvSpPr/>
          <p:nvPr/>
        </p:nvSpPr>
        <p:spPr>
          <a:xfrm>
            <a:off x="0" y="472965"/>
            <a:ext cx="12192000" cy="945933"/>
          </a:xfrm>
          <a:prstGeom prst="rect">
            <a:avLst/>
          </a:prstGeom>
          <a:solidFill>
            <a:srgbClr val="3B939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648" y="6112121"/>
            <a:ext cx="1560787" cy="46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文本框 1"/>
          <p:cNvSpPr txBox="1"/>
          <p:nvPr/>
        </p:nvSpPr>
        <p:spPr>
          <a:xfrm>
            <a:off x="241300" y="530433"/>
            <a:ext cx="11709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/>
              <a:t>ResultsSet</a:t>
            </a:r>
            <a:r>
              <a:rPr lang="zh-CN" altLang="en-US" dirty="0" smtClean="0"/>
              <a:t>常用方法</a:t>
            </a:r>
            <a:endParaRPr dirty="0"/>
          </a:p>
        </p:txBody>
      </p:sp>
      <p:sp>
        <p:nvSpPr>
          <p:cNvPr id="142" name="用贯穿案例讲解知识点 - 先展示效果再分解完成…"/>
          <p:cNvSpPr txBox="1"/>
          <p:nvPr/>
        </p:nvSpPr>
        <p:spPr>
          <a:xfrm>
            <a:off x="775414" y="1810596"/>
            <a:ext cx="10762483" cy="3869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r>
              <a:rPr lang="zh-CN" altLang="en-US" sz="2800" dirty="0"/>
              <a:t>获得下一行数据</a:t>
            </a:r>
          </a:p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r>
              <a:rPr lang="zh-CN" altLang="en-US" sz="2800" dirty="0"/>
              <a:t>   </a:t>
            </a:r>
            <a:r>
              <a:rPr lang="en-US" altLang="zh-CN" sz="2800" dirty="0"/>
              <a:t>next()</a:t>
            </a:r>
          </a:p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r>
              <a:rPr lang="zh-CN" altLang="en-US" sz="2800" dirty="0"/>
              <a:t>获得当前行的某列值</a:t>
            </a:r>
          </a:p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r>
              <a:rPr lang="zh-CN" altLang="en-US" sz="2800" dirty="0"/>
              <a:t>   </a:t>
            </a:r>
            <a:r>
              <a:rPr lang="en-US" altLang="zh-CN" sz="2800" dirty="0" err="1"/>
              <a:t>getString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columnIndex</a:t>
            </a:r>
            <a:r>
              <a:rPr lang="en-US" altLang="zh-CN" sz="2800" dirty="0"/>
              <a:t>)</a:t>
            </a:r>
          </a:p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r>
              <a:rPr lang="en-US" altLang="zh-CN" sz="2800" dirty="0"/>
              <a:t>   </a:t>
            </a:r>
            <a:r>
              <a:rPr lang="en-US" altLang="zh-CN" sz="2800" dirty="0" err="1"/>
              <a:t>getString</a:t>
            </a:r>
            <a:r>
              <a:rPr lang="en-US" altLang="zh-CN" sz="2800" dirty="0"/>
              <a:t>(String </a:t>
            </a:r>
            <a:r>
              <a:rPr lang="en-US" altLang="zh-CN" sz="2800" dirty="0" err="1"/>
              <a:t>columnLable</a:t>
            </a:r>
            <a:r>
              <a:rPr lang="en-US" altLang="zh-CN" sz="2800" dirty="0"/>
              <a:t>)</a:t>
            </a:r>
          </a:p>
          <a:p>
            <a:pPr>
              <a:lnSpc>
                <a:spcPct val="150000"/>
              </a:lnSpc>
              <a:buSzPct val="100000"/>
              <a:defRPr sz="3200">
                <a:solidFill>
                  <a:srgbClr val="FFFFFF"/>
                </a:solidFill>
              </a:defRPr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735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模板网：www.1ppt.com">
  <a:themeElements>
    <a:clrScheme name="第一PPT模板网：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第一PPT模板网：www.1ppt.com">
      <a:majorFont>
        <a:latin typeface="PT Mono"/>
        <a:ea typeface="PT Mono"/>
        <a:cs typeface="PT Mono"/>
      </a:majorFont>
      <a:minorFont>
        <a:latin typeface="PT Mono"/>
        <a:ea typeface="PT Mono"/>
        <a:cs typeface="PT Mono"/>
      </a:minorFont>
    </a:fontScheme>
    <a:fmtScheme name="第一PPT模板网：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T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T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第一PPT模板网：www.1ppt.com">
  <a:themeElements>
    <a:clrScheme name="第一PPT模板网：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第一PPT模板网：www.1ppt.com">
      <a:majorFont>
        <a:latin typeface="PT Mono"/>
        <a:ea typeface="PT Mono"/>
        <a:cs typeface="PT Mono"/>
      </a:majorFont>
      <a:minorFont>
        <a:latin typeface="PT Mono"/>
        <a:ea typeface="PT Mono"/>
        <a:cs typeface="PT Mono"/>
      </a:minorFont>
    </a:fontScheme>
    <a:fmtScheme name="第一PPT模板网：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T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T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1549</Words>
  <Application>Microsoft Office PowerPoint</Application>
  <PresentationFormat>自定义</PresentationFormat>
  <Paragraphs>259</Paragraphs>
  <Slides>36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</cp:revision>
  <dcterms:modified xsi:type="dcterms:W3CDTF">2017-08-30T11:14:20Z</dcterms:modified>
</cp:coreProperties>
</file>