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6" r:id="rId6"/>
    <p:sldId id="267"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xfrm>
            <a:off x="838200" y="454978"/>
            <a:ext cx="10515600" cy="700405"/>
          </a:xfrm>
        </p:spPr>
        <p:txBody>
          <a:bodyPr vert="horz" wrap="square" lIns="91440" tIns="45720" rIns="91440" bIns="45720" anchor="b">
            <a:spAutoFit/>
          </a:bodyPr>
          <a:p>
            <a:endParaRPr lang="zh-CN" altLang="en-US" dirty="0"/>
          </a:p>
        </p:txBody>
      </p:sp>
      <p:sp>
        <p:nvSpPr>
          <p:cNvPr id="10243" name="内容占位符 2"/>
          <p:cNvSpPr>
            <a:spLocks noGrp="1"/>
          </p:cNvSpPr>
          <p:nvPr>
            <p:ph idx="1"/>
          </p:nvPr>
        </p:nvSpPr>
        <p:spPr>
          <a:xfrm>
            <a:off x="838200" y="1252855"/>
            <a:ext cx="10515600" cy="4351338"/>
          </a:xfrm>
        </p:spPr>
        <p:txBody>
          <a:bodyPr vert="horz" wrap="square" lIns="91440" tIns="45720" rIns="91440" bIns="45720" anchor="t"/>
          <a:p>
            <a:pPr eaLnBrk="1" hangingPunct="1">
              <a:buSzPct val="90000"/>
            </a:pPr>
            <a:r>
              <a:rPr kumimoji="1" lang="zh-CN" altLang="en-US" dirty="0">
                <a:latin typeface="+mn-lt"/>
                <a:ea typeface="+mn-ea"/>
                <a:cs typeface="楷体_GB2312"/>
              </a:rPr>
              <a:t>简单工厂模式动机</a:t>
            </a:r>
            <a:endParaRPr kumimoji="1" lang="zh-CN" altLang="en-US" dirty="0">
              <a:latin typeface="+mn-lt"/>
              <a:ea typeface="+mn-ea"/>
              <a:cs typeface="楷体_GB2312"/>
            </a:endParaRPr>
          </a:p>
          <a:p>
            <a:pPr lvl="1" eaLnBrk="1" hangingPunct="1">
              <a:lnSpc>
                <a:spcPct val="120000"/>
              </a:lnSpc>
              <a:buClr>
                <a:srgbClr val="0000FF"/>
              </a:buClr>
              <a:buFont typeface="Wingdings" panose="05000000000000000000" pitchFamily="2" charset="2"/>
            </a:pPr>
            <a:r>
              <a:rPr kumimoji="1" lang="zh-CN" altLang="en-US" b="0" dirty="0">
                <a:solidFill>
                  <a:srgbClr val="333333"/>
                </a:solidFill>
                <a:latin typeface="+mn-lt"/>
                <a:ea typeface="+mn-ea"/>
                <a:cs typeface="楷体_GB2312"/>
              </a:rPr>
              <a:t>考虑一个简单的软件应用场景，一个软件系统可以提供多个外观不同的按钮（如圆形按钮、矩形按钮、菱形按钮等），这些按钮都源自同一个基类，不过在继承基类后不同的子类修改了部分属性从而使得它们可以呈现不同的外观，如果我们希望在使用这些按钮时，不需要知道这些具体按钮类的名字，只需要知道表示该按钮类的一个参数，并提供一个调用方便的方法，把该参数传入方法即可返回</a:t>
            </a:r>
            <a:endParaRPr kumimoji="1" lang="zh-CN" altLang="en-US" dirty="0">
              <a:solidFill>
                <a:srgbClr val="333333"/>
              </a:solidFill>
              <a:latin typeface="+mn-lt"/>
              <a:ea typeface="+mn-ea"/>
              <a:cs typeface="楷体_GB2312"/>
            </a:endParaRPr>
          </a:p>
          <a:p>
            <a:pPr lvl="1" eaLnBrk="1" hangingPunct="1">
              <a:lnSpc>
                <a:spcPct val="120000"/>
              </a:lnSpc>
              <a:buClr>
                <a:srgbClr val="0000FF"/>
              </a:buClr>
              <a:buFont typeface="Wingdings" panose="05000000000000000000" pitchFamily="2" charset="2"/>
            </a:pPr>
            <a:r>
              <a:rPr kumimoji="1" lang="zh-CN" altLang="en-US" b="0" dirty="0">
                <a:solidFill>
                  <a:srgbClr val="333333"/>
                </a:solidFill>
                <a:latin typeface="+mn-lt"/>
                <a:ea typeface="+mn-ea"/>
                <a:cs typeface="楷体_GB2312"/>
              </a:rPr>
              <a:t>一个相应的按钮对象，此时，就可以使用简单工厂模式。</a:t>
            </a:r>
            <a:endParaRPr kumimoji="1" lang="zh-CN" altLang="en-US" b="0" dirty="0">
              <a:solidFill>
                <a:srgbClr val="333333"/>
              </a:solidFill>
              <a:latin typeface="+mn-lt"/>
              <a:ea typeface="+mn-ea"/>
              <a:cs typeface="楷体_GB2312"/>
            </a:endParaRPr>
          </a:p>
          <a:p>
            <a:pPr lvl="1" eaLnBrk="1" hangingPunct="1">
              <a:buClr>
                <a:srgbClr val="006600"/>
              </a:buClr>
              <a:buFont typeface="Wingdings" panose="05000000000000000000" pitchFamily="2" charset="2"/>
              <a:buNone/>
            </a:pPr>
            <a:endParaRPr kumimoji="1" lang="en-US" altLang="zh-CN" sz="2200" b="0" dirty="0">
              <a:latin typeface="+mn-lt"/>
              <a:ea typeface="+mn-ea"/>
              <a:cs typeface="楷体_GB2312"/>
            </a:endParaRPr>
          </a:p>
          <a:p>
            <a:pPr>
              <a:buSzPct val="90000"/>
            </a:pPr>
            <a:endParaRPr kumimoji="1" lang="zh-CN" altLang="en-US" b="0" dirty="0">
              <a:latin typeface="+mn-lt"/>
              <a:ea typeface="+mn-ea"/>
              <a:cs typeface="楷体_GB2312"/>
            </a:endParaRPr>
          </a:p>
        </p:txBody>
      </p:sp>
      <p:pic>
        <p:nvPicPr>
          <p:cNvPr id="10244" name="Picture 18"/>
          <p:cNvPicPr>
            <a:picLocks noChangeAspect="1"/>
          </p:cNvPicPr>
          <p:nvPr/>
        </p:nvPicPr>
        <p:blipFill>
          <a:blip r:embed="rId1"/>
          <a:stretch>
            <a:fillRect/>
          </a:stretch>
        </p:blipFill>
        <p:spPr>
          <a:xfrm>
            <a:off x="2672080" y="4841875"/>
            <a:ext cx="7056438" cy="2170113"/>
          </a:xfrm>
          <a:prstGeom prst="rect">
            <a:avLst/>
          </a:prstGeom>
          <a:noFill/>
          <a:ln w="9525">
            <a:noFill/>
          </a:ln>
        </p:spPr>
      </p:pic>
      <p:sp>
        <p:nvSpPr>
          <p:cNvPr id="3" name="云形标注 2"/>
          <p:cNvSpPr/>
          <p:nvPr/>
        </p:nvSpPr>
        <p:spPr bwMode="auto">
          <a:xfrm>
            <a:off x="1104583" y="4934268"/>
            <a:ext cx="1566863" cy="941388"/>
          </a:xfrm>
          <a:prstGeom prst="cloudCallout">
            <a:avLst>
              <a:gd name="adj1" fmla="val 91075"/>
              <a:gd name="adj2" fmla="val 51152"/>
            </a:avLst>
          </a:prstGeom>
          <a:solidFill>
            <a:schemeClr val="accent2">
              <a:lumMod val="60000"/>
              <a:lumOff val="40000"/>
            </a:schemeClr>
          </a:solidFill>
          <a:ln w="9525" algn="ctr">
            <a:solidFill>
              <a:schemeClr val="accent6">
                <a:lumMod val="40000"/>
                <a:lumOff val="60000"/>
              </a:schemeClr>
            </a:solidFill>
            <a:round/>
          </a:ln>
          <a:effectLst/>
        </p:spPr>
        <p:txBody>
          <a:bodyPr anchor="ctr"/>
          <a:p>
            <a:pPr lvl="0" algn="ctr" eaLnBrk="1" hangingPunct="1"/>
            <a:r>
              <a:rPr lang="zh-CN" altLang="en-US" sz="1600" dirty="0">
                <a:solidFill>
                  <a:srgbClr val="0000FF"/>
                </a:solidFill>
                <a:latin typeface="华文楷体" pitchFamily="2" charset="-122"/>
                <a:ea typeface="华文楷体" pitchFamily="2" charset="-122"/>
              </a:rPr>
              <a:t>说出名字得到水果</a:t>
            </a:r>
            <a:endParaRPr lang="zh-CN" altLang="en-US" sz="1600" dirty="0">
              <a:solidFill>
                <a:srgbClr val="0000FF"/>
              </a:solidFill>
              <a:latin typeface="华文楷体" pitchFamily="2" charset="-122"/>
              <a:ea typeface="华文楷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xfrm>
            <a:off x="838200" y="990283"/>
            <a:ext cx="10515600" cy="700405"/>
          </a:xfrm>
        </p:spPr>
        <p:txBody>
          <a:bodyPr vert="horz" wrap="square" lIns="91440" tIns="45720" rIns="91440" bIns="45720" anchor="b">
            <a:spAutoFit/>
          </a:bodyPr>
          <a:p>
            <a:endParaRPr lang="zh-CN" altLang="en-US" dirty="0"/>
          </a:p>
        </p:txBody>
      </p:sp>
      <p:sp>
        <p:nvSpPr>
          <p:cNvPr id="11267" name="内容占位符 2"/>
          <p:cNvSpPr>
            <a:spLocks noGrp="1"/>
          </p:cNvSpPr>
          <p:nvPr>
            <p:ph idx="1"/>
          </p:nvPr>
        </p:nvSpPr>
        <p:spPr>
          <a:xfrm>
            <a:off x="1494790" y="1818323"/>
            <a:ext cx="8540750" cy="5183187"/>
          </a:xfrm>
        </p:spPr>
        <p:txBody>
          <a:bodyPr vert="horz" wrap="square" lIns="91440" tIns="45720" rIns="91440" bIns="45720" anchor="t"/>
          <a:p>
            <a:pPr eaLnBrk="1" hangingPunct="1">
              <a:buSzPct val="90000"/>
            </a:pPr>
            <a:r>
              <a:rPr kumimoji="1" lang="zh-CN" altLang="en-US" dirty="0">
                <a:latin typeface="+mn-lt"/>
                <a:ea typeface="+mn-ea"/>
                <a:cs typeface="楷体_GB2312"/>
              </a:rPr>
              <a:t>简单工厂模式定义</a:t>
            </a:r>
            <a:endParaRPr kumimoji="1" lang="zh-CN" altLang="en-US" dirty="0">
              <a:latin typeface="+mn-lt"/>
              <a:ea typeface="+mn-ea"/>
              <a:cs typeface="楷体_GB2312"/>
            </a:endParaRPr>
          </a:p>
          <a:p>
            <a:pPr lvl="1" eaLnBrk="1" hangingPunct="1">
              <a:lnSpc>
                <a:spcPct val="120000"/>
              </a:lnSpc>
              <a:buClr>
                <a:srgbClr val="0000FF"/>
              </a:buClr>
              <a:buFont typeface="Wingdings" panose="05000000000000000000" pitchFamily="2" charset="2"/>
            </a:pPr>
            <a:r>
              <a:rPr kumimoji="1" lang="zh-CN" altLang="en-US" b="0" dirty="0">
                <a:latin typeface="+mn-lt"/>
                <a:ea typeface="+mn-ea"/>
                <a:cs typeface="楷体_GB2312"/>
              </a:rPr>
              <a:t>简单工厂模式</a:t>
            </a:r>
            <a:r>
              <a:rPr kumimoji="1" lang="en-US" altLang="zh-CN" b="0" dirty="0">
                <a:latin typeface="+mn-lt"/>
                <a:ea typeface="+mn-ea"/>
                <a:cs typeface="楷体_GB2312"/>
              </a:rPr>
              <a:t>(Simple Factory Pattern)</a:t>
            </a:r>
            <a:r>
              <a:rPr kumimoji="1" lang="zh-CN" altLang="en-US" b="0" dirty="0">
                <a:latin typeface="+mn-lt"/>
                <a:ea typeface="+mn-ea"/>
                <a:cs typeface="楷体_GB2312"/>
              </a:rPr>
              <a:t>：又称为静态工厂方法</a:t>
            </a:r>
            <a:r>
              <a:rPr kumimoji="1" lang="en-US" altLang="zh-CN" b="0" dirty="0">
                <a:latin typeface="+mn-lt"/>
                <a:ea typeface="+mn-ea"/>
                <a:cs typeface="楷体_GB2312"/>
              </a:rPr>
              <a:t>(Static Factory Method)</a:t>
            </a:r>
            <a:r>
              <a:rPr kumimoji="1" lang="zh-CN" altLang="en-US" b="0" dirty="0">
                <a:latin typeface="+mn-lt"/>
                <a:ea typeface="+mn-ea"/>
                <a:cs typeface="楷体_GB2312"/>
              </a:rPr>
              <a:t>模式，它属于类创建型模式。在简单工厂模式中，可以根据参数的不同返回不同类的实例。简单工厂模式专门定义一个类来负责创建其他类的实例，被创建的实例通常都具有共同的父类或接口。 </a:t>
            </a:r>
            <a:endParaRPr kumimoji="1" lang="zh-CN" altLang="en-US" b="0" dirty="0">
              <a:latin typeface="+mn-lt"/>
              <a:ea typeface="+mn-ea"/>
              <a:cs typeface="楷体_GB2312"/>
            </a:endParaRPr>
          </a:p>
          <a:p>
            <a:pPr lvl="1" eaLnBrk="1" hangingPunct="1">
              <a:lnSpc>
                <a:spcPct val="120000"/>
              </a:lnSpc>
              <a:buClr>
                <a:srgbClr val="0000FF"/>
              </a:buClr>
              <a:buFont typeface="Wingdings" panose="05000000000000000000" pitchFamily="2" charset="2"/>
            </a:pPr>
            <a:endParaRPr kumimoji="1" lang="en-US" altLang="zh-CN" b="0" dirty="0">
              <a:latin typeface="+mn-lt"/>
              <a:ea typeface="+mn-ea"/>
              <a:cs typeface="楷体_GB2312"/>
            </a:endParaRPr>
          </a:p>
          <a:p>
            <a:pPr>
              <a:buSzPct val="90000"/>
            </a:pPr>
            <a:endParaRPr kumimoji="1" lang="zh-CN" altLang="en-US" dirty="0">
              <a:latin typeface="+mn-lt"/>
              <a:ea typeface="+mn-ea"/>
              <a:cs typeface="楷体_GB231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xfrm>
            <a:off x="838200" y="990283"/>
            <a:ext cx="10515600" cy="700405"/>
          </a:xfrm>
        </p:spPr>
        <p:txBody>
          <a:bodyPr vert="horz" wrap="square" lIns="91440" tIns="45720" rIns="91440" bIns="45720" anchor="b">
            <a:spAutoFit/>
          </a:bodyPr>
          <a:p>
            <a:endParaRPr lang="zh-CN" altLang="en-US" dirty="0"/>
          </a:p>
        </p:txBody>
      </p:sp>
      <p:sp>
        <p:nvSpPr>
          <p:cNvPr id="12291" name="内容占位符 2"/>
          <p:cNvSpPr>
            <a:spLocks noGrp="1"/>
          </p:cNvSpPr>
          <p:nvPr>
            <p:ph idx="1"/>
          </p:nvPr>
        </p:nvSpPr>
        <p:spPr>
          <a:xfrm>
            <a:off x="1360805" y="1691005"/>
            <a:ext cx="8604250" cy="1368425"/>
          </a:xfrm>
        </p:spPr>
        <p:txBody>
          <a:bodyPr vert="horz" wrap="square" lIns="91440" tIns="45720" rIns="91440" bIns="45720" numCol="1" anchor="t" anchorCtr="0" compatLnSpc="1">
            <a:normAutofit lnSpcReduction="10000"/>
          </a:bodyPr>
          <a:p>
            <a:pPr eaLnBrk="1" hangingPunct="1">
              <a:buSzPct val="90000"/>
            </a:pPr>
            <a:r>
              <a:rPr kumimoji="1" lang="zh-CN" altLang="en-US" dirty="0">
                <a:latin typeface="+mn-lt"/>
                <a:ea typeface="+mn-ea"/>
                <a:cs typeface="楷体_GB2312"/>
              </a:rPr>
              <a:t>模式结构</a:t>
            </a:r>
            <a:endParaRPr kumimoji="1" lang="zh-CN" altLang="en-US" dirty="0">
              <a:latin typeface="+mn-lt"/>
              <a:ea typeface="+mn-ea"/>
              <a:cs typeface="楷体_GB2312"/>
            </a:endParaRPr>
          </a:p>
          <a:p>
            <a:pPr lvl="1" eaLnBrk="1" hangingPunct="1">
              <a:lnSpc>
                <a:spcPct val="120000"/>
              </a:lnSpc>
              <a:buClr>
                <a:srgbClr val="0000FF"/>
              </a:buClr>
              <a:buFont typeface="Wingdings" panose="05000000000000000000" pitchFamily="2" charset="2"/>
            </a:pPr>
            <a:r>
              <a:rPr kumimoji="1" lang="zh-CN" altLang="en-US" b="0" dirty="0">
                <a:latin typeface="+mn-lt"/>
                <a:ea typeface="+mn-ea"/>
                <a:cs typeface="楷体_GB2312"/>
              </a:rPr>
              <a:t>简单工厂模式包含如下角色：</a:t>
            </a:r>
            <a:r>
              <a:rPr kumimoji="1" lang="en-US" altLang="zh-CN" b="0" dirty="0">
                <a:latin typeface="+mn-lt"/>
                <a:ea typeface="+mn-ea"/>
                <a:cs typeface="楷体_GB2312"/>
              </a:rPr>
              <a:t>Factory(</a:t>
            </a:r>
            <a:r>
              <a:rPr kumimoji="1" lang="zh-CN" altLang="en-US" b="0" dirty="0">
                <a:latin typeface="+mn-lt"/>
                <a:ea typeface="+mn-ea"/>
                <a:cs typeface="楷体_GB2312"/>
              </a:rPr>
              <a:t>工厂角色</a:t>
            </a:r>
            <a:r>
              <a:rPr kumimoji="1" lang="en-US" altLang="zh-CN" b="0" dirty="0">
                <a:latin typeface="+mn-lt"/>
                <a:ea typeface="+mn-ea"/>
                <a:cs typeface="楷体_GB2312"/>
              </a:rPr>
              <a:t>)</a:t>
            </a:r>
            <a:r>
              <a:rPr kumimoji="1" lang="zh-CN" altLang="en-US" b="0" dirty="0">
                <a:latin typeface="+mn-lt"/>
                <a:ea typeface="+mn-ea"/>
                <a:cs typeface="楷体_GB2312"/>
              </a:rPr>
              <a:t>、</a:t>
            </a:r>
            <a:r>
              <a:rPr kumimoji="1" lang="en-US" altLang="zh-CN" b="0" dirty="0">
                <a:latin typeface="+mn-lt"/>
                <a:ea typeface="+mn-ea"/>
                <a:cs typeface="楷体_GB2312"/>
              </a:rPr>
              <a:t>Product(</a:t>
            </a:r>
            <a:r>
              <a:rPr kumimoji="1" lang="zh-CN" altLang="en-US" b="0" dirty="0">
                <a:latin typeface="+mn-lt"/>
                <a:ea typeface="+mn-ea"/>
                <a:cs typeface="楷体_GB2312"/>
              </a:rPr>
              <a:t>抽象产品</a:t>
            </a:r>
            <a:r>
              <a:rPr kumimoji="1" lang="en-US" altLang="zh-CN" b="0" dirty="0">
                <a:latin typeface="+mn-lt"/>
                <a:ea typeface="+mn-ea"/>
                <a:cs typeface="楷体_GB2312"/>
              </a:rPr>
              <a:t>)</a:t>
            </a:r>
            <a:r>
              <a:rPr kumimoji="1" lang="zh-CN" altLang="en-US" b="0" dirty="0">
                <a:latin typeface="+mn-lt"/>
                <a:ea typeface="+mn-ea"/>
                <a:cs typeface="楷体_GB2312"/>
              </a:rPr>
              <a:t>角色、</a:t>
            </a:r>
            <a:r>
              <a:rPr kumimoji="1" lang="en-US" altLang="zh-CN" b="0" dirty="0">
                <a:latin typeface="+mn-lt"/>
                <a:ea typeface="+mn-ea"/>
                <a:cs typeface="楷体_GB2312"/>
              </a:rPr>
              <a:t>ConcreteProduct(</a:t>
            </a:r>
            <a:r>
              <a:rPr kumimoji="1" lang="zh-CN" altLang="en-US" b="0" dirty="0">
                <a:latin typeface="+mn-lt"/>
                <a:ea typeface="+mn-ea"/>
                <a:cs typeface="楷体_GB2312"/>
              </a:rPr>
              <a:t>具体产品角色</a:t>
            </a:r>
            <a:r>
              <a:rPr kumimoji="1" lang="en-US" altLang="zh-CN" b="0" dirty="0">
                <a:latin typeface="+mn-lt"/>
                <a:ea typeface="+mn-ea"/>
                <a:cs typeface="楷体_GB2312"/>
              </a:rPr>
              <a:t>)</a:t>
            </a:r>
            <a:r>
              <a:rPr kumimoji="1" lang="zh-CN" altLang="en-US" b="0" dirty="0">
                <a:latin typeface="+mn-lt"/>
                <a:ea typeface="+mn-ea"/>
                <a:cs typeface="楷体_GB2312"/>
              </a:rPr>
              <a:t>。</a:t>
            </a:r>
            <a:endParaRPr kumimoji="1" lang="zh-CN" altLang="en-US" b="0" dirty="0">
              <a:latin typeface="+mn-lt"/>
              <a:ea typeface="+mn-ea"/>
              <a:cs typeface="楷体_GB2312"/>
            </a:endParaRPr>
          </a:p>
          <a:p>
            <a:pPr>
              <a:buClr>
                <a:srgbClr val="FF0000"/>
              </a:buClr>
              <a:buSzPct val="90000"/>
              <a:buFont typeface="Wingdings" panose="05000000000000000000" pitchFamily="2" charset="2"/>
              <a:buNone/>
            </a:pPr>
            <a:endParaRPr kumimoji="1" lang="zh-CN" altLang="en-US" dirty="0">
              <a:latin typeface="+mn-lt"/>
              <a:ea typeface="+mn-ea"/>
              <a:cs typeface="楷体_GB2312"/>
            </a:endParaRPr>
          </a:p>
        </p:txBody>
      </p:sp>
      <p:pic>
        <p:nvPicPr>
          <p:cNvPr id="12292" name="Picture 7"/>
          <p:cNvPicPr>
            <a:picLocks noChangeAspect="1"/>
          </p:cNvPicPr>
          <p:nvPr/>
        </p:nvPicPr>
        <p:blipFill>
          <a:blip r:embed="rId1"/>
          <a:stretch>
            <a:fillRect/>
          </a:stretch>
        </p:blipFill>
        <p:spPr>
          <a:xfrm>
            <a:off x="2135188" y="2565400"/>
            <a:ext cx="7631112" cy="3830638"/>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xfrm>
            <a:off x="838200" y="990283"/>
            <a:ext cx="10515600" cy="700405"/>
          </a:xfrm>
        </p:spPr>
        <p:txBody>
          <a:bodyPr vert="horz" wrap="square" lIns="91440" tIns="45720" rIns="91440" bIns="45720" anchor="b">
            <a:spAutoFit/>
          </a:bodyPr>
          <a:p>
            <a:endParaRPr lang="zh-CN" altLang="en-US" dirty="0"/>
          </a:p>
        </p:txBody>
      </p:sp>
      <p:sp>
        <p:nvSpPr>
          <p:cNvPr id="19459" name="内容占位符 2"/>
          <p:cNvSpPr>
            <a:spLocks noGrp="1"/>
          </p:cNvSpPr>
          <p:nvPr>
            <p:ph idx="1"/>
          </p:nvPr>
        </p:nvSpPr>
        <p:spPr/>
        <p:txBody>
          <a:bodyPr vert="horz" wrap="square" lIns="91440" tIns="45720" rIns="91440" bIns="45720" anchor="t">
            <a:normAutofit lnSpcReduction="10000"/>
          </a:bodyPr>
          <a:p>
            <a:pPr eaLnBrk="1" hangingPunct="1">
              <a:lnSpc>
                <a:spcPct val="110000"/>
              </a:lnSpc>
              <a:buSzPct val="90000"/>
            </a:pPr>
            <a:r>
              <a:rPr kumimoji="1" lang="zh-CN" altLang="en-US" dirty="0">
                <a:latin typeface="+mn-lt"/>
                <a:ea typeface="+mn-ea"/>
                <a:cs typeface="楷体_GB2312"/>
              </a:rPr>
              <a:t>简单工厂优点</a:t>
            </a:r>
            <a:endParaRPr kumimoji="1" lang="zh-CN" altLang="en-US" dirty="0">
              <a:latin typeface="+mn-lt"/>
              <a:ea typeface="+mn-ea"/>
              <a:cs typeface="楷体_GB2312"/>
            </a:endParaRPr>
          </a:p>
          <a:p>
            <a:pPr lvl="1" eaLnBrk="1" hangingPunct="1">
              <a:lnSpc>
                <a:spcPct val="120000"/>
              </a:lnSpc>
              <a:buClr>
                <a:srgbClr val="0000FF"/>
              </a:buClr>
              <a:buFont typeface="Wingdings" panose="05000000000000000000" pitchFamily="2" charset="2"/>
            </a:pPr>
            <a:r>
              <a:rPr kumimoji="1" lang="zh-CN" altLang="en-US" b="0" dirty="0">
                <a:latin typeface="+mn-lt"/>
                <a:ea typeface="+mn-ea"/>
                <a:cs typeface="楷体_GB2312"/>
              </a:rPr>
              <a:t>工厂类含有必要的判断逻辑，可以决定在什么时候创建哪一个产品类的实例，客户端可以免除直接创建产品对象的责任，而仅仅“消费”产品；简单工厂模式通过这种做法实现了对责任的分割，它提供了专门的工厂类用于创建对象。</a:t>
            </a:r>
            <a:endParaRPr kumimoji="1" lang="zh-CN" altLang="en-US" b="0" dirty="0">
              <a:latin typeface="+mn-lt"/>
              <a:ea typeface="+mn-ea"/>
              <a:cs typeface="楷体_GB2312"/>
            </a:endParaRPr>
          </a:p>
          <a:p>
            <a:pPr lvl="1" eaLnBrk="1" hangingPunct="1">
              <a:lnSpc>
                <a:spcPct val="120000"/>
              </a:lnSpc>
              <a:buClr>
                <a:srgbClr val="0000FF"/>
              </a:buClr>
              <a:buFont typeface="Wingdings" panose="05000000000000000000" pitchFamily="2" charset="2"/>
            </a:pPr>
            <a:endParaRPr kumimoji="1" lang="zh-CN" altLang="en-US" dirty="0">
              <a:solidFill>
                <a:srgbClr val="333333"/>
              </a:solidFill>
              <a:latin typeface="+mn-lt"/>
              <a:ea typeface="+mn-ea"/>
              <a:cs typeface="楷体_GB231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xfrm>
            <a:off x="838200" y="990283"/>
            <a:ext cx="10515600" cy="700405"/>
          </a:xfrm>
        </p:spPr>
        <p:txBody>
          <a:bodyPr vert="horz" wrap="square" lIns="91440" tIns="45720" rIns="91440" bIns="45720" anchor="b">
            <a:spAutoFit/>
          </a:bodyPr>
          <a:p>
            <a:endParaRPr lang="zh-CN" altLang="en-US" dirty="0"/>
          </a:p>
        </p:txBody>
      </p:sp>
      <p:sp>
        <p:nvSpPr>
          <p:cNvPr id="20483" name="内容占位符 2"/>
          <p:cNvSpPr>
            <a:spLocks noGrp="1"/>
          </p:cNvSpPr>
          <p:nvPr>
            <p:ph idx="1"/>
          </p:nvPr>
        </p:nvSpPr>
        <p:spPr/>
        <p:txBody>
          <a:bodyPr vert="horz" wrap="square" lIns="91440" tIns="45720" rIns="91440" bIns="45720" anchor="t"/>
          <a:p>
            <a:pPr eaLnBrk="1" hangingPunct="1">
              <a:lnSpc>
                <a:spcPct val="110000"/>
              </a:lnSpc>
              <a:buSzPct val="90000"/>
            </a:pPr>
            <a:r>
              <a:rPr kumimoji="1" lang="zh-CN" altLang="en-US" dirty="0">
                <a:latin typeface="+mn-lt"/>
                <a:ea typeface="+mn-ea"/>
                <a:cs typeface="楷体_GB2312"/>
              </a:rPr>
              <a:t>简单工厂的缺点</a:t>
            </a:r>
            <a:endParaRPr kumimoji="1" lang="zh-CN" altLang="en-US" dirty="0">
              <a:latin typeface="+mn-lt"/>
              <a:ea typeface="+mn-ea"/>
              <a:cs typeface="楷体_GB2312"/>
            </a:endParaRPr>
          </a:p>
          <a:p>
            <a:pPr lvl="1" eaLnBrk="1" hangingPunct="1">
              <a:lnSpc>
                <a:spcPct val="120000"/>
              </a:lnSpc>
              <a:buClr>
                <a:srgbClr val="0000FF"/>
              </a:buClr>
              <a:buFont typeface="Wingdings" panose="05000000000000000000" pitchFamily="2" charset="2"/>
            </a:pPr>
            <a:r>
              <a:rPr kumimoji="1" lang="zh-CN" altLang="en-US" b="0" dirty="0">
                <a:latin typeface="+mn-lt"/>
                <a:ea typeface="+mn-ea"/>
                <a:cs typeface="楷体_GB2312"/>
              </a:rPr>
              <a:t>由于工厂类集中了所有产品创建逻辑，一旦不能正常工作，整个系统都要受到影响。</a:t>
            </a:r>
            <a:endParaRPr kumimoji="1" lang="zh-CN" altLang="en-US" b="0" dirty="0">
              <a:latin typeface="+mn-lt"/>
              <a:ea typeface="+mn-ea"/>
              <a:cs typeface="楷体_GB2312"/>
            </a:endParaRPr>
          </a:p>
          <a:p>
            <a:pPr lvl="1" eaLnBrk="1" hangingPunct="1">
              <a:lnSpc>
                <a:spcPct val="120000"/>
              </a:lnSpc>
              <a:buClr>
                <a:srgbClr val="0000FF"/>
              </a:buClr>
              <a:buFont typeface="Wingdings" panose="05000000000000000000" pitchFamily="2" charset="2"/>
            </a:pPr>
            <a:r>
              <a:rPr kumimoji="1" lang="zh-CN" altLang="en-US" b="0" dirty="0">
                <a:latin typeface="+mn-lt"/>
                <a:ea typeface="+mn-ea"/>
                <a:cs typeface="楷体_GB2312"/>
              </a:rPr>
              <a:t>使用简单工厂模式将会增加系统中类的个数，在一定程序上增加了系统的复杂度和理解难度。</a:t>
            </a:r>
            <a:endParaRPr kumimoji="1" lang="zh-CN" altLang="en-US" b="0" dirty="0">
              <a:latin typeface="+mn-lt"/>
              <a:ea typeface="+mn-ea"/>
              <a:cs typeface="楷体_GB2312"/>
            </a:endParaRPr>
          </a:p>
          <a:p>
            <a:pPr lvl="1" eaLnBrk="1" hangingPunct="1">
              <a:lnSpc>
                <a:spcPct val="120000"/>
              </a:lnSpc>
              <a:buClr>
                <a:srgbClr val="0000FF"/>
              </a:buClr>
              <a:buFont typeface="Wingdings" panose="05000000000000000000" pitchFamily="2" charset="2"/>
            </a:pPr>
            <a:r>
              <a:rPr kumimoji="1" lang="zh-CN" altLang="en-US" b="0" dirty="0">
                <a:latin typeface="+mn-lt"/>
                <a:ea typeface="+mn-ea"/>
                <a:cs typeface="楷体_GB2312"/>
              </a:rPr>
              <a:t>系统扩展困难，一旦添加新产品就不得不修改工厂逻辑，在产品类型较多时，有可能造成工厂逻辑过于复杂，不利于系统的扩展和维护。</a:t>
            </a:r>
            <a:endParaRPr kumimoji="1" lang="zh-CN" altLang="en-US" b="0" dirty="0">
              <a:latin typeface="+mn-lt"/>
              <a:ea typeface="+mn-ea"/>
              <a:cs typeface="楷体_GB2312"/>
            </a:endParaRPr>
          </a:p>
          <a:p>
            <a:pPr lvl="1" eaLnBrk="1" hangingPunct="1">
              <a:lnSpc>
                <a:spcPct val="120000"/>
              </a:lnSpc>
              <a:buClr>
                <a:srgbClr val="0000FF"/>
              </a:buClr>
              <a:buFont typeface="Wingdings" panose="05000000000000000000" pitchFamily="2" charset="2"/>
            </a:pPr>
            <a:endParaRPr kumimoji="1" lang="zh-CN" altLang="en-US" dirty="0">
              <a:solidFill>
                <a:srgbClr val="333333"/>
              </a:solidFill>
              <a:latin typeface="+mn-lt"/>
              <a:ea typeface="+mn-ea"/>
              <a:cs typeface="楷体_GB231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Words>
  <Application>WPS 演示</Application>
  <PresentationFormat>宽屏</PresentationFormat>
  <Paragraphs>27</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宋体</vt:lpstr>
      <vt:lpstr>Wingdings</vt:lpstr>
      <vt:lpstr>楷体_GB2312</vt:lpstr>
      <vt:lpstr>华文楷体</vt:lpstr>
      <vt:lpstr>Calibri Light</vt:lpstr>
      <vt:lpstr>Calibri</vt:lpstr>
      <vt:lpstr>微软雅黑</vt:lpstr>
      <vt:lpstr>Arial Unicode MS</vt:lpstr>
      <vt:lpstr>新宋体</vt:lpstr>
      <vt:lpstr>Office 主题</vt:lpstr>
      <vt:lpstr>第二节 简单工厂模式</vt:lpstr>
      <vt:lpstr>第二节 简单工厂模式</vt:lpstr>
      <vt:lpstr>第二节 简单工厂模式</vt:lpstr>
      <vt:lpstr>第二节 简单工厂模式</vt:lpstr>
      <vt:lpstr>第二节 简单工厂模式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cp:revision>
  <dcterms:created xsi:type="dcterms:W3CDTF">2017-03-20T00:41:00Z</dcterms:created>
  <dcterms:modified xsi:type="dcterms:W3CDTF">2017-07-27T08:44:24Z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