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</p:sldMasterIdLst>
  <p:notesMasterIdLst>
    <p:notesMasterId r:id="rId59"/>
  </p:notesMasterIdLst>
  <p:handoutMasterIdLst>
    <p:handoutMasterId r:id="rId60"/>
  </p:handoutMasterIdLst>
  <p:sldIdLst>
    <p:sldId id="275" r:id="rId6"/>
    <p:sldId id="371" r:id="rId7"/>
    <p:sldId id="277" r:id="rId8"/>
    <p:sldId id="372" r:id="rId9"/>
    <p:sldId id="507" r:id="rId10"/>
    <p:sldId id="547" r:id="rId11"/>
    <p:sldId id="386" r:id="rId12"/>
    <p:sldId id="375" r:id="rId13"/>
    <p:sldId id="281" r:id="rId14"/>
    <p:sldId id="276" r:id="rId15"/>
    <p:sldId id="278" r:id="rId16"/>
    <p:sldId id="279" r:id="rId17"/>
    <p:sldId id="385" r:id="rId18"/>
    <p:sldId id="282" r:id="rId19"/>
    <p:sldId id="283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4" r:id="rId28"/>
    <p:sldId id="293" r:id="rId29"/>
    <p:sldId id="295" r:id="rId30"/>
    <p:sldId id="296" r:id="rId31"/>
    <p:sldId id="356" r:id="rId32"/>
    <p:sldId id="357" r:id="rId33"/>
    <p:sldId id="358" r:id="rId34"/>
    <p:sldId id="359" r:id="rId35"/>
    <p:sldId id="360" r:id="rId36"/>
    <p:sldId id="378" r:id="rId37"/>
    <p:sldId id="379" r:id="rId38"/>
    <p:sldId id="321" r:id="rId39"/>
    <p:sldId id="324" r:id="rId40"/>
    <p:sldId id="382" r:id="rId41"/>
    <p:sldId id="325" r:id="rId42"/>
    <p:sldId id="326" r:id="rId43"/>
    <p:sldId id="327" r:id="rId44"/>
    <p:sldId id="328" r:id="rId45"/>
    <p:sldId id="329" r:id="rId46"/>
    <p:sldId id="330" r:id="rId47"/>
    <p:sldId id="332" r:id="rId48"/>
    <p:sldId id="333" r:id="rId49"/>
    <p:sldId id="336" r:id="rId50"/>
    <p:sldId id="337" r:id="rId51"/>
    <p:sldId id="338" r:id="rId52"/>
    <p:sldId id="339" r:id="rId53"/>
    <p:sldId id="340" r:id="rId54"/>
    <p:sldId id="341" r:id="rId55"/>
    <p:sldId id="334" r:id="rId56"/>
    <p:sldId id="335" r:id="rId57"/>
    <p:sldId id="265" r:id="rId58"/>
  </p:sldIdLst>
  <p:sldSz cx="9144000" cy="5143500" type="screen16x9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7"/>
    <a:srgbClr val="66FF99"/>
    <a:srgbClr val="CBD6F9"/>
    <a:srgbClr val="ABE569"/>
    <a:srgbClr val="E8EAE9"/>
    <a:srgbClr val="F5F5F5"/>
    <a:srgbClr val="9DABAC"/>
    <a:srgbClr val="F57471"/>
    <a:srgbClr val="00D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 autoAdjust="0"/>
    <p:restoredTop sz="84383" autoAdjust="0"/>
  </p:normalViewPr>
  <p:slideViewPr>
    <p:cSldViewPr>
      <p:cViewPr varScale="1">
        <p:scale>
          <a:sx n="162" d="100"/>
          <a:sy n="162" d="100"/>
        </p:scale>
        <p:origin x="12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3224"/>
        <p:guide pos="2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/>
          <a:lstStyle>
            <a:lvl1pPr algn="r">
              <a:defRPr sz="1300"/>
            </a:lvl1pPr>
          </a:lstStyle>
          <a:p>
            <a:fld id="{251B1E70-1D89-4B14-A5F5-43CE31A2E428}" type="datetimeFigureOut">
              <a:rPr lang="en-GB" smtClean="0"/>
              <a:pPr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 anchor="b"/>
          <a:lstStyle>
            <a:lvl1pPr algn="r">
              <a:defRPr sz="13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/>
          <a:lstStyle>
            <a:lvl1pPr algn="r">
              <a:defRPr sz="1300"/>
            </a:lvl1pPr>
          </a:lstStyle>
          <a:p>
            <a:fld id="{86812F9C-B6F5-4959-82AA-65637A5EC1FF}" type="datetimeFigureOut">
              <a:rPr lang="en-GB" smtClean="0"/>
              <a:pPr/>
              <a:t>28/08/2019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274" tIns="49137" rIns="98274" bIns="4913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8" y="4861441"/>
            <a:ext cx="5683250" cy="4605576"/>
          </a:xfrm>
          <a:prstGeom prst="rect">
            <a:avLst/>
          </a:prstGeom>
        </p:spPr>
        <p:txBody>
          <a:bodyPr vert="horz" lIns="98274" tIns="49137" rIns="98274" bIns="491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8274" tIns="49137" rIns="98274" bIns="49137" rtlCol="0" anchor="b"/>
          <a:lstStyle>
            <a:lvl1pPr algn="r">
              <a:defRPr sz="13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08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1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7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8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6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0" y="321956"/>
            <a:ext cx="7733824" cy="8071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090" y="725537"/>
            <a:ext cx="7733824" cy="403584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0090" y="1532705"/>
            <a:ext cx="7733824" cy="3100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9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86004" y="1"/>
            <a:ext cx="1349773" cy="11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86004" y="574796"/>
            <a:ext cx="1447745" cy="350555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0678"/>
            <a:ext cx="7934706" cy="123444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5118"/>
            <a:ext cx="3202686" cy="6463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85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Slid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86004" y="1"/>
            <a:ext cx="1349773" cy="11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86004" y="574796"/>
            <a:ext cx="1447745" cy="350555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7380"/>
            <a:ext cx="7934706" cy="123444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7802"/>
            <a:ext cx="7934706" cy="6463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90403" y="3959674"/>
            <a:ext cx="3005553" cy="62723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171450" indent="0">
              <a:buNone/>
              <a:defRPr>
                <a:solidFill>
                  <a:schemeClr val="bg1"/>
                </a:solidFill>
              </a:defRPr>
            </a:lvl2pPr>
            <a:lvl3pPr marL="300038" indent="0">
              <a:buNone/>
              <a:defRPr>
                <a:solidFill>
                  <a:schemeClr val="bg1"/>
                </a:solidFill>
              </a:defRPr>
            </a:lvl3pPr>
            <a:lvl4pPr marL="428625" indent="0">
              <a:buNone/>
              <a:defRPr>
                <a:solidFill>
                  <a:schemeClr val="bg1"/>
                </a:solidFill>
              </a:defRPr>
            </a:lvl4pPr>
            <a:lvl5pPr marL="55721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139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7" cy="51434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86004" y="1"/>
            <a:ext cx="1349773" cy="11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86004" y="574796"/>
            <a:ext cx="1447745" cy="350555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0678"/>
            <a:ext cx="7934706" cy="123444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5118"/>
            <a:ext cx="3202686" cy="6463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71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7" cy="51434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86004" y="1"/>
            <a:ext cx="1349773" cy="11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86004" y="574796"/>
            <a:ext cx="1447745" cy="350555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0678"/>
            <a:ext cx="7934706" cy="123444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5118"/>
            <a:ext cx="3202686" cy="6463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00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38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89" y="321955"/>
            <a:ext cx="7733824" cy="8071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089" y="725537"/>
            <a:ext cx="7733824" cy="403584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0089" y="1532704"/>
            <a:ext cx="7733824" cy="3100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189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1873405"/>
            <a:ext cx="7734300" cy="27593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09613" y="1494949"/>
            <a:ext cx="7734300" cy="288131"/>
          </a:xfrm>
        </p:spPr>
        <p:txBody>
          <a:bodyPr/>
          <a:lstStyle>
            <a:lvl1pPr marL="0" indent="0">
              <a:buNone/>
              <a:defRPr b="1"/>
            </a:lvl1pPr>
            <a:lvl2pPr marL="171450" indent="0">
              <a:buNone/>
              <a:defRPr b="1"/>
            </a:lvl2pPr>
            <a:lvl3pPr marL="300038" indent="0">
              <a:buNone/>
              <a:defRPr b="1"/>
            </a:lvl3pPr>
            <a:lvl4pPr marL="428625" indent="0">
              <a:buNone/>
              <a:defRPr b="1"/>
            </a:lvl4pPr>
            <a:lvl5pPr marL="557213" indent="0">
              <a:buNone/>
              <a:defRPr b="1"/>
            </a:lvl5pPr>
          </a:lstStyle>
          <a:p>
            <a:pPr lvl="0"/>
            <a:r>
              <a:rPr lang="en-US" dirty="0"/>
              <a:t>Click to edit Heading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00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87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9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65124" y="3766410"/>
            <a:ext cx="1455075" cy="1455046"/>
            <a:chOff x="9313687" y="3627192"/>
            <a:chExt cx="1940100" cy="194006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10188575" y="4492625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0617200" y="4492625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617200" y="4064000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626726" y="4925943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193338" y="4925943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759950" y="4925943"/>
              <a:ext cx="184150" cy="184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8" name="Pie 17"/>
            <p:cNvSpPr/>
            <p:nvPr/>
          </p:nvSpPr>
          <p:spPr>
            <a:xfrm rot="5400000">
              <a:off x="9750425" y="5373580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Pie 18"/>
            <p:cNvSpPr/>
            <p:nvPr/>
          </p:nvSpPr>
          <p:spPr>
            <a:xfrm rot="5400000">
              <a:off x="10174113" y="5373580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 rot="5400000">
              <a:off x="10607676" y="5373580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Pie 20"/>
            <p:cNvSpPr/>
            <p:nvPr/>
          </p:nvSpPr>
          <p:spPr>
            <a:xfrm rot="5400000">
              <a:off x="11060113" y="5373580"/>
              <a:ext cx="193674" cy="193674"/>
            </a:xfrm>
            <a:prstGeom prst="pie">
              <a:avLst>
                <a:gd name="adj1" fmla="val 5400000"/>
                <a:gd name="adj2" fmla="val 1075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Pie 21"/>
            <p:cNvSpPr/>
            <p:nvPr/>
          </p:nvSpPr>
          <p:spPr>
            <a:xfrm rot="5400000">
              <a:off x="9313687" y="5373580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>
            <a:xfrm>
              <a:off x="11060113" y="4484443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4" name="Pie 23"/>
            <p:cNvSpPr/>
            <p:nvPr/>
          </p:nvSpPr>
          <p:spPr>
            <a:xfrm>
              <a:off x="11060113" y="4060755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>
              <a:off x="11060113" y="3627192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6" name="Pie 25"/>
            <p:cNvSpPr/>
            <p:nvPr/>
          </p:nvSpPr>
          <p:spPr>
            <a:xfrm>
              <a:off x="11060113" y="4921181"/>
              <a:ext cx="193674" cy="19367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Indi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23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k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accent3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86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Aquama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29612" y="4704160"/>
            <a:ext cx="814388" cy="43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1"/>
            <a:ext cx="9220199" cy="5221457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550444"/>
            <a:ext cx="5923361" cy="110384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379820" y="4063614"/>
            <a:ext cx="836587" cy="76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64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89" y="321469"/>
            <a:ext cx="7806452" cy="9465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088" y="1371600"/>
            <a:ext cx="3810871" cy="411480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" y="1835944"/>
            <a:ext cx="3813728" cy="280630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1600"/>
            <a:ext cx="3814763" cy="411480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5944"/>
            <a:ext cx="3814763" cy="280630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703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369219"/>
            <a:ext cx="3813728" cy="326350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043" y="1369219"/>
            <a:ext cx="3810869" cy="326350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10089" y="1369219"/>
            <a:ext cx="2451282" cy="3263504"/>
          </a:xfrm>
        </p:spPr>
        <p:txBody>
          <a:bodyPr/>
          <a:lstStyle>
            <a:lvl1pPr marL="171450" indent="-171450"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320276" y="1369219"/>
            <a:ext cx="2422353" cy="326350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5901534" y="1369219"/>
            <a:ext cx="2525652" cy="326350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0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85812" y="1369220"/>
            <a:ext cx="4608893" cy="31696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50694" y="1362075"/>
            <a:ext cx="2893219" cy="3178969"/>
          </a:xfrm>
        </p:spPr>
        <p:txBody>
          <a:bodyPr/>
          <a:lstStyle>
            <a:lvl1pPr marL="0" indent="0">
              <a:buNone/>
              <a:defRPr/>
            </a:lvl1pPr>
            <a:lvl2pPr marL="214313" indent="0">
              <a:buNone/>
              <a:defRPr/>
            </a:lvl2pPr>
            <a:lvl3pPr marL="433388" indent="0">
              <a:buNone/>
              <a:defRPr/>
            </a:lvl3pPr>
            <a:lvl4pPr marL="557213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4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700239" y="1369220"/>
            <a:ext cx="3743674" cy="31696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10089" y="1369220"/>
            <a:ext cx="3797792" cy="3178969"/>
          </a:xfrm>
        </p:spPr>
        <p:txBody>
          <a:bodyPr/>
          <a:lstStyle>
            <a:lvl1pPr marL="0" indent="0">
              <a:buNone/>
              <a:defRPr/>
            </a:lvl1pPr>
            <a:lvl2pPr marL="214313" indent="0">
              <a:buNone/>
              <a:defRPr/>
            </a:lvl2pPr>
            <a:lvl3pPr marL="433388" indent="0">
              <a:buNone/>
              <a:defRPr/>
            </a:lvl3pPr>
            <a:lvl4pPr marL="557213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65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68" y="1463598"/>
            <a:ext cx="3287624" cy="29522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7" y="1"/>
            <a:ext cx="4500563" cy="521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853068" cy="150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8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907" y="1463598"/>
            <a:ext cx="3287624" cy="29522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0" y="1"/>
            <a:ext cx="4500563" cy="521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5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958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8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669465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86004" y="1"/>
            <a:ext cx="1349773" cy="11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86004" y="574796"/>
            <a:ext cx="1447745" cy="350555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710678"/>
            <a:ext cx="7934706" cy="1234440"/>
          </a:xfrm>
        </p:spPr>
        <p:txBody>
          <a:bodyPr anchor="t">
            <a:norm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945118"/>
            <a:ext cx="3202686" cy="6463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www.microfocus.com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10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620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 Separate Subhe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6" descr="Picture 6"/>
          <p:cNvPicPr>
            <a:picLocks noChangeAspect="1"/>
          </p:cNvPicPr>
          <p:nvPr/>
        </p:nvPicPr>
        <p:blipFill>
          <a:blip r:embed="rId2">
            <a:alphaModFix amt="28000"/>
          </a:blip>
          <a:srcRect r="224" b="416"/>
          <a:stretch>
            <a:fillRect/>
          </a:stretch>
        </p:blipFill>
        <p:spPr>
          <a:xfrm rot="10800000">
            <a:off x="-19050" y="-1"/>
            <a:ext cx="9163051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Rectangle 7"/>
          <p:cNvSpPr/>
          <p:nvPr/>
        </p:nvSpPr>
        <p:spPr>
          <a:xfrm>
            <a:off x="-19050" y="-1"/>
            <a:ext cx="9163050" cy="51435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34289" rIns="3428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35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519" name="Title Text"/>
          <p:cNvSpPr txBox="1">
            <a:spLocks noGrp="1"/>
          </p:cNvSpPr>
          <p:nvPr>
            <p:ph type="title"/>
          </p:nvPr>
        </p:nvSpPr>
        <p:spPr>
          <a:xfrm>
            <a:off x="710089" y="321955"/>
            <a:ext cx="7733825" cy="8071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3724" y="4791457"/>
            <a:ext cx="222175" cy="2192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0089" y="725538"/>
            <a:ext cx="7733825" cy="40358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/>
            <a:lvl3pPr marL="0" indent="0"/>
            <a:lvl4pPr marL="0" indent="0"/>
            <a:lvl5pPr marL="0" indent="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35" name="Group 37"/>
          <p:cNvGrpSpPr/>
          <p:nvPr/>
        </p:nvGrpSpPr>
        <p:grpSpPr>
          <a:xfrm>
            <a:off x="8483258" y="4895539"/>
            <a:ext cx="555275" cy="134454"/>
            <a:chOff x="0" y="0"/>
            <a:chExt cx="740366" cy="179271"/>
          </a:xfrm>
        </p:grpSpPr>
        <p:sp>
          <p:nvSpPr>
            <p:cNvPr id="522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3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4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5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6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7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8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29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30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31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32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33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  <p:sp>
          <p:nvSpPr>
            <p:cNvPr id="534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sz="1350" kern="0">
                <a:solidFill>
                  <a:srgbClr val="212E35"/>
                </a:solidFill>
                <a:sym typeface="Calibri"/>
              </a:endParaRPr>
            </a:p>
          </p:txBody>
        </p:sp>
      </p:grpSp>
      <p:sp>
        <p:nvSpPr>
          <p:cNvPr id="536" name="Rectangle 51"/>
          <p:cNvSpPr/>
          <p:nvPr/>
        </p:nvSpPr>
        <p:spPr>
          <a:xfrm>
            <a:off x="786004" y="0"/>
            <a:ext cx="1349772" cy="11388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4289" rIns="3428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350" kern="0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3999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200"/>
            </a:lvl2pPr>
            <a:lvl3pPr marL="645319" indent="-214313">
              <a:buFont typeface="Wingdings" panose="05000000000000000000" pitchFamily="2" charset="2"/>
              <a:buChar char="v"/>
              <a:defRPr sz="1050"/>
            </a:lvl3pPr>
            <a:lvl4pPr marL="691754" indent="-133350">
              <a:buFont typeface="Wingdings" panose="05000000000000000000" pitchFamily="2" charset="2"/>
              <a:buChar char="Ø"/>
              <a:defRPr sz="90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E6ACE2F-85AB-418E-A6D2-6354CCED28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1500"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3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image" Target="../media/image3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oleObject" Target="../embeddings/oleObject2.bin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vmlDrawing" Target="../drawings/vmlDrawing2.v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  <p:sldLayoutId id="2147483758" r:id="rId18"/>
    <p:sldLayoutId id="2147483759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2890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741">
          <p15:clr>
            <a:srgbClr val="F26B43"/>
          </p15:clr>
        </p15:guide>
        <p15:guide id="10" orient="horz" pos="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1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think-cell Slide" r:id="rId32" imgW="360" imgH="360" progId="TCLayout.ActiveDocument.1">
                  <p:embed/>
                </p:oleObj>
              </mc:Choice>
              <mc:Fallback>
                <p:oleObj name="think-cell Slide" r:id="rId3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089" y="321955"/>
            <a:ext cx="7733824" cy="7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089" y="1369219"/>
            <a:ext cx="773382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3" y="-3"/>
            <a:ext cx="787601" cy="117566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83257" y="4895539"/>
            <a:ext cx="555275" cy="134453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12E35"/>
                </a:solidFill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0" y="4873677"/>
            <a:ext cx="173724" cy="61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60" r:id="rId2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Wingdings" panose="05000000000000000000" pitchFamily="2" charset="2"/>
        <a:buChar char="§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Calibri" panose="020F050202020403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128588" algn="l" defTabSz="6858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Calibri" panose="020F0502020204030204" pitchFamily="34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557213" indent="-128588" algn="l" defTabSz="6858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28588" algn="l" defTabSz="6858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60">
          <p15:clr>
            <a:srgbClr val="F26B43"/>
          </p15:clr>
        </p15:guide>
        <p15:guide id="3" pos="7092">
          <p15:clr>
            <a:srgbClr val="F26B43"/>
          </p15:clr>
        </p15:guide>
        <p15:guide id="4" pos="594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1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dmhelp.microfocus.com/alm/ALM_Client_Launcher/ALM_Client_Launcher_Guide.pdf" TargetMode="External"/><Relationship Id="rId2" Type="http://schemas.openxmlformats.org/officeDocument/2006/relationships/hyperlink" Target="https://marketplace.microfocus.com/appdelivery/content/alm-client-launcher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15.0 New Feature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B3A13-DE5F-5340-B63F-31987DB421F9}"/>
              </a:ext>
            </a:extLst>
          </p:cNvPr>
          <p:cNvSpPr txBox="1"/>
          <p:nvPr/>
        </p:nvSpPr>
        <p:spPr>
          <a:xfrm>
            <a:off x="990600" y="343584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 Paterson</a:t>
            </a:r>
          </a:p>
          <a:p>
            <a:r>
              <a:rPr lang="en-US" dirty="0"/>
              <a:t>Technical Solutions Consultant</a:t>
            </a:r>
          </a:p>
        </p:txBody>
      </p:sp>
    </p:spTree>
    <p:extLst>
      <p:ext uri="{BB962C8B-B14F-4D97-AF65-F5344CB8AC3E}">
        <p14:creationId xmlns:p14="http://schemas.microsoft.com/office/powerpoint/2010/main" val="133460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qcbin</a:t>
            </a:r>
            <a:r>
              <a:rPr lang="en-US" sz="2000" dirty="0"/>
              <a:t> or navigate by URL http(s)://{server}:{port}/</a:t>
            </a:r>
            <a:r>
              <a:rPr lang="en-US" sz="2000" dirty="0" err="1"/>
              <a:t>qcbin</a:t>
            </a:r>
            <a:r>
              <a:rPr lang="en-US" sz="2000" dirty="0"/>
              <a:t>/</a:t>
            </a:r>
            <a:r>
              <a:rPr lang="en-US" sz="2000" dirty="0" err="1"/>
              <a:t>webrunner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71750"/>
            <a:ext cx="4114800" cy="2016125"/>
          </a:xfrm>
          <a:prstGeom prst="rect">
            <a:avLst/>
          </a:prstGeom>
          <a:blipFill>
            <a:blip r:embed="rId2"/>
            <a:srcRect/>
            <a:stretch>
              <a:fillRect l="9260" t="-7560" r="5556" b="-18127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14800" cy="2016125"/>
          </a:xfrm>
          <a:prstGeom prst="rect">
            <a:avLst/>
          </a:prstGeom>
          <a:blipFill>
            <a:blip r:embed="rId3"/>
            <a:srcRect/>
            <a:stretch>
              <a:fillRect l="20370" t="-3780" r="18580" b="-5424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Who is admin? Only </a:t>
            </a:r>
            <a:r>
              <a:rPr lang="en-US" sz="2000" dirty="0" err="1"/>
              <a:t>TDAdmin</a:t>
            </a:r>
            <a:r>
              <a:rPr lang="en-US" sz="2000" dirty="0"/>
              <a:t> role is admin now</a:t>
            </a:r>
          </a:p>
          <a:p>
            <a:r>
              <a:rPr lang="en-US" sz="2000" dirty="0"/>
              <a:t>Entrance: … &gt;&gt; Entity Settings &gt;&gt; Defect/Run</a:t>
            </a:r>
          </a:p>
          <a:p>
            <a:r>
              <a:rPr lang="en-US" sz="2000" dirty="0"/>
              <a:t>Add field to template</a:t>
            </a:r>
          </a:p>
          <a:p>
            <a:r>
              <a:rPr lang="en-US" sz="2000" dirty="0"/>
              <a:t>Remove field from template</a:t>
            </a:r>
          </a:p>
          <a:p>
            <a:r>
              <a:rPr lang="en-US" sz="2000" dirty="0"/>
              <a:t>Sort field in template</a:t>
            </a:r>
          </a:p>
          <a:p>
            <a:r>
              <a:rPr lang="en-US" sz="2000" dirty="0"/>
              <a:t>Set field visible/invisible</a:t>
            </a:r>
          </a:p>
          <a:p>
            <a:r>
              <a:rPr lang="en-US" sz="2000" dirty="0"/>
              <a:t>Set field required/non-required</a:t>
            </a:r>
          </a:p>
          <a:p>
            <a:r>
              <a:rPr lang="en-US" sz="2000" dirty="0"/>
              <a:t>Set assigned list </a:t>
            </a:r>
            <a:r>
              <a:rPr lang="en-US" altLang="zh-CN" sz="2000" dirty="0"/>
              <a:t>for a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– Define Defect/Run Template</a:t>
            </a:r>
          </a:p>
        </p:txBody>
      </p:sp>
    </p:spTree>
    <p:extLst>
      <p:ext uri="{BB962C8B-B14F-4D97-AF65-F5344CB8AC3E}">
        <p14:creationId xmlns:p14="http://schemas.microsoft.com/office/powerpoint/2010/main" val="2006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Set default value for a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String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Number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User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Single value flat lookup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Single value tree lookup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Multiple value flat lookup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Multiple value tree lookup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Memo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– Define Defect/Run Template</a:t>
            </a:r>
          </a:p>
        </p:txBody>
      </p:sp>
    </p:spTree>
    <p:extLst>
      <p:ext uri="{BB962C8B-B14F-4D97-AF65-F5344CB8AC3E}">
        <p14:creationId xmlns:p14="http://schemas.microsoft.com/office/powerpoint/2010/main" val="11571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Rules: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Fields required in metadata is showing in template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Fields required in metadata cannot be set to non-required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Required field without default value cannot be set to invisible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Cannot change assigned list for verify value 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Cannot type value in editor for verify value field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– Define Defect/Run Template</a:t>
            </a:r>
          </a:p>
        </p:txBody>
      </p:sp>
    </p:spTree>
    <p:extLst>
      <p:ext uri="{BB962C8B-B14F-4D97-AF65-F5344CB8AC3E}">
        <p14:creationId xmlns:p14="http://schemas.microsoft.com/office/powerpoint/2010/main" val="317880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Click test set folder/test set or breadcrumbs to do navigation</a:t>
            </a:r>
          </a:p>
          <a:p>
            <a:r>
              <a:rPr lang="en-US" sz="1600" dirty="0"/>
              <a:t>In test instances, click on status in filter pane to do filter</a:t>
            </a:r>
          </a:p>
          <a:p>
            <a:r>
              <a:rPr lang="en-US" sz="1600" dirty="0"/>
              <a:t>Only system defined status can be filtered</a:t>
            </a:r>
          </a:p>
          <a:p>
            <a:r>
              <a:rPr lang="en-US" sz="1600" dirty="0"/>
              <a:t>Click buttons beside test instance to start/continue run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Navigation, filter and execute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1750"/>
            <a:ext cx="8229600" cy="2016125"/>
          </a:xfrm>
          <a:prstGeom prst="rect">
            <a:avLst/>
          </a:prstGeom>
          <a:blipFill>
            <a:blip r:embed="rId2"/>
            <a:srcRect/>
            <a:stretch>
              <a:fillRect l="1" t="-2" r="22921" b="-2048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Select step</a:t>
            </a:r>
          </a:p>
          <a:p>
            <a:r>
              <a:rPr lang="en-US" sz="1200" dirty="0"/>
              <a:t>Input actual result</a:t>
            </a:r>
          </a:p>
          <a:p>
            <a:r>
              <a:rPr lang="en-US" sz="1200" dirty="0"/>
              <a:t>Mark step status</a:t>
            </a:r>
          </a:p>
          <a:p>
            <a:r>
              <a:rPr lang="en-US" sz="1200" dirty="0"/>
              <a:t>Quick mark status</a:t>
            </a:r>
          </a:p>
          <a:p>
            <a:r>
              <a:rPr lang="en-US" sz="1200" dirty="0"/>
              <a:t>Mark status for run</a:t>
            </a:r>
          </a:p>
          <a:p>
            <a:r>
              <a:rPr lang="en-US" sz="1200" dirty="0"/>
              <a:t>Add attachment for run step</a:t>
            </a:r>
          </a:p>
          <a:p>
            <a:r>
              <a:rPr lang="en-US" sz="1200" dirty="0"/>
              <a:t>Add defect for run step</a:t>
            </a:r>
          </a:p>
          <a:p>
            <a:r>
              <a:rPr lang="en-US" sz="1200" dirty="0"/>
              <a:t>Add defect for run</a:t>
            </a:r>
          </a:p>
          <a:p>
            <a:r>
              <a:rPr lang="en-US" sz="1200" dirty="0"/>
              <a:t>Linked existed defect for run</a:t>
            </a:r>
          </a:p>
          <a:p>
            <a:r>
              <a:rPr lang="en-US" sz="1200" dirty="0"/>
              <a:t>Stop run</a:t>
            </a:r>
          </a:p>
          <a:p>
            <a:r>
              <a:rPr lang="en-US" sz="1200" dirty="0"/>
              <a:t>Cancel run</a:t>
            </a:r>
          </a:p>
          <a:p>
            <a:r>
              <a:rPr lang="en-US" sz="1200" dirty="0"/>
              <a:t>Run next/previous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Execution Details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280160"/>
            <a:ext cx="4876800" cy="3307715"/>
          </a:xfrm>
          <a:prstGeom prst="rect">
            <a:avLst/>
          </a:prstGeom>
          <a:blipFill>
            <a:blip r:embed="rId2"/>
            <a:srcRect/>
            <a:stretch>
              <a:fillRect t="-115" r="-596" b="5441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Select step</a:t>
            </a:r>
          </a:p>
          <a:p>
            <a:r>
              <a:rPr lang="en-US" sz="1200" dirty="0"/>
              <a:t>Input actual result</a:t>
            </a:r>
          </a:p>
          <a:p>
            <a:r>
              <a:rPr lang="en-US" sz="1200" dirty="0"/>
              <a:t>Mark step status</a:t>
            </a:r>
          </a:p>
          <a:p>
            <a:r>
              <a:rPr lang="en-US" sz="1200" dirty="0"/>
              <a:t>Mark status for run</a:t>
            </a:r>
          </a:p>
          <a:p>
            <a:r>
              <a:rPr lang="en-US" sz="1200" dirty="0"/>
              <a:t>Add attachment for step</a:t>
            </a:r>
          </a:p>
          <a:p>
            <a:r>
              <a:rPr lang="en-US" sz="1200" dirty="0"/>
              <a:t>Add defect for run step</a:t>
            </a:r>
          </a:p>
          <a:p>
            <a:r>
              <a:rPr lang="en-US" sz="1200" dirty="0"/>
              <a:t>Add defect for run</a:t>
            </a:r>
          </a:p>
          <a:p>
            <a:r>
              <a:rPr lang="en-US" sz="1200" dirty="0"/>
              <a:t>Linked existed defect for run</a:t>
            </a:r>
          </a:p>
          <a:p>
            <a:r>
              <a:rPr lang="en-US" sz="1200" dirty="0"/>
              <a:t>Stop run</a:t>
            </a:r>
          </a:p>
          <a:p>
            <a:r>
              <a:rPr lang="en-US" sz="1200" dirty="0"/>
              <a:t>Cancel run</a:t>
            </a:r>
          </a:p>
          <a:p>
            <a:r>
              <a:rPr lang="en-US" sz="1200" dirty="0"/>
              <a:t>Run next/previous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Execution Grid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280160"/>
            <a:ext cx="4876800" cy="3307715"/>
          </a:xfrm>
          <a:prstGeom prst="rect">
            <a:avLst/>
          </a:prstGeom>
          <a:blipFill>
            <a:blip r:embed="rId2"/>
            <a:srcRect/>
            <a:stretch>
              <a:fillRect t="-115" r="-384" b="6811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Create defect without linkage</a:t>
            </a:r>
          </a:p>
          <a:p>
            <a:r>
              <a:rPr lang="en-US" sz="1800" dirty="0"/>
              <a:t>Create defect linked with run</a:t>
            </a:r>
          </a:p>
          <a:p>
            <a:r>
              <a:rPr lang="en-US" sz="1800" dirty="0"/>
              <a:t>Create defect linked with run step</a:t>
            </a:r>
          </a:p>
          <a:p>
            <a:r>
              <a:rPr lang="en-US" sz="1800" dirty="0"/>
              <a:t>Add attachment to defect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Create defect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280160"/>
            <a:ext cx="4876800" cy="3307715"/>
          </a:xfrm>
          <a:prstGeom prst="rect">
            <a:avLst/>
          </a:prstGeom>
          <a:blipFill>
            <a:blip r:embed="rId2"/>
            <a:srcRect/>
            <a:stretch>
              <a:fillRect l="23438" t="-115" b="10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Search a test set by its ID</a:t>
            </a:r>
          </a:p>
          <a:p>
            <a:r>
              <a:rPr lang="en-US" sz="1800" dirty="0"/>
              <a:t>Go to test set by clicking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Search and go to a test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280160"/>
            <a:ext cx="4876800" cy="3307715"/>
          </a:xfrm>
          <a:prstGeom prst="rect">
            <a:avLst/>
          </a:prstGeom>
          <a:blipFill>
            <a:blip r:embed="rId2"/>
            <a:srcRect/>
            <a:stretch>
              <a:fillRect l="21875" t="-115" b="-10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View defects assigned to me</a:t>
            </a:r>
          </a:p>
          <a:p>
            <a:r>
              <a:rPr lang="en-US" sz="1800" dirty="0"/>
              <a:t>View defects detected by me</a:t>
            </a:r>
          </a:p>
          <a:p>
            <a:r>
              <a:rPr lang="en-US" sz="1800" dirty="0"/>
              <a:t>View only, cannot edit for now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Defect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3A32-90F8-E04C-AD61-2EF32EA6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3620"/>
            <a:ext cx="5403584" cy="247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0AB87-F9DA-F847-88FE-DD1A4F5A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45" y="2343150"/>
            <a:ext cx="2729438" cy="24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A63E-B1B0-4C04-9152-9DD1774B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15 New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62F36-E43B-4CE0-81E3-8BB6915C1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ïśļíḑè">
            <a:extLst>
              <a:ext uri="{FF2B5EF4-FFF2-40B4-BE49-F238E27FC236}">
                <a16:creationId xmlns:a16="http://schemas.microsoft.com/office/drawing/2014/main" id="{D35811C1-1709-4F1A-865A-885603C42819}"/>
              </a:ext>
            </a:extLst>
          </p:cNvPr>
          <p:cNvSpPr/>
          <p:nvPr/>
        </p:nvSpPr>
        <p:spPr bwMode="auto">
          <a:xfrm>
            <a:off x="3700813" y="2118703"/>
            <a:ext cx="1500687" cy="2170378"/>
          </a:xfrm>
          <a:custGeom>
            <a:avLst/>
            <a:gdLst>
              <a:gd name="connsiteX0" fmla="*/ 685800 w 1654175"/>
              <a:gd name="connsiteY0" fmla="*/ 2306637 h 2392362"/>
              <a:gd name="connsiteX1" fmla="*/ 966788 w 1654175"/>
              <a:gd name="connsiteY1" fmla="*/ 2306637 h 2392362"/>
              <a:gd name="connsiteX2" fmla="*/ 826294 w 1654175"/>
              <a:gd name="connsiteY2" fmla="*/ 2392362 h 2392362"/>
              <a:gd name="connsiteX3" fmla="*/ 685800 w 1654175"/>
              <a:gd name="connsiteY3" fmla="*/ 2306637 h 2392362"/>
              <a:gd name="connsiteX4" fmla="*/ 634266 w 1654175"/>
              <a:gd name="connsiteY4" fmla="*/ 2209800 h 2392362"/>
              <a:gd name="connsiteX5" fmla="*/ 1021496 w 1654175"/>
              <a:gd name="connsiteY5" fmla="*/ 2209800 h 2392362"/>
              <a:gd name="connsiteX6" fmla="*/ 1076325 w 1654175"/>
              <a:gd name="connsiteY6" fmla="*/ 2250948 h 2392362"/>
              <a:gd name="connsiteX7" fmla="*/ 1021496 w 1654175"/>
              <a:gd name="connsiteY7" fmla="*/ 2295525 h 2392362"/>
              <a:gd name="connsiteX8" fmla="*/ 634266 w 1654175"/>
              <a:gd name="connsiteY8" fmla="*/ 2295525 h 2392362"/>
              <a:gd name="connsiteX9" fmla="*/ 579437 w 1654175"/>
              <a:gd name="connsiteY9" fmla="*/ 2250948 h 2392362"/>
              <a:gd name="connsiteX10" fmla="*/ 634266 w 1654175"/>
              <a:gd name="connsiteY10" fmla="*/ 2209800 h 2392362"/>
              <a:gd name="connsiteX11" fmla="*/ 634266 w 1654175"/>
              <a:gd name="connsiteY11" fmla="*/ 2111375 h 2392362"/>
              <a:gd name="connsiteX12" fmla="*/ 1021496 w 1654175"/>
              <a:gd name="connsiteY12" fmla="*/ 2111375 h 2392362"/>
              <a:gd name="connsiteX13" fmla="*/ 1076325 w 1654175"/>
              <a:gd name="connsiteY13" fmla="*/ 2155952 h 2392362"/>
              <a:gd name="connsiteX14" fmla="*/ 1021496 w 1654175"/>
              <a:gd name="connsiteY14" fmla="*/ 2197100 h 2392362"/>
              <a:gd name="connsiteX15" fmla="*/ 634266 w 1654175"/>
              <a:gd name="connsiteY15" fmla="*/ 2197100 h 2392362"/>
              <a:gd name="connsiteX16" fmla="*/ 579437 w 1654175"/>
              <a:gd name="connsiteY16" fmla="*/ 2155952 h 2392362"/>
              <a:gd name="connsiteX17" fmla="*/ 634266 w 1654175"/>
              <a:gd name="connsiteY17" fmla="*/ 2111375 h 2392362"/>
              <a:gd name="connsiteX18" fmla="*/ 634266 w 1654175"/>
              <a:gd name="connsiteY18" fmla="*/ 2014537 h 2392362"/>
              <a:gd name="connsiteX19" fmla="*/ 1021496 w 1654175"/>
              <a:gd name="connsiteY19" fmla="*/ 2014537 h 2392362"/>
              <a:gd name="connsiteX20" fmla="*/ 1076325 w 1654175"/>
              <a:gd name="connsiteY20" fmla="*/ 2055685 h 2392362"/>
              <a:gd name="connsiteX21" fmla="*/ 1021496 w 1654175"/>
              <a:gd name="connsiteY21" fmla="*/ 2100262 h 2392362"/>
              <a:gd name="connsiteX22" fmla="*/ 634266 w 1654175"/>
              <a:gd name="connsiteY22" fmla="*/ 2100262 h 2392362"/>
              <a:gd name="connsiteX23" fmla="*/ 579437 w 1654175"/>
              <a:gd name="connsiteY23" fmla="*/ 2055685 h 2392362"/>
              <a:gd name="connsiteX24" fmla="*/ 634266 w 1654175"/>
              <a:gd name="connsiteY24" fmla="*/ 2014537 h 2392362"/>
              <a:gd name="connsiteX25" fmla="*/ 825375 w 1654175"/>
              <a:gd name="connsiteY25" fmla="*/ 373522 h 2392362"/>
              <a:gd name="connsiteX26" fmla="*/ 380152 w 1654175"/>
              <a:gd name="connsiteY26" fmla="*/ 849849 h 2392362"/>
              <a:gd name="connsiteX27" fmla="*/ 493170 w 1654175"/>
              <a:gd name="connsiteY27" fmla="*/ 1168543 h 2392362"/>
              <a:gd name="connsiteX28" fmla="*/ 496595 w 1654175"/>
              <a:gd name="connsiteY28" fmla="*/ 1168543 h 2392362"/>
              <a:gd name="connsiteX29" fmla="*/ 513719 w 1654175"/>
              <a:gd name="connsiteY29" fmla="*/ 1192530 h 2392362"/>
              <a:gd name="connsiteX30" fmla="*/ 619888 w 1654175"/>
              <a:gd name="connsiteY30" fmla="*/ 1329603 h 2392362"/>
              <a:gd name="connsiteX31" fmla="*/ 746605 w 1654175"/>
              <a:gd name="connsiteY31" fmla="*/ 1518077 h 2392362"/>
              <a:gd name="connsiteX32" fmla="*/ 815101 w 1654175"/>
              <a:gd name="connsiteY32" fmla="*/ 1518077 h 2392362"/>
              <a:gd name="connsiteX33" fmla="*/ 839074 w 1654175"/>
              <a:gd name="connsiteY33" fmla="*/ 1518077 h 2392362"/>
              <a:gd name="connsiteX34" fmla="*/ 904146 w 1654175"/>
              <a:gd name="connsiteY34" fmla="*/ 1518077 h 2392362"/>
              <a:gd name="connsiteX35" fmla="*/ 1034288 w 1654175"/>
              <a:gd name="connsiteY35" fmla="*/ 1329603 h 2392362"/>
              <a:gd name="connsiteX36" fmla="*/ 1133607 w 1654175"/>
              <a:gd name="connsiteY36" fmla="*/ 1195957 h 2392362"/>
              <a:gd name="connsiteX37" fmla="*/ 1274023 w 1654175"/>
              <a:gd name="connsiteY37" fmla="*/ 849849 h 2392362"/>
              <a:gd name="connsiteX38" fmla="*/ 825375 w 1654175"/>
              <a:gd name="connsiteY38" fmla="*/ 373522 h 2392362"/>
              <a:gd name="connsiteX39" fmla="*/ 825375 w 1654175"/>
              <a:gd name="connsiteY39" fmla="*/ 0 h 2392362"/>
              <a:gd name="connsiteX40" fmla="*/ 1654175 w 1654175"/>
              <a:gd name="connsiteY40" fmla="*/ 825861 h 2392362"/>
              <a:gd name="connsiteX41" fmla="*/ 1393891 w 1654175"/>
              <a:gd name="connsiteY41" fmla="*/ 1425553 h 2392362"/>
              <a:gd name="connsiteX42" fmla="*/ 1208952 w 1654175"/>
              <a:gd name="connsiteY42" fmla="*/ 1655150 h 2392362"/>
              <a:gd name="connsiteX43" fmla="*/ 972641 w 1654175"/>
              <a:gd name="connsiteY43" fmla="*/ 1987550 h 2392362"/>
              <a:gd name="connsiteX44" fmla="*/ 845924 w 1654175"/>
              <a:gd name="connsiteY44" fmla="*/ 1987550 h 2392362"/>
              <a:gd name="connsiteX45" fmla="*/ 804827 w 1654175"/>
              <a:gd name="connsiteY45" fmla="*/ 1987550 h 2392362"/>
              <a:gd name="connsiteX46" fmla="*/ 681534 w 1654175"/>
              <a:gd name="connsiteY46" fmla="*/ 1987550 h 2392362"/>
              <a:gd name="connsiteX47" fmla="*/ 441799 w 1654175"/>
              <a:gd name="connsiteY47" fmla="*/ 1655150 h 2392362"/>
              <a:gd name="connsiteX48" fmla="*/ 250010 w 1654175"/>
              <a:gd name="connsiteY48" fmla="*/ 1418700 h 2392362"/>
              <a:gd name="connsiteX49" fmla="*/ 215762 w 1654175"/>
              <a:gd name="connsiteY49" fmla="*/ 1381005 h 2392362"/>
              <a:gd name="connsiteX50" fmla="*/ 212337 w 1654175"/>
              <a:gd name="connsiteY50" fmla="*/ 1377578 h 2392362"/>
              <a:gd name="connsiteX51" fmla="*/ 0 w 1654175"/>
              <a:gd name="connsiteY51" fmla="*/ 825861 h 2392362"/>
              <a:gd name="connsiteX52" fmla="*/ 825375 w 1654175"/>
              <a:gd name="connsiteY52" fmla="*/ 0 h 239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654175" h="2392362">
                <a:moveTo>
                  <a:pt x="685800" y="2306637"/>
                </a:moveTo>
                <a:lnTo>
                  <a:pt x="966788" y="2306637"/>
                </a:lnTo>
                <a:cubicBezTo>
                  <a:pt x="966788" y="2354643"/>
                  <a:pt x="905108" y="2392362"/>
                  <a:pt x="826294" y="2392362"/>
                </a:cubicBezTo>
                <a:cubicBezTo>
                  <a:pt x="747481" y="2392362"/>
                  <a:pt x="685800" y="2354643"/>
                  <a:pt x="685800" y="2306637"/>
                </a:cubicBezTo>
                <a:close/>
                <a:moveTo>
                  <a:pt x="634266" y="2209800"/>
                </a:moveTo>
                <a:cubicBezTo>
                  <a:pt x="1021496" y="2209800"/>
                  <a:pt x="1021496" y="2209800"/>
                  <a:pt x="1021496" y="2209800"/>
                </a:cubicBezTo>
                <a:cubicBezTo>
                  <a:pt x="1052338" y="2209800"/>
                  <a:pt x="1076325" y="2226945"/>
                  <a:pt x="1076325" y="2250948"/>
                </a:cubicBezTo>
                <a:cubicBezTo>
                  <a:pt x="1076325" y="2274951"/>
                  <a:pt x="1052338" y="2295525"/>
                  <a:pt x="1021496" y="2295525"/>
                </a:cubicBezTo>
                <a:cubicBezTo>
                  <a:pt x="634266" y="2295525"/>
                  <a:pt x="634266" y="2295525"/>
                  <a:pt x="634266" y="2295525"/>
                </a:cubicBezTo>
                <a:cubicBezTo>
                  <a:pt x="603425" y="2295525"/>
                  <a:pt x="579437" y="2274951"/>
                  <a:pt x="579437" y="2250948"/>
                </a:cubicBezTo>
                <a:cubicBezTo>
                  <a:pt x="579437" y="2226945"/>
                  <a:pt x="603425" y="2209800"/>
                  <a:pt x="634266" y="2209800"/>
                </a:cubicBezTo>
                <a:close/>
                <a:moveTo>
                  <a:pt x="634266" y="2111375"/>
                </a:moveTo>
                <a:cubicBezTo>
                  <a:pt x="1021496" y="2111375"/>
                  <a:pt x="1021496" y="2111375"/>
                  <a:pt x="1021496" y="2111375"/>
                </a:cubicBezTo>
                <a:cubicBezTo>
                  <a:pt x="1052338" y="2111375"/>
                  <a:pt x="1076325" y="2131949"/>
                  <a:pt x="1076325" y="2155952"/>
                </a:cubicBezTo>
                <a:cubicBezTo>
                  <a:pt x="1076325" y="2179955"/>
                  <a:pt x="1052338" y="2197100"/>
                  <a:pt x="1021496" y="2197100"/>
                </a:cubicBezTo>
                <a:cubicBezTo>
                  <a:pt x="634266" y="2197100"/>
                  <a:pt x="634266" y="2197100"/>
                  <a:pt x="634266" y="2197100"/>
                </a:cubicBezTo>
                <a:cubicBezTo>
                  <a:pt x="603425" y="2197100"/>
                  <a:pt x="579437" y="2179955"/>
                  <a:pt x="579437" y="2155952"/>
                </a:cubicBezTo>
                <a:cubicBezTo>
                  <a:pt x="579437" y="2131949"/>
                  <a:pt x="603425" y="2111375"/>
                  <a:pt x="634266" y="2111375"/>
                </a:cubicBezTo>
                <a:close/>
                <a:moveTo>
                  <a:pt x="634266" y="2014537"/>
                </a:moveTo>
                <a:cubicBezTo>
                  <a:pt x="1021496" y="2014537"/>
                  <a:pt x="1021496" y="2014537"/>
                  <a:pt x="1021496" y="2014537"/>
                </a:cubicBezTo>
                <a:cubicBezTo>
                  <a:pt x="1052338" y="2014537"/>
                  <a:pt x="1076325" y="2035111"/>
                  <a:pt x="1076325" y="2055685"/>
                </a:cubicBezTo>
                <a:cubicBezTo>
                  <a:pt x="1076325" y="2079688"/>
                  <a:pt x="1052338" y="2100262"/>
                  <a:pt x="1021496" y="2100262"/>
                </a:cubicBezTo>
                <a:cubicBezTo>
                  <a:pt x="634266" y="2100262"/>
                  <a:pt x="634266" y="2100262"/>
                  <a:pt x="634266" y="2100262"/>
                </a:cubicBezTo>
                <a:cubicBezTo>
                  <a:pt x="603425" y="2100262"/>
                  <a:pt x="579437" y="2079688"/>
                  <a:pt x="579437" y="2055685"/>
                </a:cubicBezTo>
                <a:cubicBezTo>
                  <a:pt x="579437" y="2035111"/>
                  <a:pt x="603425" y="2014537"/>
                  <a:pt x="634266" y="2014537"/>
                </a:cubicBezTo>
                <a:close/>
                <a:moveTo>
                  <a:pt x="825375" y="373522"/>
                </a:moveTo>
                <a:cubicBezTo>
                  <a:pt x="578790" y="373522"/>
                  <a:pt x="380152" y="585985"/>
                  <a:pt x="380152" y="849849"/>
                </a:cubicBezTo>
                <a:cubicBezTo>
                  <a:pt x="380152" y="973214"/>
                  <a:pt x="421250" y="1082872"/>
                  <a:pt x="493170" y="1168543"/>
                </a:cubicBezTo>
                <a:cubicBezTo>
                  <a:pt x="493170" y="1168543"/>
                  <a:pt x="493170" y="1168543"/>
                  <a:pt x="496595" y="1168543"/>
                </a:cubicBezTo>
                <a:cubicBezTo>
                  <a:pt x="500020" y="1175396"/>
                  <a:pt x="506870" y="1182250"/>
                  <a:pt x="513719" y="1192530"/>
                </a:cubicBezTo>
                <a:cubicBezTo>
                  <a:pt x="541118" y="1219945"/>
                  <a:pt x="589065" y="1274774"/>
                  <a:pt x="619888" y="1329603"/>
                </a:cubicBezTo>
                <a:cubicBezTo>
                  <a:pt x="664410" y="1408419"/>
                  <a:pt x="640437" y="1518077"/>
                  <a:pt x="746605" y="1518077"/>
                </a:cubicBezTo>
                <a:cubicBezTo>
                  <a:pt x="746605" y="1518077"/>
                  <a:pt x="746605" y="1518077"/>
                  <a:pt x="815101" y="1518077"/>
                </a:cubicBezTo>
                <a:cubicBezTo>
                  <a:pt x="815101" y="1518077"/>
                  <a:pt x="815101" y="1518077"/>
                  <a:pt x="839074" y="1518077"/>
                </a:cubicBezTo>
                <a:cubicBezTo>
                  <a:pt x="839074" y="1518077"/>
                  <a:pt x="839074" y="1518077"/>
                  <a:pt x="904146" y="1518077"/>
                </a:cubicBezTo>
                <a:cubicBezTo>
                  <a:pt x="1010314" y="1518077"/>
                  <a:pt x="989765" y="1408419"/>
                  <a:pt x="1034288" y="1329603"/>
                </a:cubicBezTo>
                <a:cubicBezTo>
                  <a:pt x="1065111" y="1278200"/>
                  <a:pt x="1106208" y="1226798"/>
                  <a:pt x="1133607" y="1195957"/>
                </a:cubicBezTo>
                <a:cubicBezTo>
                  <a:pt x="1219226" y="1106860"/>
                  <a:pt x="1274023" y="986922"/>
                  <a:pt x="1274023" y="849849"/>
                </a:cubicBezTo>
                <a:cubicBezTo>
                  <a:pt x="1274023" y="585985"/>
                  <a:pt x="1075385" y="373522"/>
                  <a:pt x="825375" y="373522"/>
                </a:cubicBezTo>
                <a:close/>
                <a:moveTo>
                  <a:pt x="825375" y="0"/>
                </a:moveTo>
                <a:cubicBezTo>
                  <a:pt x="1284298" y="0"/>
                  <a:pt x="1654175" y="370096"/>
                  <a:pt x="1654175" y="825861"/>
                </a:cubicBezTo>
                <a:cubicBezTo>
                  <a:pt x="1654175" y="1062311"/>
                  <a:pt x="1554856" y="1274774"/>
                  <a:pt x="1393891" y="1425553"/>
                </a:cubicBezTo>
                <a:cubicBezTo>
                  <a:pt x="1345944" y="1476955"/>
                  <a:pt x="1263749" y="1569479"/>
                  <a:pt x="1208952" y="1655150"/>
                </a:cubicBezTo>
                <a:cubicBezTo>
                  <a:pt x="1126757" y="1792222"/>
                  <a:pt x="1167855" y="1987550"/>
                  <a:pt x="972641" y="1987550"/>
                </a:cubicBezTo>
                <a:cubicBezTo>
                  <a:pt x="972641" y="1987550"/>
                  <a:pt x="972641" y="1987550"/>
                  <a:pt x="845924" y="1987550"/>
                </a:cubicBezTo>
                <a:cubicBezTo>
                  <a:pt x="845924" y="1987550"/>
                  <a:pt x="845924" y="1987550"/>
                  <a:pt x="804827" y="1987550"/>
                </a:cubicBezTo>
                <a:cubicBezTo>
                  <a:pt x="804827" y="1987550"/>
                  <a:pt x="804827" y="1987550"/>
                  <a:pt x="681534" y="1987550"/>
                </a:cubicBezTo>
                <a:cubicBezTo>
                  <a:pt x="482896" y="1987550"/>
                  <a:pt x="527418" y="1792222"/>
                  <a:pt x="441799" y="1655150"/>
                </a:cubicBezTo>
                <a:cubicBezTo>
                  <a:pt x="383577" y="1566053"/>
                  <a:pt x="301382" y="1470102"/>
                  <a:pt x="250010" y="1418700"/>
                </a:cubicBezTo>
                <a:cubicBezTo>
                  <a:pt x="239736" y="1404992"/>
                  <a:pt x="226037" y="1394712"/>
                  <a:pt x="215762" y="1381005"/>
                </a:cubicBezTo>
                <a:cubicBezTo>
                  <a:pt x="212337" y="1377578"/>
                  <a:pt x="212337" y="1377578"/>
                  <a:pt x="212337" y="1377578"/>
                </a:cubicBezTo>
                <a:cubicBezTo>
                  <a:pt x="78770" y="1230225"/>
                  <a:pt x="0" y="1038324"/>
                  <a:pt x="0" y="825861"/>
                </a:cubicBezTo>
                <a:cubicBezTo>
                  <a:pt x="0" y="370096"/>
                  <a:pt x="369878" y="0"/>
                  <a:pt x="825375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>
              <a:solidFill>
                <a:srgbClr val="212E35"/>
              </a:solidFill>
            </a:endParaRPr>
          </a:p>
        </p:txBody>
      </p:sp>
      <p:sp>
        <p:nvSpPr>
          <p:cNvPr id="6" name="ïṧľiḍê">
            <a:extLst>
              <a:ext uri="{FF2B5EF4-FFF2-40B4-BE49-F238E27FC236}">
                <a16:creationId xmlns:a16="http://schemas.microsoft.com/office/drawing/2014/main" id="{88154A1F-FCD6-4501-A70F-1B46DCBBB69A}"/>
              </a:ext>
            </a:extLst>
          </p:cNvPr>
          <p:cNvSpPr/>
          <p:nvPr/>
        </p:nvSpPr>
        <p:spPr>
          <a:xfrm rot="8100000">
            <a:off x="4123374" y="1222793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iŝľíḋe">
            <a:extLst>
              <a:ext uri="{FF2B5EF4-FFF2-40B4-BE49-F238E27FC236}">
                <a16:creationId xmlns:a16="http://schemas.microsoft.com/office/drawing/2014/main" id="{E131010F-E099-496A-B9B1-E758E9412B5B}"/>
              </a:ext>
            </a:extLst>
          </p:cNvPr>
          <p:cNvSpPr/>
          <p:nvPr/>
        </p:nvSpPr>
        <p:spPr>
          <a:xfrm flipH="1">
            <a:off x="3341189" y="1488689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iṣļidé">
            <a:extLst>
              <a:ext uri="{FF2B5EF4-FFF2-40B4-BE49-F238E27FC236}">
                <a16:creationId xmlns:a16="http://schemas.microsoft.com/office/drawing/2014/main" id="{2B18A981-4E9A-46CF-84D4-B8D7A954CE2E}"/>
              </a:ext>
            </a:extLst>
          </p:cNvPr>
          <p:cNvSpPr/>
          <p:nvPr/>
        </p:nvSpPr>
        <p:spPr>
          <a:xfrm>
            <a:off x="3291406" y="3866206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ṧľîďé">
            <a:extLst>
              <a:ext uri="{FF2B5EF4-FFF2-40B4-BE49-F238E27FC236}">
                <a16:creationId xmlns:a16="http://schemas.microsoft.com/office/drawing/2014/main" id="{170FF384-E0DC-4BF7-9A81-6D1AEED56173}"/>
              </a:ext>
            </a:extLst>
          </p:cNvPr>
          <p:cNvSpPr/>
          <p:nvPr/>
        </p:nvSpPr>
        <p:spPr>
          <a:xfrm rot="13500000">
            <a:off x="2839966" y="3083011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ïŝliḓe">
            <a:extLst>
              <a:ext uri="{FF2B5EF4-FFF2-40B4-BE49-F238E27FC236}">
                <a16:creationId xmlns:a16="http://schemas.microsoft.com/office/drawing/2014/main" id="{5EA02E87-E368-4CD8-824A-73A249569C12}"/>
              </a:ext>
            </a:extLst>
          </p:cNvPr>
          <p:cNvSpPr/>
          <p:nvPr/>
        </p:nvSpPr>
        <p:spPr>
          <a:xfrm rot="13500000">
            <a:off x="5420750" y="3074488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ïṥḷíḑè">
            <a:extLst>
              <a:ext uri="{FF2B5EF4-FFF2-40B4-BE49-F238E27FC236}">
                <a16:creationId xmlns:a16="http://schemas.microsoft.com/office/drawing/2014/main" id="{294B72BF-B7F2-4771-882E-133B50A5EA55}"/>
              </a:ext>
            </a:extLst>
          </p:cNvPr>
          <p:cNvSpPr/>
          <p:nvPr/>
        </p:nvSpPr>
        <p:spPr>
          <a:xfrm rot="21140925" flipH="1" flipV="1">
            <a:off x="4979577" y="1471460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ïSḻïḑè">
            <a:extLst>
              <a:ext uri="{FF2B5EF4-FFF2-40B4-BE49-F238E27FC236}">
                <a16:creationId xmlns:a16="http://schemas.microsoft.com/office/drawing/2014/main" id="{88171040-9843-46F6-951D-72090FC421E9}"/>
              </a:ext>
            </a:extLst>
          </p:cNvPr>
          <p:cNvSpPr/>
          <p:nvPr/>
        </p:nvSpPr>
        <p:spPr>
          <a:xfrm flipV="1">
            <a:off x="5087940" y="3868798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iṧľíḍê">
            <a:extLst>
              <a:ext uri="{FF2B5EF4-FFF2-40B4-BE49-F238E27FC236}">
                <a16:creationId xmlns:a16="http://schemas.microsoft.com/office/drawing/2014/main" id="{445CD726-D611-44B4-8B4A-B6C71AB741FF}"/>
              </a:ext>
            </a:extLst>
          </p:cNvPr>
          <p:cNvSpPr txBox="1"/>
          <p:nvPr/>
        </p:nvSpPr>
        <p:spPr bwMode="auto">
          <a:xfrm>
            <a:off x="3249501" y="3948456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01</a:t>
            </a:r>
          </a:p>
        </p:txBody>
      </p:sp>
      <p:sp>
        <p:nvSpPr>
          <p:cNvPr id="14" name="íŝlïḍê">
            <a:extLst>
              <a:ext uri="{FF2B5EF4-FFF2-40B4-BE49-F238E27FC236}">
                <a16:creationId xmlns:a16="http://schemas.microsoft.com/office/drawing/2014/main" id="{1D6F047E-2203-4058-842D-EF94AE1C4FD7}"/>
              </a:ext>
            </a:extLst>
          </p:cNvPr>
          <p:cNvSpPr txBox="1"/>
          <p:nvPr/>
        </p:nvSpPr>
        <p:spPr bwMode="auto">
          <a:xfrm>
            <a:off x="2771517" y="3228797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02</a:t>
            </a:r>
          </a:p>
        </p:txBody>
      </p:sp>
      <p:sp>
        <p:nvSpPr>
          <p:cNvPr id="15" name="isḷïḋé">
            <a:extLst>
              <a:ext uri="{FF2B5EF4-FFF2-40B4-BE49-F238E27FC236}">
                <a16:creationId xmlns:a16="http://schemas.microsoft.com/office/drawing/2014/main" id="{E2943339-02D5-4D86-82CC-BCEF5D3464AF}"/>
              </a:ext>
            </a:extLst>
          </p:cNvPr>
          <p:cNvSpPr txBox="1"/>
          <p:nvPr/>
        </p:nvSpPr>
        <p:spPr bwMode="auto">
          <a:xfrm>
            <a:off x="3275275" y="1634336"/>
            <a:ext cx="712899" cy="28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03</a:t>
            </a:r>
          </a:p>
        </p:txBody>
      </p:sp>
      <p:sp>
        <p:nvSpPr>
          <p:cNvPr id="16" name="îşḻiḍé">
            <a:extLst>
              <a:ext uri="{FF2B5EF4-FFF2-40B4-BE49-F238E27FC236}">
                <a16:creationId xmlns:a16="http://schemas.microsoft.com/office/drawing/2014/main" id="{F69725CB-B1E3-4843-8F0C-293E3BDC79AE}"/>
              </a:ext>
            </a:extLst>
          </p:cNvPr>
          <p:cNvSpPr txBox="1"/>
          <p:nvPr/>
        </p:nvSpPr>
        <p:spPr bwMode="auto">
          <a:xfrm>
            <a:off x="5035874" y="3995989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07</a:t>
            </a:r>
          </a:p>
        </p:txBody>
      </p:sp>
      <p:sp>
        <p:nvSpPr>
          <p:cNvPr id="17" name="íŝḻíḋe">
            <a:extLst>
              <a:ext uri="{FF2B5EF4-FFF2-40B4-BE49-F238E27FC236}">
                <a16:creationId xmlns:a16="http://schemas.microsoft.com/office/drawing/2014/main" id="{17D8236A-F24E-48EC-9286-E18A7546E21C}"/>
              </a:ext>
            </a:extLst>
          </p:cNvPr>
          <p:cNvSpPr txBox="1"/>
          <p:nvPr/>
        </p:nvSpPr>
        <p:spPr bwMode="auto">
          <a:xfrm>
            <a:off x="5354190" y="3213066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06</a:t>
            </a:r>
          </a:p>
        </p:txBody>
      </p:sp>
      <p:sp>
        <p:nvSpPr>
          <p:cNvPr id="18" name="ïSlïḍe">
            <a:extLst>
              <a:ext uri="{FF2B5EF4-FFF2-40B4-BE49-F238E27FC236}">
                <a16:creationId xmlns:a16="http://schemas.microsoft.com/office/drawing/2014/main" id="{18318FBD-FE58-487A-8485-DBC1199B5D59}"/>
              </a:ext>
            </a:extLst>
          </p:cNvPr>
          <p:cNvSpPr txBox="1"/>
          <p:nvPr/>
        </p:nvSpPr>
        <p:spPr bwMode="auto">
          <a:xfrm>
            <a:off x="4906003" y="1613250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05</a:t>
            </a:r>
          </a:p>
        </p:txBody>
      </p:sp>
      <p:sp>
        <p:nvSpPr>
          <p:cNvPr id="19" name="iṩlíḓe">
            <a:extLst>
              <a:ext uri="{FF2B5EF4-FFF2-40B4-BE49-F238E27FC236}">
                <a16:creationId xmlns:a16="http://schemas.microsoft.com/office/drawing/2014/main" id="{BF84E685-5BA6-4B41-AD20-F3977ED9DFA7}"/>
              </a:ext>
            </a:extLst>
          </p:cNvPr>
          <p:cNvSpPr txBox="1"/>
          <p:nvPr/>
        </p:nvSpPr>
        <p:spPr bwMode="auto">
          <a:xfrm>
            <a:off x="4050738" y="1376488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04</a:t>
            </a:r>
          </a:p>
        </p:txBody>
      </p:sp>
      <p:sp>
        <p:nvSpPr>
          <p:cNvPr id="20" name="ïşlïḋé">
            <a:extLst>
              <a:ext uri="{FF2B5EF4-FFF2-40B4-BE49-F238E27FC236}">
                <a16:creationId xmlns:a16="http://schemas.microsoft.com/office/drawing/2014/main" id="{7E117925-7B39-4E1D-A261-3E443FFC486A}"/>
              </a:ext>
            </a:extLst>
          </p:cNvPr>
          <p:cNvSpPr/>
          <p:nvPr/>
        </p:nvSpPr>
        <p:spPr bwMode="auto">
          <a:xfrm>
            <a:off x="651565" y="3864453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Single Sign On</a:t>
            </a:r>
            <a:endParaRPr lang="en-US" altLang="zh-CN" sz="1600" dirty="0">
              <a:solidFill>
                <a:srgbClr val="212E35"/>
              </a:solidFill>
            </a:endParaRPr>
          </a:p>
        </p:txBody>
      </p:sp>
      <p:sp>
        <p:nvSpPr>
          <p:cNvPr id="21" name="íSḻiḋé">
            <a:extLst>
              <a:ext uri="{FF2B5EF4-FFF2-40B4-BE49-F238E27FC236}">
                <a16:creationId xmlns:a16="http://schemas.microsoft.com/office/drawing/2014/main" id="{F94B8F06-9607-4253-96B2-3C8E17A596FD}"/>
              </a:ext>
            </a:extLst>
          </p:cNvPr>
          <p:cNvSpPr/>
          <p:nvPr/>
        </p:nvSpPr>
        <p:spPr bwMode="auto">
          <a:xfrm>
            <a:off x="0" y="3158739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Web Runner</a:t>
            </a:r>
            <a:endParaRPr lang="en-US" altLang="zh-CN" sz="1600" dirty="0">
              <a:solidFill>
                <a:srgbClr val="212E35"/>
              </a:solidFill>
            </a:endParaRPr>
          </a:p>
        </p:txBody>
      </p:sp>
      <p:sp>
        <p:nvSpPr>
          <p:cNvPr id="22" name="íşlîdé">
            <a:extLst>
              <a:ext uri="{FF2B5EF4-FFF2-40B4-BE49-F238E27FC236}">
                <a16:creationId xmlns:a16="http://schemas.microsoft.com/office/drawing/2014/main" id="{63516487-935E-42F8-8316-3D66D8463E3C}"/>
              </a:ext>
            </a:extLst>
          </p:cNvPr>
          <p:cNvSpPr/>
          <p:nvPr/>
        </p:nvSpPr>
        <p:spPr bwMode="auto">
          <a:xfrm>
            <a:off x="936994" y="1434112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Send Graph by Mail</a:t>
            </a:r>
            <a:endParaRPr lang="en-US" altLang="zh-CN" sz="1600" dirty="0">
              <a:solidFill>
                <a:srgbClr val="212E35"/>
              </a:solidFill>
            </a:endParaRPr>
          </a:p>
        </p:txBody>
      </p:sp>
      <p:sp>
        <p:nvSpPr>
          <p:cNvPr id="23" name="ïsľidè">
            <a:extLst>
              <a:ext uri="{FF2B5EF4-FFF2-40B4-BE49-F238E27FC236}">
                <a16:creationId xmlns:a16="http://schemas.microsoft.com/office/drawing/2014/main" id="{1608EFDD-3FE2-46B7-9736-1BEA8AFB9D22}"/>
              </a:ext>
            </a:extLst>
          </p:cNvPr>
          <p:cNvSpPr/>
          <p:nvPr/>
        </p:nvSpPr>
        <p:spPr bwMode="auto">
          <a:xfrm>
            <a:off x="5910391" y="3917568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212E35"/>
                </a:solidFill>
              </a:rPr>
              <a:t>New System Requirements</a:t>
            </a:r>
          </a:p>
        </p:txBody>
      </p:sp>
      <p:sp>
        <p:nvSpPr>
          <p:cNvPr id="24" name="îsļîḓê">
            <a:extLst>
              <a:ext uri="{FF2B5EF4-FFF2-40B4-BE49-F238E27FC236}">
                <a16:creationId xmlns:a16="http://schemas.microsoft.com/office/drawing/2014/main" id="{2BA4ECAD-5F4F-45B3-929A-15B3C7401923}"/>
              </a:ext>
            </a:extLst>
          </p:cNvPr>
          <p:cNvSpPr/>
          <p:nvPr/>
        </p:nvSpPr>
        <p:spPr bwMode="auto">
          <a:xfrm>
            <a:off x="6270994" y="3131477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212E35"/>
                </a:solidFill>
              </a:rPr>
              <a:t>Customer Oriented</a:t>
            </a:r>
          </a:p>
        </p:txBody>
      </p:sp>
      <p:sp>
        <p:nvSpPr>
          <p:cNvPr id="25" name="íṡlïḋé">
            <a:extLst>
              <a:ext uri="{FF2B5EF4-FFF2-40B4-BE49-F238E27FC236}">
                <a16:creationId xmlns:a16="http://schemas.microsoft.com/office/drawing/2014/main" id="{BE2ED4D8-1FEA-45B6-A551-3904FD0EC906}"/>
              </a:ext>
            </a:extLst>
          </p:cNvPr>
          <p:cNvSpPr/>
          <p:nvPr/>
        </p:nvSpPr>
        <p:spPr bwMode="auto">
          <a:xfrm>
            <a:off x="6019800" y="1428750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Site Admin REST APIs</a:t>
            </a:r>
            <a:endParaRPr lang="en-US" altLang="zh-CN" sz="1600" dirty="0">
              <a:solidFill>
                <a:srgbClr val="212E35"/>
              </a:solidFill>
            </a:endParaRPr>
          </a:p>
        </p:txBody>
      </p:sp>
      <p:cxnSp>
        <p:nvCxnSpPr>
          <p:cNvPr id="26" name="直接连接符 30">
            <a:extLst>
              <a:ext uri="{FF2B5EF4-FFF2-40B4-BE49-F238E27FC236}">
                <a16:creationId xmlns:a16="http://schemas.microsoft.com/office/drawing/2014/main" id="{97FB32B6-3F5D-4DD4-8067-8B02ADE57D2D}"/>
              </a:ext>
            </a:extLst>
          </p:cNvPr>
          <p:cNvCxnSpPr/>
          <p:nvPr/>
        </p:nvCxnSpPr>
        <p:spPr>
          <a:xfrm>
            <a:off x="533400" y="1996889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1">
            <a:extLst>
              <a:ext uri="{FF2B5EF4-FFF2-40B4-BE49-F238E27FC236}">
                <a16:creationId xmlns:a16="http://schemas.microsoft.com/office/drawing/2014/main" id="{FF19FA1E-5B42-4541-8127-7858A6D32109}"/>
              </a:ext>
            </a:extLst>
          </p:cNvPr>
          <p:cNvCxnSpPr/>
          <p:nvPr/>
        </p:nvCxnSpPr>
        <p:spPr>
          <a:xfrm>
            <a:off x="426245" y="3693318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2">
            <a:extLst>
              <a:ext uri="{FF2B5EF4-FFF2-40B4-BE49-F238E27FC236}">
                <a16:creationId xmlns:a16="http://schemas.microsoft.com/office/drawing/2014/main" id="{AF531914-2B96-4F3E-8AC2-3C5DDFC6DE06}"/>
              </a:ext>
            </a:extLst>
          </p:cNvPr>
          <p:cNvCxnSpPr/>
          <p:nvPr/>
        </p:nvCxnSpPr>
        <p:spPr>
          <a:xfrm>
            <a:off x="5638800" y="1996889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3">
            <a:extLst>
              <a:ext uri="{FF2B5EF4-FFF2-40B4-BE49-F238E27FC236}">
                <a16:creationId xmlns:a16="http://schemas.microsoft.com/office/drawing/2014/main" id="{E165FA59-54AD-4CF8-ACEF-A88ADCFF653D}"/>
              </a:ext>
            </a:extLst>
          </p:cNvPr>
          <p:cNvCxnSpPr/>
          <p:nvPr/>
        </p:nvCxnSpPr>
        <p:spPr>
          <a:xfrm>
            <a:off x="5804576" y="3715687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îṣľíďe">
            <a:extLst>
              <a:ext uri="{FF2B5EF4-FFF2-40B4-BE49-F238E27FC236}">
                <a16:creationId xmlns:a16="http://schemas.microsoft.com/office/drawing/2014/main" id="{29289066-62A0-4C1F-9B24-8FE27781376D}"/>
              </a:ext>
            </a:extLst>
          </p:cNvPr>
          <p:cNvSpPr/>
          <p:nvPr/>
        </p:nvSpPr>
        <p:spPr bwMode="auto">
          <a:xfrm>
            <a:off x="3150063" y="672764"/>
            <a:ext cx="2415806" cy="5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600" dirty="0">
              <a:solidFill>
                <a:srgbClr val="212E35"/>
              </a:solidFill>
            </a:endParaRPr>
          </a:p>
        </p:txBody>
      </p:sp>
      <p:sp>
        <p:nvSpPr>
          <p:cNvPr id="32" name="ïṥḷíḑè">
            <a:extLst>
              <a:ext uri="{FF2B5EF4-FFF2-40B4-BE49-F238E27FC236}">
                <a16:creationId xmlns:a16="http://schemas.microsoft.com/office/drawing/2014/main" id="{294B72BF-B7F2-4771-882E-133B50A5EA55}"/>
              </a:ext>
            </a:extLst>
          </p:cNvPr>
          <p:cNvSpPr/>
          <p:nvPr/>
        </p:nvSpPr>
        <p:spPr>
          <a:xfrm flipH="1" flipV="1">
            <a:off x="5639207" y="2266484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iŝľíḋe">
            <a:extLst>
              <a:ext uri="{FF2B5EF4-FFF2-40B4-BE49-F238E27FC236}">
                <a16:creationId xmlns:a16="http://schemas.microsoft.com/office/drawing/2014/main" id="{E131010F-E099-496A-B9B1-E758E9412B5B}"/>
              </a:ext>
            </a:extLst>
          </p:cNvPr>
          <p:cNvSpPr/>
          <p:nvPr/>
        </p:nvSpPr>
        <p:spPr>
          <a:xfrm rot="20643278" flipH="1">
            <a:off x="2702575" y="2225517"/>
            <a:ext cx="576000" cy="576000"/>
          </a:xfrm>
          <a:prstGeom prst="round2DiagRect">
            <a:avLst>
              <a:gd name="adj1" fmla="val 326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isḷïḋé">
            <a:extLst>
              <a:ext uri="{FF2B5EF4-FFF2-40B4-BE49-F238E27FC236}">
                <a16:creationId xmlns:a16="http://schemas.microsoft.com/office/drawing/2014/main" id="{E2943339-02D5-4D86-82CC-BCEF5D3464AF}"/>
              </a:ext>
            </a:extLst>
          </p:cNvPr>
          <p:cNvSpPr txBox="1"/>
          <p:nvPr/>
        </p:nvSpPr>
        <p:spPr bwMode="auto">
          <a:xfrm>
            <a:off x="2644406" y="2376724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03</a:t>
            </a:r>
          </a:p>
        </p:txBody>
      </p:sp>
      <p:sp>
        <p:nvSpPr>
          <p:cNvPr id="34" name="ïSlïḍe">
            <a:extLst>
              <a:ext uri="{FF2B5EF4-FFF2-40B4-BE49-F238E27FC236}">
                <a16:creationId xmlns:a16="http://schemas.microsoft.com/office/drawing/2014/main" id="{18318FBD-FE58-487A-8485-DBC1199B5D59}"/>
              </a:ext>
            </a:extLst>
          </p:cNvPr>
          <p:cNvSpPr txBox="1"/>
          <p:nvPr/>
        </p:nvSpPr>
        <p:spPr bwMode="auto">
          <a:xfrm>
            <a:off x="5556811" y="2430084"/>
            <a:ext cx="712899" cy="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212E35"/>
                </a:solidFill>
              </a:rPr>
              <a:t>05</a:t>
            </a:r>
          </a:p>
        </p:txBody>
      </p:sp>
      <p:sp>
        <p:nvSpPr>
          <p:cNvPr id="35" name="íşlîdé">
            <a:extLst>
              <a:ext uri="{FF2B5EF4-FFF2-40B4-BE49-F238E27FC236}">
                <a16:creationId xmlns:a16="http://schemas.microsoft.com/office/drawing/2014/main" id="{63516487-935E-42F8-8316-3D66D8463E3C}"/>
              </a:ext>
            </a:extLst>
          </p:cNvPr>
          <p:cNvSpPr/>
          <p:nvPr/>
        </p:nvSpPr>
        <p:spPr bwMode="auto">
          <a:xfrm>
            <a:off x="152400" y="2343150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Health Report</a:t>
            </a:r>
          </a:p>
        </p:txBody>
      </p:sp>
      <p:sp>
        <p:nvSpPr>
          <p:cNvPr id="36" name="íṡlïḋé">
            <a:extLst>
              <a:ext uri="{FF2B5EF4-FFF2-40B4-BE49-F238E27FC236}">
                <a16:creationId xmlns:a16="http://schemas.microsoft.com/office/drawing/2014/main" id="{BE2ED4D8-1FEA-45B6-A551-3904FD0EC906}"/>
              </a:ext>
            </a:extLst>
          </p:cNvPr>
          <p:cNvSpPr/>
          <p:nvPr/>
        </p:nvSpPr>
        <p:spPr bwMode="auto">
          <a:xfrm>
            <a:off x="6347194" y="2378607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solidFill>
                  <a:srgbClr val="212E35"/>
                </a:solidFill>
              </a:rPr>
              <a:t>ALM Launcher</a:t>
            </a:r>
            <a:endParaRPr lang="en-US" altLang="zh-CN" sz="1600" dirty="0">
              <a:solidFill>
                <a:srgbClr val="212E35"/>
              </a:solidFill>
            </a:endParaRPr>
          </a:p>
        </p:txBody>
      </p:sp>
      <p:cxnSp>
        <p:nvCxnSpPr>
          <p:cNvPr id="37" name="直接连接符 30">
            <a:extLst>
              <a:ext uri="{FF2B5EF4-FFF2-40B4-BE49-F238E27FC236}">
                <a16:creationId xmlns:a16="http://schemas.microsoft.com/office/drawing/2014/main" id="{97FB32B6-3F5D-4DD4-8067-8B02ADE57D2D}"/>
              </a:ext>
            </a:extLst>
          </p:cNvPr>
          <p:cNvCxnSpPr/>
          <p:nvPr/>
        </p:nvCxnSpPr>
        <p:spPr>
          <a:xfrm>
            <a:off x="486706" y="2907077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2">
            <a:extLst>
              <a:ext uri="{FF2B5EF4-FFF2-40B4-BE49-F238E27FC236}">
                <a16:creationId xmlns:a16="http://schemas.microsoft.com/office/drawing/2014/main" id="{AF531914-2B96-4F3E-8AC2-3C5DDFC6DE06}"/>
              </a:ext>
            </a:extLst>
          </p:cNvPr>
          <p:cNvCxnSpPr/>
          <p:nvPr/>
        </p:nvCxnSpPr>
        <p:spPr>
          <a:xfrm>
            <a:off x="5867400" y="2907077"/>
            <a:ext cx="272541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íṡlïḋé">
            <a:extLst>
              <a:ext uri="{FF2B5EF4-FFF2-40B4-BE49-F238E27FC236}">
                <a16:creationId xmlns:a16="http://schemas.microsoft.com/office/drawing/2014/main" id="{BE2ED4D8-1FEA-45B6-A551-3904FD0EC906}"/>
              </a:ext>
            </a:extLst>
          </p:cNvPr>
          <p:cNvSpPr/>
          <p:nvPr/>
        </p:nvSpPr>
        <p:spPr bwMode="auto">
          <a:xfrm>
            <a:off x="3127966" y="562160"/>
            <a:ext cx="2415806" cy="6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212E35"/>
                </a:solidFill>
              </a:rPr>
              <a:t>Autopass</a:t>
            </a:r>
            <a:endParaRPr lang="en-US" sz="1600" dirty="0">
              <a:solidFill>
                <a:srgbClr val="212E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Role – Shortcuts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4876800" cy="3307715"/>
          </a:xfrm>
          <a:prstGeom prst="rect">
            <a:avLst/>
          </a:prstGeom>
          <a:blipFill>
            <a:blip r:embed="rId2"/>
            <a:srcRect/>
            <a:stretch>
              <a:fillRect t="-115" r="15625" b="-3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https://admhelp.microfocus.com/</a:t>
            </a:r>
            <a:r>
              <a:rPr lang="en-US" sz="1800" dirty="0" err="1"/>
              <a:t>alm</a:t>
            </a:r>
            <a:r>
              <a:rPr lang="en-US" sz="1800" dirty="0"/>
              <a:t>/</a:t>
            </a:r>
            <a:r>
              <a:rPr lang="en-US" sz="1800" dirty="0" err="1"/>
              <a:t>en</a:t>
            </a:r>
            <a:r>
              <a:rPr lang="en-US" sz="1800" dirty="0"/>
              <a:t>/15.00/</a:t>
            </a:r>
            <a:r>
              <a:rPr lang="en-US" sz="1800" dirty="0" err="1"/>
              <a:t>online_help</a:t>
            </a:r>
            <a:r>
              <a:rPr lang="en-US" sz="1800" dirty="0"/>
              <a:t>/almhelp_CSH.htm#140000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Help Document</a:t>
            </a:r>
          </a:p>
        </p:txBody>
      </p:sp>
    </p:spTree>
    <p:extLst>
      <p:ext uri="{BB962C8B-B14F-4D97-AF65-F5344CB8AC3E}">
        <p14:creationId xmlns:p14="http://schemas.microsoft.com/office/powerpoint/2010/main" val="408926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Report</a:t>
            </a:r>
          </a:p>
        </p:txBody>
      </p:sp>
    </p:spTree>
    <p:extLst>
      <p:ext uri="{BB962C8B-B14F-4D97-AF65-F5344CB8AC3E}">
        <p14:creationId xmlns:p14="http://schemas.microsoft.com/office/powerpoint/2010/main" val="84360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 “Health Report” folder with 4 default health reports will be created in Analysis module</a:t>
            </a:r>
          </a:p>
          <a:p>
            <a:r>
              <a:rPr lang="en-US" sz="1400" dirty="0"/>
              <a:t>A dashboard item called “Health Report” will be created in Dashboard module</a:t>
            </a:r>
          </a:p>
          <a:p>
            <a:r>
              <a:rPr lang="en-US" sz="1400" dirty="0"/>
              <a:t>Health report is always on top</a:t>
            </a:r>
          </a:p>
          <a:p>
            <a:r>
              <a:rPr lang="en-US" sz="1400" dirty="0"/>
              <a:t>Multiple health reports can be added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Dashboard 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71750"/>
            <a:ext cx="2438400" cy="2016125"/>
          </a:xfrm>
          <a:prstGeom prst="rect">
            <a:avLst/>
          </a:prstGeom>
          <a:blipFill>
            <a:blip r:embed="rId2"/>
            <a:srcRect/>
            <a:stretch>
              <a:fillRect l="-9376" r="1509" b="168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71750"/>
            <a:ext cx="2438400" cy="2016125"/>
          </a:xfrm>
          <a:prstGeom prst="rect">
            <a:avLst/>
          </a:prstGeom>
          <a:blipFill>
            <a:blip r:embed="rId3"/>
            <a:srcRect/>
            <a:stretch>
              <a:fillRect l="3125" t="26457" r="7037" b="433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2571750"/>
            <a:ext cx="2438400" cy="2016125"/>
          </a:xfrm>
          <a:prstGeom prst="rect">
            <a:avLst/>
          </a:prstGeom>
          <a:blipFill>
            <a:blip r:embed="rId4"/>
            <a:srcRect/>
            <a:stretch>
              <a:fillRect l="3125" b="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Blocked Tests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Shows a test summary of blocked test instances in an ALM project</a:t>
            </a:r>
          </a:p>
          <a:p>
            <a:r>
              <a:rPr lang="en-US" sz="2000" dirty="0"/>
              <a:t>Defects Aging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Shows the lifetime of defects in an ALM project. The lifetime of a defect begins when it is reported, and ends when it is closed.</a:t>
            </a:r>
          </a:p>
          <a:p>
            <a:r>
              <a:rPr lang="en-US" sz="2000" dirty="0"/>
              <a:t>Project Progress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Shows the history of changes to requirements in an ALM project, for each time interval displayed</a:t>
            </a:r>
          </a:p>
          <a:p>
            <a:r>
              <a:rPr lang="en-US" sz="2000" dirty="0"/>
              <a:t>Requirements Coverage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Shows how many requirements are currently in an ALM project, according to their test coverage status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82448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Send Graph by Mail</a:t>
            </a:r>
          </a:p>
        </p:txBody>
      </p:sp>
    </p:spTree>
    <p:extLst>
      <p:ext uri="{BB962C8B-B14F-4D97-AF65-F5344CB8AC3E}">
        <p14:creationId xmlns:p14="http://schemas.microsoft.com/office/powerpoint/2010/main" val="239749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Now in ALM, a graph can be sent by email.</a:t>
            </a:r>
          </a:p>
          <a:p>
            <a:r>
              <a:rPr lang="en-US" sz="2000" dirty="0"/>
              <a:t>Select a graph, right click to open menu and select “Send By E-mail” to send a mail of the graph.</a:t>
            </a:r>
          </a:p>
          <a:p>
            <a:r>
              <a:rPr lang="en-US" sz="2000" dirty="0"/>
              <a:t>You can also send the mail by OTA API(Load concern)</a:t>
            </a:r>
          </a:p>
          <a:p>
            <a:pPr lvl="1"/>
            <a:r>
              <a:rPr lang="en-US" sz="1600" dirty="0" err="1"/>
              <a:t>AnalysisItem.Mail</a:t>
            </a:r>
            <a:r>
              <a:rPr lang="en-US" sz="1600" dirty="0"/>
              <a:t> To, CC, 0, Subject, Comment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571750"/>
            <a:ext cx="2743200" cy="2016125"/>
          </a:xfrm>
          <a:prstGeom prst="rect">
            <a:avLst/>
          </a:prstGeom>
          <a:blipFill>
            <a:blip r:embed="rId2"/>
            <a:srcRect/>
            <a:stretch>
              <a:fillRect l="44444" t="1" r="-148" b="-209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AutoPass License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8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501389"/>
          </a:xfrm>
        </p:spPr>
        <p:txBody>
          <a:bodyPr/>
          <a:lstStyle/>
          <a:p>
            <a:r>
              <a:rPr lang="en-US" sz="2000" dirty="0"/>
              <a:t>AutoPass license server setup</a:t>
            </a:r>
          </a:p>
          <a:p>
            <a:r>
              <a:rPr lang="en-US" sz="2000" dirty="0"/>
              <a:t>Integrate ALM with APLS</a:t>
            </a:r>
          </a:p>
          <a:p>
            <a:r>
              <a:rPr lang="en-US" altLang="zh-CN" sz="2000" dirty="0"/>
              <a:t>Get license for APLS</a:t>
            </a:r>
            <a:endParaRPr lang="en-US" sz="2000" dirty="0"/>
          </a:p>
          <a:p>
            <a:r>
              <a:rPr lang="en-US" sz="2000" dirty="0"/>
              <a:t>Manage APLS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(</a:t>
            </a:r>
            <a:r>
              <a:rPr lang="en-US" sz="3200" dirty="0"/>
              <a:t>Technical 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09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AutoPass license server 10.9.2 will start to integrate with ALM 15.0x</a:t>
            </a:r>
          </a:p>
          <a:p>
            <a:r>
              <a:rPr lang="en-US" dirty="0"/>
              <a:t>AutoPass installation guide</a:t>
            </a:r>
            <a:r>
              <a:rPr lang="en-US" dirty="0">
                <a:sym typeface="Wingdings" panose="05000000000000000000" pitchFamily="2" charset="2"/>
              </a:rPr>
              <a:t>: (Wait for official release guides)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AutoPass license server setup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67600" y="3689879"/>
          <a:ext cx="1066800" cy="92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3689879"/>
                        <a:ext cx="1066800" cy="92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</a:t>
            </a:r>
          </a:p>
        </p:txBody>
      </p:sp>
    </p:spTree>
    <p:extLst>
      <p:ext uri="{BB962C8B-B14F-4D97-AF65-F5344CB8AC3E}">
        <p14:creationId xmlns:p14="http://schemas.microsoft.com/office/powerpoint/2010/main" val="304757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ALM installation, in License Key section: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Select License URL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Input APLS information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ALM with APLS</a:t>
            </a:r>
          </a:p>
        </p:txBody>
      </p:sp>
      <p:pic>
        <p:nvPicPr>
          <p:cNvPr id="4" name="Picture 2" descr="Micro Focus &#10;I—lcense Key &#10;plication Lif &#10;cle Management &#10;•V Welcome &#10;JDKJJRE Path &#10;Folder Selection &#10;Current Settings &#10;Database Server &#10;Site Admin Database &#10;Schema &#10;O License Key &#10;Security &#10;Site Administrator user &#10;Service &#10;Repository &#10;Application Settings &#10;Mail Service &#10;Installation Summary &#10;Installing. &#10;Install Complete &#10;InstallAn&quot;here &#10;Cancel &#10;C) CIO:z« file containirvyour Micro FccLE A L liceree ley &#10;O &#10;evaluation l:ey &#10;O &#10;@ Licen* URL Parameters &#10;5814 &#10;O &#10;Browse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17" y="2129440"/>
            <a:ext cx="3493883" cy="245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6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installed ALM server: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Go to </a:t>
            </a:r>
            <a:r>
              <a:rPr lang="en-US" sz="1600" i="1" dirty="0"/>
              <a:t>{deployment path}\repository\</a:t>
            </a:r>
            <a:r>
              <a:rPr lang="en-US" sz="1600" i="1" dirty="0" err="1"/>
              <a:t>sa</a:t>
            </a:r>
            <a:r>
              <a:rPr lang="en-US" sz="1600" i="1" dirty="0"/>
              <a:t>\Admin\</a:t>
            </a:r>
            <a:r>
              <a:rPr lang="en-US" sz="1600" i="1" dirty="0" err="1"/>
              <a:t>MaintenanceData</a:t>
            </a:r>
            <a:r>
              <a:rPr lang="en-US" sz="1600" i="1" dirty="0"/>
              <a:t>\</a:t>
            </a:r>
            <a:r>
              <a:rPr lang="en-US" sz="1600" i="1" dirty="0" err="1"/>
              <a:t>conf</a:t>
            </a:r>
            <a:r>
              <a:rPr lang="en-US" sz="1600" i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Edit parameters in </a:t>
            </a:r>
            <a:r>
              <a:rPr lang="en-US" sz="1600" dirty="0" err="1"/>
              <a:t>clusterSettings.properties</a:t>
            </a:r>
            <a:r>
              <a:rPr lang="en-US" sz="1600" dirty="0"/>
              <a:t> as highlighted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Restart ALM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ALM with APLS(Rare case)</a:t>
            </a:r>
          </a:p>
        </p:txBody>
      </p:sp>
      <p:pic>
        <p:nvPicPr>
          <p:cNvPr id="5" name="Picture 4" descr="clusterSetti &#10;- Note &#10;d &#10;File Edit Format View Help &#10;BALM servers cluster configuration properties &#10;#Tue Apr 38 CST &#10;AUTOPASS SERVER &#10;AUTOPASS SERVER &#10;AUTOPASS SERVER &#10;PROTOCÅL HTTPS &#10;PORT &#10;: ODnK &#10;814 &#10;5.119.83.238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82875"/>
            <a:ext cx="5197433" cy="19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4114-899F-4BE9-9573-ABA73FB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AutoPass</a:t>
            </a:r>
            <a:r>
              <a:rPr lang="en-US" altLang="zh-CN" dirty="0"/>
              <a:t> Integration &amp; License pool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FE32B-6F47-40E3-8EC6-B10B4942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825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CBE0E1-30B1-4F78-8713-FD013143824D}"/>
              </a:ext>
            </a:extLst>
          </p:cNvPr>
          <p:cNvSpPr txBox="1"/>
          <p:nvPr/>
        </p:nvSpPr>
        <p:spPr>
          <a:xfrm>
            <a:off x="4848930" y="1203386"/>
            <a:ext cx="4142669" cy="26130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79E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Integration with AutoPass license server.</a:t>
            </a:r>
          </a:p>
          <a:p>
            <a:pPr marL="342900" indent="-342900">
              <a:lnSpc>
                <a:spcPct val="130000"/>
              </a:lnSpc>
              <a:buClr>
                <a:srgbClr val="0079E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Licenses can be assigned to pools.</a:t>
            </a:r>
          </a:p>
          <a:p>
            <a:pPr marL="342900" indent="-342900">
              <a:lnSpc>
                <a:spcPct val="130000"/>
              </a:lnSpc>
              <a:buClr>
                <a:srgbClr val="0079E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Multiple domains can be assigned to a license pool. </a:t>
            </a:r>
          </a:p>
          <a:p>
            <a:pPr marL="342900" indent="-342900">
              <a:lnSpc>
                <a:spcPct val="130000"/>
              </a:lnSpc>
              <a:buClr>
                <a:srgbClr val="0079E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Domains and projects in a same pool share licenses.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84C547B-59BC-42A7-A822-7075C5CFC530}"/>
              </a:ext>
            </a:extLst>
          </p:cNvPr>
          <p:cNvGrpSpPr/>
          <p:nvPr/>
        </p:nvGrpSpPr>
        <p:grpSpPr>
          <a:xfrm>
            <a:off x="676323" y="1642122"/>
            <a:ext cx="4172608" cy="2785352"/>
            <a:chOff x="2280287" y="1441576"/>
            <a:chExt cx="4172608" cy="2785352"/>
          </a:xfrm>
        </p:grpSpPr>
        <p:sp>
          <p:nvSpPr>
            <p:cNvPr id="8" name="iṣḻîḍè">
              <a:extLst>
                <a:ext uri="{FF2B5EF4-FFF2-40B4-BE49-F238E27FC236}">
                  <a16:creationId xmlns:a16="http://schemas.microsoft.com/office/drawing/2014/main" id="{880F158A-3D52-4DA8-B9D9-1F8E10CC0B55}"/>
                </a:ext>
              </a:extLst>
            </p:cNvPr>
            <p:cNvSpPr/>
            <p:nvPr/>
          </p:nvSpPr>
          <p:spPr>
            <a:xfrm>
              <a:off x="2397130" y="2489352"/>
              <a:ext cx="1640097" cy="1648054"/>
            </a:xfrm>
            <a:custGeom>
              <a:avLst/>
              <a:gdLst>
                <a:gd name="connsiteX0" fmla="*/ 1 w 2391884"/>
                <a:gd name="connsiteY0" fmla="*/ 0 h 2403489"/>
                <a:gd name="connsiteX1" fmla="*/ 1695416 w 2391884"/>
                <a:gd name="connsiteY1" fmla="*/ 704674 h 2403489"/>
                <a:gd name="connsiteX2" fmla="*/ 2391856 w 2391884"/>
                <a:gd name="connsiteY2" fmla="*/ 2403489 h 2403489"/>
                <a:gd name="connsiteX3" fmla="*/ 1886074 w 2391884"/>
                <a:gd name="connsiteY3" fmla="*/ 2401034 h 2403489"/>
                <a:gd name="connsiteX4" fmla="*/ 1336903 w 2391884"/>
                <a:gd name="connsiteY4" fmla="*/ 1061451 h 2403489"/>
                <a:gd name="connsiteX5" fmla="*/ 0 w 2391884"/>
                <a:gd name="connsiteY5" fmla="*/ 505787 h 2403489"/>
                <a:gd name="connsiteX6" fmla="*/ 1 w 2391884"/>
                <a:gd name="connsiteY6" fmla="*/ 0 h 240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1884" h="2403489">
                  <a:moveTo>
                    <a:pt x="1" y="0"/>
                  </a:moveTo>
                  <a:cubicBezTo>
                    <a:pt x="636379" y="0"/>
                    <a:pt x="1246522" y="253597"/>
                    <a:pt x="1695416" y="704674"/>
                  </a:cubicBezTo>
                  <a:cubicBezTo>
                    <a:pt x="2144310" y="1155752"/>
                    <a:pt x="2394944" y="1767118"/>
                    <a:pt x="2391856" y="2403489"/>
                  </a:cubicBezTo>
                  <a:lnTo>
                    <a:pt x="1886074" y="2401034"/>
                  </a:lnTo>
                  <a:cubicBezTo>
                    <a:pt x="1888509" y="1899230"/>
                    <a:pt x="1690874" y="1417144"/>
                    <a:pt x="1336903" y="1061451"/>
                  </a:cubicBezTo>
                  <a:cubicBezTo>
                    <a:pt x="982932" y="705758"/>
                    <a:pt x="501810" y="505787"/>
                    <a:pt x="0" y="505787"/>
                  </a:cubicBezTo>
                  <a:cubicBezTo>
                    <a:pt x="0" y="337191"/>
                    <a:pt x="1" y="16859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ïṡľîḍé">
              <a:extLst>
                <a:ext uri="{FF2B5EF4-FFF2-40B4-BE49-F238E27FC236}">
                  <a16:creationId xmlns:a16="http://schemas.microsoft.com/office/drawing/2014/main" id="{D36F113A-3CD0-4F08-BEBC-5565A018AC7F}"/>
                </a:ext>
              </a:extLst>
            </p:cNvPr>
            <p:cNvSpPr/>
            <p:nvPr/>
          </p:nvSpPr>
          <p:spPr>
            <a:xfrm>
              <a:off x="2397130" y="2821415"/>
              <a:ext cx="1303665" cy="1315992"/>
            </a:xfrm>
            <a:custGeom>
              <a:avLst/>
              <a:gdLst>
                <a:gd name="connsiteX0" fmla="*/ 0 w 1901239"/>
                <a:gd name="connsiteY0" fmla="*/ 0 h 1919216"/>
                <a:gd name="connsiteX1" fmla="*/ 1350720 w 1901239"/>
                <a:gd name="connsiteY1" fmla="*/ 563231 h 1919216"/>
                <a:gd name="connsiteX2" fmla="*/ 1901154 w 1901239"/>
                <a:gd name="connsiteY2" fmla="*/ 1919216 h 1919216"/>
                <a:gd name="connsiteX3" fmla="*/ 1456702 w 1901239"/>
                <a:gd name="connsiteY3" fmla="*/ 1915013 h 1919216"/>
                <a:gd name="connsiteX4" fmla="*/ 1034948 w 1901239"/>
                <a:gd name="connsiteY4" fmla="*/ 876030 h 1919216"/>
                <a:gd name="connsiteX5" fmla="*/ 0 w 1901239"/>
                <a:gd name="connsiteY5" fmla="*/ 444471 h 1919216"/>
                <a:gd name="connsiteX6" fmla="*/ 0 w 1901239"/>
                <a:gd name="connsiteY6" fmla="*/ 0 h 191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239" h="1919216">
                  <a:moveTo>
                    <a:pt x="0" y="0"/>
                  </a:moveTo>
                  <a:cubicBezTo>
                    <a:pt x="507355" y="0"/>
                    <a:pt x="993666" y="202784"/>
                    <a:pt x="1350720" y="563231"/>
                  </a:cubicBezTo>
                  <a:cubicBezTo>
                    <a:pt x="1707774" y="923678"/>
                    <a:pt x="1905951" y="1411883"/>
                    <a:pt x="1901154" y="1919216"/>
                  </a:cubicBezTo>
                  <a:lnTo>
                    <a:pt x="1456702" y="1915013"/>
                  </a:lnTo>
                  <a:cubicBezTo>
                    <a:pt x="1460378" y="1526285"/>
                    <a:pt x="1308531" y="1152212"/>
                    <a:pt x="1034948" y="876030"/>
                  </a:cubicBezTo>
                  <a:cubicBezTo>
                    <a:pt x="761366" y="599849"/>
                    <a:pt x="388745" y="444471"/>
                    <a:pt x="0" y="4444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îṧḷïḋe">
              <a:extLst>
                <a:ext uri="{FF2B5EF4-FFF2-40B4-BE49-F238E27FC236}">
                  <a16:creationId xmlns:a16="http://schemas.microsoft.com/office/drawing/2014/main" id="{C1F0111D-EF8F-4682-A94B-1621F7D8FCB6}"/>
                </a:ext>
              </a:extLst>
            </p:cNvPr>
            <p:cNvSpPr/>
            <p:nvPr/>
          </p:nvSpPr>
          <p:spPr>
            <a:xfrm rot="16200000">
              <a:off x="2397130" y="3131822"/>
              <a:ext cx="1005585" cy="1005585"/>
            </a:xfrm>
            <a:custGeom>
              <a:avLst/>
              <a:gdLst>
                <a:gd name="connsiteX0" fmla="*/ 1466525 w 1466525"/>
                <a:gd name="connsiteY0" fmla="*/ 0 h 1466525"/>
                <a:gd name="connsiteX1" fmla="*/ 0 w 1466525"/>
                <a:gd name="connsiteY1" fmla="*/ 1466525 h 1466525"/>
                <a:gd name="connsiteX2" fmla="*/ 0 w 1466525"/>
                <a:gd name="connsiteY2" fmla="*/ 0 h 1466525"/>
                <a:gd name="connsiteX3" fmla="*/ 1466525 w 1466525"/>
                <a:gd name="connsiteY3" fmla="*/ 0 h 14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525" h="1466525">
                  <a:moveTo>
                    <a:pt x="1466525" y="0"/>
                  </a:moveTo>
                  <a:cubicBezTo>
                    <a:pt x="1466525" y="809939"/>
                    <a:pt x="809939" y="1466525"/>
                    <a:pt x="0" y="1466525"/>
                  </a:cubicBezTo>
                  <a:lnTo>
                    <a:pt x="0" y="0"/>
                  </a:lnTo>
                  <a:lnTo>
                    <a:pt x="146652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grpSp>
          <p:nvGrpSpPr>
            <p:cNvPr id="12" name="íŝľïďê">
              <a:extLst>
                <a:ext uri="{FF2B5EF4-FFF2-40B4-BE49-F238E27FC236}">
                  <a16:creationId xmlns:a16="http://schemas.microsoft.com/office/drawing/2014/main" id="{09161E3D-3AC8-4878-9036-8C07D7099285}"/>
                </a:ext>
              </a:extLst>
            </p:cNvPr>
            <p:cNvGrpSpPr/>
            <p:nvPr/>
          </p:nvGrpSpPr>
          <p:grpSpPr>
            <a:xfrm>
              <a:off x="4314163" y="1441576"/>
              <a:ext cx="493753" cy="396228"/>
              <a:chOff x="5015880" y="2546902"/>
              <a:chExt cx="720080" cy="577851"/>
            </a:xfrm>
          </p:grpSpPr>
          <p:sp>
            <p:nvSpPr>
              <p:cNvPr id="42" name="íṥḷîḋè">
                <a:extLst>
                  <a:ext uri="{FF2B5EF4-FFF2-40B4-BE49-F238E27FC236}">
                    <a16:creationId xmlns:a16="http://schemas.microsoft.com/office/drawing/2014/main" id="{8E72D710-0B66-42AE-89A4-5793A789AE9F}"/>
                  </a:ext>
                </a:extLst>
              </p:cNvPr>
              <p:cNvSpPr/>
              <p:nvPr/>
            </p:nvSpPr>
            <p:spPr>
              <a:xfrm>
                <a:off x="5015880" y="2546902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solidFill>
                    <a:srgbClr val="212E35"/>
                  </a:solidFill>
                </a:endParaRPr>
              </a:p>
            </p:txBody>
          </p:sp>
          <p:cxnSp>
            <p:nvCxnSpPr>
              <p:cNvPr id="41" name="直接连接符 37">
                <a:extLst>
                  <a:ext uri="{FF2B5EF4-FFF2-40B4-BE49-F238E27FC236}">
                    <a16:creationId xmlns:a16="http://schemas.microsoft.com/office/drawing/2014/main" id="{769548B2-365A-4232-98AA-3E44D2EA43BB}"/>
                  </a:ext>
                </a:extLst>
              </p:cNvPr>
              <p:cNvCxnSpPr/>
              <p:nvPr/>
            </p:nvCxnSpPr>
            <p:spPr>
              <a:xfrm>
                <a:off x="5735960" y="2568175"/>
                <a:ext cx="0" cy="451435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íṧḻîḍè">
              <a:extLst>
                <a:ext uri="{FF2B5EF4-FFF2-40B4-BE49-F238E27FC236}">
                  <a16:creationId xmlns:a16="http://schemas.microsoft.com/office/drawing/2014/main" id="{B8E776AF-FC3F-45B4-A6B9-F2681A397FDC}"/>
                </a:ext>
              </a:extLst>
            </p:cNvPr>
            <p:cNvSpPr/>
            <p:nvPr/>
          </p:nvSpPr>
          <p:spPr>
            <a:xfrm>
              <a:off x="4994061" y="1503574"/>
              <a:ext cx="1006600" cy="258841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212E35"/>
                  </a:solidFill>
                </a:rPr>
                <a:t>Project</a:t>
              </a:r>
              <a:endParaRPr lang="zh-CN" altLang="en-US" sz="2000" b="1" dirty="0">
                <a:solidFill>
                  <a:srgbClr val="212E35"/>
                </a:solidFill>
              </a:endParaRPr>
            </a:p>
          </p:txBody>
        </p:sp>
        <p:cxnSp>
          <p:nvCxnSpPr>
            <p:cNvPr id="15" name="直接连接符 9">
              <a:extLst>
                <a:ext uri="{FF2B5EF4-FFF2-40B4-BE49-F238E27FC236}">
                  <a16:creationId xmlns:a16="http://schemas.microsoft.com/office/drawing/2014/main" id="{B4D45475-ED60-436A-8A8C-5266F6946050}"/>
                </a:ext>
              </a:extLst>
            </p:cNvPr>
            <p:cNvCxnSpPr/>
            <p:nvPr/>
          </p:nvCxnSpPr>
          <p:spPr>
            <a:xfrm>
              <a:off x="4807917" y="2450494"/>
              <a:ext cx="0" cy="309546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S1iḑe">
              <a:extLst>
                <a:ext uri="{FF2B5EF4-FFF2-40B4-BE49-F238E27FC236}">
                  <a16:creationId xmlns:a16="http://schemas.microsoft.com/office/drawing/2014/main" id="{B1A49338-C859-454D-9F91-1579EF1FD634}"/>
                </a:ext>
              </a:extLst>
            </p:cNvPr>
            <p:cNvSpPr/>
            <p:nvPr/>
          </p:nvSpPr>
          <p:spPr>
            <a:xfrm>
              <a:off x="4994061" y="2502438"/>
              <a:ext cx="1139746" cy="258841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defTabSz="914378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212E35"/>
                  </a:solidFill>
                </a:rPr>
                <a:t>Domain</a:t>
              </a:r>
              <a:endParaRPr lang="zh-CN" altLang="en-US" sz="2000" b="1" dirty="0">
                <a:solidFill>
                  <a:srgbClr val="212E35"/>
                </a:solidFill>
              </a:endParaRPr>
            </a:p>
          </p:txBody>
        </p:sp>
        <p:sp>
          <p:nvSpPr>
            <p:cNvPr id="34" name="íśḻiḑè">
              <a:extLst>
                <a:ext uri="{FF2B5EF4-FFF2-40B4-BE49-F238E27FC236}">
                  <a16:creationId xmlns:a16="http://schemas.microsoft.com/office/drawing/2014/main" id="{B13EF1B7-0081-4972-B507-21F6AFA8D899}"/>
                </a:ext>
              </a:extLst>
            </p:cNvPr>
            <p:cNvSpPr/>
            <p:nvPr/>
          </p:nvSpPr>
          <p:spPr>
            <a:xfrm>
              <a:off x="4313054" y="2439046"/>
              <a:ext cx="396228" cy="396228"/>
            </a:xfrm>
            <a:prstGeom prst="roundRect">
              <a:avLst>
                <a:gd name="adj" fmla="val 15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 cap="flat">
              <a:solidFill>
                <a:schemeClr val="bg1"/>
              </a:solidFill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212E35"/>
                </a:solidFill>
              </a:endParaRPr>
            </a:p>
          </p:txBody>
        </p:sp>
        <p:cxnSp>
          <p:nvCxnSpPr>
            <p:cNvPr id="19" name="直接连接符 13">
              <a:extLst>
                <a:ext uri="{FF2B5EF4-FFF2-40B4-BE49-F238E27FC236}">
                  <a16:creationId xmlns:a16="http://schemas.microsoft.com/office/drawing/2014/main" id="{CFD8EAAB-7C73-4135-8FD1-5E787A2B93EB}"/>
                </a:ext>
              </a:extLst>
            </p:cNvPr>
            <p:cNvCxnSpPr/>
            <p:nvPr/>
          </p:nvCxnSpPr>
          <p:spPr>
            <a:xfrm>
              <a:off x="4807917" y="3446574"/>
              <a:ext cx="0" cy="309546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îṡľîḍê">
              <a:extLst>
                <a:ext uri="{FF2B5EF4-FFF2-40B4-BE49-F238E27FC236}">
                  <a16:creationId xmlns:a16="http://schemas.microsoft.com/office/drawing/2014/main" id="{62D96E2A-630E-4BF2-B66A-85AAE6E96EB1}"/>
                </a:ext>
              </a:extLst>
            </p:cNvPr>
            <p:cNvSpPr/>
            <p:nvPr/>
          </p:nvSpPr>
          <p:spPr>
            <a:xfrm>
              <a:off x="4994061" y="3502496"/>
              <a:ext cx="1458834" cy="258841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r>
                <a:rPr lang="en-US" sz="2000" b="1" dirty="0">
                  <a:solidFill>
                    <a:srgbClr val="212E35"/>
                  </a:solidFill>
                </a:rPr>
                <a:t>License Pools</a:t>
              </a:r>
            </a:p>
          </p:txBody>
        </p:sp>
        <p:sp>
          <p:nvSpPr>
            <p:cNvPr id="30" name="iślïde">
              <a:extLst>
                <a:ext uri="{FF2B5EF4-FFF2-40B4-BE49-F238E27FC236}">
                  <a16:creationId xmlns:a16="http://schemas.microsoft.com/office/drawing/2014/main" id="{B25F033E-9443-47F0-91E5-D17D03B47B77}"/>
                </a:ext>
              </a:extLst>
            </p:cNvPr>
            <p:cNvSpPr/>
            <p:nvPr/>
          </p:nvSpPr>
          <p:spPr>
            <a:xfrm>
              <a:off x="4294437" y="3433803"/>
              <a:ext cx="396228" cy="396228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212E35"/>
                </a:solidFill>
              </a:endParaRPr>
            </a:p>
          </p:txBody>
        </p:sp>
        <p:cxnSp>
          <p:nvCxnSpPr>
            <p:cNvPr id="22" name="直接箭头连接符 16">
              <a:extLst>
                <a:ext uri="{FF2B5EF4-FFF2-40B4-BE49-F238E27FC236}">
                  <a16:creationId xmlns:a16="http://schemas.microsoft.com/office/drawing/2014/main" id="{A2ECDFF5-505B-4D5C-93F9-1168CD618E2E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2939163" y="1632994"/>
              <a:ext cx="1338273" cy="1562839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7">
              <a:extLst>
                <a:ext uri="{FF2B5EF4-FFF2-40B4-BE49-F238E27FC236}">
                  <a16:creationId xmlns:a16="http://schemas.microsoft.com/office/drawing/2014/main" id="{E78730A6-830E-4BBD-85E5-C7CE1DABAAD3}"/>
                </a:ext>
              </a:extLst>
            </p:cNvPr>
            <p:cNvCxnSpPr>
              <a:cxnSpLocks/>
            </p:cNvCxnSpPr>
            <p:nvPr/>
          </p:nvCxnSpPr>
          <p:spPr>
            <a:xfrm>
              <a:off x="2398590" y="2096858"/>
              <a:ext cx="0" cy="2130070"/>
            </a:xfrm>
            <a:prstGeom prst="line">
              <a:avLst/>
            </a:prstGeom>
            <a:ln cap="rnd">
              <a:solidFill>
                <a:schemeClr val="tx1">
                  <a:lumMod val="60000"/>
                  <a:lumOff val="4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8">
              <a:extLst>
                <a:ext uri="{FF2B5EF4-FFF2-40B4-BE49-F238E27FC236}">
                  <a16:creationId xmlns:a16="http://schemas.microsoft.com/office/drawing/2014/main" id="{D2C09339-75F4-4759-A621-D0BCFA3E7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287" y="4131244"/>
              <a:ext cx="2276241" cy="0"/>
            </a:xfrm>
            <a:prstGeom prst="line">
              <a:avLst/>
            </a:prstGeom>
            <a:ln cap="rnd">
              <a:solidFill>
                <a:schemeClr val="tx1">
                  <a:lumMod val="60000"/>
                  <a:lumOff val="4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C66688BC-B6BF-4064-AD48-5877C94B7AC0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V="1">
              <a:off x="4024871" y="3629866"/>
              <a:ext cx="294423" cy="54045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0">
              <a:extLst>
                <a:ext uri="{FF2B5EF4-FFF2-40B4-BE49-F238E27FC236}">
                  <a16:creationId xmlns:a16="http://schemas.microsoft.com/office/drawing/2014/main" id="{E2971B4E-213A-492D-8DEC-7D7EA60ED2A1}"/>
                </a:ext>
              </a:extLst>
            </p:cNvPr>
            <p:cNvCxnSpPr>
              <a:cxnSpLocks/>
              <a:stCxn id="28" idx="7"/>
              <a:endCxn id="34" idx="1"/>
            </p:cNvCxnSpPr>
            <p:nvPr/>
          </p:nvCxnSpPr>
          <p:spPr>
            <a:xfrm flipV="1">
              <a:off x="3489101" y="2637160"/>
              <a:ext cx="823953" cy="667031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ṧľïdé">
              <a:extLst>
                <a:ext uri="{FF2B5EF4-FFF2-40B4-BE49-F238E27FC236}">
                  <a16:creationId xmlns:a16="http://schemas.microsoft.com/office/drawing/2014/main" id="{CFE4DF23-FA09-499D-AFDD-C7835655C9B3}"/>
                </a:ext>
              </a:extLst>
            </p:cNvPr>
            <p:cNvSpPr/>
            <p:nvPr/>
          </p:nvSpPr>
          <p:spPr>
            <a:xfrm>
              <a:off x="2828687" y="3176878"/>
              <a:ext cx="129431" cy="1294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îṥ1îdé">
              <a:extLst>
                <a:ext uri="{FF2B5EF4-FFF2-40B4-BE49-F238E27FC236}">
                  <a16:creationId xmlns:a16="http://schemas.microsoft.com/office/drawing/2014/main" id="{AA0D0113-4291-4EED-80AE-98B8562EC1DB}"/>
                </a:ext>
              </a:extLst>
            </p:cNvPr>
            <p:cNvSpPr/>
            <p:nvPr/>
          </p:nvSpPr>
          <p:spPr>
            <a:xfrm>
              <a:off x="3378625" y="3285236"/>
              <a:ext cx="129431" cy="1294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9" name="íśḻiḑe">
              <a:extLst>
                <a:ext uri="{FF2B5EF4-FFF2-40B4-BE49-F238E27FC236}">
                  <a16:creationId xmlns:a16="http://schemas.microsoft.com/office/drawing/2014/main" id="{D7025437-5673-4B1A-B7BC-45B91D3A55EB}"/>
                </a:ext>
              </a:extLst>
            </p:cNvPr>
            <p:cNvSpPr/>
            <p:nvPr/>
          </p:nvSpPr>
          <p:spPr>
            <a:xfrm>
              <a:off x="3914395" y="3664956"/>
              <a:ext cx="129431" cy="1294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70FA759-5BE9-4275-A284-D20FCA6CD001}"/>
                </a:ext>
              </a:extLst>
            </p:cNvPr>
            <p:cNvGrpSpPr/>
            <p:nvPr/>
          </p:nvGrpSpPr>
          <p:grpSpPr>
            <a:xfrm>
              <a:off x="4398551" y="1498402"/>
              <a:ext cx="211795" cy="262004"/>
              <a:chOff x="3352623" y="1198382"/>
              <a:chExt cx="211795" cy="262004"/>
            </a:xfrm>
          </p:grpSpPr>
          <p:sp>
            <p:nvSpPr>
              <p:cNvPr id="70" name="Freeform 129">
                <a:extLst>
                  <a:ext uri="{FF2B5EF4-FFF2-40B4-BE49-F238E27FC236}">
                    <a16:creationId xmlns:a16="http://schemas.microsoft.com/office/drawing/2014/main" id="{E267C4EE-BFEA-44BF-A2B6-B9A416362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8728" y="1198382"/>
                <a:ext cx="155690" cy="205167"/>
              </a:xfrm>
              <a:custGeom>
                <a:avLst/>
                <a:gdLst>
                  <a:gd name="T0" fmla="*/ 93 w 94"/>
                  <a:gd name="T1" fmla="*/ 23 h 125"/>
                  <a:gd name="T2" fmla="*/ 71 w 94"/>
                  <a:gd name="T3" fmla="*/ 2 h 125"/>
                  <a:gd name="T4" fmla="*/ 68 w 94"/>
                  <a:gd name="T5" fmla="*/ 1 h 125"/>
                  <a:gd name="T6" fmla="*/ 66 w 94"/>
                  <a:gd name="T7" fmla="*/ 4 h 125"/>
                  <a:gd name="T8" fmla="*/ 66 w 94"/>
                  <a:gd name="T9" fmla="*/ 26 h 125"/>
                  <a:gd name="T10" fmla="*/ 69 w 94"/>
                  <a:gd name="T11" fmla="*/ 29 h 125"/>
                  <a:gd name="T12" fmla="*/ 88 w 94"/>
                  <a:gd name="T13" fmla="*/ 29 h 125"/>
                  <a:gd name="T14" fmla="*/ 88 w 94"/>
                  <a:gd name="T15" fmla="*/ 119 h 125"/>
                  <a:gd name="T16" fmla="*/ 6 w 94"/>
                  <a:gd name="T17" fmla="*/ 119 h 125"/>
                  <a:gd name="T18" fmla="*/ 6 w 94"/>
                  <a:gd name="T19" fmla="*/ 7 h 125"/>
                  <a:gd name="T20" fmla="*/ 52 w 94"/>
                  <a:gd name="T21" fmla="*/ 7 h 125"/>
                  <a:gd name="T22" fmla="*/ 55 w 94"/>
                  <a:gd name="T23" fmla="*/ 4 h 125"/>
                  <a:gd name="T24" fmla="*/ 52 w 94"/>
                  <a:gd name="T25" fmla="*/ 1 h 125"/>
                  <a:gd name="T26" fmla="*/ 3 w 94"/>
                  <a:gd name="T27" fmla="*/ 1 h 125"/>
                  <a:gd name="T28" fmla="*/ 0 w 94"/>
                  <a:gd name="T29" fmla="*/ 4 h 125"/>
                  <a:gd name="T30" fmla="*/ 0 w 94"/>
                  <a:gd name="T31" fmla="*/ 122 h 125"/>
                  <a:gd name="T32" fmla="*/ 3 w 94"/>
                  <a:gd name="T33" fmla="*/ 125 h 125"/>
                  <a:gd name="T34" fmla="*/ 91 w 94"/>
                  <a:gd name="T35" fmla="*/ 125 h 125"/>
                  <a:gd name="T36" fmla="*/ 94 w 94"/>
                  <a:gd name="T37" fmla="*/ 122 h 125"/>
                  <a:gd name="T38" fmla="*/ 94 w 94"/>
                  <a:gd name="T39" fmla="*/ 26 h 125"/>
                  <a:gd name="T40" fmla="*/ 94 w 94"/>
                  <a:gd name="T41" fmla="*/ 26 h 125"/>
                  <a:gd name="T42" fmla="*/ 93 w 94"/>
                  <a:gd name="T43" fmla="*/ 23 h 125"/>
                  <a:gd name="T44" fmla="*/ 72 w 94"/>
                  <a:gd name="T45" fmla="*/ 23 h 125"/>
                  <a:gd name="T46" fmla="*/ 72 w 94"/>
                  <a:gd name="T47" fmla="*/ 11 h 125"/>
                  <a:gd name="T48" fmla="*/ 84 w 94"/>
                  <a:gd name="T49" fmla="*/ 23 h 125"/>
                  <a:gd name="T50" fmla="*/ 72 w 94"/>
                  <a:gd name="T51" fmla="*/ 2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4" h="125">
                    <a:moveTo>
                      <a:pt x="93" y="23"/>
                    </a:moveTo>
                    <a:cubicBezTo>
                      <a:pt x="71" y="2"/>
                      <a:pt x="71" y="2"/>
                      <a:pt x="71" y="2"/>
                    </a:cubicBezTo>
                    <a:cubicBezTo>
                      <a:pt x="70" y="1"/>
                      <a:pt x="69" y="0"/>
                      <a:pt x="68" y="1"/>
                    </a:cubicBezTo>
                    <a:cubicBezTo>
                      <a:pt x="67" y="1"/>
                      <a:pt x="66" y="2"/>
                      <a:pt x="66" y="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6" y="27"/>
                      <a:pt x="67" y="29"/>
                      <a:pt x="69" y="29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5" y="5"/>
                      <a:pt x="55" y="4"/>
                    </a:cubicBezTo>
                    <a:cubicBezTo>
                      <a:pt x="55" y="2"/>
                      <a:pt x="53" y="1"/>
                      <a:pt x="5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5"/>
                      <a:pt x="3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2" y="125"/>
                      <a:pt x="94" y="123"/>
                      <a:pt x="94" y="122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94" y="25"/>
                      <a:pt x="94" y="24"/>
                      <a:pt x="93" y="23"/>
                    </a:cubicBezTo>
                    <a:close/>
                    <a:moveTo>
                      <a:pt x="72" y="23"/>
                    </a:moveTo>
                    <a:cubicBezTo>
                      <a:pt x="72" y="11"/>
                      <a:pt x="72" y="11"/>
                      <a:pt x="72" y="11"/>
                    </a:cubicBezTo>
                    <a:cubicBezTo>
                      <a:pt x="84" y="23"/>
                      <a:pt x="84" y="23"/>
                      <a:pt x="84" y="23"/>
                    </a:cubicBezTo>
                    <a:lnTo>
                      <a:pt x="72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1" name="Freeform 130">
                <a:extLst>
                  <a:ext uri="{FF2B5EF4-FFF2-40B4-BE49-F238E27FC236}">
                    <a16:creationId xmlns:a16="http://schemas.microsoft.com/office/drawing/2014/main" id="{53811B8D-43A4-470F-AD5E-D66A0BF21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598" y="1260764"/>
                <a:ext cx="79949" cy="9704"/>
              </a:xfrm>
              <a:custGeom>
                <a:avLst/>
                <a:gdLst>
                  <a:gd name="T0" fmla="*/ 45 w 48"/>
                  <a:gd name="T1" fmla="*/ 0 h 6"/>
                  <a:gd name="T2" fmla="*/ 3 w 48"/>
                  <a:gd name="T3" fmla="*/ 0 h 6"/>
                  <a:gd name="T4" fmla="*/ 0 w 48"/>
                  <a:gd name="T5" fmla="*/ 3 h 6"/>
                  <a:gd name="T6" fmla="*/ 3 w 48"/>
                  <a:gd name="T7" fmla="*/ 6 h 6"/>
                  <a:gd name="T8" fmla="*/ 45 w 48"/>
                  <a:gd name="T9" fmla="*/ 6 h 6"/>
                  <a:gd name="T10" fmla="*/ 48 w 48"/>
                  <a:gd name="T11" fmla="*/ 3 h 6"/>
                  <a:gd name="T12" fmla="*/ 45 w 4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">
                    <a:moveTo>
                      <a:pt x="4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8" y="5"/>
                      <a:pt x="48" y="3"/>
                    </a:cubicBezTo>
                    <a:cubicBezTo>
                      <a:pt x="48" y="1"/>
                      <a:pt x="46" y="0"/>
                      <a:pt x="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2" name="Freeform 131">
                <a:extLst>
                  <a:ext uri="{FF2B5EF4-FFF2-40B4-BE49-F238E27FC236}">
                    <a16:creationId xmlns:a16="http://schemas.microsoft.com/office/drawing/2014/main" id="{CC797D10-0C62-4729-93C2-315469FF5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598" y="1295420"/>
                <a:ext cx="79949" cy="9704"/>
              </a:xfrm>
              <a:custGeom>
                <a:avLst/>
                <a:gdLst>
                  <a:gd name="T0" fmla="*/ 45 w 48"/>
                  <a:gd name="T1" fmla="*/ 0 h 6"/>
                  <a:gd name="T2" fmla="*/ 3 w 48"/>
                  <a:gd name="T3" fmla="*/ 0 h 6"/>
                  <a:gd name="T4" fmla="*/ 0 w 48"/>
                  <a:gd name="T5" fmla="*/ 3 h 6"/>
                  <a:gd name="T6" fmla="*/ 3 w 48"/>
                  <a:gd name="T7" fmla="*/ 6 h 6"/>
                  <a:gd name="T8" fmla="*/ 45 w 48"/>
                  <a:gd name="T9" fmla="*/ 6 h 6"/>
                  <a:gd name="T10" fmla="*/ 48 w 48"/>
                  <a:gd name="T11" fmla="*/ 3 h 6"/>
                  <a:gd name="T12" fmla="*/ 45 w 4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">
                    <a:moveTo>
                      <a:pt x="4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8" y="4"/>
                      <a:pt x="48" y="3"/>
                    </a:cubicBezTo>
                    <a:cubicBezTo>
                      <a:pt x="48" y="1"/>
                      <a:pt x="46" y="0"/>
                      <a:pt x="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3" name="Freeform 132">
                <a:extLst>
                  <a:ext uri="{FF2B5EF4-FFF2-40B4-BE49-F238E27FC236}">
                    <a16:creationId xmlns:a16="http://schemas.microsoft.com/office/drawing/2014/main" id="{FDDE4485-BE00-4BD9-900B-3454FDD79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598" y="1330077"/>
                <a:ext cx="79949" cy="9704"/>
              </a:xfrm>
              <a:custGeom>
                <a:avLst/>
                <a:gdLst>
                  <a:gd name="T0" fmla="*/ 45 w 48"/>
                  <a:gd name="T1" fmla="*/ 0 h 6"/>
                  <a:gd name="T2" fmla="*/ 3 w 48"/>
                  <a:gd name="T3" fmla="*/ 0 h 6"/>
                  <a:gd name="T4" fmla="*/ 0 w 48"/>
                  <a:gd name="T5" fmla="*/ 3 h 6"/>
                  <a:gd name="T6" fmla="*/ 3 w 48"/>
                  <a:gd name="T7" fmla="*/ 6 h 6"/>
                  <a:gd name="T8" fmla="*/ 45 w 48"/>
                  <a:gd name="T9" fmla="*/ 6 h 6"/>
                  <a:gd name="T10" fmla="*/ 48 w 48"/>
                  <a:gd name="T11" fmla="*/ 3 h 6"/>
                  <a:gd name="T12" fmla="*/ 45 w 4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">
                    <a:moveTo>
                      <a:pt x="4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8" y="4"/>
                      <a:pt x="48" y="3"/>
                    </a:cubicBezTo>
                    <a:cubicBezTo>
                      <a:pt x="48" y="1"/>
                      <a:pt x="46" y="0"/>
                      <a:pt x="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4" name="Freeform 133">
                <a:extLst>
                  <a:ext uri="{FF2B5EF4-FFF2-40B4-BE49-F238E27FC236}">
                    <a16:creationId xmlns:a16="http://schemas.microsoft.com/office/drawing/2014/main" id="{E49A03AA-8E5C-48CC-87D1-F0033F936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675" y="1227494"/>
                <a:ext cx="155690" cy="203781"/>
              </a:xfrm>
              <a:custGeom>
                <a:avLst/>
                <a:gdLst>
                  <a:gd name="T0" fmla="*/ 91 w 94"/>
                  <a:gd name="T1" fmla="*/ 118 h 124"/>
                  <a:gd name="T2" fmla="*/ 6 w 94"/>
                  <a:gd name="T3" fmla="*/ 118 h 124"/>
                  <a:gd name="T4" fmla="*/ 6 w 94"/>
                  <a:gd name="T5" fmla="*/ 3 h 124"/>
                  <a:gd name="T6" fmla="*/ 3 w 94"/>
                  <a:gd name="T7" fmla="*/ 0 h 124"/>
                  <a:gd name="T8" fmla="*/ 0 w 94"/>
                  <a:gd name="T9" fmla="*/ 3 h 124"/>
                  <a:gd name="T10" fmla="*/ 0 w 94"/>
                  <a:gd name="T11" fmla="*/ 121 h 124"/>
                  <a:gd name="T12" fmla="*/ 3 w 94"/>
                  <a:gd name="T13" fmla="*/ 124 h 124"/>
                  <a:gd name="T14" fmla="*/ 91 w 94"/>
                  <a:gd name="T15" fmla="*/ 124 h 124"/>
                  <a:gd name="T16" fmla="*/ 94 w 94"/>
                  <a:gd name="T17" fmla="*/ 121 h 124"/>
                  <a:gd name="T18" fmla="*/ 91 w 94"/>
                  <a:gd name="T19" fmla="*/ 11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24">
                    <a:moveTo>
                      <a:pt x="91" y="118"/>
                    </a:moveTo>
                    <a:cubicBezTo>
                      <a:pt x="6" y="118"/>
                      <a:pt x="6" y="118"/>
                      <a:pt x="6" y="118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2"/>
                      <a:pt x="1" y="124"/>
                      <a:pt x="3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4" y="122"/>
                      <a:pt x="94" y="121"/>
                    </a:cubicBezTo>
                    <a:cubicBezTo>
                      <a:pt x="94" y="119"/>
                      <a:pt x="92" y="118"/>
                      <a:pt x="91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5" name="Freeform 134">
                <a:extLst>
                  <a:ext uri="{FF2B5EF4-FFF2-40B4-BE49-F238E27FC236}">
                    <a16:creationId xmlns:a16="http://schemas.microsoft.com/office/drawing/2014/main" id="{89A493B8-0A2F-40C4-A974-A1079CDB7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623" y="1255219"/>
                <a:ext cx="155690" cy="205167"/>
              </a:xfrm>
              <a:custGeom>
                <a:avLst/>
                <a:gdLst>
                  <a:gd name="T0" fmla="*/ 91 w 94"/>
                  <a:gd name="T1" fmla="*/ 118 h 124"/>
                  <a:gd name="T2" fmla="*/ 6 w 94"/>
                  <a:gd name="T3" fmla="*/ 118 h 124"/>
                  <a:gd name="T4" fmla="*/ 6 w 94"/>
                  <a:gd name="T5" fmla="*/ 3 h 124"/>
                  <a:gd name="T6" fmla="*/ 3 w 94"/>
                  <a:gd name="T7" fmla="*/ 0 h 124"/>
                  <a:gd name="T8" fmla="*/ 0 w 94"/>
                  <a:gd name="T9" fmla="*/ 3 h 124"/>
                  <a:gd name="T10" fmla="*/ 0 w 94"/>
                  <a:gd name="T11" fmla="*/ 121 h 124"/>
                  <a:gd name="T12" fmla="*/ 3 w 94"/>
                  <a:gd name="T13" fmla="*/ 124 h 124"/>
                  <a:gd name="T14" fmla="*/ 91 w 94"/>
                  <a:gd name="T15" fmla="*/ 124 h 124"/>
                  <a:gd name="T16" fmla="*/ 94 w 94"/>
                  <a:gd name="T17" fmla="*/ 121 h 124"/>
                  <a:gd name="T18" fmla="*/ 91 w 94"/>
                  <a:gd name="T19" fmla="*/ 11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24">
                    <a:moveTo>
                      <a:pt x="91" y="118"/>
                    </a:moveTo>
                    <a:cubicBezTo>
                      <a:pt x="6" y="118"/>
                      <a:pt x="6" y="118"/>
                      <a:pt x="6" y="118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3"/>
                      <a:pt x="1" y="124"/>
                      <a:pt x="3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3" y="124"/>
                      <a:pt x="94" y="123"/>
                      <a:pt x="94" y="121"/>
                    </a:cubicBezTo>
                    <a:cubicBezTo>
                      <a:pt x="94" y="119"/>
                      <a:pt x="93" y="118"/>
                      <a:pt x="91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</p:grp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6E48749-994B-4539-85B7-527323BDD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0728" y="2552420"/>
              <a:ext cx="205226" cy="209100"/>
            </a:xfrm>
            <a:custGeom>
              <a:avLst/>
              <a:gdLst>
                <a:gd name="T0" fmla="*/ 104 w 125"/>
                <a:gd name="T1" fmla="*/ 0 h 126"/>
                <a:gd name="T2" fmla="*/ 40 w 125"/>
                <a:gd name="T3" fmla="*/ 0 h 126"/>
                <a:gd name="T4" fmla="*/ 19 w 125"/>
                <a:gd name="T5" fmla="*/ 20 h 126"/>
                <a:gd name="T6" fmla="*/ 0 w 125"/>
                <a:gd name="T7" fmla="*/ 42 h 126"/>
                <a:gd name="T8" fmla="*/ 0 w 125"/>
                <a:gd name="T9" fmla="*/ 103 h 126"/>
                <a:gd name="T10" fmla="*/ 22 w 125"/>
                <a:gd name="T11" fmla="*/ 126 h 126"/>
                <a:gd name="T12" fmla="*/ 84 w 125"/>
                <a:gd name="T13" fmla="*/ 126 h 126"/>
                <a:gd name="T14" fmla="*/ 106 w 125"/>
                <a:gd name="T15" fmla="*/ 106 h 126"/>
                <a:gd name="T16" fmla="*/ 125 w 125"/>
                <a:gd name="T17" fmla="*/ 85 h 126"/>
                <a:gd name="T18" fmla="*/ 125 w 125"/>
                <a:gd name="T19" fmla="*/ 21 h 126"/>
                <a:gd name="T20" fmla="*/ 104 w 125"/>
                <a:gd name="T21" fmla="*/ 0 h 126"/>
                <a:gd name="T22" fmla="*/ 100 w 125"/>
                <a:gd name="T23" fmla="*/ 103 h 126"/>
                <a:gd name="T24" fmla="*/ 84 w 125"/>
                <a:gd name="T25" fmla="*/ 120 h 126"/>
                <a:gd name="T26" fmla="*/ 22 w 125"/>
                <a:gd name="T27" fmla="*/ 120 h 126"/>
                <a:gd name="T28" fmla="*/ 6 w 125"/>
                <a:gd name="T29" fmla="*/ 103 h 126"/>
                <a:gd name="T30" fmla="*/ 6 w 125"/>
                <a:gd name="T31" fmla="*/ 42 h 126"/>
                <a:gd name="T32" fmla="*/ 19 w 125"/>
                <a:gd name="T33" fmla="*/ 26 h 126"/>
                <a:gd name="T34" fmla="*/ 19 w 125"/>
                <a:gd name="T35" fmla="*/ 85 h 126"/>
                <a:gd name="T36" fmla="*/ 40 w 125"/>
                <a:gd name="T37" fmla="*/ 106 h 126"/>
                <a:gd name="T38" fmla="*/ 81 w 125"/>
                <a:gd name="T39" fmla="*/ 106 h 126"/>
                <a:gd name="T40" fmla="*/ 84 w 125"/>
                <a:gd name="T41" fmla="*/ 103 h 126"/>
                <a:gd name="T42" fmla="*/ 81 w 125"/>
                <a:gd name="T43" fmla="*/ 100 h 126"/>
                <a:gd name="T44" fmla="*/ 40 w 125"/>
                <a:gd name="T45" fmla="*/ 100 h 126"/>
                <a:gd name="T46" fmla="*/ 25 w 125"/>
                <a:gd name="T47" fmla="*/ 85 h 126"/>
                <a:gd name="T48" fmla="*/ 25 w 125"/>
                <a:gd name="T49" fmla="*/ 25 h 126"/>
                <a:gd name="T50" fmla="*/ 84 w 125"/>
                <a:gd name="T51" fmla="*/ 25 h 126"/>
                <a:gd name="T52" fmla="*/ 100 w 125"/>
                <a:gd name="T53" fmla="*/ 42 h 126"/>
                <a:gd name="T54" fmla="*/ 100 w 125"/>
                <a:gd name="T55" fmla="*/ 103 h 126"/>
                <a:gd name="T56" fmla="*/ 119 w 125"/>
                <a:gd name="T57" fmla="*/ 85 h 126"/>
                <a:gd name="T58" fmla="*/ 106 w 125"/>
                <a:gd name="T59" fmla="*/ 100 h 126"/>
                <a:gd name="T60" fmla="*/ 106 w 125"/>
                <a:gd name="T61" fmla="*/ 42 h 126"/>
                <a:gd name="T62" fmla="*/ 84 w 125"/>
                <a:gd name="T63" fmla="*/ 19 h 126"/>
                <a:gd name="T64" fmla="*/ 25 w 125"/>
                <a:gd name="T65" fmla="*/ 19 h 126"/>
                <a:gd name="T66" fmla="*/ 40 w 125"/>
                <a:gd name="T67" fmla="*/ 6 h 126"/>
                <a:gd name="T68" fmla="*/ 104 w 125"/>
                <a:gd name="T69" fmla="*/ 6 h 126"/>
                <a:gd name="T70" fmla="*/ 119 w 125"/>
                <a:gd name="T71" fmla="*/ 21 h 126"/>
                <a:gd name="T72" fmla="*/ 119 w 125"/>
                <a:gd name="T73" fmla="*/ 8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5" h="126">
                  <a:moveTo>
                    <a:pt x="104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0"/>
                    <a:pt x="20" y="9"/>
                    <a:pt x="19" y="20"/>
                  </a:cubicBezTo>
                  <a:cubicBezTo>
                    <a:pt x="8" y="21"/>
                    <a:pt x="0" y="30"/>
                    <a:pt x="0" y="4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95" y="126"/>
                    <a:pt x="104" y="117"/>
                    <a:pt x="106" y="106"/>
                  </a:cubicBezTo>
                  <a:cubicBezTo>
                    <a:pt x="117" y="105"/>
                    <a:pt x="125" y="96"/>
                    <a:pt x="125" y="85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5" y="10"/>
                    <a:pt x="116" y="0"/>
                    <a:pt x="104" y="0"/>
                  </a:cubicBezTo>
                  <a:close/>
                  <a:moveTo>
                    <a:pt x="100" y="103"/>
                  </a:moveTo>
                  <a:cubicBezTo>
                    <a:pt x="100" y="112"/>
                    <a:pt x="93" y="120"/>
                    <a:pt x="84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13" y="120"/>
                    <a:pt x="6" y="112"/>
                    <a:pt x="6" y="10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34"/>
                    <a:pt x="12" y="27"/>
                    <a:pt x="19" y="2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97"/>
                    <a:pt x="29" y="106"/>
                    <a:pt x="4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6"/>
                    <a:pt x="84" y="105"/>
                    <a:pt x="84" y="103"/>
                  </a:cubicBezTo>
                  <a:cubicBezTo>
                    <a:pt x="84" y="102"/>
                    <a:pt x="82" y="100"/>
                    <a:pt x="81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2" y="100"/>
                    <a:pt x="25" y="93"/>
                    <a:pt x="25" y="8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3" y="25"/>
                    <a:pt x="100" y="33"/>
                    <a:pt x="100" y="42"/>
                  </a:cubicBezTo>
                  <a:lnTo>
                    <a:pt x="100" y="103"/>
                  </a:lnTo>
                  <a:close/>
                  <a:moveTo>
                    <a:pt x="119" y="85"/>
                  </a:moveTo>
                  <a:cubicBezTo>
                    <a:pt x="119" y="93"/>
                    <a:pt x="114" y="99"/>
                    <a:pt x="106" y="10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6" y="29"/>
                    <a:pt x="96" y="19"/>
                    <a:pt x="8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2"/>
                    <a:pt x="33" y="6"/>
                    <a:pt x="40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13" y="6"/>
                    <a:pt x="119" y="13"/>
                    <a:pt x="119" y="21"/>
                  </a:cubicBezTo>
                  <a:lnTo>
                    <a:pt x="119" y="8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212E35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2133DFE-A1D8-44B3-AA9C-831B59D228C7}"/>
                </a:ext>
              </a:extLst>
            </p:cNvPr>
            <p:cNvGrpSpPr/>
            <p:nvPr/>
          </p:nvGrpSpPr>
          <p:grpSpPr>
            <a:xfrm>
              <a:off x="4337475" y="3509116"/>
              <a:ext cx="277846" cy="246287"/>
              <a:chOff x="5723299" y="1620973"/>
              <a:chExt cx="277846" cy="246287"/>
            </a:xfrm>
          </p:grpSpPr>
          <p:sp>
            <p:nvSpPr>
              <p:cNvPr id="78" name="Freeform 230">
                <a:extLst>
                  <a:ext uri="{FF2B5EF4-FFF2-40B4-BE49-F238E27FC236}">
                    <a16:creationId xmlns:a16="http://schemas.microsoft.com/office/drawing/2014/main" id="{533C24C9-354C-45BD-A86B-415A2F4AD2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9256" y="1620973"/>
                <a:ext cx="181889" cy="116737"/>
              </a:xfrm>
              <a:custGeom>
                <a:avLst/>
                <a:gdLst>
                  <a:gd name="T0" fmla="*/ 110 w 110"/>
                  <a:gd name="T1" fmla="*/ 18 h 71"/>
                  <a:gd name="T2" fmla="*/ 55 w 110"/>
                  <a:gd name="T3" fmla="*/ 0 h 71"/>
                  <a:gd name="T4" fmla="*/ 0 w 110"/>
                  <a:gd name="T5" fmla="*/ 18 h 71"/>
                  <a:gd name="T6" fmla="*/ 0 w 110"/>
                  <a:gd name="T7" fmla="*/ 19 h 71"/>
                  <a:gd name="T8" fmla="*/ 0 w 110"/>
                  <a:gd name="T9" fmla="*/ 19 h 71"/>
                  <a:gd name="T10" fmla="*/ 0 w 110"/>
                  <a:gd name="T11" fmla="*/ 44 h 71"/>
                  <a:gd name="T12" fmla="*/ 3 w 110"/>
                  <a:gd name="T13" fmla="*/ 47 h 71"/>
                  <a:gd name="T14" fmla="*/ 6 w 110"/>
                  <a:gd name="T15" fmla="*/ 44 h 71"/>
                  <a:gd name="T16" fmla="*/ 6 w 110"/>
                  <a:gd name="T17" fmla="*/ 27 h 71"/>
                  <a:gd name="T18" fmla="*/ 55 w 110"/>
                  <a:gd name="T19" fmla="*/ 36 h 71"/>
                  <a:gd name="T20" fmla="*/ 104 w 110"/>
                  <a:gd name="T21" fmla="*/ 27 h 71"/>
                  <a:gd name="T22" fmla="*/ 104 w 110"/>
                  <a:gd name="T23" fmla="*/ 53 h 71"/>
                  <a:gd name="T24" fmla="*/ 52 w 110"/>
                  <a:gd name="T25" fmla="*/ 65 h 71"/>
                  <a:gd name="T26" fmla="*/ 49 w 110"/>
                  <a:gd name="T27" fmla="*/ 68 h 71"/>
                  <a:gd name="T28" fmla="*/ 52 w 110"/>
                  <a:gd name="T29" fmla="*/ 71 h 71"/>
                  <a:gd name="T30" fmla="*/ 110 w 110"/>
                  <a:gd name="T31" fmla="*/ 53 h 71"/>
                  <a:gd name="T32" fmla="*/ 110 w 110"/>
                  <a:gd name="T33" fmla="*/ 19 h 71"/>
                  <a:gd name="T34" fmla="*/ 110 w 110"/>
                  <a:gd name="T35" fmla="*/ 19 h 71"/>
                  <a:gd name="T36" fmla="*/ 110 w 110"/>
                  <a:gd name="T37" fmla="*/ 18 h 71"/>
                  <a:gd name="T38" fmla="*/ 55 w 110"/>
                  <a:gd name="T39" fmla="*/ 30 h 71"/>
                  <a:gd name="T40" fmla="*/ 6 w 110"/>
                  <a:gd name="T41" fmla="*/ 18 h 71"/>
                  <a:gd name="T42" fmla="*/ 55 w 110"/>
                  <a:gd name="T43" fmla="*/ 6 h 71"/>
                  <a:gd name="T44" fmla="*/ 104 w 110"/>
                  <a:gd name="T45" fmla="*/ 18 h 71"/>
                  <a:gd name="T46" fmla="*/ 55 w 110"/>
                  <a:gd name="T47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" h="71">
                    <a:moveTo>
                      <a:pt x="110" y="18"/>
                    </a:moveTo>
                    <a:cubicBezTo>
                      <a:pt x="110" y="7"/>
                      <a:pt x="83" y="0"/>
                      <a:pt x="55" y="0"/>
                    </a:cubicBezTo>
                    <a:cubicBezTo>
                      <a:pt x="28" y="0"/>
                      <a:pt x="0" y="7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7"/>
                      <a:pt x="3" y="47"/>
                    </a:cubicBezTo>
                    <a:cubicBezTo>
                      <a:pt x="5" y="47"/>
                      <a:pt x="6" y="46"/>
                      <a:pt x="6" y="44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16" y="33"/>
                      <a:pt x="36" y="36"/>
                      <a:pt x="55" y="36"/>
                    </a:cubicBezTo>
                    <a:cubicBezTo>
                      <a:pt x="75" y="36"/>
                      <a:pt x="95" y="33"/>
                      <a:pt x="104" y="27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7"/>
                      <a:pt x="87" y="65"/>
                      <a:pt x="52" y="65"/>
                    </a:cubicBezTo>
                    <a:cubicBezTo>
                      <a:pt x="50" y="65"/>
                      <a:pt x="49" y="66"/>
                      <a:pt x="49" y="68"/>
                    </a:cubicBezTo>
                    <a:cubicBezTo>
                      <a:pt x="49" y="69"/>
                      <a:pt x="50" y="71"/>
                      <a:pt x="52" y="71"/>
                    </a:cubicBezTo>
                    <a:cubicBezTo>
                      <a:pt x="81" y="71"/>
                      <a:pt x="110" y="65"/>
                      <a:pt x="110" y="53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8"/>
                      <a:pt x="110" y="18"/>
                    </a:cubicBezTo>
                    <a:close/>
                    <a:moveTo>
                      <a:pt x="55" y="30"/>
                    </a:moveTo>
                    <a:cubicBezTo>
                      <a:pt x="24" y="30"/>
                      <a:pt x="6" y="22"/>
                      <a:pt x="6" y="18"/>
                    </a:cubicBezTo>
                    <a:cubicBezTo>
                      <a:pt x="6" y="14"/>
                      <a:pt x="24" y="6"/>
                      <a:pt x="55" y="6"/>
                    </a:cubicBezTo>
                    <a:cubicBezTo>
                      <a:pt x="87" y="6"/>
                      <a:pt x="104" y="14"/>
                      <a:pt x="104" y="18"/>
                    </a:cubicBezTo>
                    <a:cubicBezTo>
                      <a:pt x="104" y="22"/>
                      <a:pt x="87" y="30"/>
                      <a:pt x="5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79" name="Freeform 231">
                <a:extLst>
                  <a:ext uri="{FF2B5EF4-FFF2-40B4-BE49-F238E27FC236}">
                    <a16:creationId xmlns:a16="http://schemas.microsoft.com/office/drawing/2014/main" id="{78A28271-3DBC-49B5-A716-89C1E98E3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408" y="1729168"/>
                <a:ext cx="121737" cy="74028"/>
              </a:xfrm>
              <a:custGeom>
                <a:avLst/>
                <a:gdLst>
                  <a:gd name="T0" fmla="*/ 70 w 73"/>
                  <a:gd name="T1" fmla="*/ 0 h 44"/>
                  <a:gd name="T2" fmla="*/ 67 w 73"/>
                  <a:gd name="T3" fmla="*/ 3 h 44"/>
                  <a:gd name="T4" fmla="*/ 67 w 73"/>
                  <a:gd name="T5" fmla="*/ 26 h 44"/>
                  <a:gd name="T6" fmla="*/ 18 w 73"/>
                  <a:gd name="T7" fmla="*/ 38 h 44"/>
                  <a:gd name="T8" fmla="*/ 3 w 73"/>
                  <a:gd name="T9" fmla="*/ 37 h 44"/>
                  <a:gd name="T10" fmla="*/ 0 w 73"/>
                  <a:gd name="T11" fmla="*/ 40 h 44"/>
                  <a:gd name="T12" fmla="*/ 3 w 73"/>
                  <a:gd name="T13" fmla="*/ 43 h 44"/>
                  <a:gd name="T14" fmla="*/ 18 w 73"/>
                  <a:gd name="T15" fmla="*/ 44 h 44"/>
                  <a:gd name="T16" fmla="*/ 73 w 73"/>
                  <a:gd name="T17" fmla="*/ 26 h 44"/>
                  <a:gd name="T18" fmla="*/ 73 w 73"/>
                  <a:gd name="T19" fmla="*/ 3 h 44"/>
                  <a:gd name="T20" fmla="*/ 70 w 73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44">
                    <a:moveTo>
                      <a:pt x="70" y="0"/>
                    </a:moveTo>
                    <a:cubicBezTo>
                      <a:pt x="69" y="0"/>
                      <a:pt x="67" y="1"/>
                      <a:pt x="67" y="3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30"/>
                      <a:pt x="50" y="38"/>
                      <a:pt x="18" y="38"/>
                    </a:cubicBezTo>
                    <a:cubicBezTo>
                      <a:pt x="8" y="38"/>
                      <a:pt x="3" y="37"/>
                      <a:pt x="3" y="37"/>
                    </a:cubicBezTo>
                    <a:cubicBezTo>
                      <a:pt x="2" y="37"/>
                      <a:pt x="0" y="39"/>
                      <a:pt x="0" y="40"/>
                    </a:cubicBezTo>
                    <a:cubicBezTo>
                      <a:pt x="0" y="42"/>
                      <a:pt x="1" y="43"/>
                      <a:pt x="3" y="43"/>
                    </a:cubicBezTo>
                    <a:cubicBezTo>
                      <a:pt x="3" y="43"/>
                      <a:pt x="7" y="44"/>
                      <a:pt x="18" y="44"/>
                    </a:cubicBezTo>
                    <a:cubicBezTo>
                      <a:pt x="46" y="44"/>
                      <a:pt x="73" y="38"/>
                      <a:pt x="73" y="2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1"/>
                      <a:pt x="72" y="0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80" name="Freeform 232">
                <a:extLst>
                  <a:ext uri="{FF2B5EF4-FFF2-40B4-BE49-F238E27FC236}">
                    <a16:creationId xmlns:a16="http://schemas.microsoft.com/office/drawing/2014/main" id="{A288223D-DA9B-4D82-88CE-E1F656796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9256" y="1794655"/>
                <a:ext cx="181889" cy="72605"/>
              </a:xfrm>
              <a:custGeom>
                <a:avLst/>
                <a:gdLst>
                  <a:gd name="T0" fmla="*/ 107 w 110"/>
                  <a:gd name="T1" fmla="*/ 0 h 44"/>
                  <a:gd name="T2" fmla="*/ 104 w 110"/>
                  <a:gd name="T3" fmla="*/ 3 h 44"/>
                  <a:gd name="T4" fmla="*/ 104 w 110"/>
                  <a:gd name="T5" fmla="*/ 26 h 44"/>
                  <a:gd name="T6" fmla="*/ 55 w 110"/>
                  <a:gd name="T7" fmla="*/ 38 h 44"/>
                  <a:gd name="T8" fmla="*/ 6 w 110"/>
                  <a:gd name="T9" fmla="*/ 26 h 44"/>
                  <a:gd name="T10" fmla="*/ 6 w 110"/>
                  <a:gd name="T11" fmla="*/ 7 h 44"/>
                  <a:gd name="T12" fmla="*/ 3 w 110"/>
                  <a:gd name="T13" fmla="*/ 4 h 44"/>
                  <a:gd name="T14" fmla="*/ 0 w 110"/>
                  <a:gd name="T15" fmla="*/ 7 h 44"/>
                  <a:gd name="T16" fmla="*/ 0 w 110"/>
                  <a:gd name="T17" fmla="*/ 26 h 44"/>
                  <a:gd name="T18" fmla="*/ 55 w 110"/>
                  <a:gd name="T19" fmla="*/ 44 h 44"/>
                  <a:gd name="T20" fmla="*/ 110 w 110"/>
                  <a:gd name="T21" fmla="*/ 26 h 44"/>
                  <a:gd name="T22" fmla="*/ 110 w 110"/>
                  <a:gd name="T23" fmla="*/ 3 h 44"/>
                  <a:gd name="T24" fmla="*/ 107 w 110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4">
                    <a:moveTo>
                      <a:pt x="107" y="0"/>
                    </a:moveTo>
                    <a:cubicBezTo>
                      <a:pt x="106" y="0"/>
                      <a:pt x="104" y="1"/>
                      <a:pt x="104" y="3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4" y="30"/>
                      <a:pt x="87" y="38"/>
                      <a:pt x="55" y="38"/>
                    </a:cubicBezTo>
                    <a:cubicBezTo>
                      <a:pt x="24" y="38"/>
                      <a:pt x="6" y="30"/>
                      <a:pt x="6" y="2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5" y="4"/>
                      <a:pt x="3" y="4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8"/>
                      <a:pt x="28" y="44"/>
                      <a:pt x="55" y="44"/>
                    </a:cubicBezTo>
                    <a:cubicBezTo>
                      <a:pt x="83" y="44"/>
                      <a:pt x="110" y="38"/>
                      <a:pt x="110" y="26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1"/>
                      <a:pt x="109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81" name="Freeform 233">
                <a:extLst>
                  <a:ext uri="{FF2B5EF4-FFF2-40B4-BE49-F238E27FC236}">
                    <a16:creationId xmlns:a16="http://schemas.microsoft.com/office/drawing/2014/main" id="{3D60E22A-DD99-45B9-8445-A2AC323C2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3299" y="1707814"/>
                <a:ext cx="166134" cy="81147"/>
              </a:xfrm>
              <a:custGeom>
                <a:avLst/>
                <a:gdLst>
                  <a:gd name="T0" fmla="*/ 62 w 101"/>
                  <a:gd name="T1" fmla="*/ 49 h 49"/>
                  <a:gd name="T2" fmla="*/ 62 w 101"/>
                  <a:gd name="T3" fmla="*/ 49 h 49"/>
                  <a:gd name="T4" fmla="*/ 65 w 101"/>
                  <a:gd name="T5" fmla="*/ 48 h 49"/>
                  <a:gd name="T6" fmla="*/ 75 w 101"/>
                  <a:gd name="T7" fmla="*/ 41 h 49"/>
                  <a:gd name="T8" fmla="*/ 86 w 101"/>
                  <a:gd name="T9" fmla="*/ 48 h 49"/>
                  <a:gd name="T10" fmla="*/ 91 w 101"/>
                  <a:gd name="T11" fmla="*/ 48 h 49"/>
                  <a:gd name="T12" fmla="*/ 93 w 101"/>
                  <a:gd name="T13" fmla="*/ 43 h 49"/>
                  <a:gd name="T14" fmla="*/ 89 w 101"/>
                  <a:gd name="T15" fmla="*/ 31 h 49"/>
                  <a:gd name="T16" fmla="*/ 99 w 101"/>
                  <a:gd name="T17" fmla="*/ 24 h 49"/>
                  <a:gd name="T18" fmla="*/ 99 w 101"/>
                  <a:gd name="T19" fmla="*/ 24 h 49"/>
                  <a:gd name="T20" fmla="*/ 101 w 101"/>
                  <a:gd name="T21" fmla="*/ 18 h 49"/>
                  <a:gd name="T22" fmla="*/ 96 w 101"/>
                  <a:gd name="T23" fmla="*/ 15 h 49"/>
                  <a:gd name="T24" fmla="*/ 84 w 101"/>
                  <a:gd name="T25" fmla="*/ 15 h 49"/>
                  <a:gd name="T26" fmla="*/ 80 w 101"/>
                  <a:gd name="T27" fmla="*/ 3 h 49"/>
                  <a:gd name="T28" fmla="*/ 75 w 101"/>
                  <a:gd name="T29" fmla="*/ 0 h 49"/>
                  <a:gd name="T30" fmla="*/ 75 w 101"/>
                  <a:gd name="T31" fmla="*/ 0 h 49"/>
                  <a:gd name="T32" fmla="*/ 74 w 101"/>
                  <a:gd name="T33" fmla="*/ 0 h 49"/>
                  <a:gd name="T34" fmla="*/ 29 w 101"/>
                  <a:gd name="T35" fmla="*/ 0 h 49"/>
                  <a:gd name="T36" fmla="*/ 26 w 101"/>
                  <a:gd name="T37" fmla="*/ 3 h 49"/>
                  <a:gd name="T38" fmla="*/ 29 w 101"/>
                  <a:gd name="T39" fmla="*/ 6 h 49"/>
                  <a:gd name="T40" fmla="*/ 70 w 101"/>
                  <a:gd name="T41" fmla="*/ 6 h 49"/>
                  <a:gd name="T42" fmla="*/ 67 w 101"/>
                  <a:gd name="T43" fmla="*/ 15 h 49"/>
                  <a:gd name="T44" fmla="*/ 54 w 101"/>
                  <a:gd name="T45" fmla="*/ 15 h 49"/>
                  <a:gd name="T46" fmla="*/ 50 w 101"/>
                  <a:gd name="T47" fmla="*/ 18 h 49"/>
                  <a:gd name="T48" fmla="*/ 50 w 101"/>
                  <a:gd name="T49" fmla="*/ 22 h 49"/>
                  <a:gd name="T50" fmla="*/ 3 w 101"/>
                  <a:gd name="T51" fmla="*/ 22 h 49"/>
                  <a:gd name="T52" fmla="*/ 0 w 101"/>
                  <a:gd name="T53" fmla="*/ 25 h 49"/>
                  <a:gd name="T54" fmla="*/ 3 w 101"/>
                  <a:gd name="T55" fmla="*/ 28 h 49"/>
                  <a:gd name="T56" fmla="*/ 56 w 101"/>
                  <a:gd name="T57" fmla="*/ 28 h 49"/>
                  <a:gd name="T58" fmla="*/ 57 w 101"/>
                  <a:gd name="T59" fmla="*/ 27 h 49"/>
                  <a:gd name="T60" fmla="*/ 62 w 101"/>
                  <a:gd name="T61" fmla="*/ 31 h 49"/>
                  <a:gd name="T62" fmla="*/ 58 w 101"/>
                  <a:gd name="T63" fmla="*/ 43 h 49"/>
                  <a:gd name="T64" fmla="*/ 58 w 101"/>
                  <a:gd name="T65" fmla="*/ 43 h 49"/>
                  <a:gd name="T66" fmla="*/ 23 w 101"/>
                  <a:gd name="T67" fmla="*/ 43 h 49"/>
                  <a:gd name="T68" fmla="*/ 20 w 101"/>
                  <a:gd name="T69" fmla="*/ 46 h 49"/>
                  <a:gd name="T70" fmla="*/ 23 w 101"/>
                  <a:gd name="T71" fmla="*/ 49 h 49"/>
                  <a:gd name="T72" fmla="*/ 61 w 101"/>
                  <a:gd name="T73" fmla="*/ 49 h 49"/>
                  <a:gd name="T74" fmla="*/ 62 w 101"/>
                  <a:gd name="T75" fmla="*/ 49 h 49"/>
                  <a:gd name="T76" fmla="*/ 59 w 101"/>
                  <a:gd name="T77" fmla="*/ 21 h 49"/>
                  <a:gd name="T78" fmla="*/ 68 w 101"/>
                  <a:gd name="T79" fmla="*/ 21 h 49"/>
                  <a:gd name="T80" fmla="*/ 72 w 101"/>
                  <a:gd name="T81" fmla="*/ 18 h 49"/>
                  <a:gd name="T82" fmla="*/ 75 w 101"/>
                  <a:gd name="T83" fmla="*/ 9 h 49"/>
                  <a:gd name="T84" fmla="*/ 78 w 101"/>
                  <a:gd name="T85" fmla="*/ 18 h 49"/>
                  <a:gd name="T86" fmla="*/ 83 w 101"/>
                  <a:gd name="T87" fmla="*/ 21 h 49"/>
                  <a:gd name="T88" fmla="*/ 92 w 101"/>
                  <a:gd name="T89" fmla="*/ 21 h 49"/>
                  <a:gd name="T90" fmla="*/ 84 w 101"/>
                  <a:gd name="T91" fmla="*/ 27 h 49"/>
                  <a:gd name="T92" fmla="*/ 83 w 101"/>
                  <a:gd name="T93" fmla="*/ 32 h 49"/>
                  <a:gd name="T94" fmla="*/ 86 w 101"/>
                  <a:gd name="T95" fmla="*/ 41 h 49"/>
                  <a:gd name="T96" fmla="*/ 78 w 101"/>
                  <a:gd name="T97" fmla="*/ 35 h 49"/>
                  <a:gd name="T98" fmla="*/ 75 w 101"/>
                  <a:gd name="T99" fmla="*/ 35 h 49"/>
                  <a:gd name="T100" fmla="*/ 73 w 101"/>
                  <a:gd name="T101" fmla="*/ 35 h 49"/>
                  <a:gd name="T102" fmla="*/ 65 w 101"/>
                  <a:gd name="T103" fmla="*/ 41 h 49"/>
                  <a:gd name="T104" fmla="*/ 68 w 101"/>
                  <a:gd name="T105" fmla="*/ 32 h 49"/>
                  <a:gd name="T106" fmla="*/ 66 w 101"/>
                  <a:gd name="T107" fmla="*/ 27 h 49"/>
                  <a:gd name="T108" fmla="*/ 59 w 101"/>
                  <a:gd name="T10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49">
                    <a:moveTo>
                      <a:pt x="62" y="49"/>
                    </a:move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9"/>
                      <a:pt x="64" y="49"/>
                      <a:pt x="65" y="48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7" y="49"/>
                      <a:pt x="89" y="49"/>
                      <a:pt x="91" y="48"/>
                    </a:cubicBezTo>
                    <a:cubicBezTo>
                      <a:pt x="93" y="47"/>
                      <a:pt x="93" y="45"/>
                      <a:pt x="93" y="43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101" y="22"/>
                      <a:pt x="101" y="20"/>
                      <a:pt x="101" y="18"/>
                    </a:cubicBezTo>
                    <a:cubicBezTo>
                      <a:pt x="100" y="17"/>
                      <a:pt x="98" y="15"/>
                      <a:pt x="96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1"/>
                      <a:pt x="77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1"/>
                      <a:pt x="26" y="3"/>
                    </a:cubicBezTo>
                    <a:cubicBezTo>
                      <a:pt x="26" y="5"/>
                      <a:pt x="27" y="6"/>
                      <a:pt x="29" y="6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2" y="15"/>
                      <a:pt x="51" y="17"/>
                      <a:pt x="50" y="18"/>
                    </a:cubicBezTo>
                    <a:cubicBezTo>
                      <a:pt x="50" y="20"/>
                      <a:pt x="50" y="21"/>
                      <a:pt x="5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6"/>
                      <a:pt x="1" y="28"/>
                      <a:pt x="3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7" y="28"/>
                      <a:pt x="57" y="27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1" y="43"/>
                      <a:pt x="20" y="45"/>
                      <a:pt x="20" y="46"/>
                    </a:cubicBezTo>
                    <a:cubicBezTo>
                      <a:pt x="20" y="48"/>
                      <a:pt x="21" y="49"/>
                      <a:pt x="23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lose/>
                    <a:moveTo>
                      <a:pt x="59" y="21"/>
                    </a:moveTo>
                    <a:cubicBezTo>
                      <a:pt x="68" y="21"/>
                      <a:pt x="68" y="21"/>
                      <a:pt x="68" y="21"/>
                    </a:cubicBezTo>
                    <a:cubicBezTo>
                      <a:pt x="70" y="21"/>
                      <a:pt x="72" y="20"/>
                      <a:pt x="72" y="18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20"/>
                      <a:pt x="81" y="21"/>
                      <a:pt x="83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3" y="28"/>
                      <a:pt x="82" y="30"/>
                      <a:pt x="83" y="32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7" y="35"/>
                      <a:pt x="76" y="35"/>
                      <a:pt x="75" y="35"/>
                    </a:cubicBezTo>
                    <a:cubicBezTo>
                      <a:pt x="74" y="35"/>
                      <a:pt x="73" y="35"/>
                      <a:pt x="73" y="35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9" y="30"/>
                      <a:pt x="68" y="28"/>
                      <a:pt x="66" y="27"/>
                    </a:cubicBez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66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APLS Usage graphs and MSP Reports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1" y="1235584"/>
            <a:ext cx="4561624" cy="3100388"/>
          </a:xfrm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1" y="2416504"/>
            <a:ext cx="1616448" cy="842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1" name="Straight Connector 10"/>
          <p:cNvCxnSpPr/>
          <p:nvPr/>
        </p:nvCxnSpPr>
        <p:spPr>
          <a:xfrm flipV="1">
            <a:off x="891129" y="2162051"/>
            <a:ext cx="1014539" cy="2544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6963" y="1503011"/>
            <a:ext cx="1813021" cy="1055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837" y="2162051"/>
            <a:ext cx="2509389" cy="14557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" name="TextBox 18"/>
          <p:cNvSpPr txBox="1"/>
          <p:nvPr/>
        </p:nvSpPr>
        <p:spPr>
          <a:xfrm>
            <a:off x="120286" y="1777234"/>
            <a:ext cx="1159274" cy="623248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Graph showing usage over a period of time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85283" y="1503012"/>
            <a:ext cx="2575689" cy="438582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For MSPs to generate periodic reports to be sent for billing purpose</a:t>
            </a:r>
          </a:p>
        </p:txBody>
      </p:sp>
    </p:spTree>
    <p:extLst>
      <p:ext uri="{BB962C8B-B14F-4D97-AF65-F5344CB8AC3E}">
        <p14:creationId xmlns:p14="http://schemas.microsoft.com/office/powerpoint/2010/main" val="3537015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Site Admin REST API</a:t>
            </a:r>
          </a:p>
        </p:txBody>
      </p:sp>
    </p:spTree>
    <p:extLst>
      <p:ext uri="{BB962C8B-B14F-4D97-AF65-F5344CB8AC3E}">
        <p14:creationId xmlns:p14="http://schemas.microsoft.com/office/powerpoint/2010/main" val="247357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Site Admin Authentication</a:t>
            </a:r>
          </a:p>
          <a:p>
            <a:r>
              <a:rPr lang="en-US" sz="2000" dirty="0"/>
              <a:t>Domains</a:t>
            </a:r>
          </a:p>
          <a:p>
            <a:r>
              <a:rPr lang="en-US" sz="2000" dirty="0"/>
              <a:t>Projects</a:t>
            </a:r>
          </a:p>
          <a:p>
            <a:r>
              <a:rPr lang="en-US" sz="2000" dirty="0"/>
              <a:t>Site Users</a:t>
            </a:r>
          </a:p>
          <a:p>
            <a:r>
              <a:rPr lang="en-US" sz="2000" dirty="0"/>
              <a:t>Projects Users</a:t>
            </a:r>
          </a:p>
          <a:p>
            <a:r>
              <a:rPr lang="en-US" sz="2000" dirty="0"/>
              <a:t>Project Extensions</a:t>
            </a:r>
          </a:p>
          <a:p>
            <a:r>
              <a:rPr lang="en-US" sz="2000" dirty="0"/>
              <a:t>Site Extensions</a:t>
            </a:r>
          </a:p>
          <a:p>
            <a:r>
              <a:rPr lang="en-US" sz="2000" dirty="0"/>
              <a:t>Site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6376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71"/>
            <a:ext cx="7650139" cy="401005"/>
          </a:xfrm>
        </p:spPr>
        <p:txBody>
          <a:bodyPr/>
          <a:lstStyle/>
          <a:p>
            <a:r>
              <a:rPr lang="en-US" dirty="0"/>
              <a:t>Site Admin REST APIs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30252"/>
              </p:ext>
            </p:extLst>
          </p:nvPr>
        </p:nvGraphicFramePr>
        <p:xfrm>
          <a:off x="76200" y="419183"/>
          <a:ext cx="8077200" cy="4532867"/>
        </p:xfrm>
        <a:graphic>
          <a:graphicData uri="http://schemas.openxmlformats.org/drawingml/2006/table">
            <a:tbl>
              <a:tblPr/>
              <a:tblGrid>
                <a:gridCol w="111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HTTP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1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createUser(User user)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getAllUsers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getUser(String userName)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updateUser(String userName, User user)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deleteUser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/site-users/{user}/active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activeUser(String userName)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/site-users/{user}/deactive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deactiveUser(String userName)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/site-users/{user}/projects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Projects getUserProjects(String userName)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04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Users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domains/{domain}/projects/{project}/users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addNonAdminUserToProject(String domain, String project,User user)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domains/{domain}/projects/{project}/users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getAllUsersInProject(String domain,String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domains/{domain}/projects/{project}/users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removeUserFromProject(String domain, String project, User user)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0044"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createProject(String domain, Project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Projects getAllProjects(String domain)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Projects getProject(String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deleteProject(String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/domains/{domain}/projects/{project}/remove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removeProject(String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/domains/{domain}/projects/{project}/active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activeProject(String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/domains/{domain}/projects/{project}/deactive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deactiveProject(String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/domains/{domain}/projectsrestore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restoreProject(String domain, Project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/domains/{domain}/projects/import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importProjectFromMultipartData(InMultiPart inMultiPart)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/domains/{domain}/projects/{project}/export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StreamingOutgoingObject exportProject(String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00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Maintenance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/projects/{project}/maintenance/tasks/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verifyProject(String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/projects/{project}/maintenance/tasks/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readTaskStatus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00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Extensions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/projects/{project}/extensions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enableExtensionsForProject(String domain, String project, Extensions extensions)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/projects/{project}/extensions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getEnabledExtensionsForProject(String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5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/extensions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getExtensions(String domain, String project)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004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Parameter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/site-params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SiteParams getAllParams()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/site-params/{param}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getParamValue(String paramName)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/site-params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SiteParam setParamValue(SiteParam param)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/site-params/{param}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removeParam( String paramName)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0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/site-params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SiteParam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createParamValue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SiteParam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4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https://admhelp.microfocus.com/alm/en/15.00/SA_REST_API/Default.htm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Help Document</a:t>
            </a:r>
          </a:p>
        </p:txBody>
      </p:sp>
    </p:spTree>
    <p:extLst>
      <p:ext uri="{BB962C8B-B14F-4D97-AF65-F5344CB8AC3E}">
        <p14:creationId xmlns:p14="http://schemas.microsoft.com/office/powerpoint/2010/main" val="1894025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ALM Client Launcher</a:t>
            </a:r>
          </a:p>
        </p:txBody>
      </p:sp>
    </p:spTree>
    <p:extLst>
      <p:ext uri="{BB962C8B-B14F-4D97-AF65-F5344CB8AC3E}">
        <p14:creationId xmlns:p14="http://schemas.microsoft.com/office/powerpoint/2010/main" val="138081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ALM Client Launcher is a lightweight, portable, and flexible tool that enables you to run an ALM client on any Windows machine without the need of downloading it from an ALM server and without Windows administrator permissions.</a:t>
            </a:r>
          </a:p>
          <a:p>
            <a:r>
              <a:rPr lang="en-US" sz="2000" dirty="0"/>
              <a:t>As an administrator you can package and store the ALM client on USB devices, local or remote storage, shared folders, etc.</a:t>
            </a:r>
          </a:p>
          <a:p>
            <a:r>
              <a:rPr lang="en-US" sz="2000" dirty="0"/>
              <a:t>Launcher itself without ALM client files cannot work with ALM.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947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90" y="429811"/>
            <a:ext cx="7733824" cy="730997"/>
          </a:xfrm>
        </p:spPr>
        <p:txBody>
          <a:bodyPr/>
          <a:lstStyle/>
          <a:p>
            <a:r>
              <a:rPr lang="en-US" dirty="0"/>
              <a:t>SSO for On premise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6976C3-DBE6-467D-B3A0-6196CCCF7E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225" y="1819873"/>
            <a:ext cx="64058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E35"/>
                </a:solidFill>
              </a:rPr>
              <a:t>Improved SSO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E35"/>
                </a:solidFill>
              </a:rPr>
              <a:t>One solution for on-Prem and SaaS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E35"/>
                </a:solidFill>
              </a:rPr>
              <a:t>Support for standard IDPs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E35"/>
                </a:solidFill>
              </a:rPr>
              <a:t>Support both user interactions and integrations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E35"/>
                </a:solidFill>
              </a:rPr>
              <a:t>Support SAML 2.0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E35"/>
              </a:solidFill>
            </a:endParaRPr>
          </a:p>
        </p:txBody>
      </p:sp>
      <p:sp>
        <p:nvSpPr>
          <p:cNvPr id="5" name="AutoShape 2" descr="Image result for sso blue icon"/>
          <p:cNvSpPr>
            <a:spLocks noChangeAspect="1" noChangeArrowheads="1"/>
          </p:cNvSpPr>
          <p:nvPr/>
        </p:nvSpPr>
        <p:spPr bwMode="auto">
          <a:xfrm>
            <a:off x="47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212E35"/>
              </a:solidFill>
            </a:endParaRPr>
          </a:p>
        </p:txBody>
      </p:sp>
      <p:pic>
        <p:nvPicPr>
          <p:cNvPr id="2052" name="Picture 4" descr="Image result for sso blu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39" y="1336014"/>
            <a:ext cx="3949348" cy="280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66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Admin downloads ALM client</a:t>
            </a:r>
          </a:p>
          <a:p>
            <a:r>
              <a:rPr lang="en-US" sz="1400" dirty="0"/>
              <a:t>Put ALM launcher inside the client files</a:t>
            </a:r>
          </a:p>
          <a:p>
            <a:r>
              <a:rPr lang="en-US" sz="1400" dirty="0"/>
              <a:t>Delete *.cab inside the client files(The step is optional to make size smaller)</a:t>
            </a:r>
          </a:p>
          <a:p>
            <a:r>
              <a:rPr lang="en-US" sz="1400" dirty="0"/>
              <a:t>Write a bat file with below command, save to same level as the ALM client folder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“{ALM client folder name}\ALMClientLauncher.exe" -</a:t>
            </a:r>
            <a:r>
              <a:rPr lang="en-US" sz="1000" dirty="0" err="1"/>
              <a:t>url</a:t>
            </a:r>
            <a:r>
              <a:rPr lang="en-US" sz="1000" dirty="0"/>
              <a:t>=http(s)://{ALM server}:{port}/</a:t>
            </a:r>
            <a:r>
              <a:rPr lang="en-US" sz="1000" dirty="0" err="1"/>
              <a:t>qcbin</a:t>
            </a:r>
            <a:endParaRPr lang="en-US" sz="1000" dirty="0"/>
          </a:p>
          <a:p>
            <a:r>
              <a:rPr lang="en-US" sz="1400" dirty="0"/>
              <a:t>Zip the client folder along with the bat file</a:t>
            </a:r>
          </a:p>
          <a:p>
            <a:r>
              <a:rPr lang="en-US" sz="1400" dirty="0"/>
              <a:t>Put the file to {Deployment path}\</a:t>
            </a:r>
            <a:r>
              <a:rPr lang="en-US" sz="1400" dirty="0" err="1"/>
              <a:t>webapps</a:t>
            </a:r>
            <a:r>
              <a:rPr lang="en-US" sz="1400" dirty="0"/>
              <a:t>\</a:t>
            </a:r>
            <a:r>
              <a:rPr lang="en-US" sz="1400" dirty="0" err="1"/>
              <a:t>qcbin</a:t>
            </a:r>
            <a:r>
              <a:rPr lang="en-US" sz="1400" dirty="0"/>
              <a:t>\Apps</a:t>
            </a:r>
          </a:p>
          <a:p>
            <a:r>
              <a:rPr lang="en-US" sz="1400" dirty="0"/>
              <a:t>Edit </a:t>
            </a:r>
            <a:r>
              <a:rPr lang="en-US" sz="1400" dirty="0" err="1"/>
              <a:t>index.jsp</a:t>
            </a:r>
            <a:r>
              <a:rPr lang="en-US" sz="1400" dirty="0"/>
              <a:t> under {Deployment path}\</a:t>
            </a:r>
            <a:r>
              <a:rPr lang="en-US" sz="1400" dirty="0" err="1"/>
              <a:t>webapps</a:t>
            </a:r>
            <a:r>
              <a:rPr lang="en-US" sz="1400" dirty="0"/>
              <a:t>\</a:t>
            </a:r>
            <a:r>
              <a:rPr lang="en-US" sz="1400" dirty="0" err="1"/>
              <a:t>qcbin</a:t>
            </a:r>
            <a:r>
              <a:rPr lang="en-US" sz="1400" dirty="0"/>
              <a:t>\, add a line to list section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&lt;li&gt;&lt;a </a:t>
            </a:r>
            <a:r>
              <a:rPr lang="en-US" sz="1000" dirty="0" err="1"/>
              <a:t>href</a:t>
            </a:r>
            <a:r>
              <a:rPr lang="en-US" sz="1000" dirty="0"/>
              <a:t>="./Apps/{Zipped file name}" title=“{Tooltip for the link}"&gt;ALM Client Package With Launcher&lt;/a&gt;</a:t>
            </a:r>
          </a:p>
          <a:p>
            <a:r>
              <a:rPr lang="en-US" sz="1400" dirty="0"/>
              <a:t>Normal user download ALM client with launcher from </a:t>
            </a:r>
            <a:r>
              <a:rPr lang="en-US" sz="1400" dirty="0" err="1"/>
              <a:t>qcbin</a:t>
            </a:r>
            <a:endParaRPr lang="en-US" sz="1400" dirty="0"/>
          </a:p>
          <a:p>
            <a:r>
              <a:rPr lang="en-US" sz="1400" dirty="0"/>
              <a:t>Unzip the file and run the bat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4121683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76350"/>
            <a:ext cx="4114800" cy="3311525"/>
          </a:xfrm>
          <a:prstGeom prst="rect">
            <a:avLst/>
          </a:prstGeom>
          <a:blipFill>
            <a:blip r:embed="rId2"/>
            <a:stretch>
              <a:fillRect l="1852" t="3779" r="-806" b="-11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280160"/>
            <a:ext cx="4114800" cy="3307715"/>
          </a:xfrm>
          <a:prstGeom prst="rect">
            <a:avLst/>
          </a:prstGeom>
          <a:blipFill>
            <a:blip r:embed="rId3"/>
            <a:srcRect/>
            <a:stretch>
              <a:fillRect t="-115" r="-53854" b="586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2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Users do not need to install ALM Platform Loader</a:t>
            </a:r>
          </a:p>
          <a:p>
            <a:r>
              <a:rPr lang="en-US" sz="2000" dirty="0"/>
              <a:t>All client files are zipped so that the download time cost will be reduced</a:t>
            </a:r>
          </a:p>
          <a:p>
            <a:r>
              <a:rPr lang="en-US" sz="2000" dirty="0"/>
              <a:t>Users can download using any browser</a:t>
            </a:r>
          </a:p>
          <a:p>
            <a:r>
              <a:rPr lang="en-US" sz="2000" dirty="0"/>
              <a:t>Users do not need to know the ALM server URL</a:t>
            </a:r>
          </a:p>
          <a:p>
            <a:r>
              <a:rPr lang="en-US" sz="2000" dirty="0"/>
              <a:t>Admin can distribute the ALM client (with launcher) in different ways</a:t>
            </a:r>
          </a:p>
          <a:p>
            <a:r>
              <a:rPr lang="en-GB" sz="2000" dirty="0"/>
              <a:t>Run ALM client independently without IE browser</a:t>
            </a:r>
          </a:p>
          <a:p>
            <a:r>
              <a:rPr lang="en-GB" sz="2000" dirty="0"/>
              <a:t>No need to add URL to IE Trusted Sites!  (a SaaS issue)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740601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Launch lab management</a:t>
            </a:r>
          </a:p>
          <a:p>
            <a:r>
              <a:rPr lang="en-US" sz="2000" dirty="0"/>
              <a:t>Open entity link by ALM client launcher</a:t>
            </a:r>
          </a:p>
          <a:p>
            <a:r>
              <a:rPr lang="en-US" sz="2000" dirty="0"/>
              <a:t>Register ALM client for current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ALMClientLauncher.exe -</a:t>
            </a:r>
            <a:r>
              <a:rPr lang="en-US" sz="1600" dirty="0" err="1"/>
              <a:t>reg</a:t>
            </a:r>
            <a:r>
              <a:rPr lang="en-US" sz="1600" dirty="0"/>
              <a:t> or ALMClientLauncher.exe –r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Unregister ALM client for current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ALMClientLauncher.exe – </a:t>
            </a:r>
            <a:r>
              <a:rPr lang="en-US" sz="1600" dirty="0" err="1"/>
              <a:t>unreg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the Launcher do?</a:t>
            </a:r>
          </a:p>
        </p:txBody>
      </p:sp>
    </p:spTree>
    <p:extLst>
      <p:ext uri="{BB962C8B-B14F-4D97-AF65-F5344CB8AC3E}">
        <p14:creationId xmlns:p14="http://schemas.microsoft.com/office/powerpoint/2010/main" val="2336079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Available on marketplace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hlinkClick r:id="rId2"/>
              </a:rPr>
              <a:t>https://marketplace.microfocus.com/appdelivery/content/alm-client-launcher</a:t>
            </a:r>
            <a:endParaRPr lang="en-US" sz="1200" dirty="0"/>
          </a:p>
          <a:p>
            <a:r>
              <a:rPr lang="en-US" sz="2000" dirty="0"/>
              <a:t>Online help document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hlinkClick r:id="rId3"/>
              </a:rPr>
              <a:t>https://admhelp.microfocus.com/alm/ALM_Client_Launcher/ALM_Client_Launcher_Guide.pdf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</a:t>
            </a:r>
          </a:p>
        </p:txBody>
      </p:sp>
    </p:spTree>
    <p:extLst>
      <p:ext uri="{BB962C8B-B14F-4D97-AF65-F5344CB8AC3E}">
        <p14:creationId xmlns:p14="http://schemas.microsoft.com/office/powerpoint/2010/main" val="1747415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15 Others</a:t>
            </a:r>
          </a:p>
        </p:txBody>
      </p:sp>
    </p:spTree>
    <p:extLst>
      <p:ext uri="{BB962C8B-B14F-4D97-AF65-F5344CB8AC3E}">
        <p14:creationId xmlns:p14="http://schemas.microsoft.com/office/powerpoint/2010/main" val="3976499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Introduced from ALM 12.55 P4</a:t>
            </a:r>
          </a:p>
          <a:p>
            <a:r>
              <a:rPr lang="en-US" altLang="zh-CN" sz="2000" dirty="0"/>
              <a:t>Set site parameter ENABLE_AUDIT = Y to enable </a:t>
            </a:r>
            <a:r>
              <a:rPr lang="en-US" sz="2000" dirty="0"/>
              <a:t>audit ALM sessions</a:t>
            </a:r>
          </a:p>
          <a:p>
            <a:r>
              <a:rPr lang="en-US" sz="2000" dirty="0"/>
              <a:t>Add more informative content and critical events, e.g. login session, connected project. It will be easier to map the audit log with sessions history in database for audit purpose.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[QCCR1J100858] Need Audit Log - Updated to include additional info for GIS Audit Requirement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042178"/>
            <a:ext cx="5257800" cy="1545696"/>
          </a:xfrm>
          <a:prstGeom prst="rect">
            <a:avLst/>
          </a:prstGeom>
          <a:blipFill>
            <a:blip r:embed="rId2"/>
            <a:srcRect/>
            <a:stretch>
              <a:fillRect r="-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0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Introduced from ALM 12.60 P2</a:t>
            </a:r>
          </a:p>
          <a:p>
            <a:r>
              <a:rPr lang="en-US" sz="2000" dirty="0"/>
              <a:t>Locate </a:t>
            </a:r>
            <a:r>
              <a:rPr lang="en-US" sz="2000" dirty="0" err="1"/>
              <a:t>ExcelAddIn.dll.config</a:t>
            </a:r>
            <a:r>
              <a:rPr lang="en-US" sz="2000" dirty="0"/>
              <a:t> under </a:t>
            </a:r>
            <a:r>
              <a:rPr lang="pt-BR" sz="2000" dirty="0"/>
              <a:t>C:\Program Files (x86)\Micro Focus\Addins</a:t>
            </a:r>
            <a:endParaRPr lang="en-US" sz="2000" dirty="0"/>
          </a:p>
          <a:p>
            <a:r>
              <a:rPr lang="en-US" sz="2000" dirty="0"/>
              <a:t>Edit it and change highlighted value to “Y”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&lt;add key="CLIENT_CERTIFICATE_REQUIRED" value="</a:t>
            </a:r>
            <a:r>
              <a:rPr lang="en-US" sz="1600" dirty="0">
                <a:solidFill>
                  <a:srgbClr val="FF3300"/>
                </a:solidFill>
              </a:rPr>
              <a:t>Y</a:t>
            </a:r>
            <a:r>
              <a:rPr lang="en-US" sz="1600" dirty="0"/>
              <a:t>"/&gt;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During authentication in Excel Upload </a:t>
            </a:r>
            <a:r>
              <a:rPr lang="en-US" sz="2000" dirty="0" err="1"/>
              <a:t>Addin</a:t>
            </a:r>
            <a:r>
              <a:rPr lang="en-US" sz="2000" dirty="0"/>
              <a:t>, a popup for selecting certificate will be displayed.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QCCR1J101498: Client Certificate option to be added to REST based Upload Excel </a:t>
            </a:r>
            <a:r>
              <a:rPr lang="en-US" dirty="0" err="1"/>
              <a:t>Addin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2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Site parameter : DISABLE_CLEARHISTORY</a:t>
            </a:r>
          </a:p>
          <a:p>
            <a:r>
              <a:rPr lang="en-US" sz="2000" dirty="0"/>
              <a:t>When the parameter equals “Y”, the clear history menu item in ALM client will be invisible.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QCCR1J87528: How to disable the clear history permanently on site admin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14800" cy="2016125"/>
          </a:xfrm>
          <a:prstGeom prst="rect">
            <a:avLst/>
          </a:prstGeom>
          <a:blipFill>
            <a:blip r:embed="rId2"/>
            <a:srcRect/>
            <a:stretch>
              <a:fillRect l="40426" r="-90" b="1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3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Put attached file in repository folder: {ALM repository}\</a:t>
            </a:r>
            <a:r>
              <a:rPr lang="en-US" altLang="zh-CN" sz="1600" dirty="0" err="1"/>
              <a:t>sa</a:t>
            </a:r>
            <a:r>
              <a:rPr lang="en-US" altLang="zh-CN" sz="1600" dirty="0"/>
              <a:t>\</a:t>
            </a:r>
            <a:r>
              <a:rPr lang="en-US" altLang="zh-CN" sz="1600" dirty="0" err="1"/>
              <a:t>DomsInfo</a:t>
            </a:r>
            <a:r>
              <a:rPr lang="en-US" altLang="zh-CN" sz="1600" dirty="0"/>
              <a:t>\Configuration</a:t>
            </a:r>
            <a:endParaRPr lang="zh-CN" altLang="en-US" sz="1600" dirty="0"/>
          </a:p>
          <a:p>
            <a:r>
              <a:rPr lang="en-US" altLang="zh-CN" sz="1600" dirty="0"/>
              <a:t>Configure the xml file accordingly. Logical "Or"</a:t>
            </a:r>
            <a:r>
              <a:rPr lang="zh-CN" altLang="en-US" sz="1600" dirty="0"/>
              <a:t>  </a:t>
            </a:r>
            <a:r>
              <a:rPr lang="en-US" altLang="zh-CN" sz="1600" dirty="0"/>
              <a:t>between </a:t>
            </a:r>
            <a:r>
              <a:rPr lang="en-US" altLang="zh-CN" sz="1600" dirty="0" err="1"/>
              <a:t>ServerLogFilter</a:t>
            </a:r>
            <a:r>
              <a:rPr lang="en-US" altLang="zh-CN" sz="1600" dirty="0"/>
              <a:t> sections. Logical "And" between conditions inside each </a:t>
            </a:r>
            <a:r>
              <a:rPr lang="en-US" altLang="zh-CN" sz="1600" dirty="0" err="1"/>
              <a:t>ServerLogFilter</a:t>
            </a:r>
            <a:r>
              <a:rPr lang="en-US" altLang="zh-CN" sz="1600" dirty="0"/>
              <a:t> section.</a:t>
            </a:r>
          </a:p>
          <a:p>
            <a:r>
              <a:rPr lang="en-US" sz="1600" dirty="0"/>
              <a:t>Change log settings to Debug or Flow in Site Admin to enable</a:t>
            </a:r>
          </a:p>
          <a:p>
            <a:r>
              <a:rPr lang="en-US" sz="1600" dirty="0"/>
              <a:t>Change log settings to Warning or Errors in Site Admin to disable or delete the file</a:t>
            </a:r>
          </a:p>
          <a:p>
            <a:r>
              <a:rPr lang="en-US" sz="1600" dirty="0"/>
              <a:t>Only Debug and Flow level log will be filtered.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QCCR1J100008: Separate LOG Option for ALI Extension (VW)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65745"/>
              </p:ext>
            </p:extLst>
          </p:nvPr>
        </p:nvGraphicFramePr>
        <p:xfrm>
          <a:off x="7010400" y="4019550"/>
          <a:ext cx="1631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Packager Shell Object" showAsIcon="1" r:id="rId3" imgW="1631880" imgH="524880" progId="Package">
                  <p:embed/>
                </p:oleObj>
              </mc:Choice>
              <mc:Fallback>
                <p:oleObj name="Packager Shell Object" showAsIcon="1" r:id="rId3" imgW="16318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0400" y="4019550"/>
                        <a:ext cx="16319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5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472FDA-CA7A-425F-8649-69DAC0380853}"/>
              </a:ext>
            </a:extLst>
          </p:cNvPr>
          <p:cNvSpPr/>
          <p:nvPr/>
        </p:nvSpPr>
        <p:spPr bwMode="ltGray">
          <a:xfrm>
            <a:off x="0" y="819150"/>
            <a:ext cx="9144000" cy="373380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 dirty="0" err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0089" y="321955"/>
            <a:ext cx="7733824" cy="730997"/>
          </a:xfrm>
        </p:spPr>
        <p:txBody>
          <a:bodyPr/>
          <a:lstStyle/>
          <a:p>
            <a:r>
              <a:rPr lang="en-US" sz="2700" dirty="0"/>
              <a:t>Single Sign On</a:t>
            </a:r>
          </a:p>
        </p:txBody>
      </p:sp>
      <p:sp>
        <p:nvSpPr>
          <p:cNvPr id="11" name="AutoShape 6" descr="âCustomer name card icon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âCustomer name card icon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ight Triangle 31"/>
          <p:cNvSpPr>
            <a:spLocks/>
          </p:cNvSpPr>
          <p:nvPr/>
        </p:nvSpPr>
        <p:spPr bwMode="ltGray">
          <a:xfrm rot="10800000" flipH="1">
            <a:off x="1419167" y="1357942"/>
            <a:ext cx="6124633" cy="2557728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ight Triangle 25"/>
          <p:cNvSpPr>
            <a:spLocks/>
          </p:cNvSpPr>
          <p:nvPr/>
        </p:nvSpPr>
        <p:spPr bwMode="ltGray">
          <a:xfrm flipH="1">
            <a:off x="1364811" y="1378475"/>
            <a:ext cx="6124633" cy="255772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 b="1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1083621"/>
            <a:ext cx="2281317" cy="869876"/>
            <a:chOff x="914400" y="1203601"/>
            <a:chExt cx="2128736" cy="696048"/>
          </a:xfrm>
          <a:solidFill>
            <a:schemeClr val="bg1"/>
          </a:solidFill>
        </p:grpSpPr>
        <p:sp>
          <p:nvSpPr>
            <p:cNvPr id="2" name="Rounded Rectangle 1"/>
            <p:cNvSpPr/>
            <p:nvPr/>
          </p:nvSpPr>
          <p:spPr bwMode="ltGray">
            <a:xfrm>
              <a:off x="914400" y="1203601"/>
              <a:ext cx="2128736" cy="696048"/>
            </a:xfrm>
            <a:prstGeom prst="roundRect">
              <a:avLst/>
            </a:prstGeom>
            <a:grp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Identity Provider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IdP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194" name="Picture 2" descr="ç¸å³å¾ç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328827"/>
              <a:ext cx="461045" cy="461045"/>
            </a:xfrm>
            <a:prstGeom prst="rect">
              <a:avLst/>
            </a:prstGeom>
            <a:grpFill/>
          </p:spPr>
        </p:pic>
      </p:grpSp>
      <p:grpSp>
        <p:nvGrpSpPr>
          <p:cNvPr id="5" name="Group 4"/>
          <p:cNvGrpSpPr/>
          <p:nvPr/>
        </p:nvGrpSpPr>
        <p:grpSpPr>
          <a:xfrm>
            <a:off x="5485869" y="1083621"/>
            <a:ext cx="2286529" cy="869876"/>
            <a:chOff x="4419600" y="1203601"/>
            <a:chExt cx="2133600" cy="696048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 bwMode="ltGray">
            <a:xfrm>
              <a:off x="4419600" y="1203601"/>
              <a:ext cx="2133600" cy="696048"/>
            </a:xfrm>
            <a:prstGeom prst="roundRect">
              <a:avLst/>
            </a:prstGeom>
            <a:grp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Service Provider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(SP)</a:t>
              </a:r>
            </a:p>
          </p:txBody>
        </p:sp>
        <p:pic>
          <p:nvPicPr>
            <p:cNvPr id="8196" name="Picture 4" descr="âservice provider iconâçå¾çæç´¢ç»æ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420025"/>
              <a:ext cx="376136" cy="278648"/>
            </a:xfrm>
            <a:prstGeom prst="rect">
              <a:avLst/>
            </a:prstGeom>
            <a:grpFill/>
          </p:spPr>
        </p:pic>
      </p:grpSp>
      <p:sp>
        <p:nvSpPr>
          <p:cNvPr id="13" name="Rounded Rectangle 12"/>
          <p:cNvSpPr/>
          <p:nvPr/>
        </p:nvSpPr>
        <p:spPr bwMode="ltGray">
          <a:xfrm>
            <a:off x="1066800" y="3460056"/>
            <a:ext cx="2281317" cy="8698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Customer</a:t>
            </a:r>
          </a:p>
        </p:txBody>
      </p:sp>
      <p:pic>
        <p:nvPicPr>
          <p:cNvPr id="8206" name="Picture 14" descr="ç¸å³å¾ç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25" y="3668262"/>
            <a:ext cx="424318" cy="4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 bwMode="ltGray">
          <a:xfrm>
            <a:off x="5491081" y="3460056"/>
            <a:ext cx="2281317" cy="86987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ALM Server</a:t>
            </a:r>
          </a:p>
        </p:txBody>
      </p:sp>
      <p:pic>
        <p:nvPicPr>
          <p:cNvPr id="8212" name="Picture 20" descr="Server 2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1" y="3721700"/>
            <a:ext cx="403097" cy="4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319483" y="1240121"/>
            <a:ext cx="213775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1638" y="895350"/>
            <a:ext cx="1388250" cy="3181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bg1">
                    <a:lumMod val="50000"/>
                  </a:schemeClr>
                </a:solidFill>
                <a:latin typeface="+mn-lt"/>
                <a:ea typeface="Roboto Light" charset="0"/>
                <a:cs typeface="Roboto Light" charset="0"/>
              </a:rPr>
              <a:t>SAML Trust</a:t>
            </a:r>
            <a:endParaRPr lang="en-US" sz="1467" dirty="0">
              <a:solidFill>
                <a:schemeClr val="bg1">
                  <a:lumMod val="50000"/>
                </a:schemeClr>
              </a:solidFill>
              <a:latin typeface="+mn-lt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9123" y="2515897"/>
            <a:ext cx="1714897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r>
              <a:rPr lang="en-US" sz="2000" dirty="0">
                <a:latin typeface="+mn-lt"/>
                <a:ea typeface="Roboto Light" charset="0"/>
                <a:cs typeface="Roboto Light" charset="0"/>
              </a:rPr>
              <a:t>SAML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1566" y="2515897"/>
            <a:ext cx="1714897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r>
              <a:rPr lang="en-US" sz="2000" dirty="0">
                <a:latin typeface="+mn-lt"/>
                <a:ea typeface="Roboto Light" charset="0"/>
                <a:cs typeface="Roboto Light" charset="0"/>
              </a:rPr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3221833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Select CAC Authentication</a:t>
            </a:r>
          </a:p>
          <a:p>
            <a:pPr lvl="1"/>
            <a:r>
              <a:rPr lang="en-US" sz="1600" dirty="0"/>
              <a:t>Click Authenticate </a:t>
            </a:r>
          </a:p>
          <a:p>
            <a:pPr lvl="1"/>
            <a:r>
              <a:rPr lang="en-US" sz="1600" dirty="0"/>
              <a:t>Select certificate in popup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[BV Excel] BV Excel Add-in supports CAC and </a:t>
            </a:r>
            <a:r>
              <a:rPr lang="en-US" dirty="0" err="1"/>
              <a:t>SiteMinder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1280161"/>
            <a:ext cx="3124200" cy="2967990"/>
          </a:xfrm>
          <a:prstGeom prst="rect">
            <a:avLst/>
          </a:prstGeom>
          <a:blipFill>
            <a:blip r:embed="rId2"/>
            <a:srcRect/>
            <a:stretch>
              <a:fillRect t="-129" r="-1985" b="4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15 System Requirements Change</a:t>
            </a:r>
          </a:p>
        </p:txBody>
      </p:sp>
    </p:spTree>
    <p:extLst>
      <p:ext uri="{BB962C8B-B14F-4D97-AF65-F5344CB8AC3E}">
        <p14:creationId xmlns:p14="http://schemas.microsoft.com/office/powerpoint/2010/main" val="1371415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MS SQL 2017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19c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Windows Server 2019 for both server and 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Windows 10 1809</a:t>
            </a:r>
          </a:p>
          <a:p>
            <a:r>
              <a:rPr lang="en-US" dirty="0"/>
              <a:t>Removed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Windows Server 2008 R2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5425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Flow SSO</a:t>
            </a:r>
            <a:br>
              <a:rPr lang="en-US" dirty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864" y="1206798"/>
            <a:ext cx="2480348" cy="3139321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User tries to connect to ALM services or resources from browser.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ALM server check the validity of Access token.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Get redirect to SP when Access token is absent or invalid. 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Navigate to SP and get redirect to customer IdP (IdP discovery).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User sends </a:t>
            </a:r>
            <a:r>
              <a:rPr lang="en-US" sz="1050" dirty="0" err="1">
                <a:solidFill>
                  <a:srgbClr val="212E35"/>
                </a:solidFill>
                <a:ea typeface="Roboto Light" charset="0"/>
                <a:cs typeface="Roboto Light" charset="0"/>
              </a:rPr>
              <a:t>IdP</a:t>
            </a: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 credential to customer IdP and pass the authentication.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Retrieve </a:t>
            </a:r>
            <a:r>
              <a:rPr lang="en-US" sz="105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SAML2 token </a:t>
            </a: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and redirect back to SP.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Navigate back to SP and replace </a:t>
            </a:r>
            <a:r>
              <a:rPr lang="en-US" sz="105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SAML2 token </a:t>
            </a: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with </a:t>
            </a:r>
            <a:r>
              <a:rPr lang="en-US" sz="105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Access token</a:t>
            </a: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Get redirect back to ALM server.</a:t>
            </a:r>
          </a:p>
          <a:p>
            <a:pPr marL="257175" indent="-257175" defTabSz="685783">
              <a:buFont typeface="+mj-lt"/>
              <a:buAutoNum type="arabicPeriod"/>
            </a:pP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Navigate to ALM server with a valid </a:t>
            </a:r>
            <a:r>
              <a:rPr lang="en-US" sz="1050" b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Access token</a:t>
            </a:r>
            <a:r>
              <a:rPr lang="en-US" sz="1050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.  </a:t>
            </a:r>
          </a:p>
          <a:p>
            <a:pPr defTabSz="685783"/>
            <a:endParaRPr lang="en-US" sz="1050" i="1" dirty="0">
              <a:solidFill>
                <a:srgbClr val="212E35"/>
              </a:solidFill>
              <a:ea typeface="Roboto Light" charset="0"/>
              <a:cs typeface="Roboto Light" charset="0"/>
            </a:endParaRPr>
          </a:p>
          <a:p>
            <a:pPr defTabSz="685783"/>
            <a:r>
              <a:rPr lang="en-US" sz="1050" i="1" dirty="0">
                <a:solidFill>
                  <a:srgbClr val="212E35"/>
                </a:solidFill>
                <a:ea typeface="Roboto Light" charset="0"/>
                <a:cs typeface="Roboto Light" charset="0"/>
              </a:rPr>
              <a:t>* All redirections are done by browser.</a:t>
            </a:r>
            <a:endParaRPr lang="en-US" sz="1200" dirty="0">
              <a:solidFill>
                <a:srgbClr val="212E35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5224" y="1240858"/>
            <a:ext cx="5570966" cy="3309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30126" y="1298712"/>
            <a:ext cx="1473480" cy="230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lnSpc>
                <a:spcPct val="85000"/>
              </a:lnSpc>
            </a:pPr>
            <a:r>
              <a:rPr lang="en-US" sz="1050" dirty="0">
                <a:solidFill>
                  <a:srgbClr val="212E35">
                    <a:lumMod val="75000"/>
                    <a:lumOff val="25000"/>
                  </a:srgbClr>
                </a:solidFill>
              </a:rPr>
              <a:t>Customer Intranet/VPN</a:t>
            </a:r>
            <a:endParaRPr lang="en-US" sz="1050" b="1" dirty="0">
              <a:solidFill>
                <a:srgbClr val="212E35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15122" y="2203894"/>
            <a:ext cx="465192" cy="230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lnSpc>
                <a:spcPct val="85000"/>
              </a:lnSpc>
            </a:pPr>
            <a:r>
              <a:rPr lang="en-US" sz="1050" dirty="0">
                <a:solidFill>
                  <a:srgbClr val="212E35">
                    <a:lumMod val="75000"/>
                    <a:lumOff val="25000"/>
                  </a:srgbClr>
                </a:solidFill>
              </a:rPr>
              <a:t>Trust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195355" y="1773427"/>
            <a:ext cx="2098360" cy="254585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263349" y="3648747"/>
            <a:ext cx="1970331" cy="463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24" defTabSz="685783"/>
            <a:r>
              <a:rPr lang="en-US" altLang="zh-CN" sz="1200" dirty="0">
                <a:solidFill>
                  <a:srgbClr val="212E35"/>
                </a:solidFill>
              </a:rPr>
              <a:t>    Services &amp; Resources</a:t>
            </a:r>
            <a:endParaRPr lang="en-US" sz="1200" dirty="0">
              <a:solidFill>
                <a:srgbClr val="212E3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61143" y="1914082"/>
            <a:ext cx="830677" cy="230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lnSpc>
                <a:spcPct val="85000"/>
              </a:lnSpc>
            </a:pPr>
            <a:r>
              <a:rPr lang="en-US" sz="1050" b="1" dirty="0">
                <a:solidFill>
                  <a:srgbClr val="212E35">
                    <a:lumMod val="90000"/>
                    <a:lumOff val="10000"/>
                  </a:srgbClr>
                </a:solidFill>
              </a:rPr>
              <a:t>ALM Server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92" y="3713120"/>
            <a:ext cx="350042" cy="355875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3134448" y="2118083"/>
            <a:ext cx="1876483" cy="463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24" defTabSz="685783"/>
            <a:r>
              <a:rPr lang="en-US" sz="1200" dirty="0">
                <a:solidFill>
                  <a:srgbClr val="212E35"/>
                </a:solidFill>
              </a:rPr>
              <a:t>    Customer </a:t>
            </a:r>
            <a:r>
              <a:rPr lang="en-US" sz="1200" dirty="0" err="1">
                <a:solidFill>
                  <a:srgbClr val="212E35"/>
                </a:solidFill>
              </a:rPr>
              <a:t>IdP</a:t>
            </a:r>
            <a:endParaRPr lang="en-US" sz="1200" dirty="0">
              <a:solidFill>
                <a:srgbClr val="212E35"/>
              </a:solidFill>
            </a:endParaRPr>
          </a:p>
        </p:txBody>
      </p:sp>
      <p:grpSp>
        <p:nvGrpSpPr>
          <p:cNvPr id="133" name="Group 132"/>
          <p:cNvGrpSpPr>
            <a:grpSpLocks noChangeAspect="1"/>
          </p:cNvGrpSpPr>
          <p:nvPr/>
        </p:nvGrpSpPr>
        <p:grpSpPr>
          <a:xfrm>
            <a:off x="3180940" y="2162641"/>
            <a:ext cx="388601" cy="388601"/>
            <a:chOff x="5657669" y="1828800"/>
            <a:chExt cx="429822" cy="429822"/>
          </a:xfrm>
        </p:grpSpPr>
        <p:sp>
          <p:nvSpPr>
            <p:cNvPr id="134" name="Freeform 7"/>
            <p:cNvSpPr>
              <a:spLocks noChangeArrowheads="1"/>
            </p:cNvSpPr>
            <p:nvPr/>
          </p:nvSpPr>
          <p:spPr bwMode="auto">
            <a:xfrm>
              <a:off x="5657669" y="1828800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78EF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685783"/>
              <a:endParaRPr lang="en-US">
                <a:solidFill>
                  <a:srgbClr val="212E35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729924" y="1901054"/>
              <a:ext cx="285313" cy="283460"/>
              <a:chOff x="5729924" y="1901054"/>
              <a:chExt cx="285313" cy="283460"/>
            </a:xfrm>
            <a:solidFill>
              <a:schemeClr val="bg1"/>
            </a:solidFill>
          </p:grpSpPr>
          <p:sp>
            <p:nvSpPr>
              <p:cNvPr id="136" name="Freeform 175"/>
              <p:cNvSpPr>
                <a:spLocks noChangeArrowheads="1"/>
              </p:cNvSpPr>
              <p:nvPr/>
            </p:nvSpPr>
            <p:spPr bwMode="auto">
              <a:xfrm>
                <a:off x="5729924" y="2175250"/>
                <a:ext cx="59286" cy="9264"/>
              </a:xfrm>
              <a:custGeom>
                <a:avLst/>
                <a:gdLst>
                  <a:gd name="T0" fmla="*/ 128 w 140"/>
                  <a:gd name="T1" fmla="*/ 23 h 24"/>
                  <a:gd name="T2" fmla="*/ 128 w 140"/>
                  <a:gd name="T3" fmla="*/ 23 h 24"/>
                  <a:gd name="T4" fmla="*/ 139 w 140"/>
                  <a:gd name="T5" fmla="*/ 11 h 24"/>
                  <a:gd name="T6" fmla="*/ 128 w 140"/>
                  <a:gd name="T7" fmla="*/ 0 h 24"/>
                  <a:gd name="T8" fmla="*/ 11 w 140"/>
                  <a:gd name="T9" fmla="*/ 0 h 24"/>
                  <a:gd name="T10" fmla="*/ 0 w 140"/>
                  <a:gd name="T11" fmla="*/ 11 h 24"/>
                  <a:gd name="T12" fmla="*/ 11 w 140"/>
                  <a:gd name="T13" fmla="*/ 23 h 24"/>
                  <a:gd name="T14" fmla="*/ 128 w 140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24">
                    <a:moveTo>
                      <a:pt x="128" y="23"/>
                    </a:moveTo>
                    <a:lnTo>
                      <a:pt x="128" y="23"/>
                    </a:lnTo>
                    <a:cubicBezTo>
                      <a:pt x="134" y="23"/>
                      <a:pt x="139" y="17"/>
                      <a:pt x="139" y="11"/>
                    </a:cubicBezTo>
                    <a:cubicBezTo>
                      <a:pt x="139" y="5"/>
                      <a:pt x="134" y="0"/>
                      <a:pt x="12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lnTo>
                      <a:pt x="128" y="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37" name="Freeform 176"/>
              <p:cNvSpPr>
                <a:spLocks noChangeArrowheads="1"/>
              </p:cNvSpPr>
              <p:nvPr/>
            </p:nvSpPr>
            <p:spPr bwMode="auto">
              <a:xfrm>
                <a:off x="5741040" y="2102996"/>
                <a:ext cx="46316" cy="44464"/>
              </a:xfrm>
              <a:custGeom>
                <a:avLst/>
                <a:gdLst>
                  <a:gd name="T0" fmla="*/ 5 w 109"/>
                  <a:gd name="T1" fmla="*/ 103 h 108"/>
                  <a:gd name="T2" fmla="*/ 5 w 109"/>
                  <a:gd name="T3" fmla="*/ 103 h 108"/>
                  <a:gd name="T4" fmla="*/ 13 w 109"/>
                  <a:gd name="T5" fmla="*/ 107 h 108"/>
                  <a:gd name="T6" fmla="*/ 21 w 109"/>
                  <a:gd name="T7" fmla="*/ 103 h 108"/>
                  <a:gd name="T8" fmla="*/ 54 w 109"/>
                  <a:gd name="T9" fmla="*/ 71 h 108"/>
                  <a:gd name="T10" fmla="*/ 87 w 109"/>
                  <a:gd name="T11" fmla="*/ 103 h 108"/>
                  <a:gd name="T12" fmla="*/ 96 w 109"/>
                  <a:gd name="T13" fmla="*/ 107 h 108"/>
                  <a:gd name="T14" fmla="*/ 104 w 109"/>
                  <a:gd name="T15" fmla="*/ 103 h 108"/>
                  <a:gd name="T16" fmla="*/ 104 w 109"/>
                  <a:gd name="T17" fmla="*/ 87 h 108"/>
                  <a:gd name="T18" fmla="*/ 71 w 109"/>
                  <a:gd name="T19" fmla="*/ 54 h 108"/>
                  <a:gd name="T20" fmla="*/ 104 w 109"/>
                  <a:gd name="T21" fmla="*/ 21 h 108"/>
                  <a:gd name="T22" fmla="*/ 104 w 109"/>
                  <a:gd name="T23" fmla="*/ 4 h 108"/>
                  <a:gd name="T24" fmla="*/ 87 w 109"/>
                  <a:gd name="T25" fmla="*/ 4 h 108"/>
                  <a:gd name="T26" fmla="*/ 54 w 109"/>
                  <a:gd name="T27" fmla="*/ 37 h 108"/>
                  <a:gd name="T28" fmla="*/ 21 w 109"/>
                  <a:gd name="T29" fmla="*/ 4 h 108"/>
                  <a:gd name="T30" fmla="*/ 5 w 109"/>
                  <a:gd name="T31" fmla="*/ 4 h 108"/>
                  <a:gd name="T32" fmla="*/ 5 w 109"/>
                  <a:gd name="T33" fmla="*/ 21 h 108"/>
                  <a:gd name="T34" fmla="*/ 37 w 109"/>
                  <a:gd name="T35" fmla="*/ 54 h 108"/>
                  <a:gd name="T36" fmla="*/ 5 w 109"/>
                  <a:gd name="T37" fmla="*/ 87 h 108"/>
                  <a:gd name="T38" fmla="*/ 5 w 109"/>
                  <a:gd name="T39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108">
                    <a:moveTo>
                      <a:pt x="5" y="103"/>
                    </a:moveTo>
                    <a:lnTo>
                      <a:pt x="5" y="103"/>
                    </a:lnTo>
                    <a:cubicBezTo>
                      <a:pt x="7" y="106"/>
                      <a:pt x="10" y="107"/>
                      <a:pt x="13" y="107"/>
                    </a:cubicBezTo>
                    <a:cubicBezTo>
                      <a:pt x="16" y="107"/>
                      <a:pt x="19" y="106"/>
                      <a:pt x="21" y="103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9" y="106"/>
                      <a:pt x="93" y="107"/>
                      <a:pt x="96" y="107"/>
                    </a:cubicBezTo>
                    <a:cubicBezTo>
                      <a:pt x="99" y="107"/>
                      <a:pt x="101" y="106"/>
                      <a:pt x="104" y="103"/>
                    </a:cubicBezTo>
                    <a:cubicBezTo>
                      <a:pt x="108" y="99"/>
                      <a:pt x="108" y="91"/>
                      <a:pt x="104" y="87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8" y="17"/>
                      <a:pt x="108" y="9"/>
                      <a:pt x="104" y="4"/>
                    </a:cubicBezTo>
                    <a:cubicBezTo>
                      <a:pt x="99" y="0"/>
                      <a:pt x="92" y="0"/>
                      <a:pt x="87" y="4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7" y="0"/>
                      <a:pt x="9" y="0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0" y="91"/>
                      <a:pt x="0" y="99"/>
                      <a:pt x="5" y="1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38" name="Freeform 177"/>
              <p:cNvSpPr>
                <a:spLocks noChangeArrowheads="1"/>
              </p:cNvSpPr>
              <p:nvPr/>
            </p:nvSpPr>
            <p:spPr bwMode="auto">
              <a:xfrm>
                <a:off x="5807737" y="2175250"/>
                <a:ext cx="59286" cy="9264"/>
              </a:xfrm>
              <a:custGeom>
                <a:avLst/>
                <a:gdLst>
                  <a:gd name="T0" fmla="*/ 0 w 142"/>
                  <a:gd name="T1" fmla="*/ 11 h 24"/>
                  <a:gd name="T2" fmla="*/ 0 w 142"/>
                  <a:gd name="T3" fmla="*/ 11 h 24"/>
                  <a:gd name="T4" fmla="*/ 12 w 142"/>
                  <a:gd name="T5" fmla="*/ 23 h 24"/>
                  <a:gd name="T6" fmla="*/ 129 w 142"/>
                  <a:gd name="T7" fmla="*/ 23 h 24"/>
                  <a:gd name="T8" fmla="*/ 141 w 142"/>
                  <a:gd name="T9" fmla="*/ 11 h 24"/>
                  <a:gd name="T10" fmla="*/ 129 w 142"/>
                  <a:gd name="T11" fmla="*/ 0 h 24"/>
                  <a:gd name="T12" fmla="*/ 12 w 142"/>
                  <a:gd name="T13" fmla="*/ 0 h 24"/>
                  <a:gd name="T14" fmla="*/ 0 w 142"/>
                  <a:gd name="T1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4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7"/>
                      <a:pt x="5" y="23"/>
                      <a:pt x="12" y="23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36" y="23"/>
                      <a:pt x="141" y="17"/>
                      <a:pt x="141" y="11"/>
                    </a:cubicBezTo>
                    <a:cubicBezTo>
                      <a:pt x="141" y="5"/>
                      <a:pt x="136" y="0"/>
                      <a:pt x="12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39" name="Freeform 178"/>
              <p:cNvSpPr>
                <a:spLocks noChangeArrowheads="1"/>
              </p:cNvSpPr>
              <p:nvPr/>
            </p:nvSpPr>
            <p:spPr bwMode="auto">
              <a:xfrm>
                <a:off x="5815148" y="2102996"/>
                <a:ext cx="46316" cy="44464"/>
              </a:xfrm>
              <a:custGeom>
                <a:avLst/>
                <a:gdLst>
                  <a:gd name="T0" fmla="*/ 5 w 109"/>
                  <a:gd name="T1" fmla="*/ 103 h 108"/>
                  <a:gd name="T2" fmla="*/ 5 w 109"/>
                  <a:gd name="T3" fmla="*/ 103 h 108"/>
                  <a:gd name="T4" fmla="*/ 13 w 109"/>
                  <a:gd name="T5" fmla="*/ 107 h 108"/>
                  <a:gd name="T6" fmla="*/ 22 w 109"/>
                  <a:gd name="T7" fmla="*/ 103 h 108"/>
                  <a:gd name="T8" fmla="*/ 54 w 109"/>
                  <a:gd name="T9" fmla="*/ 71 h 108"/>
                  <a:gd name="T10" fmla="*/ 87 w 109"/>
                  <a:gd name="T11" fmla="*/ 103 h 108"/>
                  <a:gd name="T12" fmla="*/ 96 w 109"/>
                  <a:gd name="T13" fmla="*/ 107 h 108"/>
                  <a:gd name="T14" fmla="*/ 104 w 109"/>
                  <a:gd name="T15" fmla="*/ 103 h 108"/>
                  <a:gd name="T16" fmla="*/ 104 w 109"/>
                  <a:gd name="T17" fmla="*/ 87 h 108"/>
                  <a:gd name="T18" fmla="*/ 71 w 109"/>
                  <a:gd name="T19" fmla="*/ 54 h 108"/>
                  <a:gd name="T20" fmla="*/ 104 w 109"/>
                  <a:gd name="T21" fmla="*/ 21 h 108"/>
                  <a:gd name="T22" fmla="*/ 104 w 109"/>
                  <a:gd name="T23" fmla="*/ 4 h 108"/>
                  <a:gd name="T24" fmla="*/ 87 w 109"/>
                  <a:gd name="T25" fmla="*/ 4 h 108"/>
                  <a:gd name="T26" fmla="*/ 54 w 109"/>
                  <a:gd name="T27" fmla="*/ 37 h 108"/>
                  <a:gd name="T28" fmla="*/ 22 w 109"/>
                  <a:gd name="T29" fmla="*/ 4 h 108"/>
                  <a:gd name="T30" fmla="*/ 5 w 109"/>
                  <a:gd name="T31" fmla="*/ 4 h 108"/>
                  <a:gd name="T32" fmla="*/ 5 w 109"/>
                  <a:gd name="T33" fmla="*/ 21 h 108"/>
                  <a:gd name="T34" fmla="*/ 37 w 109"/>
                  <a:gd name="T35" fmla="*/ 54 h 108"/>
                  <a:gd name="T36" fmla="*/ 5 w 109"/>
                  <a:gd name="T37" fmla="*/ 87 h 108"/>
                  <a:gd name="T38" fmla="*/ 5 w 109"/>
                  <a:gd name="T39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108">
                    <a:moveTo>
                      <a:pt x="5" y="103"/>
                    </a:moveTo>
                    <a:lnTo>
                      <a:pt x="5" y="103"/>
                    </a:lnTo>
                    <a:cubicBezTo>
                      <a:pt x="7" y="106"/>
                      <a:pt x="10" y="107"/>
                      <a:pt x="13" y="107"/>
                    </a:cubicBezTo>
                    <a:cubicBezTo>
                      <a:pt x="16" y="107"/>
                      <a:pt x="19" y="106"/>
                      <a:pt x="22" y="103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9" y="106"/>
                      <a:pt x="92" y="107"/>
                      <a:pt x="96" y="107"/>
                    </a:cubicBezTo>
                    <a:cubicBezTo>
                      <a:pt x="99" y="107"/>
                      <a:pt x="102" y="106"/>
                      <a:pt x="104" y="103"/>
                    </a:cubicBezTo>
                    <a:cubicBezTo>
                      <a:pt x="108" y="99"/>
                      <a:pt x="108" y="91"/>
                      <a:pt x="104" y="87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8" y="17"/>
                      <a:pt x="108" y="9"/>
                      <a:pt x="104" y="4"/>
                    </a:cubicBezTo>
                    <a:cubicBezTo>
                      <a:pt x="99" y="0"/>
                      <a:pt x="91" y="0"/>
                      <a:pt x="87" y="4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6" y="0"/>
                      <a:pt x="9" y="0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0" y="91"/>
                      <a:pt x="0" y="99"/>
                      <a:pt x="5" y="1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40" name="Freeform 179"/>
              <p:cNvSpPr>
                <a:spLocks noChangeArrowheads="1"/>
              </p:cNvSpPr>
              <p:nvPr/>
            </p:nvSpPr>
            <p:spPr bwMode="auto">
              <a:xfrm>
                <a:off x="5876285" y="2175250"/>
                <a:ext cx="59286" cy="9264"/>
              </a:xfrm>
              <a:custGeom>
                <a:avLst/>
                <a:gdLst>
                  <a:gd name="T0" fmla="*/ 11 w 141"/>
                  <a:gd name="T1" fmla="*/ 0 h 24"/>
                  <a:gd name="T2" fmla="*/ 11 w 141"/>
                  <a:gd name="T3" fmla="*/ 0 h 24"/>
                  <a:gd name="T4" fmla="*/ 0 w 141"/>
                  <a:gd name="T5" fmla="*/ 11 h 24"/>
                  <a:gd name="T6" fmla="*/ 11 w 141"/>
                  <a:gd name="T7" fmla="*/ 23 h 24"/>
                  <a:gd name="T8" fmla="*/ 128 w 141"/>
                  <a:gd name="T9" fmla="*/ 23 h 24"/>
                  <a:gd name="T10" fmla="*/ 140 w 141"/>
                  <a:gd name="T11" fmla="*/ 11 h 24"/>
                  <a:gd name="T12" fmla="*/ 128 w 141"/>
                  <a:gd name="T13" fmla="*/ 0 h 24"/>
                  <a:gd name="T14" fmla="*/ 11 w 141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128" y="23"/>
                      <a:pt x="128" y="23"/>
                      <a:pt x="128" y="23"/>
                    </a:cubicBezTo>
                    <a:cubicBezTo>
                      <a:pt x="135" y="23"/>
                      <a:pt x="140" y="17"/>
                      <a:pt x="140" y="11"/>
                    </a:cubicBezTo>
                    <a:cubicBezTo>
                      <a:pt x="140" y="5"/>
                      <a:pt x="135" y="0"/>
                      <a:pt x="128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41" name="Freeform 180"/>
              <p:cNvSpPr>
                <a:spLocks noChangeArrowheads="1"/>
              </p:cNvSpPr>
              <p:nvPr/>
            </p:nvSpPr>
            <p:spPr bwMode="auto">
              <a:xfrm>
                <a:off x="5887401" y="2102996"/>
                <a:ext cx="46318" cy="44464"/>
              </a:xfrm>
              <a:custGeom>
                <a:avLst/>
                <a:gdLst>
                  <a:gd name="T0" fmla="*/ 87 w 109"/>
                  <a:gd name="T1" fmla="*/ 4 h 108"/>
                  <a:gd name="T2" fmla="*/ 87 w 109"/>
                  <a:gd name="T3" fmla="*/ 4 h 108"/>
                  <a:gd name="T4" fmla="*/ 54 w 109"/>
                  <a:gd name="T5" fmla="*/ 37 h 108"/>
                  <a:gd name="T6" fmla="*/ 22 w 109"/>
                  <a:gd name="T7" fmla="*/ 4 h 108"/>
                  <a:gd name="T8" fmla="*/ 5 w 109"/>
                  <a:gd name="T9" fmla="*/ 4 h 108"/>
                  <a:gd name="T10" fmla="*/ 5 w 109"/>
                  <a:gd name="T11" fmla="*/ 21 h 108"/>
                  <a:gd name="T12" fmla="*/ 38 w 109"/>
                  <a:gd name="T13" fmla="*/ 54 h 108"/>
                  <a:gd name="T14" fmla="*/ 5 w 109"/>
                  <a:gd name="T15" fmla="*/ 87 h 108"/>
                  <a:gd name="T16" fmla="*/ 5 w 109"/>
                  <a:gd name="T17" fmla="*/ 103 h 108"/>
                  <a:gd name="T18" fmla="*/ 13 w 109"/>
                  <a:gd name="T19" fmla="*/ 107 h 108"/>
                  <a:gd name="T20" fmla="*/ 22 w 109"/>
                  <a:gd name="T21" fmla="*/ 103 h 108"/>
                  <a:gd name="T22" fmla="*/ 54 w 109"/>
                  <a:gd name="T23" fmla="*/ 71 h 108"/>
                  <a:gd name="T24" fmla="*/ 87 w 109"/>
                  <a:gd name="T25" fmla="*/ 103 h 108"/>
                  <a:gd name="T26" fmla="*/ 95 w 109"/>
                  <a:gd name="T27" fmla="*/ 107 h 108"/>
                  <a:gd name="T28" fmla="*/ 104 w 109"/>
                  <a:gd name="T29" fmla="*/ 103 h 108"/>
                  <a:gd name="T30" fmla="*/ 104 w 109"/>
                  <a:gd name="T31" fmla="*/ 87 h 108"/>
                  <a:gd name="T32" fmla="*/ 71 w 109"/>
                  <a:gd name="T33" fmla="*/ 54 h 108"/>
                  <a:gd name="T34" fmla="*/ 104 w 109"/>
                  <a:gd name="T35" fmla="*/ 21 h 108"/>
                  <a:gd name="T36" fmla="*/ 104 w 109"/>
                  <a:gd name="T37" fmla="*/ 4 h 108"/>
                  <a:gd name="T38" fmla="*/ 87 w 109"/>
                  <a:gd name="T39" fmla="*/ 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108">
                    <a:moveTo>
                      <a:pt x="87" y="4"/>
                    </a:moveTo>
                    <a:lnTo>
                      <a:pt x="87" y="4"/>
                    </a:lnTo>
                    <a:cubicBezTo>
                      <a:pt x="54" y="37"/>
                      <a:pt x="54" y="37"/>
                      <a:pt x="54" y="37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6" y="0"/>
                      <a:pt x="9" y="0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0" y="91"/>
                      <a:pt x="0" y="99"/>
                      <a:pt x="5" y="103"/>
                    </a:cubicBezTo>
                    <a:cubicBezTo>
                      <a:pt x="7" y="106"/>
                      <a:pt x="10" y="107"/>
                      <a:pt x="13" y="107"/>
                    </a:cubicBezTo>
                    <a:cubicBezTo>
                      <a:pt x="16" y="107"/>
                      <a:pt x="18" y="106"/>
                      <a:pt x="22" y="103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9" y="106"/>
                      <a:pt x="92" y="107"/>
                      <a:pt x="95" y="107"/>
                    </a:cubicBezTo>
                    <a:cubicBezTo>
                      <a:pt x="99" y="107"/>
                      <a:pt x="102" y="106"/>
                      <a:pt x="104" y="103"/>
                    </a:cubicBezTo>
                    <a:cubicBezTo>
                      <a:pt x="108" y="99"/>
                      <a:pt x="108" y="91"/>
                      <a:pt x="104" y="87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8" y="17"/>
                      <a:pt x="108" y="9"/>
                      <a:pt x="104" y="4"/>
                    </a:cubicBezTo>
                    <a:cubicBezTo>
                      <a:pt x="100" y="0"/>
                      <a:pt x="91" y="0"/>
                      <a:pt x="87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42" name="Freeform 181"/>
              <p:cNvSpPr>
                <a:spLocks noChangeArrowheads="1"/>
              </p:cNvSpPr>
              <p:nvPr/>
            </p:nvSpPr>
            <p:spPr bwMode="auto">
              <a:xfrm>
                <a:off x="5955951" y="2175250"/>
                <a:ext cx="59286" cy="9264"/>
              </a:xfrm>
              <a:custGeom>
                <a:avLst/>
                <a:gdLst>
                  <a:gd name="T0" fmla="*/ 128 w 141"/>
                  <a:gd name="T1" fmla="*/ 0 h 24"/>
                  <a:gd name="T2" fmla="*/ 128 w 141"/>
                  <a:gd name="T3" fmla="*/ 0 h 24"/>
                  <a:gd name="T4" fmla="*/ 12 w 141"/>
                  <a:gd name="T5" fmla="*/ 0 h 24"/>
                  <a:gd name="T6" fmla="*/ 0 w 141"/>
                  <a:gd name="T7" fmla="*/ 11 h 24"/>
                  <a:gd name="T8" fmla="*/ 12 w 141"/>
                  <a:gd name="T9" fmla="*/ 23 h 24"/>
                  <a:gd name="T10" fmla="*/ 128 w 141"/>
                  <a:gd name="T11" fmla="*/ 23 h 24"/>
                  <a:gd name="T12" fmla="*/ 140 w 141"/>
                  <a:gd name="T13" fmla="*/ 11 h 24"/>
                  <a:gd name="T14" fmla="*/ 128 w 141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24">
                    <a:moveTo>
                      <a:pt x="128" y="0"/>
                    </a:moveTo>
                    <a:lnTo>
                      <a:pt x="128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128" y="23"/>
                      <a:pt x="128" y="23"/>
                      <a:pt x="128" y="23"/>
                    </a:cubicBezTo>
                    <a:cubicBezTo>
                      <a:pt x="134" y="23"/>
                      <a:pt x="140" y="17"/>
                      <a:pt x="140" y="11"/>
                    </a:cubicBezTo>
                    <a:cubicBezTo>
                      <a:pt x="140" y="5"/>
                      <a:pt x="134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43" name="Freeform 182"/>
              <p:cNvSpPr>
                <a:spLocks noChangeArrowheads="1"/>
              </p:cNvSpPr>
              <p:nvPr/>
            </p:nvSpPr>
            <p:spPr bwMode="auto">
              <a:xfrm>
                <a:off x="5802178" y="1901054"/>
                <a:ext cx="127835" cy="187121"/>
              </a:xfrm>
              <a:custGeom>
                <a:avLst/>
                <a:gdLst>
                  <a:gd name="T0" fmla="*/ 82 w 304"/>
                  <a:gd name="T1" fmla="*/ 443 h 444"/>
                  <a:gd name="T2" fmla="*/ 82 w 304"/>
                  <a:gd name="T3" fmla="*/ 443 h 444"/>
                  <a:gd name="T4" fmla="*/ 222 w 304"/>
                  <a:gd name="T5" fmla="*/ 443 h 444"/>
                  <a:gd name="T6" fmla="*/ 303 w 304"/>
                  <a:gd name="T7" fmla="*/ 362 h 444"/>
                  <a:gd name="T8" fmla="*/ 303 w 304"/>
                  <a:gd name="T9" fmla="*/ 222 h 444"/>
                  <a:gd name="T10" fmla="*/ 291 w 304"/>
                  <a:gd name="T11" fmla="*/ 210 h 444"/>
                  <a:gd name="T12" fmla="*/ 280 w 304"/>
                  <a:gd name="T13" fmla="*/ 210 h 444"/>
                  <a:gd name="T14" fmla="*/ 280 w 304"/>
                  <a:gd name="T15" fmla="*/ 116 h 444"/>
                  <a:gd name="T16" fmla="*/ 158 w 304"/>
                  <a:gd name="T17" fmla="*/ 0 h 444"/>
                  <a:gd name="T18" fmla="*/ 157 w 304"/>
                  <a:gd name="T19" fmla="*/ 0 h 444"/>
                  <a:gd name="T20" fmla="*/ 152 w 304"/>
                  <a:gd name="T21" fmla="*/ 0 h 444"/>
                  <a:gd name="T22" fmla="*/ 150 w 304"/>
                  <a:gd name="T23" fmla="*/ 0 h 444"/>
                  <a:gd name="T24" fmla="*/ 23 w 304"/>
                  <a:gd name="T25" fmla="*/ 116 h 444"/>
                  <a:gd name="T26" fmla="*/ 23 w 304"/>
                  <a:gd name="T27" fmla="*/ 210 h 444"/>
                  <a:gd name="T28" fmla="*/ 11 w 304"/>
                  <a:gd name="T29" fmla="*/ 210 h 444"/>
                  <a:gd name="T30" fmla="*/ 0 w 304"/>
                  <a:gd name="T31" fmla="*/ 222 h 444"/>
                  <a:gd name="T32" fmla="*/ 0 w 304"/>
                  <a:gd name="T33" fmla="*/ 362 h 444"/>
                  <a:gd name="T34" fmla="*/ 82 w 304"/>
                  <a:gd name="T35" fmla="*/ 443 h 444"/>
                  <a:gd name="T36" fmla="*/ 47 w 304"/>
                  <a:gd name="T37" fmla="*/ 116 h 444"/>
                  <a:gd name="T38" fmla="*/ 47 w 304"/>
                  <a:gd name="T39" fmla="*/ 116 h 444"/>
                  <a:gd name="T40" fmla="*/ 154 w 304"/>
                  <a:gd name="T41" fmla="*/ 24 h 444"/>
                  <a:gd name="T42" fmla="*/ 257 w 304"/>
                  <a:gd name="T43" fmla="*/ 116 h 444"/>
                  <a:gd name="T44" fmla="*/ 257 w 304"/>
                  <a:gd name="T45" fmla="*/ 210 h 444"/>
                  <a:gd name="T46" fmla="*/ 47 w 304"/>
                  <a:gd name="T47" fmla="*/ 210 h 444"/>
                  <a:gd name="T48" fmla="*/ 47 w 304"/>
                  <a:gd name="T49" fmla="*/ 116 h 444"/>
                  <a:gd name="T50" fmla="*/ 23 w 304"/>
                  <a:gd name="T51" fmla="*/ 233 h 444"/>
                  <a:gd name="T52" fmla="*/ 23 w 304"/>
                  <a:gd name="T53" fmla="*/ 233 h 444"/>
                  <a:gd name="T54" fmla="*/ 280 w 304"/>
                  <a:gd name="T55" fmla="*/ 233 h 444"/>
                  <a:gd name="T56" fmla="*/ 280 w 304"/>
                  <a:gd name="T57" fmla="*/ 362 h 444"/>
                  <a:gd name="T58" fmla="*/ 222 w 304"/>
                  <a:gd name="T59" fmla="*/ 420 h 444"/>
                  <a:gd name="T60" fmla="*/ 82 w 304"/>
                  <a:gd name="T61" fmla="*/ 420 h 444"/>
                  <a:gd name="T62" fmla="*/ 23 w 304"/>
                  <a:gd name="T63" fmla="*/ 362 h 444"/>
                  <a:gd name="T64" fmla="*/ 23 w 304"/>
                  <a:gd name="T65" fmla="*/ 2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444">
                    <a:moveTo>
                      <a:pt x="82" y="443"/>
                    </a:moveTo>
                    <a:lnTo>
                      <a:pt x="82" y="443"/>
                    </a:lnTo>
                    <a:cubicBezTo>
                      <a:pt x="222" y="443"/>
                      <a:pt x="222" y="443"/>
                      <a:pt x="222" y="443"/>
                    </a:cubicBezTo>
                    <a:cubicBezTo>
                      <a:pt x="266" y="443"/>
                      <a:pt x="303" y="407"/>
                      <a:pt x="303" y="362"/>
                    </a:cubicBezTo>
                    <a:cubicBezTo>
                      <a:pt x="303" y="222"/>
                      <a:pt x="303" y="222"/>
                      <a:pt x="303" y="222"/>
                    </a:cubicBezTo>
                    <a:cubicBezTo>
                      <a:pt x="303" y="215"/>
                      <a:pt x="297" y="210"/>
                      <a:pt x="291" y="210"/>
                    </a:cubicBezTo>
                    <a:cubicBezTo>
                      <a:pt x="280" y="210"/>
                      <a:pt x="280" y="210"/>
                      <a:pt x="280" y="210"/>
                    </a:cubicBezTo>
                    <a:cubicBezTo>
                      <a:pt x="280" y="116"/>
                      <a:pt x="280" y="116"/>
                      <a:pt x="280" y="116"/>
                    </a:cubicBezTo>
                    <a:cubicBezTo>
                      <a:pt x="280" y="53"/>
                      <a:pt x="227" y="3"/>
                      <a:pt x="158" y="0"/>
                    </a:cubicBezTo>
                    <a:lnTo>
                      <a:pt x="157" y="0"/>
                    </a:ln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0" y="0"/>
                    </a:cubicBezTo>
                    <a:cubicBezTo>
                      <a:pt x="87" y="3"/>
                      <a:pt x="23" y="49"/>
                      <a:pt x="23" y="116"/>
                    </a:cubicBezTo>
                    <a:cubicBezTo>
                      <a:pt x="23" y="210"/>
                      <a:pt x="23" y="210"/>
                      <a:pt x="23" y="210"/>
                    </a:cubicBezTo>
                    <a:cubicBezTo>
                      <a:pt x="11" y="210"/>
                      <a:pt x="11" y="210"/>
                      <a:pt x="11" y="210"/>
                    </a:cubicBezTo>
                    <a:cubicBezTo>
                      <a:pt x="5" y="210"/>
                      <a:pt x="0" y="215"/>
                      <a:pt x="0" y="222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407"/>
                      <a:pt x="36" y="443"/>
                      <a:pt x="82" y="443"/>
                    </a:cubicBezTo>
                    <a:close/>
                    <a:moveTo>
                      <a:pt x="47" y="116"/>
                    </a:moveTo>
                    <a:lnTo>
                      <a:pt x="47" y="116"/>
                    </a:lnTo>
                    <a:cubicBezTo>
                      <a:pt x="47" y="61"/>
                      <a:pt x="102" y="25"/>
                      <a:pt x="154" y="24"/>
                    </a:cubicBezTo>
                    <a:cubicBezTo>
                      <a:pt x="205" y="25"/>
                      <a:pt x="257" y="59"/>
                      <a:pt x="257" y="116"/>
                    </a:cubicBezTo>
                    <a:cubicBezTo>
                      <a:pt x="257" y="210"/>
                      <a:pt x="257" y="210"/>
                      <a:pt x="257" y="210"/>
                    </a:cubicBezTo>
                    <a:cubicBezTo>
                      <a:pt x="47" y="210"/>
                      <a:pt x="47" y="210"/>
                      <a:pt x="47" y="210"/>
                    </a:cubicBezTo>
                    <a:lnTo>
                      <a:pt x="47" y="116"/>
                    </a:lnTo>
                    <a:close/>
                    <a:moveTo>
                      <a:pt x="23" y="233"/>
                    </a:moveTo>
                    <a:lnTo>
                      <a:pt x="23" y="233"/>
                    </a:lnTo>
                    <a:cubicBezTo>
                      <a:pt x="280" y="233"/>
                      <a:pt x="280" y="233"/>
                      <a:pt x="280" y="233"/>
                    </a:cubicBezTo>
                    <a:cubicBezTo>
                      <a:pt x="280" y="362"/>
                      <a:pt x="280" y="362"/>
                      <a:pt x="280" y="362"/>
                    </a:cubicBezTo>
                    <a:cubicBezTo>
                      <a:pt x="280" y="394"/>
                      <a:pt x="254" y="420"/>
                      <a:pt x="222" y="420"/>
                    </a:cubicBezTo>
                    <a:cubicBezTo>
                      <a:pt x="82" y="420"/>
                      <a:pt x="82" y="420"/>
                      <a:pt x="82" y="420"/>
                    </a:cubicBezTo>
                    <a:cubicBezTo>
                      <a:pt x="50" y="420"/>
                      <a:pt x="23" y="394"/>
                      <a:pt x="23" y="362"/>
                    </a:cubicBezTo>
                    <a:lnTo>
                      <a:pt x="23" y="2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3689970" y="3351037"/>
            <a:ext cx="762068" cy="595717"/>
            <a:chOff x="1811065" y="3495130"/>
            <a:chExt cx="1016091" cy="794288"/>
          </a:xfrm>
        </p:grpSpPr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2014308" y="3495130"/>
              <a:ext cx="609600" cy="442591"/>
              <a:chOff x="525726" y="7715655"/>
              <a:chExt cx="293380" cy="205576"/>
            </a:xfrm>
            <a:solidFill>
              <a:schemeClr val="tx2"/>
            </a:solidFill>
          </p:grpSpPr>
          <p:sp>
            <p:nvSpPr>
              <p:cNvPr id="147" name="Freeform 208"/>
              <p:cNvSpPr>
                <a:spLocks noChangeArrowheads="1"/>
              </p:cNvSpPr>
              <p:nvPr/>
            </p:nvSpPr>
            <p:spPr bwMode="auto">
              <a:xfrm>
                <a:off x="545001" y="7715655"/>
                <a:ext cx="254832" cy="167033"/>
              </a:xfrm>
              <a:custGeom>
                <a:avLst/>
                <a:gdLst>
                  <a:gd name="T0" fmla="*/ 525 w 526"/>
                  <a:gd name="T1" fmla="*/ 342 h 343"/>
                  <a:gd name="T2" fmla="*/ 525 w 526"/>
                  <a:gd name="T3" fmla="*/ 342 h 343"/>
                  <a:gd name="T4" fmla="*/ 525 w 526"/>
                  <a:gd name="T5" fmla="*/ 42 h 343"/>
                  <a:gd name="T6" fmla="*/ 479 w 526"/>
                  <a:gd name="T7" fmla="*/ 0 h 343"/>
                  <a:gd name="T8" fmla="*/ 43 w 526"/>
                  <a:gd name="T9" fmla="*/ 0 h 343"/>
                  <a:gd name="T10" fmla="*/ 0 w 526"/>
                  <a:gd name="T11" fmla="*/ 42 h 343"/>
                  <a:gd name="T12" fmla="*/ 0 w 526"/>
                  <a:gd name="T13" fmla="*/ 342 h 343"/>
                  <a:gd name="T14" fmla="*/ 525 w 526"/>
                  <a:gd name="T15" fmla="*/ 342 h 343"/>
                  <a:gd name="T16" fmla="*/ 71 w 526"/>
                  <a:gd name="T17" fmla="*/ 60 h 343"/>
                  <a:gd name="T18" fmla="*/ 71 w 526"/>
                  <a:gd name="T19" fmla="*/ 60 h 343"/>
                  <a:gd name="T20" fmla="*/ 81 w 526"/>
                  <a:gd name="T21" fmla="*/ 50 h 343"/>
                  <a:gd name="T22" fmla="*/ 443 w 526"/>
                  <a:gd name="T23" fmla="*/ 50 h 343"/>
                  <a:gd name="T24" fmla="*/ 453 w 526"/>
                  <a:gd name="T25" fmla="*/ 60 h 343"/>
                  <a:gd name="T26" fmla="*/ 453 w 526"/>
                  <a:gd name="T27" fmla="*/ 304 h 343"/>
                  <a:gd name="T28" fmla="*/ 443 w 526"/>
                  <a:gd name="T29" fmla="*/ 312 h 343"/>
                  <a:gd name="T30" fmla="*/ 81 w 526"/>
                  <a:gd name="T31" fmla="*/ 312 h 343"/>
                  <a:gd name="T32" fmla="*/ 71 w 526"/>
                  <a:gd name="T33" fmla="*/ 304 h 343"/>
                  <a:gd name="T34" fmla="*/ 71 w 526"/>
                  <a:gd name="T35" fmla="*/ 6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343">
                    <a:moveTo>
                      <a:pt x="525" y="342"/>
                    </a:moveTo>
                    <a:lnTo>
                      <a:pt x="525" y="342"/>
                    </a:lnTo>
                    <a:cubicBezTo>
                      <a:pt x="525" y="42"/>
                      <a:pt x="525" y="42"/>
                      <a:pt x="525" y="42"/>
                    </a:cubicBezTo>
                    <a:cubicBezTo>
                      <a:pt x="525" y="17"/>
                      <a:pt x="506" y="0"/>
                      <a:pt x="479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6" y="0"/>
                      <a:pt x="0" y="16"/>
                      <a:pt x="0" y="42"/>
                    </a:cubicBezTo>
                    <a:cubicBezTo>
                      <a:pt x="0" y="342"/>
                      <a:pt x="0" y="342"/>
                      <a:pt x="0" y="342"/>
                    </a:cubicBezTo>
                    <a:lnTo>
                      <a:pt x="525" y="342"/>
                    </a:lnTo>
                    <a:close/>
                    <a:moveTo>
                      <a:pt x="71" y="60"/>
                    </a:moveTo>
                    <a:lnTo>
                      <a:pt x="71" y="60"/>
                    </a:lnTo>
                    <a:cubicBezTo>
                      <a:pt x="71" y="55"/>
                      <a:pt x="76" y="50"/>
                      <a:pt x="81" y="50"/>
                    </a:cubicBezTo>
                    <a:cubicBezTo>
                      <a:pt x="443" y="50"/>
                      <a:pt x="443" y="50"/>
                      <a:pt x="443" y="50"/>
                    </a:cubicBezTo>
                    <a:cubicBezTo>
                      <a:pt x="449" y="50"/>
                      <a:pt x="453" y="55"/>
                      <a:pt x="453" y="60"/>
                    </a:cubicBezTo>
                    <a:cubicBezTo>
                      <a:pt x="453" y="304"/>
                      <a:pt x="453" y="304"/>
                      <a:pt x="453" y="304"/>
                    </a:cubicBezTo>
                    <a:cubicBezTo>
                      <a:pt x="453" y="309"/>
                      <a:pt x="449" y="312"/>
                      <a:pt x="443" y="312"/>
                    </a:cubicBezTo>
                    <a:cubicBezTo>
                      <a:pt x="81" y="312"/>
                      <a:pt x="81" y="312"/>
                      <a:pt x="81" y="312"/>
                    </a:cubicBezTo>
                    <a:cubicBezTo>
                      <a:pt x="76" y="312"/>
                      <a:pt x="71" y="309"/>
                      <a:pt x="71" y="304"/>
                    </a:cubicBezTo>
                    <a:lnTo>
                      <a:pt x="71" y="6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48" name="Freeform 209"/>
              <p:cNvSpPr>
                <a:spLocks noChangeArrowheads="1"/>
              </p:cNvSpPr>
              <p:nvPr/>
            </p:nvSpPr>
            <p:spPr bwMode="auto">
              <a:xfrm>
                <a:off x="525726" y="7891251"/>
                <a:ext cx="293380" cy="29980"/>
              </a:xfrm>
              <a:custGeom>
                <a:avLst/>
                <a:gdLst>
                  <a:gd name="T0" fmla="*/ 0 w 606"/>
                  <a:gd name="T1" fmla="*/ 0 h 62"/>
                  <a:gd name="T2" fmla="*/ 0 w 606"/>
                  <a:gd name="T3" fmla="*/ 0 h 62"/>
                  <a:gd name="T4" fmla="*/ 0 w 606"/>
                  <a:gd name="T5" fmla="*/ 8 h 62"/>
                  <a:gd name="T6" fmla="*/ 45 w 606"/>
                  <a:gd name="T7" fmla="*/ 61 h 62"/>
                  <a:gd name="T8" fmla="*/ 549 w 606"/>
                  <a:gd name="T9" fmla="*/ 61 h 62"/>
                  <a:gd name="T10" fmla="*/ 605 w 606"/>
                  <a:gd name="T11" fmla="*/ 8 h 62"/>
                  <a:gd name="T12" fmla="*/ 605 w 606"/>
                  <a:gd name="T13" fmla="*/ 0 h 62"/>
                  <a:gd name="T14" fmla="*/ 0 w 606"/>
                  <a:gd name="T1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6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33"/>
                      <a:pt x="18" y="61"/>
                      <a:pt x="45" y="61"/>
                    </a:cubicBezTo>
                    <a:cubicBezTo>
                      <a:pt x="549" y="61"/>
                      <a:pt x="549" y="61"/>
                      <a:pt x="549" y="61"/>
                    </a:cubicBezTo>
                    <a:cubicBezTo>
                      <a:pt x="577" y="61"/>
                      <a:pt x="605" y="35"/>
                      <a:pt x="605" y="8"/>
                    </a:cubicBezTo>
                    <a:cubicBezTo>
                      <a:pt x="605" y="0"/>
                      <a:pt x="605" y="0"/>
                      <a:pt x="605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783"/>
                <a:endParaRPr lang="en-US">
                  <a:solidFill>
                    <a:srgbClr val="212E35"/>
                  </a:solidFill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1811065" y="3971382"/>
              <a:ext cx="1016091" cy="318036"/>
            </a:xfrm>
            <a:prstGeom prst="rect">
              <a:avLst/>
            </a:prstGeom>
          </p:spPr>
          <p:txBody>
            <a:bodyPr vert="horz" wrap="none" lIns="68580" tIns="34290" rIns="68580" bIns="34290" rtlCol="0" anchor="t" anchorCtr="0">
              <a:spAutoFit/>
            </a:bodyPr>
            <a:lstStyle/>
            <a:p>
              <a:pPr algn="ctr" defTabSz="685783"/>
              <a:r>
                <a:rPr lang="en-US" sz="1100" dirty="0">
                  <a:solidFill>
                    <a:srgbClr val="212E35"/>
                  </a:solidFill>
                  <a:ea typeface="Roboto Light" charset="0"/>
                  <a:cs typeface="Roboto Light" charset="0"/>
                </a:rPr>
                <a:t>ALM Client</a:t>
              </a:r>
            </a:p>
          </p:txBody>
        </p:sp>
      </p:grpSp>
      <p:cxnSp>
        <p:nvCxnSpPr>
          <p:cNvPr id="154" name="Elbow Connector 153"/>
          <p:cNvCxnSpPr>
            <a:stCxn id="132" idx="3"/>
            <a:endCxn id="80" idx="0"/>
          </p:cNvCxnSpPr>
          <p:nvPr/>
        </p:nvCxnSpPr>
        <p:spPr>
          <a:xfrm>
            <a:off x="5010931" y="2349695"/>
            <a:ext cx="2232886" cy="253364"/>
          </a:xfrm>
          <a:prstGeom prst="bentConnector2">
            <a:avLst/>
          </a:prstGeom>
          <a:ln w="12700" cap="rnd">
            <a:solidFill>
              <a:schemeClr val="tx1"/>
            </a:solidFill>
            <a:prstDash val="sys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0" idx="2"/>
            <a:endCxn id="129" idx="0"/>
          </p:cNvCxnSpPr>
          <p:nvPr/>
        </p:nvCxnSpPr>
        <p:spPr>
          <a:xfrm>
            <a:off x="7243817" y="3066283"/>
            <a:ext cx="4698" cy="582464"/>
          </a:xfrm>
          <a:prstGeom prst="line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051250" y="2628039"/>
            <a:ext cx="503" cy="644371"/>
          </a:xfrm>
          <a:prstGeom prst="line">
            <a:avLst/>
          </a:prstGeom>
          <a:ln w="127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393449" y="3451832"/>
            <a:ext cx="1815982" cy="290831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4387792" y="3016361"/>
            <a:ext cx="1803870" cy="351432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393449" y="3597247"/>
            <a:ext cx="1762703" cy="280565"/>
          </a:xfrm>
          <a:prstGeom prst="line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393449" y="3742663"/>
            <a:ext cx="1792450" cy="289796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353765" y="2965250"/>
            <a:ext cx="1845121" cy="374581"/>
          </a:xfrm>
          <a:prstGeom prst="line">
            <a:avLst/>
          </a:prstGeom>
          <a:ln w="12700" cap="rnd">
            <a:solidFill>
              <a:schemeClr val="bg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81" idx="1"/>
          </p:cNvCxnSpPr>
          <p:nvPr/>
        </p:nvCxnSpPr>
        <p:spPr>
          <a:xfrm flipV="1">
            <a:off x="4404258" y="2827906"/>
            <a:ext cx="1859092" cy="370733"/>
          </a:xfrm>
          <a:prstGeom prst="line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241576" y="2714641"/>
            <a:ext cx="1937099" cy="388013"/>
          </a:xfrm>
          <a:prstGeom prst="line">
            <a:avLst/>
          </a:prstGeom>
          <a:ln w="127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900076" y="2628039"/>
            <a:ext cx="269" cy="644371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5387891" y="3834520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6" name="Oval 165"/>
          <p:cNvSpPr/>
          <p:nvPr/>
        </p:nvSpPr>
        <p:spPr>
          <a:xfrm>
            <a:off x="5387083" y="3685024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7" name="Oval 166"/>
          <p:cNvSpPr/>
          <p:nvPr/>
        </p:nvSpPr>
        <p:spPr>
          <a:xfrm>
            <a:off x="5381171" y="3525127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168" name="Oval 167"/>
          <p:cNvSpPr/>
          <p:nvPr/>
        </p:nvSpPr>
        <p:spPr>
          <a:xfrm>
            <a:off x="5295431" y="3072337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69" name="Oval 168"/>
          <p:cNvSpPr/>
          <p:nvPr/>
        </p:nvSpPr>
        <p:spPr>
          <a:xfrm>
            <a:off x="5602612" y="2854890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70" name="Oval 169"/>
          <p:cNvSpPr/>
          <p:nvPr/>
        </p:nvSpPr>
        <p:spPr>
          <a:xfrm>
            <a:off x="5010932" y="2848764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71" name="Oval 170"/>
          <p:cNvSpPr/>
          <p:nvPr/>
        </p:nvSpPr>
        <p:spPr>
          <a:xfrm>
            <a:off x="3995212" y="2829965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72" name="Oval 171"/>
          <p:cNvSpPr/>
          <p:nvPr/>
        </p:nvSpPr>
        <p:spPr>
          <a:xfrm>
            <a:off x="3838057" y="2829965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73" name="Freeform 78"/>
          <p:cNvSpPr>
            <a:spLocks noChangeArrowheads="1"/>
          </p:cNvSpPr>
          <p:nvPr/>
        </p:nvSpPr>
        <p:spPr bwMode="auto">
          <a:xfrm>
            <a:off x="3852378" y="2957498"/>
            <a:ext cx="148379" cy="141634"/>
          </a:xfrm>
          <a:custGeom>
            <a:avLst/>
            <a:gdLst>
              <a:gd name="T0" fmla="*/ 580 w 584"/>
              <a:gd name="T1" fmla="*/ 484 h 555"/>
              <a:gd name="T2" fmla="*/ 580 w 584"/>
              <a:gd name="T3" fmla="*/ 484 h 555"/>
              <a:gd name="T4" fmla="*/ 390 w 584"/>
              <a:gd name="T5" fmla="*/ 294 h 555"/>
              <a:gd name="T6" fmla="*/ 401 w 584"/>
              <a:gd name="T7" fmla="*/ 284 h 555"/>
              <a:gd name="T8" fmla="*/ 401 w 584"/>
              <a:gd name="T9" fmla="*/ 270 h 555"/>
              <a:gd name="T10" fmla="*/ 350 w 584"/>
              <a:gd name="T11" fmla="*/ 218 h 555"/>
              <a:gd name="T12" fmla="*/ 355 w 584"/>
              <a:gd name="T13" fmla="*/ 147 h 555"/>
              <a:gd name="T14" fmla="*/ 257 w 584"/>
              <a:gd name="T15" fmla="*/ 21 h 555"/>
              <a:gd name="T16" fmla="*/ 121 w 584"/>
              <a:gd name="T17" fmla="*/ 19 h 555"/>
              <a:gd name="T18" fmla="*/ 29 w 584"/>
              <a:gd name="T19" fmla="*/ 112 h 555"/>
              <a:gd name="T20" fmla="*/ 92 w 584"/>
              <a:gd name="T21" fmla="*/ 316 h 555"/>
              <a:gd name="T22" fmla="*/ 228 w 584"/>
              <a:gd name="T23" fmla="*/ 339 h 555"/>
              <a:gd name="T24" fmla="*/ 279 w 584"/>
              <a:gd name="T25" fmla="*/ 390 h 555"/>
              <a:gd name="T26" fmla="*/ 294 w 584"/>
              <a:gd name="T27" fmla="*/ 390 h 555"/>
              <a:gd name="T28" fmla="*/ 312 w 584"/>
              <a:gd name="T29" fmla="*/ 372 h 555"/>
              <a:gd name="T30" fmla="*/ 358 w 584"/>
              <a:gd name="T31" fmla="*/ 418 h 555"/>
              <a:gd name="T32" fmla="*/ 365 w 584"/>
              <a:gd name="T33" fmla="*/ 421 h 555"/>
              <a:gd name="T34" fmla="*/ 365 w 584"/>
              <a:gd name="T35" fmla="*/ 421 h 555"/>
              <a:gd name="T36" fmla="*/ 391 w 584"/>
              <a:gd name="T37" fmla="*/ 421 h 555"/>
              <a:gd name="T38" fmla="*/ 393 w 584"/>
              <a:gd name="T39" fmla="*/ 474 h 555"/>
              <a:gd name="T40" fmla="*/ 398 w 584"/>
              <a:gd name="T41" fmla="*/ 481 h 555"/>
              <a:gd name="T42" fmla="*/ 405 w 584"/>
              <a:gd name="T43" fmla="*/ 483 h 555"/>
              <a:gd name="T44" fmla="*/ 459 w 584"/>
              <a:gd name="T45" fmla="*/ 480 h 555"/>
              <a:gd name="T46" fmla="*/ 461 w 584"/>
              <a:gd name="T47" fmla="*/ 519 h 555"/>
              <a:gd name="T48" fmla="*/ 472 w 584"/>
              <a:gd name="T49" fmla="*/ 530 h 555"/>
              <a:gd name="T50" fmla="*/ 493 w 584"/>
              <a:gd name="T51" fmla="*/ 530 h 555"/>
              <a:gd name="T52" fmla="*/ 513 w 584"/>
              <a:gd name="T53" fmla="*/ 551 h 555"/>
              <a:gd name="T54" fmla="*/ 520 w 584"/>
              <a:gd name="T55" fmla="*/ 554 h 555"/>
              <a:gd name="T56" fmla="*/ 523 w 584"/>
              <a:gd name="T57" fmla="*/ 554 h 555"/>
              <a:gd name="T58" fmla="*/ 574 w 584"/>
              <a:gd name="T59" fmla="*/ 549 h 555"/>
              <a:gd name="T60" fmla="*/ 583 w 584"/>
              <a:gd name="T61" fmla="*/ 538 h 555"/>
              <a:gd name="T62" fmla="*/ 583 w 584"/>
              <a:gd name="T63" fmla="*/ 491 h 555"/>
              <a:gd name="T64" fmla="*/ 580 w 584"/>
              <a:gd name="T65" fmla="*/ 484 h 555"/>
              <a:gd name="T66" fmla="*/ 187 w 584"/>
              <a:gd name="T67" fmla="*/ 243 h 555"/>
              <a:gd name="T68" fmla="*/ 187 w 584"/>
              <a:gd name="T69" fmla="*/ 243 h 555"/>
              <a:gd name="T70" fmla="*/ 119 w 584"/>
              <a:gd name="T71" fmla="*/ 175 h 555"/>
              <a:gd name="T72" fmla="*/ 187 w 584"/>
              <a:gd name="T73" fmla="*/ 107 h 555"/>
              <a:gd name="T74" fmla="*/ 255 w 584"/>
              <a:gd name="T75" fmla="*/ 175 h 555"/>
              <a:gd name="T76" fmla="*/ 187 w 584"/>
              <a:gd name="T77" fmla="*/ 24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4" h="555">
                <a:moveTo>
                  <a:pt x="580" y="484"/>
                </a:moveTo>
                <a:lnTo>
                  <a:pt x="580" y="484"/>
                </a:lnTo>
                <a:cubicBezTo>
                  <a:pt x="390" y="294"/>
                  <a:pt x="390" y="294"/>
                  <a:pt x="390" y="294"/>
                </a:cubicBezTo>
                <a:cubicBezTo>
                  <a:pt x="401" y="284"/>
                  <a:pt x="401" y="284"/>
                  <a:pt x="401" y="284"/>
                </a:cubicBezTo>
                <a:cubicBezTo>
                  <a:pt x="405" y="280"/>
                  <a:pt x="405" y="274"/>
                  <a:pt x="401" y="270"/>
                </a:cubicBezTo>
                <a:cubicBezTo>
                  <a:pt x="350" y="218"/>
                  <a:pt x="350" y="218"/>
                  <a:pt x="350" y="218"/>
                </a:cubicBezTo>
                <a:cubicBezTo>
                  <a:pt x="354" y="206"/>
                  <a:pt x="361" y="179"/>
                  <a:pt x="355" y="147"/>
                </a:cubicBezTo>
                <a:cubicBezTo>
                  <a:pt x="350" y="113"/>
                  <a:pt x="329" y="52"/>
                  <a:pt x="257" y="21"/>
                </a:cubicBezTo>
                <a:cubicBezTo>
                  <a:pt x="210" y="1"/>
                  <a:pt x="164" y="0"/>
                  <a:pt x="121" y="19"/>
                </a:cubicBezTo>
                <a:cubicBezTo>
                  <a:pt x="69" y="43"/>
                  <a:pt x="37" y="88"/>
                  <a:pt x="29" y="112"/>
                </a:cubicBezTo>
                <a:cubicBezTo>
                  <a:pt x="13" y="161"/>
                  <a:pt x="0" y="252"/>
                  <a:pt x="92" y="316"/>
                </a:cubicBezTo>
                <a:cubicBezTo>
                  <a:pt x="146" y="354"/>
                  <a:pt x="208" y="343"/>
                  <a:pt x="228" y="339"/>
                </a:cubicBezTo>
                <a:cubicBezTo>
                  <a:pt x="279" y="390"/>
                  <a:pt x="279" y="390"/>
                  <a:pt x="279" y="390"/>
                </a:cubicBezTo>
                <a:cubicBezTo>
                  <a:pt x="283" y="394"/>
                  <a:pt x="290" y="394"/>
                  <a:pt x="294" y="390"/>
                </a:cubicBezTo>
                <a:cubicBezTo>
                  <a:pt x="312" y="372"/>
                  <a:pt x="312" y="372"/>
                  <a:pt x="312" y="372"/>
                </a:cubicBezTo>
                <a:cubicBezTo>
                  <a:pt x="358" y="418"/>
                  <a:pt x="358" y="418"/>
                  <a:pt x="358" y="418"/>
                </a:cubicBezTo>
                <a:cubicBezTo>
                  <a:pt x="360" y="420"/>
                  <a:pt x="362" y="421"/>
                  <a:pt x="365" y="421"/>
                </a:cubicBezTo>
                <a:lnTo>
                  <a:pt x="365" y="421"/>
                </a:lnTo>
                <a:cubicBezTo>
                  <a:pt x="391" y="421"/>
                  <a:pt x="391" y="421"/>
                  <a:pt x="391" y="421"/>
                </a:cubicBezTo>
                <a:cubicBezTo>
                  <a:pt x="393" y="474"/>
                  <a:pt x="393" y="474"/>
                  <a:pt x="393" y="474"/>
                </a:cubicBezTo>
                <a:cubicBezTo>
                  <a:pt x="393" y="477"/>
                  <a:pt x="396" y="479"/>
                  <a:pt x="398" y="481"/>
                </a:cubicBezTo>
                <a:cubicBezTo>
                  <a:pt x="399" y="483"/>
                  <a:pt x="402" y="483"/>
                  <a:pt x="405" y="483"/>
                </a:cubicBezTo>
                <a:cubicBezTo>
                  <a:pt x="459" y="480"/>
                  <a:pt x="459" y="480"/>
                  <a:pt x="459" y="480"/>
                </a:cubicBezTo>
                <a:cubicBezTo>
                  <a:pt x="461" y="519"/>
                  <a:pt x="461" y="519"/>
                  <a:pt x="461" y="519"/>
                </a:cubicBezTo>
                <a:cubicBezTo>
                  <a:pt x="461" y="525"/>
                  <a:pt x="465" y="529"/>
                  <a:pt x="472" y="530"/>
                </a:cubicBezTo>
                <a:cubicBezTo>
                  <a:pt x="493" y="530"/>
                  <a:pt x="493" y="530"/>
                  <a:pt x="493" y="530"/>
                </a:cubicBezTo>
                <a:cubicBezTo>
                  <a:pt x="513" y="551"/>
                  <a:pt x="513" y="551"/>
                  <a:pt x="513" y="551"/>
                </a:cubicBezTo>
                <a:cubicBezTo>
                  <a:pt x="515" y="553"/>
                  <a:pt x="518" y="554"/>
                  <a:pt x="520" y="554"/>
                </a:cubicBezTo>
                <a:cubicBezTo>
                  <a:pt x="522" y="554"/>
                  <a:pt x="522" y="554"/>
                  <a:pt x="523" y="554"/>
                </a:cubicBezTo>
                <a:cubicBezTo>
                  <a:pt x="574" y="549"/>
                  <a:pt x="574" y="549"/>
                  <a:pt x="574" y="549"/>
                </a:cubicBezTo>
                <a:cubicBezTo>
                  <a:pt x="579" y="547"/>
                  <a:pt x="583" y="543"/>
                  <a:pt x="583" y="538"/>
                </a:cubicBezTo>
                <a:cubicBezTo>
                  <a:pt x="583" y="491"/>
                  <a:pt x="583" y="491"/>
                  <a:pt x="583" y="491"/>
                </a:cubicBezTo>
                <a:cubicBezTo>
                  <a:pt x="583" y="488"/>
                  <a:pt x="582" y="486"/>
                  <a:pt x="580" y="484"/>
                </a:cubicBezTo>
                <a:close/>
                <a:moveTo>
                  <a:pt x="187" y="243"/>
                </a:moveTo>
                <a:lnTo>
                  <a:pt x="187" y="243"/>
                </a:lnTo>
                <a:cubicBezTo>
                  <a:pt x="150" y="243"/>
                  <a:pt x="119" y="212"/>
                  <a:pt x="119" y="175"/>
                </a:cubicBezTo>
                <a:cubicBezTo>
                  <a:pt x="119" y="137"/>
                  <a:pt x="150" y="107"/>
                  <a:pt x="187" y="107"/>
                </a:cubicBezTo>
                <a:cubicBezTo>
                  <a:pt x="225" y="107"/>
                  <a:pt x="255" y="137"/>
                  <a:pt x="255" y="175"/>
                </a:cubicBezTo>
                <a:cubicBezTo>
                  <a:pt x="255" y="212"/>
                  <a:pt x="225" y="243"/>
                  <a:pt x="187" y="243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pPr defTabSz="685783"/>
            <a:endParaRPr lang="en-US" sz="1350">
              <a:solidFill>
                <a:srgbClr val="212E35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136951" y="2814391"/>
            <a:ext cx="137849" cy="131372"/>
            <a:chOff x="3130615" y="3716679"/>
            <a:chExt cx="276050" cy="263080"/>
          </a:xfrm>
          <a:solidFill>
            <a:srgbClr val="0078EF"/>
          </a:solidFill>
        </p:grpSpPr>
        <p:sp>
          <p:nvSpPr>
            <p:cNvPr id="175" name="Freeform 55"/>
            <p:cNvSpPr>
              <a:spLocks noChangeArrowheads="1"/>
            </p:cNvSpPr>
            <p:nvPr/>
          </p:nvSpPr>
          <p:spPr bwMode="auto">
            <a:xfrm>
              <a:off x="3130615" y="3716679"/>
              <a:ext cx="276050" cy="263080"/>
            </a:xfrm>
            <a:custGeom>
              <a:avLst/>
              <a:gdLst>
                <a:gd name="T0" fmla="*/ 439 w 657"/>
                <a:gd name="T1" fmla="*/ 332 h 624"/>
                <a:gd name="T2" fmla="*/ 451 w 657"/>
                <a:gd name="T3" fmla="*/ 303 h 624"/>
                <a:gd name="T4" fmla="*/ 400 w 657"/>
                <a:gd name="T5" fmla="*/ 165 h 624"/>
                <a:gd name="T6" fmla="*/ 136 w 657"/>
                <a:gd name="T7" fmla="*/ 21 h 624"/>
                <a:gd name="T8" fmla="*/ 104 w 657"/>
                <a:gd name="T9" fmla="*/ 357 h 624"/>
                <a:gd name="T10" fmla="*/ 315 w 657"/>
                <a:gd name="T11" fmla="*/ 440 h 624"/>
                <a:gd name="T12" fmla="*/ 351 w 657"/>
                <a:gd name="T13" fmla="*/ 419 h 624"/>
                <a:gd name="T14" fmla="*/ 412 w 657"/>
                <a:gd name="T15" fmla="*/ 474 h 624"/>
                <a:gd name="T16" fmla="*/ 441 w 657"/>
                <a:gd name="T17" fmla="*/ 474 h 624"/>
                <a:gd name="T18" fmla="*/ 447 w 657"/>
                <a:gd name="T19" fmla="*/ 542 h 624"/>
                <a:gd name="T20" fmla="*/ 517 w 657"/>
                <a:gd name="T21" fmla="*/ 541 h 624"/>
                <a:gd name="T22" fmla="*/ 530 w 657"/>
                <a:gd name="T23" fmla="*/ 596 h 624"/>
                <a:gd name="T24" fmla="*/ 578 w 657"/>
                <a:gd name="T25" fmla="*/ 621 h 624"/>
                <a:gd name="T26" fmla="*/ 588 w 657"/>
                <a:gd name="T27" fmla="*/ 623 h 624"/>
                <a:gd name="T28" fmla="*/ 656 w 657"/>
                <a:gd name="T29" fmla="*/ 605 h 624"/>
                <a:gd name="T30" fmla="*/ 652 w 657"/>
                <a:gd name="T31" fmla="*/ 545 h 624"/>
                <a:gd name="T32" fmla="*/ 632 w 657"/>
                <a:gd name="T33" fmla="*/ 595 h 624"/>
                <a:gd name="T34" fmla="*/ 591 w 657"/>
                <a:gd name="T35" fmla="*/ 600 h 624"/>
                <a:gd name="T36" fmla="*/ 562 w 657"/>
                <a:gd name="T37" fmla="*/ 574 h 624"/>
                <a:gd name="T38" fmla="*/ 540 w 657"/>
                <a:gd name="T39" fmla="*/ 528 h 624"/>
                <a:gd name="T40" fmla="*/ 527 w 657"/>
                <a:gd name="T41" fmla="*/ 517 h 624"/>
                <a:gd name="T42" fmla="*/ 463 w 657"/>
                <a:gd name="T43" fmla="*/ 462 h 624"/>
                <a:gd name="T44" fmla="*/ 451 w 657"/>
                <a:gd name="T45" fmla="*/ 451 h 624"/>
                <a:gd name="T46" fmla="*/ 360 w 657"/>
                <a:gd name="T47" fmla="*/ 394 h 624"/>
                <a:gd name="T48" fmla="*/ 323 w 657"/>
                <a:gd name="T49" fmla="*/ 415 h 624"/>
                <a:gd name="T50" fmla="*/ 257 w 657"/>
                <a:gd name="T51" fmla="*/ 358 h 624"/>
                <a:gd name="T52" fmla="*/ 55 w 657"/>
                <a:gd name="T53" fmla="*/ 135 h 624"/>
                <a:gd name="T54" fmla="*/ 281 w 657"/>
                <a:gd name="T55" fmla="*/ 45 h 624"/>
                <a:gd name="T56" fmla="*/ 370 w 657"/>
                <a:gd name="T57" fmla="*/ 245 h 624"/>
                <a:gd name="T58" fmla="*/ 426 w 657"/>
                <a:gd name="T59" fmla="*/ 312 h 624"/>
                <a:gd name="T60" fmla="*/ 415 w 657"/>
                <a:gd name="T61" fmla="*/ 340 h 624"/>
                <a:gd name="T62" fmla="*/ 632 w 657"/>
                <a:gd name="T63" fmla="*/ 59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7" h="624">
                  <a:moveTo>
                    <a:pt x="439" y="332"/>
                  </a:moveTo>
                  <a:lnTo>
                    <a:pt x="439" y="332"/>
                  </a:lnTo>
                  <a:cubicBezTo>
                    <a:pt x="451" y="320"/>
                    <a:pt x="451" y="320"/>
                    <a:pt x="451" y="320"/>
                  </a:cubicBezTo>
                  <a:cubicBezTo>
                    <a:pt x="455" y="316"/>
                    <a:pt x="455" y="309"/>
                    <a:pt x="451" y="30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33"/>
                    <a:pt x="406" y="202"/>
                    <a:pt x="400" y="165"/>
                  </a:cubicBezTo>
                  <a:cubicBezTo>
                    <a:pt x="394" y="127"/>
                    <a:pt x="370" y="59"/>
                    <a:pt x="290" y="24"/>
                  </a:cubicBezTo>
                  <a:cubicBezTo>
                    <a:pt x="236" y="0"/>
                    <a:pt x="185" y="0"/>
                    <a:pt x="136" y="21"/>
                  </a:cubicBezTo>
                  <a:cubicBezTo>
                    <a:pt x="78" y="48"/>
                    <a:pt x="42" y="100"/>
                    <a:pt x="33" y="127"/>
                  </a:cubicBezTo>
                  <a:cubicBezTo>
                    <a:pt x="15" y="182"/>
                    <a:pt x="0" y="284"/>
                    <a:pt x="104" y="357"/>
                  </a:cubicBezTo>
                  <a:cubicBezTo>
                    <a:pt x="164" y="399"/>
                    <a:pt x="235" y="387"/>
                    <a:pt x="257" y="381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19" y="444"/>
                    <a:pt x="326" y="444"/>
                    <a:pt x="331" y="440"/>
                  </a:cubicBezTo>
                  <a:cubicBezTo>
                    <a:pt x="351" y="419"/>
                    <a:pt x="351" y="419"/>
                    <a:pt x="351" y="419"/>
                  </a:cubicBezTo>
                  <a:cubicBezTo>
                    <a:pt x="403" y="471"/>
                    <a:pt x="403" y="471"/>
                    <a:pt x="403" y="471"/>
                  </a:cubicBezTo>
                  <a:cubicBezTo>
                    <a:pt x="405" y="473"/>
                    <a:pt x="409" y="474"/>
                    <a:pt x="412" y="474"/>
                  </a:cubicBezTo>
                  <a:lnTo>
                    <a:pt x="412" y="474"/>
                  </a:lnTo>
                  <a:cubicBezTo>
                    <a:pt x="441" y="474"/>
                    <a:pt x="441" y="474"/>
                    <a:pt x="441" y="474"/>
                  </a:cubicBezTo>
                  <a:cubicBezTo>
                    <a:pt x="443" y="533"/>
                    <a:pt x="443" y="533"/>
                    <a:pt x="443" y="533"/>
                  </a:cubicBezTo>
                  <a:cubicBezTo>
                    <a:pt x="443" y="537"/>
                    <a:pt x="445" y="540"/>
                    <a:pt x="447" y="542"/>
                  </a:cubicBezTo>
                  <a:cubicBezTo>
                    <a:pt x="449" y="544"/>
                    <a:pt x="452" y="545"/>
                    <a:pt x="455" y="545"/>
                  </a:cubicBezTo>
                  <a:cubicBezTo>
                    <a:pt x="517" y="541"/>
                    <a:pt x="517" y="541"/>
                    <a:pt x="517" y="541"/>
                  </a:cubicBezTo>
                  <a:cubicBezTo>
                    <a:pt x="519" y="586"/>
                    <a:pt x="519" y="586"/>
                    <a:pt x="519" y="586"/>
                  </a:cubicBezTo>
                  <a:cubicBezTo>
                    <a:pt x="519" y="591"/>
                    <a:pt x="524" y="596"/>
                    <a:pt x="530" y="596"/>
                  </a:cubicBezTo>
                  <a:cubicBezTo>
                    <a:pt x="555" y="597"/>
                    <a:pt x="555" y="597"/>
                    <a:pt x="555" y="597"/>
                  </a:cubicBezTo>
                  <a:cubicBezTo>
                    <a:pt x="578" y="621"/>
                    <a:pt x="578" y="621"/>
                    <a:pt x="578" y="621"/>
                  </a:cubicBezTo>
                  <a:cubicBezTo>
                    <a:pt x="580" y="622"/>
                    <a:pt x="584" y="623"/>
                    <a:pt x="587" y="623"/>
                  </a:cubicBezTo>
                  <a:lnTo>
                    <a:pt x="588" y="623"/>
                  </a:lnTo>
                  <a:cubicBezTo>
                    <a:pt x="646" y="618"/>
                    <a:pt x="646" y="618"/>
                    <a:pt x="646" y="618"/>
                  </a:cubicBezTo>
                  <a:cubicBezTo>
                    <a:pt x="651" y="617"/>
                    <a:pt x="656" y="612"/>
                    <a:pt x="656" y="605"/>
                  </a:cubicBezTo>
                  <a:cubicBezTo>
                    <a:pt x="656" y="553"/>
                    <a:pt x="656" y="553"/>
                    <a:pt x="656" y="553"/>
                  </a:cubicBezTo>
                  <a:cubicBezTo>
                    <a:pt x="656" y="550"/>
                    <a:pt x="654" y="547"/>
                    <a:pt x="652" y="545"/>
                  </a:cubicBezTo>
                  <a:lnTo>
                    <a:pt x="439" y="332"/>
                  </a:lnTo>
                  <a:close/>
                  <a:moveTo>
                    <a:pt x="632" y="595"/>
                  </a:moveTo>
                  <a:lnTo>
                    <a:pt x="632" y="595"/>
                  </a:lnTo>
                  <a:cubicBezTo>
                    <a:pt x="591" y="600"/>
                    <a:pt x="591" y="600"/>
                    <a:pt x="591" y="600"/>
                  </a:cubicBezTo>
                  <a:cubicBezTo>
                    <a:pt x="569" y="577"/>
                    <a:pt x="569" y="577"/>
                    <a:pt x="569" y="577"/>
                  </a:cubicBezTo>
                  <a:cubicBezTo>
                    <a:pt x="567" y="575"/>
                    <a:pt x="565" y="574"/>
                    <a:pt x="562" y="574"/>
                  </a:cubicBezTo>
                  <a:cubicBezTo>
                    <a:pt x="542" y="573"/>
                    <a:pt x="542" y="573"/>
                    <a:pt x="542" y="573"/>
                  </a:cubicBezTo>
                  <a:cubicBezTo>
                    <a:pt x="540" y="528"/>
                    <a:pt x="540" y="528"/>
                    <a:pt x="540" y="528"/>
                  </a:cubicBezTo>
                  <a:cubicBezTo>
                    <a:pt x="540" y="525"/>
                    <a:pt x="539" y="522"/>
                    <a:pt x="536" y="520"/>
                  </a:cubicBezTo>
                  <a:cubicBezTo>
                    <a:pt x="534" y="518"/>
                    <a:pt x="530" y="517"/>
                    <a:pt x="527" y="517"/>
                  </a:cubicBezTo>
                  <a:cubicBezTo>
                    <a:pt x="466" y="520"/>
                    <a:pt x="466" y="520"/>
                    <a:pt x="466" y="520"/>
                  </a:cubicBezTo>
                  <a:cubicBezTo>
                    <a:pt x="463" y="462"/>
                    <a:pt x="463" y="462"/>
                    <a:pt x="463" y="462"/>
                  </a:cubicBezTo>
                  <a:cubicBezTo>
                    <a:pt x="463" y="455"/>
                    <a:pt x="458" y="451"/>
                    <a:pt x="451" y="451"/>
                  </a:cubicBezTo>
                  <a:lnTo>
                    <a:pt x="451" y="451"/>
                  </a:lnTo>
                  <a:cubicBezTo>
                    <a:pt x="416" y="451"/>
                    <a:pt x="416" y="451"/>
                    <a:pt x="416" y="451"/>
                  </a:cubicBezTo>
                  <a:cubicBezTo>
                    <a:pt x="360" y="394"/>
                    <a:pt x="360" y="394"/>
                    <a:pt x="360" y="394"/>
                  </a:cubicBezTo>
                  <a:cubicBezTo>
                    <a:pt x="354" y="390"/>
                    <a:pt x="347" y="390"/>
                    <a:pt x="343" y="394"/>
                  </a:cubicBezTo>
                  <a:cubicBezTo>
                    <a:pt x="323" y="415"/>
                    <a:pt x="323" y="415"/>
                    <a:pt x="323" y="415"/>
                  </a:cubicBezTo>
                  <a:cubicBezTo>
                    <a:pt x="269" y="361"/>
                    <a:pt x="269" y="361"/>
                    <a:pt x="269" y="361"/>
                  </a:cubicBezTo>
                  <a:cubicBezTo>
                    <a:pt x="266" y="358"/>
                    <a:pt x="261" y="357"/>
                    <a:pt x="257" y="358"/>
                  </a:cubicBezTo>
                  <a:cubicBezTo>
                    <a:pt x="257" y="358"/>
                    <a:pt x="180" y="380"/>
                    <a:pt x="116" y="337"/>
                  </a:cubicBezTo>
                  <a:cubicBezTo>
                    <a:pt x="25" y="273"/>
                    <a:pt x="39" y="183"/>
                    <a:pt x="55" y="135"/>
                  </a:cubicBezTo>
                  <a:cubicBezTo>
                    <a:pt x="61" y="115"/>
                    <a:pt x="92" y="67"/>
                    <a:pt x="146" y="43"/>
                  </a:cubicBezTo>
                  <a:cubicBezTo>
                    <a:pt x="188" y="24"/>
                    <a:pt x="234" y="25"/>
                    <a:pt x="281" y="45"/>
                  </a:cubicBezTo>
                  <a:cubicBezTo>
                    <a:pt x="348" y="74"/>
                    <a:pt x="370" y="129"/>
                    <a:pt x="377" y="169"/>
                  </a:cubicBezTo>
                  <a:cubicBezTo>
                    <a:pt x="385" y="212"/>
                    <a:pt x="370" y="244"/>
                    <a:pt x="370" y="245"/>
                  </a:cubicBezTo>
                  <a:cubicBezTo>
                    <a:pt x="368" y="249"/>
                    <a:pt x="369" y="254"/>
                    <a:pt x="372" y="258"/>
                  </a:cubicBezTo>
                  <a:cubicBezTo>
                    <a:pt x="426" y="312"/>
                    <a:pt x="426" y="312"/>
                    <a:pt x="426" y="312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0" y="328"/>
                    <a:pt x="410" y="336"/>
                    <a:pt x="415" y="340"/>
                  </a:cubicBezTo>
                  <a:cubicBezTo>
                    <a:pt x="632" y="558"/>
                    <a:pt x="632" y="558"/>
                    <a:pt x="632" y="558"/>
                  </a:cubicBezTo>
                  <a:lnTo>
                    <a:pt x="632" y="5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  <p:sp>
          <p:nvSpPr>
            <p:cNvPr id="176" name="Freeform 56"/>
            <p:cNvSpPr>
              <a:spLocks noChangeArrowheads="1"/>
            </p:cNvSpPr>
            <p:nvPr/>
          </p:nvSpPr>
          <p:spPr bwMode="auto">
            <a:xfrm>
              <a:off x="3188049" y="3766702"/>
              <a:ext cx="64843" cy="64843"/>
            </a:xfrm>
            <a:custGeom>
              <a:avLst/>
              <a:gdLst>
                <a:gd name="T0" fmla="*/ 77 w 155"/>
                <a:gd name="T1" fmla="*/ 0 h 154"/>
                <a:gd name="T2" fmla="*/ 77 w 155"/>
                <a:gd name="T3" fmla="*/ 0 h 154"/>
                <a:gd name="T4" fmla="*/ 0 w 155"/>
                <a:gd name="T5" fmla="*/ 76 h 154"/>
                <a:gd name="T6" fmla="*/ 77 w 155"/>
                <a:gd name="T7" fmla="*/ 153 h 154"/>
                <a:gd name="T8" fmla="*/ 154 w 155"/>
                <a:gd name="T9" fmla="*/ 76 h 154"/>
                <a:gd name="T10" fmla="*/ 77 w 155"/>
                <a:gd name="T11" fmla="*/ 0 h 154"/>
                <a:gd name="T12" fmla="*/ 77 w 155"/>
                <a:gd name="T13" fmla="*/ 130 h 154"/>
                <a:gd name="T14" fmla="*/ 77 w 155"/>
                <a:gd name="T15" fmla="*/ 130 h 154"/>
                <a:gd name="T16" fmla="*/ 24 w 155"/>
                <a:gd name="T17" fmla="*/ 76 h 154"/>
                <a:gd name="T18" fmla="*/ 77 w 155"/>
                <a:gd name="T19" fmla="*/ 23 h 154"/>
                <a:gd name="T20" fmla="*/ 130 w 155"/>
                <a:gd name="T21" fmla="*/ 76 h 154"/>
                <a:gd name="T22" fmla="*/ 77 w 155"/>
                <a:gd name="T23" fmla="*/ 13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154">
                  <a:moveTo>
                    <a:pt x="77" y="0"/>
                  </a:moveTo>
                  <a:lnTo>
                    <a:pt x="77" y="0"/>
                  </a:lnTo>
                  <a:cubicBezTo>
                    <a:pt x="34" y="0"/>
                    <a:pt x="0" y="35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119" y="153"/>
                    <a:pt x="154" y="119"/>
                    <a:pt x="154" y="76"/>
                  </a:cubicBezTo>
                  <a:cubicBezTo>
                    <a:pt x="154" y="35"/>
                    <a:pt x="119" y="0"/>
                    <a:pt x="77" y="0"/>
                  </a:cubicBezTo>
                  <a:close/>
                  <a:moveTo>
                    <a:pt x="77" y="130"/>
                  </a:moveTo>
                  <a:lnTo>
                    <a:pt x="77" y="130"/>
                  </a:lnTo>
                  <a:cubicBezTo>
                    <a:pt x="48" y="130"/>
                    <a:pt x="24" y="106"/>
                    <a:pt x="24" y="76"/>
                  </a:cubicBezTo>
                  <a:cubicBezTo>
                    <a:pt x="24" y="47"/>
                    <a:pt x="48" y="23"/>
                    <a:pt x="77" y="23"/>
                  </a:cubicBezTo>
                  <a:cubicBezTo>
                    <a:pt x="106" y="23"/>
                    <a:pt x="130" y="47"/>
                    <a:pt x="130" y="76"/>
                  </a:cubicBezTo>
                  <a:cubicBezTo>
                    <a:pt x="130" y="106"/>
                    <a:pt x="106" y="130"/>
                    <a:pt x="77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</p:grpSp>
      <p:sp>
        <p:nvSpPr>
          <p:cNvPr id="177" name="Freeform 78"/>
          <p:cNvSpPr>
            <a:spLocks noChangeArrowheads="1"/>
          </p:cNvSpPr>
          <p:nvPr/>
        </p:nvSpPr>
        <p:spPr bwMode="auto">
          <a:xfrm>
            <a:off x="5479425" y="2886037"/>
            <a:ext cx="148379" cy="141634"/>
          </a:xfrm>
          <a:custGeom>
            <a:avLst/>
            <a:gdLst>
              <a:gd name="T0" fmla="*/ 580 w 584"/>
              <a:gd name="T1" fmla="*/ 484 h 555"/>
              <a:gd name="T2" fmla="*/ 580 w 584"/>
              <a:gd name="T3" fmla="*/ 484 h 555"/>
              <a:gd name="T4" fmla="*/ 390 w 584"/>
              <a:gd name="T5" fmla="*/ 294 h 555"/>
              <a:gd name="T6" fmla="*/ 401 w 584"/>
              <a:gd name="T7" fmla="*/ 284 h 555"/>
              <a:gd name="T8" fmla="*/ 401 w 584"/>
              <a:gd name="T9" fmla="*/ 270 h 555"/>
              <a:gd name="T10" fmla="*/ 350 w 584"/>
              <a:gd name="T11" fmla="*/ 218 h 555"/>
              <a:gd name="T12" fmla="*/ 355 w 584"/>
              <a:gd name="T13" fmla="*/ 147 h 555"/>
              <a:gd name="T14" fmla="*/ 257 w 584"/>
              <a:gd name="T15" fmla="*/ 21 h 555"/>
              <a:gd name="T16" fmla="*/ 121 w 584"/>
              <a:gd name="T17" fmla="*/ 19 h 555"/>
              <a:gd name="T18" fmla="*/ 29 w 584"/>
              <a:gd name="T19" fmla="*/ 112 h 555"/>
              <a:gd name="T20" fmla="*/ 92 w 584"/>
              <a:gd name="T21" fmla="*/ 316 h 555"/>
              <a:gd name="T22" fmla="*/ 228 w 584"/>
              <a:gd name="T23" fmla="*/ 339 h 555"/>
              <a:gd name="T24" fmla="*/ 279 w 584"/>
              <a:gd name="T25" fmla="*/ 390 h 555"/>
              <a:gd name="T26" fmla="*/ 294 w 584"/>
              <a:gd name="T27" fmla="*/ 390 h 555"/>
              <a:gd name="T28" fmla="*/ 312 w 584"/>
              <a:gd name="T29" fmla="*/ 372 h 555"/>
              <a:gd name="T30" fmla="*/ 358 w 584"/>
              <a:gd name="T31" fmla="*/ 418 h 555"/>
              <a:gd name="T32" fmla="*/ 365 w 584"/>
              <a:gd name="T33" fmla="*/ 421 h 555"/>
              <a:gd name="T34" fmla="*/ 365 w 584"/>
              <a:gd name="T35" fmla="*/ 421 h 555"/>
              <a:gd name="T36" fmla="*/ 391 w 584"/>
              <a:gd name="T37" fmla="*/ 421 h 555"/>
              <a:gd name="T38" fmla="*/ 393 w 584"/>
              <a:gd name="T39" fmla="*/ 474 h 555"/>
              <a:gd name="T40" fmla="*/ 398 w 584"/>
              <a:gd name="T41" fmla="*/ 481 h 555"/>
              <a:gd name="T42" fmla="*/ 405 w 584"/>
              <a:gd name="T43" fmla="*/ 483 h 555"/>
              <a:gd name="T44" fmla="*/ 459 w 584"/>
              <a:gd name="T45" fmla="*/ 480 h 555"/>
              <a:gd name="T46" fmla="*/ 461 w 584"/>
              <a:gd name="T47" fmla="*/ 519 h 555"/>
              <a:gd name="T48" fmla="*/ 472 w 584"/>
              <a:gd name="T49" fmla="*/ 530 h 555"/>
              <a:gd name="T50" fmla="*/ 493 w 584"/>
              <a:gd name="T51" fmla="*/ 530 h 555"/>
              <a:gd name="T52" fmla="*/ 513 w 584"/>
              <a:gd name="T53" fmla="*/ 551 h 555"/>
              <a:gd name="T54" fmla="*/ 520 w 584"/>
              <a:gd name="T55" fmla="*/ 554 h 555"/>
              <a:gd name="T56" fmla="*/ 523 w 584"/>
              <a:gd name="T57" fmla="*/ 554 h 555"/>
              <a:gd name="T58" fmla="*/ 574 w 584"/>
              <a:gd name="T59" fmla="*/ 549 h 555"/>
              <a:gd name="T60" fmla="*/ 583 w 584"/>
              <a:gd name="T61" fmla="*/ 538 h 555"/>
              <a:gd name="T62" fmla="*/ 583 w 584"/>
              <a:gd name="T63" fmla="*/ 491 h 555"/>
              <a:gd name="T64" fmla="*/ 580 w 584"/>
              <a:gd name="T65" fmla="*/ 484 h 555"/>
              <a:gd name="T66" fmla="*/ 187 w 584"/>
              <a:gd name="T67" fmla="*/ 243 h 555"/>
              <a:gd name="T68" fmla="*/ 187 w 584"/>
              <a:gd name="T69" fmla="*/ 243 h 555"/>
              <a:gd name="T70" fmla="*/ 119 w 584"/>
              <a:gd name="T71" fmla="*/ 175 h 555"/>
              <a:gd name="T72" fmla="*/ 187 w 584"/>
              <a:gd name="T73" fmla="*/ 107 h 555"/>
              <a:gd name="T74" fmla="*/ 255 w 584"/>
              <a:gd name="T75" fmla="*/ 175 h 555"/>
              <a:gd name="T76" fmla="*/ 187 w 584"/>
              <a:gd name="T77" fmla="*/ 24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4" h="555">
                <a:moveTo>
                  <a:pt x="580" y="484"/>
                </a:moveTo>
                <a:lnTo>
                  <a:pt x="580" y="484"/>
                </a:lnTo>
                <a:cubicBezTo>
                  <a:pt x="390" y="294"/>
                  <a:pt x="390" y="294"/>
                  <a:pt x="390" y="294"/>
                </a:cubicBezTo>
                <a:cubicBezTo>
                  <a:pt x="401" y="284"/>
                  <a:pt x="401" y="284"/>
                  <a:pt x="401" y="284"/>
                </a:cubicBezTo>
                <a:cubicBezTo>
                  <a:pt x="405" y="280"/>
                  <a:pt x="405" y="274"/>
                  <a:pt x="401" y="270"/>
                </a:cubicBezTo>
                <a:cubicBezTo>
                  <a:pt x="350" y="218"/>
                  <a:pt x="350" y="218"/>
                  <a:pt x="350" y="218"/>
                </a:cubicBezTo>
                <a:cubicBezTo>
                  <a:pt x="354" y="206"/>
                  <a:pt x="361" y="179"/>
                  <a:pt x="355" y="147"/>
                </a:cubicBezTo>
                <a:cubicBezTo>
                  <a:pt x="350" y="113"/>
                  <a:pt x="329" y="52"/>
                  <a:pt x="257" y="21"/>
                </a:cubicBezTo>
                <a:cubicBezTo>
                  <a:pt x="210" y="1"/>
                  <a:pt x="164" y="0"/>
                  <a:pt x="121" y="19"/>
                </a:cubicBezTo>
                <a:cubicBezTo>
                  <a:pt x="69" y="43"/>
                  <a:pt x="37" y="88"/>
                  <a:pt x="29" y="112"/>
                </a:cubicBezTo>
                <a:cubicBezTo>
                  <a:pt x="13" y="161"/>
                  <a:pt x="0" y="252"/>
                  <a:pt x="92" y="316"/>
                </a:cubicBezTo>
                <a:cubicBezTo>
                  <a:pt x="146" y="354"/>
                  <a:pt x="208" y="343"/>
                  <a:pt x="228" y="339"/>
                </a:cubicBezTo>
                <a:cubicBezTo>
                  <a:pt x="279" y="390"/>
                  <a:pt x="279" y="390"/>
                  <a:pt x="279" y="390"/>
                </a:cubicBezTo>
                <a:cubicBezTo>
                  <a:pt x="283" y="394"/>
                  <a:pt x="290" y="394"/>
                  <a:pt x="294" y="390"/>
                </a:cubicBezTo>
                <a:cubicBezTo>
                  <a:pt x="312" y="372"/>
                  <a:pt x="312" y="372"/>
                  <a:pt x="312" y="372"/>
                </a:cubicBezTo>
                <a:cubicBezTo>
                  <a:pt x="358" y="418"/>
                  <a:pt x="358" y="418"/>
                  <a:pt x="358" y="418"/>
                </a:cubicBezTo>
                <a:cubicBezTo>
                  <a:pt x="360" y="420"/>
                  <a:pt x="362" y="421"/>
                  <a:pt x="365" y="421"/>
                </a:cubicBezTo>
                <a:lnTo>
                  <a:pt x="365" y="421"/>
                </a:lnTo>
                <a:cubicBezTo>
                  <a:pt x="391" y="421"/>
                  <a:pt x="391" y="421"/>
                  <a:pt x="391" y="421"/>
                </a:cubicBezTo>
                <a:cubicBezTo>
                  <a:pt x="393" y="474"/>
                  <a:pt x="393" y="474"/>
                  <a:pt x="393" y="474"/>
                </a:cubicBezTo>
                <a:cubicBezTo>
                  <a:pt x="393" y="477"/>
                  <a:pt x="396" y="479"/>
                  <a:pt x="398" y="481"/>
                </a:cubicBezTo>
                <a:cubicBezTo>
                  <a:pt x="399" y="483"/>
                  <a:pt x="402" y="483"/>
                  <a:pt x="405" y="483"/>
                </a:cubicBezTo>
                <a:cubicBezTo>
                  <a:pt x="459" y="480"/>
                  <a:pt x="459" y="480"/>
                  <a:pt x="459" y="480"/>
                </a:cubicBezTo>
                <a:cubicBezTo>
                  <a:pt x="461" y="519"/>
                  <a:pt x="461" y="519"/>
                  <a:pt x="461" y="519"/>
                </a:cubicBezTo>
                <a:cubicBezTo>
                  <a:pt x="461" y="525"/>
                  <a:pt x="465" y="529"/>
                  <a:pt x="472" y="530"/>
                </a:cubicBezTo>
                <a:cubicBezTo>
                  <a:pt x="493" y="530"/>
                  <a:pt x="493" y="530"/>
                  <a:pt x="493" y="530"/>
                </a:cubicBezTo>
                <a:cubicBezTo>
                  <a:pt x="513" y="551"/>
                  <a:pt x="513" y="551"/>
                  <a:pt x="513" y="551"/>
                </a:cubicBezTo>
                <a:cubicBezTo>
                  <a:pt x="515" y="553"/>
                  <a:pt x="518" y="554"/>
                  <a:pt x="520" y="554"/>
                </a:cubicBezTo>
                <a:cubicBezTo>
                  <a:pt x="522" y="554"/>
                  <a:pt x="522" y="554"/>
                  <a:pt x="523" y="554"/>
                </a:cubicBezTo>
                <a:cubicBezTo>
                  <a:pt x="574" y="549"/>
                  <a:pt x="574" y="549"/>
                  <a:pt x="574" y="549"/>
                </a:cubicBezTo>
                <a:cubicBezTo>
                  <a:pt x="579" y="547"/>
                  <a:pt x="583" y="543"/>
                  <a:pt x="583" y="538"/>
                </a:cubicBezTo>
                <a:cubicBezTo>
                  <a:pt x="583" y="491"/>
                  <a:pt x="583" y="491"/>
                  <a:pt x="583" y="491"/>
                </a:cubicBezTo>
                <a:cubicBezTo>
                  <a:pt x="583" y="488"/>
                  <a:pt x="582" y="486"/>
                  <a:pt x="580" y="484"/>
                </a:cubicBezTo>
                <a:close/>
                <a:moveTo>
                  <a:pt x="187" y="243"/>
                </a:moveTo>
                <a:lnTo>
                  <a:pt x="187" y="243"/>
                </a:lnTo>
                <a:cubicBezTo>
                  <a:pt x="150" y="243"/>
                  <a:pt x="119" y="212"/>
                  <a:pt x="119" y="175"/>
                </a:cubicBezTo>
                <a:cubicBezTo>
                  <a:pt x="119" y="137"/>
                  <a:pt x="150" y="107"/>
                  <a:pt x="187" y="107"/>
                </a:cubicBezTo>
                <a:cubicBezTo>
                  <a:pt x="225" y="107"/>
                  <a:pt x="255" y="137"/>
                  <a:pt x="255" y="175"/>
                </a:cubicBezTo>
                <a:cubicBezTo>
                  <a:pt x="255" y="212"/>
                  <a:pt x="225" y="243"/>
                  <a:pt x="187" y="243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pPr defTabSz="685783"/>
            <a:endParaRPr lang="en-US" sz="1350">
              <a:solidFill>
                <a:srgbClr val="212E35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278486" y="3539529"/>
            <a:ext cx="137849" cy="131372"/>
            <a:chOff x="3130615" y="3716679"/>
            <a:chExt cx="276050" cy="263080"/>
          </a:xfrm>
          <a:solidFill>
            <a:srgbClr val="0078EF"/>
          </a:solidFill>
        </p:grpSpPr>
        <p:sp>
          <p:nvSpPr>
            <p:cNvPr id="179" name="Freeform 55"/>
            <p:cNvSpPr>
              <a:spLocks noChangeArrowheads="1"/>
            </p:cNvSpPr>
            <p:nvPr/>
          </p:nvSpPr>
          <p:spPr bwMode="auto">
            <a:xfrm>
              <a:off x="3130615" y="3716679"/>
              <a:ext cx="276050" cy="263080"/>
            </a:xfrm>
            <a:custGeom>
              <a:avLst/>
              <a:gdLst>
                <a:gd name="T0" fmla="*/ 439 w 657"/>
                <a:gd name="T1" fmla="*/ 332 h 624"/>
                <a:gd name="T2" fmla="*/ 451 w 657"/>
                <a:gd name="T3" fmla="*/ 303 h 624"/>
                <a:gd name="T4" fmla="*/ 400 w 657"/>
                <a:gd name="T5" fmla="*/ 165 h 624"/>
                <a:gd name="T6" fmla="*/ 136 w 657"/>
                <a:gd name="T7" fmla="*/ 21 h 624"/>
                <a:gd name="T8" fmla="*/ 104 w 657"/>
                <a:gd name="T9" fmla="*/ 357 h 624"/>
                <a:gd name="T10" fmla="*/ 315 w 657"/>
                <a:gd name="T11" fmla="*/ 440 h 624"/>
                <a:gd name="T12" fmla="*/ 351 w 657"/>
                <a:gd name="T13" fmla="*/ 419 h 624"/>
                <a:gd name="T14" fmla="*/ 412 w 657"/>
                <a:gd name="T15" fmla="*/ 474 h 624"/>
                <a:gd name="T16" fmla="*/ 441 w 657"/>
                <a:gd name="T17" fmla="*/ 474 h 624"/>
                <a:gd name="T18" fmla="*/ 447 w 657"/>
                <a:gd name="T19" fmla="*/ 542 h 624"/>
                <a:gd name="T20" fmla="*/ 517 w 657"/>
                <a:gd name="T21" fmla="*/ 541 h 624"/>
                <a:gd name="T22" fmla="*/ 530 w 657"/>
                <a:gd name="T23" fmla="*/ 596 h 624"/>
                <a:gd name="T24" fmla="*/ 578 w 657"/>
                <a:gd name="T25" fmla="*/ 621 h 624"/>
                <a:gd name="T26" fmla="*/ 588 w 657"/>
                <a:gd name="T27" fmla="*/ 623 h 624"/>
                <a:gd name="T28" fmla="*/ 656 w 657"/>
                <a:gd name="T29" fmla="*/ 605 h 624"/>
                <a:gd name="T30" fmla="*/ 652 w 657"/>
                <a:gd name="T31" fmla="*/ 545 h 624"/>
                <a:gd name="T32" fmla="*/ 632 w 657"/>
                <a:gd name="T33" fmla="*/ 595 h 624"/>
                <a:gd name="T34" fmla="*/ 591 w 657"/>
                <a:gd name="T35" fmla="*/ 600 h 624"/>
                <a:gd name="T36" fmla="*/ 562 w 657"/>
                <a:gd name="T37" fmla="*/ 574 h 624"/>
                <a:gd name="T38" fmla="*/ 540 w 657"/>
                <a:gd name="T39" fmla="*/ 528 h 624"/>
                <a:gd name="T40" fmla="*/ 527 w 657"/>
                <a:gd name="T41" fmla="*/ 517 h 624"/>
                <a:gd name="T42" fmla="*/ 463 w 657"/>
                <a:gd name="T43" fmla="*/ 462 h 624"/>
                <a:gd name="T44" fmla="*/ 451 w 657"/>
                <a:gd name="T45" fmla="*/ 451 h 624"/>
                <a:gd name="T46" fmla="*/ 360 w 657"/>
                <a:gd name="T47" fmla="*/ 394 h 624"/>
                <a:gd name="T48" fmla="*/ 323 w 657"/>
                <a:gd name="T49" fmla="*/ 415 h 624"/>
                <a:gd name="T50" fmla="*/ 257 w 657"/>
                <a:gd name="T51" fmla="*/ 358 h 624"/>
                <a:gd name="T52" fmla="*/ 55 w 657"/>
                <a:gd name="T53" fmla="*/ 135 h 624"/>
                <a:gd name="T54" fmla="*/ 281 w 657"/>
                <a:gd name="T55" fmla="*/ 45 h 624"/>
                <a:gd name="T56" fmla="*/ 370 w 657"/>
                <a:gd name="T57" fmla="*/ 245 h 624"/>
                <a:gd name="T58" fmla="*/ 426 w 657"/>
                <a:gd name="T59" fmla="*/ 312 h 624"/>
                <a:gd name="T60" fmla="*/ 415 w 657"/>
                <a:gd name="T61" fmla="*/ 340 h 624"/>
                <a:gd name="T62" fmla="*/ 632 w 657"/>
                <a:gd name="T63" fmla="*/ 59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7" h="624">
                  <a:moveTo>
                    <a:pt x="439" y="332"/>
                  </a:moveTo>
                  <a:lnTo>
                    <a:pt x="439" y="332"/>
                  </a:lnTo>
                  <a:cubicBezTo>
                    <a:pt x="451" y="320"/>
                    <a:pt x="451" y="320"/>
                    <a:pt x="451" y="320"/>
                  </a:cubicBezTo>
                  <a:cubicBezTo>
                    <a:pt x="455" y="316"/>
                    <a:pt x="455" y="309"/>
                    <a:pt x="451" y="30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33"/>
                    <a:pt x="406" y="202"/>
                    <a:pt x="400" y="165"/>
                  </a:cubicBezTo>
                  <a:cubicBezTo>
                    <a:pt x="394" y="127"/>
                    <a:pt x="370" y="59"/>
                    <a:pt x="290" y="24"/>
                  </a:cubicBezTo>
                  <a:cubicBezTo>
                    <a:pt x="236" y="0"/>
                    <a:pt x="185" y="0"/>
                    <a:pt x="136" y="21"/>
                  </a:cubicBezTo>
                  <a:cubicBezTo>
                    <a:pt x="78" y="48"/>
                    <a:pt x="42" y="100"/>
                    <a:pt x="33" y="127"/>
                  </a:cubicBezTo>
                  <a:cubicBezTo>
                    <a:pt x="15" y="182"/>
                    <a:pt x="0" y="284"/>
                    <a:pt x="104" y="357"/>
                  </a:cubicBezTo>
                  <a:cubicBezTo>
                    <a:pt x="164" y="399"/>
                    <a:pt x="235" y="387"/>
                    <a:pt x="257" y="381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19" y="444"/>
                    <a:pt x="326" y="444"/>
                    <a:pt x="331" y="440"/>
                  </a:cubicBezTo>
                  <a:cubicBezTo>
                    <a:pt x="351" y="419"/>
                    <a:pt x="351" y="419"/>
                    <a:pt x="351" y="419"/>
                  </a:cubicBezTo>
                  <a:cubicBezTo>
                    <a:pt x="403" y="471"/>
                    <a:pt x="403" y="471"/>
                    <a:pt x="403" y="471"/>
                  </a:cubicBezTo>
                  <a:cubicBezTo>
                    <a:pt x="405" y="473"/>
                    <a:pt x="409" y="474"/>
                    <a:pt x="412" y="474"/>
                  </a:cubicBezTo>
                  <a:lnTo>
                    <a:pt x="412" y="474"/>
                  </a:lnTo>
                  <a:cubicBezTo>
                    <a:pt x="441" y="474"/>
                    <a:pt x="441" y="474"/>
                    <a:pt x="441" y="474"/>
                  </a:cubicBezTo>
                  <a:cubicBezTo>
                    <a:pt x="443" y="533"/>
                    <a:pt x="443" y="533"/>
                    <a:pt x="443" y="533"/>
                  </a:cubicBezTo>
                  <a:cubicBezTo>
                    <a:pt x="443" y="537"/>
                    <a:pt x="445" y="540"/>
                    <a:pt x="447" y="542"/>
                  </a:cubicBezTo>
                  <a:cubicBezTo>
                    <a:pt x="449" y="544"/>
                    <a:pt x="452" y="545"/>
                    <a:pt x="455" y="545"/>
                  </a:cubicBezTo>
                  <a:cubicBezTo>
                    <a:pt x="517" y="541"/>
                    <a:pt x="517" y="541"/>
                    <a:pt x="517" y="541"/>
                  </a:cubicBezTo>
                  <a:cubicBezTo>
                    <a:pt x="519" y="586"/>
                    <a:pt x="519" y="586"/>
                    <a:pt x="519" y="586"/>
                  </a:cubicBezTo>
                  <a:cubicBezTo>
                    <a:pt x="519" y="591"/>
                    <a:pt x="524" y="596"/>
                    <a:pt x="530" y="596"/>
                  </a:cubicBezTo>
                  <a:cubicBezTo>
                    <a:pt x="555" y="597"/>
                    <a:pt x="555" y="597"/>
                    <a:pt x="555" y="597"/>
                  </a:cubicBezTo>
                  <a:cubicBezTo>
                    <a:pt x="578" y="621"/>
                    <a:pt x="578" y="621"/>
                    <a:pt x="578" y="621"/>
                  </a:cubicBezTo>
                  <a:cubicBezTo>
                    <a:pt x="580" y="622"/>
                    <a:pt x="584" y="623"/>
                    <a:pt x="587" y="623"/>
                  </a:cubicBezTo>
                  <a:lnTo>
                    <a:pt x="588" y="623"/>
                  </a:lnTo>
                  <a:cubicBezTo>
                    <a:pt x="646" y="618"/>
                    <a:pt x="646" y="618"/>
                    <a:pt x="646" y="618"/>
                  </a:cubicBezTo>
                  <a:cubicBezTo>
                    <a:pt x="651" y="617"/>
                    <a:pt x="656" y="612"/>
                    <a:pt x="656" y="605"/>
                  </a:cubicBezTo>
                  <a:cubicBezTo>
                    <a:pt x="656" y="553"/>
                    <a:pt x="656" y="553"/>
                    <a:pt x="656" y="553"/>
                  </a:cubicBezTo>
                  <a:cubicBezTo>
                    <a:pt x="656" y="550"/>
                    <a:pt x="654" y="547"/>
                    <a:pt x="652" y="545"/>
                  </a:cubicBezTo>
                  <a:lnTo>
                    <a:pt x="439" y="332"/>
                  </a:lnTo>
                  <a:close/>
                  <a:moveTo>
                    <a:pt x="632" y="595"/>
                  </a:moveTo>
                  <a:lnTo>
                    <a:pt x="632" y="595"/>
                  </a:lnTo>
                  <a:cubicBezTo>
                    <a:pt x="591" y="600"/>
                    <a:pt x="591" y="600"/>
                    <a:pt x="591" y="600"/>
                  </a:cubicBezTo>
                  <a:cubicBezTo>
                    <a:pt x="569" y="577"/>
                    <a:pt x="569" y="577"/>
                    <a:pt x="569" y="577"/>
                  </a:cubicBezTo>
                  <a:cubicBezTo>
                    <a:pt x="567" y="575"/>
                    <a:pt x="565" y="574"/>
                    <a:pt x="562" y="574"/>
                  </a:cubicBezTo>
                  <a:cubicBezTo>
                    <a:pt x="542" y="573"/>
                    <a:pt x="542" y="573"/>
                    <a:pt x="542" y="573"/>
                  </a:cubicBezTo>
                  <a:cubicBezTo>
                    <a:pt x="540" y="528"/>
                    <a:pt x="540" y="528"/>
                    <a:pt x="540" y="528"/>
                  </a:cubicBezTo>
                  <a:cubicBezTo>
                    <a:pt x="540" y="525"/>
                    <a:pt x="539" y="522"/>
                    <a:pt x="536" y="520"/>
                  </a:cubicBezTo>
                  <a:cubicBezTo>
                    <a:pt x="534" y="518"/>
                    <a:pt x="530" y="517"/>
                    <a:pt x="527" y="517"/>
                  </a:cubicBezTo>
                  <a:cubicBezTo>
                    <a:pt x="466" y="520"/>
                    <a:pt x="466" y="520"/>
                    <a:pt x="466" y="520"/>
                  </a:cubicBezTo>
                  <a:cubicBezTo>
                    <a:pt x="463" y="462"/>
                    <a:pt x="463" y="462"/>
                    <a:pt x="463" y="462"/>
                  </a:cubicBezTo>
                  <a:cubicBezTo>
                    <a:pt x="463" y="455"/>
                    <a:pt x="458" y="451"/>
                    <a:pt x="451" y="451"/>
                  </a:cubicBezTo>
                  <a:lnTo>
                    <a:pt x="451" y="451"/>
                  </a:lnTo>
                  <a:cubicBezTo>
                    <a:pt x="416" y="451"/>
                    <a:pt x="416" y="451"/>
                    <a:pt x="416" y="451"/>
                  </a:cubicBezTo>
                  <a:cubicBezTo>
                    <a:pt x="360" y="394"/>
                    <a:pt x="360" y="394"/>
                    <a:pt x="360" y="394"/>
                  </a:cubicBezTo>
                  <a:cubicBezTo>
                    <a:pt x="354" y="390"/>
                    <a:pt x="347" y="390"/>
                    <a:pt x="343" y="394"/>
                  </a:cubicBezTo>
                  <a:cubicBezTo>
                    <a:pt x="323" y="415"/>
                    <a:pt x="323" y="415"/>
                    <a:pt x="323" y="415"/>
                  </a:cubicBezTo>
                  <a:cubicBezTo>
                    <a:pt x="269" y="361"/>
                    <a:pt x="269" y="361"/>
                    <a:pt x="269" y="361"/>
                  </a:cubicBezTo>
                  <a:cubicBezTo>
                    <a:pt x="266" y="358"/>
                    <a:pt x="261" y="357"/>
                    <a:pt x="257" y="358"/>
                  </a:cubicBezTo>
                  <a:cubicBezTo>
                    <a:pt x="257" y="358"/>
                    <a:pt x="180" y="380"/>
                    <a:pt x="116" y="337"/>
                  </a:cubicBezTo>
                  <a:cubicBezTo>
                    <a:pt x="25" y="273"/>
                    <a:pt x="39" y="183"/>
                    <a:pt x="55" y="135"/>
                  </a:cubicBezTo>
                  <a:cubicBezTo>
                    <a:pt x="61" y="115"/>
                    <a:pt x="92" y="67"/>
                    <a:pt x="146" y="43"/>
                  </a:cubicBezTo>
                  <a:cubicBezTo>
                    <a:pt x="188" y="24"/>
                    <a:pt x="234" y="25"/>
                    <a:pt x="281" y="45"/>
                  </a:cubicBezTo>
                  <a:cubicBezTo>
                    <a:pt x="348" y="74"/>
                    <a:pt x="370" y="129"/>
                    <a:pt x="377" y="169"/>
                  </a:cubicBezTo>
                  <a:cubicBezTo>
                    <a:pt x="385" y="212"/>
                    <a:pt x="370" y="244"/>
                    <a:pt x="370" y="245"/>
                  </a:cubicBezTo>
                  <a:cubicBezTo>
                    <a:pt x="368" y="249"/>
                    <a:pt x="369" y="254"/>
                    <a:pt x="372" y="258"/>
                  </a:cubicBezTo>
                  <a:cubicBezTo>
                    <a:pt x="426" y="312"/>
                    <a:pt x="426" y="312"/>
                    <a:pt x="426" y="312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0" y="328"/>
                    <a:pt x="410" y="336"/>
                    <a:pt x="415" y="340"/>
                  </a:cubicBezTo>
                  <a:cubicBezTo>
                    <a:pt x="632" y="558"/>
                    <a:pt x="632" y="558"/>
                    <a:pt x="632" y="558"/>
                  </a:cubicBezTo>
                  <a:lnTo>
                    <a:pt x="632" y="5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  <p:sp>
          <p:nvSpPr>
            <p:cNvPr id="180" name="Freeform 56"/>
            <p:cNvSpPr>
              <a:spLocks noChangeArrowheads="1"/>
            </p:cNvSpPr>
            <p:nvPr/>
          </p:nvSpPr>
          <p:spPr bwMode="auto">
            <a:xfrm>
              <a:off x="3188049" y="3766702"/>
              <a:ext cx="64843" cy="64843"/>
            </a:xfrm>
            <a:custGeom>
              <a:avLst/>
              <a:gdLst>
                <a:gd name="T0" fmla="*/ 77 w 155"/>
                <a:gd name="T1" fmla="*/ 0 h 154"/>
                <a:gd name="T2" fmla="*/ 77 w 155"/>
                <a:gd name="T3" fmla="*/ 0 h 154"/>
                <a:gd name="T4" fmla="*/ 0 w 155"/>
                <a:gd name="T5" fmla="*/ 76 h 154"/>
                <a:gd name="T6" fmla="*/ 77 w 155"/>
                <a:gd name="T7" fmla="*/ 153 h 154"/>
                <a:gd name="T8" fmla="*/ 154 w 155"/>
                <a:gd name="T9" fmla="*/ 76 h 154"/>
                <a:gd name="T10" fmla="*/ 77 w 155"/>
                <a:gd name="T11" fmla="*/ 0 h 154"/>
                <a:gd name="T12" fmla="*/ 77 w 155"/>
                <a:gd name="T13" fmla="*/ 130 h 154"/>
                <a:gd name="T14" fmla="*/ 77 w 155"/>
                <a:gd name="T15" fmla="*/ 130 h 154"/>
                <a:gd name="T16" fmla="*/ 24 w 155"/>
                <a:gd name="T17" fmla="*/ 76 h 154"/>
                <a:gd name="T18" fmla="*/ 77 w 155"/>
                <a:gd name="T19" fmla="*/ 23 h 154"/>
                <a:gd name="T20" fmla="*/ 130 w 155"/>
                <a:gd name="T21" fmla="*/ 76 h 154"/>
                <a:gd name="T22" fmla="*/ 77 w 155"/>
                <a:gd name="T23" fmla="*/ 13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154">
                  <a:moveTo>
                    <a:pt x="77" y="0"/>
                  </a:moveTo>
                  <a:lnTo>
                    <a:pt x="77" y="0"/>
                  </a:lnTo>
                  <a:cubicBezTo>
                    <a:pt x="34" y="0"/>
                    <a:pt x="0" y="35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119" y="153"/>
                    <a:pt x="154" y="119"/>
                    <a:pt x="154" y="76"/>
                  </a:cubicBezTo>
                  <a:cubicBezTo>
                    <a:pt x="154" y="35"/>
                    <a:pt x="119" y="0"/>
                    <a:pt x="77" y="0"/>
                  </a:cubicBezTo>
                  <a:close/>
                  <a:moveTo>
                    <a:pt x="77" y="130"/>
                  </a:moveTo>
                  <a:lnTo>
                    <a:pt x="77" y="130"/>
                  </a:lnTo>
                  <a:cubicBezTo>
                    <a:pt x="48" y="130"/>
                    <a:pt x="24" y="106"/>
                    <a:pt x="24" y="76"/>
                  </a:cubicBezTo>
                  <a:cubicBezTo>
                    <a:pt x="24" y="47"/>
                    <a:pt x="48" y="23"/>
                    <a:pt x="77" y="23"/>
                  </a:cubicBezTo>
                  <a:cubicBezTo>
                    <a:pt x="106" y="23"/>
                    <a:pt x="130" y="47"/>
                    <a:pt x="130" y="76"/>
                  </a:cubicBezTo>
                  <a:cubicBezTo>
                    <a:pt x="130" y="106"/>
                    <a:pt x="106" y="130"/>
                    <a:pt x="77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</p:grpSp>
      <p:sp>
        <p:nvSpPr>
          <p:cNvPr id="181" name="Freeform 78"/>
          <p:cNvSpPr>
            <a:spLocks noChangeArrowheads="1"/>
          </p:cNvSpPr>
          <p:nvPr/>
        </p:nvSpPr>
        <p:spPr bwMode="auto">
          <a:xfrm>
            <a:off x="7579844" y="798906"/>
            <a:ext cx="148379" cy="141634"/>
          </a:xfrm>
          <a:custGeom>
            <a:avLst/>
            <a:gdLst>
              <a:gd name="T0" fmla="*/ 580 w 584"/>
              <a:gd name="T1" fmla="*/ 484 h 555"/>
              <a:gd name="T2" fmla="*/ 580 w 584"/>
              <a:gd name="T3" fmla="*/ 484 h 555"/>
              <a:gd name="T4" fmla="*/ 390 w 584"/>
              <a:gd name="T5" fmla="*/ 294 h 555"/>
              <a:gd name="T6" fmla="*/ 401 w 584"/>
              <a:gd name="T7" fmla="*/ 284 h 555"/>
              <a:gd name="T8" fmla="*/ 401 w 584"/>
              <a:gd name="T9" fmla="*/ 270 h 555"/>
              <a:gd name="T10" fmla="*/ 350 w 584"/>
              <a:gd name="T11" fmla="*/ 218 h 555"/>
              <a:gd name="T12" fmla="*/ 355 w 584"/>
              <a:gd name="T13" fmla="*/ 147 h 555"/>
              <a:gd name="T14" fmla="*/ 257 w 584"/>
              <a:gd name="T15" fmla="*/ 21 h 555"/>
              <a:gd name="T16" fmla="*/ 121 w 584"/>
              <a:gd name="T17" fmla="*/ 19 h 555"/>
              <a:gd name="T18" fmla="*/ 29 w 584"/>
              <a:gd name="T19" fmla="*/ 112 h 555"/>
              <a:gd name="T20" fmla="*/ 92 w 584"/>
              <a:gd name="T21" fmla="*/ 316 h 555"/>
              <a:gd name="T22" fmla="*/ 228 w 584"/>
              <a:gd name="T23" fmla="*/ 339 h 555"/>
              <a:gd name="T24" fmla="*/ 279 w 584"/>
              <a:gd name="T25" fmla="*/ 390 h 555"/>
              <a:gd name="T26" fmla="*/ 294 w 584"/>
              <a:gd name="T27" fmla="*/ 390 h 555"/>
              <a:gd name="T28" fmla="*/ 312 w 584"/>
              <a:gd name="T29" fmla="*/ 372 h 555"/>
              <a:gd name="T30" fmla="*/ 358 w 584"/>
              <a:gd name="T31" fmla="*/ 418 h 555"/>
              <a:gd name="T32" fmla="*/ 365 w 584"/>
              <a:gd name="T33" fmla="*/ 421 h 555"/>
              <a:gd name="T34" fmla="*/ 365 w 584"/>
              <a:gd name="T35" fmla="*/ 421 h 555"/>
              <a:gd name="T36" fmla="*/ 391 w 584"/>
              <a:gd name="T37" fmla="*/ 421 h 555"/>
              <a:gd name="T38" fmla="*/ 393 w 584"/>
              <a:gd name="T39" fmla="*/ 474 h 555"/>
              <a:gd name="T40" fmla="*/ 398 w 584"/>
              <a:gd name="T41" fmla="*/ 481 h 555"/>
              <a:gd name="T42" fmla="*/ 405 w 584"/>
              <a:gd name="T43" fmla="*/ 483 h 555"/>
              <a:gd name="T44" fmla="*/ 459 w 584"/>
              <a:gd name="T45" fmla="*/ 480 h 555"/>
              <a:gd name="T46" fmla="*/ 461 w 584"/>
              <a:gd name="T47" fmla="*/ 519 h 555"/>
              <a:gd name="T48" fmla="*/ 472 w 584"/>
              <a:gd name="T49" fmla="*/ 530 h 555"/>
              <a:gd name="T50" fmla="*/ 493 w 584"/>
              <a:gd name="T51" fmla="*/ 530 h 555"/>
              <a:gd name="T52" fmla="*/ 513 w 584"/>
              <a:gd name="T53" fmla="*/ 551 h 555"/>
              <a:gd name="T54" fmla="*/ 520 w 584"/>
              <a:gd name="T55" fmla="*/ 554 h 555"/>
              <a:gd name="T56" fmla="*/ 523 w 584"/>
              <a:gd name="T57" fmla="*/ 554 h 555"/>
              <a:gd name="T58" fmla="*/ 574 w 584"/>
              <a:gd name="T59" fmla="*/ 549 h 555"/>
              <a:gd name="T60" fmla="*/ 583 w 584"/>
              <a:gd name="T61" fmla="*/ 538 h 555"/>
              <a:gd name="T62" fmla="*/ 583 w 584"/>
              <a:gd name="T63" fmla="*/ 491 h 555"/>
              <a:gd name="T64" fmla="*/ 580 w 584"/>
              <a:gd name="T65" fmla="*/ 484 h 555"/>
              <a:gd name="T66" fmla="*/ 187 w 584"/>
              <a:gd name="T67" fmla="*/ 243 h 555"/>
              <a:gd name="T68" fmla="*/ 187 w 584"/>
              <a:gd name="T69" fmla="*/ 243 h 555"/>
              <a:gd name="T70" fmla="*/ 119 w 584"/>
              <a:gd name="T71" fmla="*/ 175 h 555"/>
              <a:gd name="T72" fmla="*/ 187 w 584"/>
              <a:gd name="T73" fmla="*/ 107 h 555"/>
              <a:gd name="T74" fmla="*/ 255 w 584"/>
              <a:gd name="T75" fmla="*/ 175 h 555"/>
              <a:gd name="T76" fmla="*/ 187 w 584"/>
              <a:gd name="T77" fmla="*/ 24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4" h="555">
                <a:moveTo>
                  <a:pt x="580" y="484"/>
                </a:moveTo>
                <a:lnTo>
                  <a:pt x="580" y="484"/>
                </a:lnTo>
                <a:cubicBezTo>
                  <a:pt x="390" y="294"/>
                  <a:pt x="390" y="294"/>
                  <a:pt x="390" y="294"/>
                </a:cubicBezTo>
                <a:cubicBezTo>
                  <a:pt x="401" y="284"/>
                  <a:pt x="401" y="284"/>
                  <a:pt x="401" y="284"/>
                </a:cubicBezTo>
                <a:cubicBezTo>
                  <a:pt x="405" y="280"/>
                  <a:pt x="405" y="274"/>
                  <a:pt x="401" y="270"/>
                </a:cubicBezTo>
                <a:cubicBezTo>
                  <a:pt x="350" y="218"/>
                  <a:pt x="350" y="218"/>
                  <a:pt x="350" y="218"/>
                </a:cubicBezTo>
                <a:cubicBezTo>
                  <a:pt x="354" y="206"/>
                  <a:pt x="361" y="179"/>
                  <a:pt x="355" y="147"/>
                </a:cubicBezTo>
                <a:cubicBezTo>
                  <a:pt x="350" y="113"/>
                  <a:pt x="329" y="52"/>
                  <a:pt x="257" y="21"/>
                </a:cubicBezTo>
                <a:cubicBezTo>
                  <a:pt x="210" y="1"/>
                  <a:pt x="164" y="0"/>
                  <a:pt x="121" y="19"/>
                </a:cubicBezTo>
                <a:cubicBezTo>
                  <a:pt x="69" y="43"/>
                  <a:pt x="37" y="88"/>
                  <a:pt x="29" y="112"/>
                </a:cubicBezTo>
                <a:cubicBezTo>
                  <a:pt x="13" y="161"/>
                  <a:pt x="0" y="252"/>
                  <a:pt x="92" y="316"/>
                </a:cubicBezTo>
                <a:cubicBezTo>
                  <a:pt x="146" y="354"/>
                  <a:pt x="208" y="343"/>
                  <a:pt x="228" y="339"/>
                </a:cubicBezTo>
                <a:cubicBezTo>
                  <a:pt x="279" y="390"/>
                  <a:pt x="279" y="390"/>
                  <a:pt x="279" y="390"/>
                </a:cubicBezTo>
                <a:cubicBezTo>
                  <a:pt x="283" y="394"/>
                  <a:pt x="290" y="394"/>
                  <a:pt x="294" y="390"/>
                </a:cubicBezTo>
                <a:cubicBezTo>
                  <a:pt x="312" y="372"/>
                  <a:pt x="312" y="372"/>
                  <a:pt x="312" y="372"/>
                </a:cubicBezTo>
                <a:cubicBezTo>
                  <a:pt x="358" y="418"/>
                  <a:pt x="358" y="418"/>
                  <a:pt x="358" y="418"/>
                </a:cubicBezTo>
                <a:cubicBezTo>
                  <a:pt x="360" y="420"/>
                  <a:pt x="362" y="421"/>
                  <a:pt x="365" y="421"/>
                </a:cubicBezTo>
                <a:lnTo>
                  <a:pt x="365" y="421"/>
                </a:lnTo>
                <a:cubicBezTo>
                  <a:pt x="391" y="421"/>
                  <a:pt x="391" y="421"/>
                  <a:pt x="391" y="421"/>
                </a:cubicBezTo>
                <a:cubicBezTo>
                  <a:pt x="393" y="474"/>
                  <a:pt x="393" y="474"/>
                  <a:pt x="393" y="474"/>
                </a:cubicBezTo>
                <a:cubicBezTo>
                  <a:pt x="393" y="477"/>
                  <a:pt x="396" y="479"/>
                  <a:pt x="398" y="481"/>
                </a:cubicBezTo>
                <a:cubicBezTo>
                  <a:pt x="399" y="483"/>
                  <a:pt x="402" y="483"/>
                  <a:pt x="405" y="483"/>
                </a:cubicBezTo>
                <a:cubicBezTo>
                  <a:pt x="459" y="480"/>
                  <a:pt x="459" y="480"/>
                  <a:pt x="459" y="480"/>
                </a:cubicBezTo>
                <a:cubicBezTo>
                  <a:pt x="461" y="519"/>
                  <a:pt x="461" y="519"/>
                  <a:pt x="461" y="519"/>
                </a:cubicBezTo>
                <a:cubicBezTo>
                  <a:pt x="461" y="525"/>
                  <a:pt x="465" y="529"/>
                  <a:pt x="472" y="530"/>
                </a:cubicBezTo>
                <a:cubicBezTo>
                  <a:pt x="493" y="530"/>
                  <a:pt x="493" y="530"/>
                  <a:pt x="493" y="530"/>
                </a:cubicBezTo>
                <a:cubicBezTo>
                  <a:pt x="513" y="551"/>
                  <a:pt x="513" y="551"/>
                  <a:pt x="513" y="551"/>
                </a:cubicBezTo>
                <a:cubicBezTo>
                  <a:pt x="515" y="553"/>
                  <a:pt x="518" y="554"/>
                  <a:pt x="520" y="554"/>
                </a:cubicBezTo>
                <a:cubicBezTo>
                  <a:pt x="522" y="554"/>
                  <a:pt x="522" y="554"/>
                  <a:pt x="523" y="554"/>
                </a:cubicBezTo>
                <a:cubicBezTo>
                  <a:pt x="574" y="549"/>
                  <a:pt x="574" y="549"/>
                  <a:pt x="574" y="549"/>
                </a:cubicBezTo>
                <a:cubicBezTo>
                  <a:pt x="579" y="547"/>
                  <a:pt x="583" y="543"/>
                  <a:pt x="583" y="538"/>
                </a:cubicBezTo>
                <a:cubicBezTo>
                  <a:pt x="583" y="491"/>
                  <a:pt x="583" y="491"/>
                  <a:pt x="583" y="491"/>
                </a:cubicBezTo>
                <a:cubicBezTo>
                  <a:pt x="583" y="488"/>
                  <a:pt x="582" y="486"/>
                  <a:pt x="580" y="484"/>
                </a:cubicBezTo>
                <a:close/>
                <a:moveTo>
                  <a:pt x="187" y="243"/>
                </a:moveTo>
                <a:lnTo>
                  <a:pt x="187" y="243"/>
                </a:lnTo>
                <a:cubicBezTo>
                  <a:pt x="150" y="243"/>
                  <a:pt x="119" y="212"/>
                  <a:pt x="119" y="175"/>
                </a:cubicBezTo>
                <a:cubicBezTo>
                  <a:pt x="119" y="137"/>
                  <a:pt x="150" y="107"/>
                  <a:pt x="187" y="107"/>
                </a:cubicBezTo>
                <a:cubicBezTo>
                  <a:pt x="225" y="107"/>
                  <a:pt x="255" y="137"/>
                  <a:pt x="255" y="175"/>
                </a:cubicBezTo>
                <a:cubicBezTo>
                  <a:pt x="255" y="212"/>
                  <a:pt x="225" y="243"/>
                  <a:pt x="187" y="243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pPr defTabSz="685783"/>
            <a:r>
              <a:rPr lang="en-US" sz="1050" dirty="0">
                <a:solidFill>
                  <a:srgbClr val="212E35"/>
                </a:solidFill>
              </a:rPr>
              <a:t>   SAML2 token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7579844" y="1025013"/>
            <a:ext cx="137849" cy="131372"/>
            <a:chOff x="3130615" y="3716679"/>
            <a:chExt cx="276050" cy="263080"/>
          </a:xfrm>
          <a:solidFill>
            <a:srgbClr val="0078EF"/>
          </a:solidFill>
        </p:grpSpPr>
        <p:sp>
          <p:nvSpPr>
            <p:cNvPr id="183" name="Freeform 55"/>
            <p:cNvSpPr>
              <a:spLocks noChangeArrowheads="1"/>
            </p:cNvSpPr>
            <p:nvPr/>
          </p:nvSpPr>
          <p:spPr bwMode="auto">
            <a:xfrm>
              <a:off x="3130615" y="3716679"/>
              <a:ext cx="276050" cy="263080"/>
            </a:xfrm>
            <a:custGeom>
              <a:avLst/>
              <a:gdLst>
                <a:gd name="T0" fmla="*/ 439 w 657"/>
                <a:gd name="T1" fmla="*/ 332 h 624"/>
                <a:gd name="T2" fmla="*/ 451 w 657"/>
                <a:gd name="T3" fmla="*/ 303 h 624"/>
                <a:gd name="T4" fmla="*/ 400 w 657"/>
                <a:gd name="T5" fmla="*/ 165 h 624"/>
                <a:gd name="T6" fmla="*/ 136 w 657"/>
                <a:gd name="T7" fmla="*/ 21 h 624"/>
                <a:gd name="T8" fmla="*/ 104 w 657"/>
                <a:gd name="T9" fmla="*/ 357 h 624"/>
                <a:gd name="T10" fmla="*/ 315 w 657"/>
                <a:gd name="T11" fmla="*/ 440 h 624"/>
                <a:gd name="T12" fmla="*/ 351 w 657"/>
                <a:gd name="T13" fmla="*/ 419 h 624"/>
                <a:gd name="T14" fmla="*/ 412 w 657"/>
                <a:gd name="T15" fmla="*/ 474 h 624"/>
                <a:gd name="T16" fmla="*/ 441 w 657"/>
                <a:gd name="T17" fmla="*/ 474 h 624"/>
                <a:gd name="T18" fmla="*/ 447 w 657"/>
                <a:gd name="T19" fmla="*/ 542 h 624"/>
                <a:gd name="T20" fmla="*/ 517 w 657"/>
                <a:gd name="T21" fmla="*/ 541 h 624"/>
                <a:gd name="T22" fmla="*/ 530 w 657"/>
                <a:gd name="T23" fmla="*/ 596 h 624"/>
                <a:gd name="T24" fmla="*/ 578 w 657"/>
                <a:gd name="T25" fmla="*/ 621 h 624"/>
                <a:gd name="T26" fmla="*/ 588 w 657"/>
                <a:gd name="T27" fmla="*/ 623 h 624"/>
                <a:gd name="T28" fmla="*/ 656 w 657"/>
                <a:gd name="T29" fmla="*/ 605 h 624"/>
                <a:gd name="T30" fmla="*/ 652 w 657"/>
                <a:gd name="T31" fmla="*/ 545 h 624"/>
                <a:gd name="T32" fmla="*/ 632 w 657"/>
                <a:gd name="T33" fmla="*/ 595 h 624"/>
                <a:gd name="T34" fmla="*/ 591 w 657"/>
                <a:gd name="T35" fmla="*/ 600 h 624"/>
                <a:gd name="T36" fmla="*/ 562 w 657"/>
                <a:gd name="T37" fmla="*/ 574 h 624"/>
                <a:gd name="T38" fmla="*/ 540 w 657"/>
                <a:gd name="T39" fmla="*/ 528 h 624"/>
                <a:gd name="T40" fmla="*/ 527 w 657"/>
                <a:gd name="T41" fmla="*/ 517 h 624"/>
                <a:gd name="T42" fmla="*/ 463 w 657"/>
                <a:gd name="T43" fmla="*/ 462 h 624"/>
                <a:gd name="T44" fmla="*/ 451 w 657"/>
                <a:gd name="T45" fmla="*/ 451 h 624"/>
                <a:gd name="T46" fmla="*/ 360 w 657"/>
                <a:gd name="T47" fmla="*/ 394 h 624"/>
                <a:gd name="T48" fmla="*/ 323 w 657"/>
                <a:gd name="T49" fmla="*/ 415 h 624"/>
                <a:gd name="T50" fmla="*/ 257 w 657"/>
                <a:gd name="T51" fmla="*/ 358 h 624"/>
                <a:gd name="T52" fmla="*/ 55 w 657"/>
                <a:gd name="T53" fmla="*/ 135 h 624"/>
                <a:gd name="T54" fmla="*/ 281 w 657"/>
                <a:gd name="T55" fmla="*/ 45 h 624"/>
                <a:gd name="T56" fmla="*/ 370 w 657"/>
                <a:gd name="T57" fmla="*/ 245 h 624"/>
                <a:gd name="T58" fmla="*/ 426 w 657"/>
                <a:gd name="T59" fmla="*/ 312 h 624"/>
                <a:gd name="T60" fmla="*/ 415 w 657"/>
                <a:gd name="T61" fmla="*/ 340 h 624"/>
                <a:gd name="T62" fmla="*/ 632 w 657"/>
                <a:gd name="T63" fmla="*/ 59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7" h="624">
                  <a:moveTo>
                    <a:pt x="439" y="332"/>
                  </a:moveTo>
                  <a:lnTo>
                    <a:pt x="439" y="332"/>
                  </a:lnTo>
                  <a:cubicBezTo>
                    <a:pt x="451" y="320"/>
                    <a:pt x="451" y="320"/>
                    <a:pt x="451" y="320"/>
                  </a:cubicBezTo>
                  <a:cubicBezTo>
                    <a:pt x="455" y="316"/>
                    <a:pt x="455" y="309"/>
                    <a:pt x="451" y="30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33"/>
                    <a:pt x="406" y="202"/>
                    <a:pt x="400" y="165"/>
                  </a:cubicBezTo>
                  <a:cubicBezTo>
                    <a:pt x="394" y="127"/>
                    <a:pt x="370" y="59"/>
                    <a:pt x="290" y="24"/>
                  </a:cubicBezTo>
                  <a:cubicBezTo>
                    <a:pt x="236" y="0"/>
                    <a:pt x="185" y="0"/>
                    <a:pt x="136" y="21"/>
                  </a:cubicBezTo>
                  <a:cubicBezTo>
                    <a:pt x="78" y="48"/>
                    <a:pt x="42" y="100"/>
                    <a:pt x="33" y="127"/>
                  </a:cubicBezTo>
                  <a:cubicBezTo>
                    <a:pt x="15" y="182"/>
                    <a:pt x="0" y="284"/>
                    <a:pt x="104" y="357"/>
                  </a:cubicBezTo>
                  <a:cubicBezTo>
                    <a:pt x="164" y="399"/>
                    <a:pt x="235" y="387"/>
                    <a:pt x="257" y="381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19" y="444"/>
                    <a:pt x="326" y="444"/>
                    <a:pt x="331" y="440"/>
                  </a:cubicBezTo>
                  <a:cubicBezTo>
                    <a:pt x="351" y="419"/>
                    <a:pt x="351" y="419"/>
                    <a:pt x="351" y="419"/>
                  </a:cubicBezTo>
                  <a:cubicBezTo>
                    <a:pt x="403" y="471"/>
                    <a:pt x="403" y="471"/>
                    <a:pt x="403" y="471"/>
                  </a:cubicBezTo>
                  <a:cubicBezTo>
                    <a:pt x="405" y="473"/>
                    <a:pt x="409" y="474"/>
                    <a:pt x="412" y="474"/>
                  </a:cubicBezTo>
                  <a:lnTo>
                    <a:pt x="412" y="474"/>
                  </a:lnTo>
                  <a:cubicBezTo>
                    <a:pt x="441" y="474"/>
                    <a:pt x="441" y="474"/>
                    <a:pt x="441" y="474"/>
                  </a:cubicBezTo>
                  <a:cubicBezTo>
                    <a:pt x="443" y="533"/>
                    <a:pt x="443" y="533"/>
                    <a:pt x="443" y="533"/>
                  </a:cubicBezTo>
                  <a:cubicBezTo>
                    <a:pt x="443" y="537"/>
                    <a:pt x="445" y="540"/>
                    <a:pt x="447" y="542"/>
                  </a:cubicBezTo>
                  <a:cubicBezTo>
                    <a:pt x="449" y="544"/>
                    <a:pt x="452" y="545"/>
                    <a:pt x="455" y="545"/>
                  </a:cubicBezTo>
                  <a:cubicBezTo>
                    <a:pt x="517" y="541"/>
                    <a:pt x="517" y="541"/>
                    <a:pt x="517" y="541"/>
                  </a:cubicBezTo>
                  <a:cubicBezTo>
                    <a:pt x="519" y="586"/>
                    <a:pt x="519" y="586"/>
                    <a:pt x="519" y="586"/>
                  </a:cubicBezTo>
                  <a:cubicBezTo>
                    <a:pt x="519" y="591"/>
                    <a:pt x="524" y="596"/>
                    <a:pt x="530" y="596"/>
                  </a:cubicBezTo>
                  <a:cubicBezTo>
                    <a:pt x="555" y="597"/>
                    <a:pt x="555" y="597"/>
                    <a:pt x="555" y="597"/>
                  </a:cubicBezTo>
                  <a:cubicBezTo>
                    <a:pt x="578" y="621"/>
                    <a:pt x="578" y="621"/>
                    <a:pt x="578" y="621"/>
                  </a:cubicBezTo>
                  <a:cubicBezTo>
                    <a:pt x="580" y="622"/>
                    <a:pt x="584" y="623"/>
                    <a:pt x="587" y="623"/>
                  </a:cubicBezTo>
                  <a:lnTo>
                    <a:pt x="588" y="623"/>
                  </a:lnTo>
                  <a:cubicBezTo>
                    <a:pt x="646" y="618"/>
                    <a:pt x="646" y="618"/>
                    <a:pt x="646" y="618"/>
                  </a:cubicBezTo>
                  <a:cubicBezTo>
                    <a:pt x="651" y="617"/>
                    <a:pt x="656" y="612"/>
                    <a:pt x="656" y="605"/>
                  </a:cubicBezTo>
                  <a:cubicBezTo>
                    <a:pt x="656" y="553"/>
                    <a:pt x="656" y="553"/>
                    <a:pt x="656" y="553"/>
                  </a:cubicBezTo>
                  <a:cubicBezTo>
                    <a:pt x="656" y="550"/>
                    <a:pt x="654" y="547"/>
                    <a:pt x="652" y="545"/>
                  </a:cubicBezTo>
                  <a:lnTo>
                    <a:pt x="439" y="332"/>
                  </a:lnTo>
                  <a:close/>
                  <a:moveTo>
                    <a:pt x="632" y="595"/>
                  </a:moveTo>
                  <a:lnTo>
                    <a:pt x="632" y="595"/>
                  </a:lnTo>
                  <a:cubicBezTo>
                    <a:pt x="591" y="600"/>
                    <a:pt x="591" y="600"/>
                    <a:pt x="591" y="600"/>
                  </a:cubicBezTo>
                  <a:cubicBezTo>
                    <a:pt x="569" y="577"/>
                    <a:pt x="569" y="577"/>
                    <a:pt x="569" y="577"/>
                  </a:cubicBezTo>
                  <a:cubicBezTo>
                    <a:pt x="567" y="575"/>
                    <a:pt x="565" y="574"/>
                    <a:pt x="562" y="574"/>
                  </a:cubicBezTo>
                  <a:cubicBezTo>
                    <a:pt x="542" y="573"/>
                    <a:pt x="542" y="573"/>
                    <a:pt x="542" y="573"/>
                  </a:cubicBezTo>
                  <a:cubicBezTo>
                    <a:pt x="540" y="528"/>
                    <a:pt x="540" y="528"/>
                    <a:pt x="540" y="528"/>
                  </a:cubicBezTo>
                  <a:cubicBezTo>
                    <a:pt x="540" y="525"/>
                    <a:pt x="539" y="522"/>
                    <a:pt x="536" y="520"/>
                  </a:cubicBezTo>
                  <a:cubicBezTo>
                    <a:pt x="534" y="518"/>
                    <a:pt x="530" y="517"/>
                    <a:pt x="527" y="517"/>
                  </a:cubicBezTo>
                  <a:cubicBezTo>
                    <a:pt x="466" y="520"/>
                    <a:pt x="466" y="520"/>
                    <a:pt x="466" y="520"/>
                  </a:cubicBezTo>
                  <a:cubicBezTo>
                    <a:pt x="463" y="462"/>
                    <a:pt x="463" y="462"/>
                    <a:pt x="463" y="462"/>
                  </a:cubicBezTo>
                  <a:cubicBezTo>
                    <a:pt x="463" y="455"/>
                    <a:pt x="458" y="451"/>
                    <a:pt x="451" y="451"/>
                  </a:cubicBezTo>
                  <a:lnTo>
                    <a:pt x="451" y="451"/>
                  </a:lnTo>
                  <a:cubicBezTo>
                    <a:pt x="416" y="451"/>
                    <a:pt x="416" y="451"/>
                    <a:pt x="416" y="451"/>
                  </a:cubicBezTo>
                  <a:cubicBezTo>
                    <a:pt x="360" y="394"/>
                    <a:pt x="360" y="394"/>
                    <a:pt x="360" y="394"/>
                  </a:cubicBezTo>
                  <a:cubicBezTo>
                    <a:pt x="354" y="390"/>
                    <a:pt x="347" y="390"/>
                    <a:pt x="343" y="394"/>
                  </a:cubicBezTo>
                  <a:cubicBezTo>
                    <a:pt x="323" y="415"/>
                    <a:pt x="323" y="415"/>
                    <a:pt x="323" y="415"/>
                  </a:cubicBezTo>
                  <a:cubicBezTo>
                    <a:pt x="269" y="361"/>
                    <a:pt x="269" y="361"/>
                    <a:pt x="269" y="361"/>
                  </a:cubicBezTo>
                  <a:cubicBezTo>
                    <a:pt x="266" y="358"/>
                    <a:pt x="261" y="357"/>
                    <a:pt x="257" y="358"/>
                  </a:cubicBezTo>
                  <a:cubicBezTo>
                    <a:pt x="257" y="358"/>
                    <a:pt x="180" y="380"/>
                    <a:pt x="116" y="337"/>
                  </a:cubicBezTo>
                  <a:cubicBezTo>
                    <a:pt x="25" y="273"/>
                    <a:pt x="39" y="183"/>
                    <a:pt x="55" y="135"/>
                  </a:cubicBezTo>
                  <a:cubicBezTo>
                    <a:pt x="61" y="115"/>
                    <a:pt x="92" y="67"/>
                    <a:pt x="146" y="43"/>
                  </a:cubicBezTo>
                  <a:cubicBezTo>
                    <a:pt x="188" y="24"/>
                    <a:pt x="234" y="25"/>
                    <a:pt x="281" y="45"/>
                  </a:cubicBezTo>
                  <a:cubicBezTo>
                    <a:pt x="348" y="74"/>
                    <a:pt x="370" y="129"/>
                    <a:pt x="377" y="169"/>
                  </a:cubicBezTo>
                  <a:cubicBezTo>
                    <a:pt x="385" y="212"/>
                    <a:pt x="370" y="244"/>
                    <a:pt x="370" y="245"/>
                  </a:cubicBezTo>
                  <a:cubicBezTo>
                    <a:pt x="368" y="249"/>
                    <a:pt x="369" y="254"/>
                    <a:pt x="372" y="258"/>
                  </a:cubicBezTo>
                  <a:cubicBezTo>
                    <a:pt x="426" y="312"/>
                    <a:pt x="426" y="312"/>
                    <a:pt x="426" y="312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0" y="328"/>
                    <a:pt x="410" y="336"/>
                    <a:pt x="415" y="340"/>
                  </a:cubicBezTo>
                  <a:cubicBezTo>
                    <a:pt x="632" y="558"/>
                    <a:pt x="632" y="558"/>
                    <a:pt x="632" y="558"/>
                  </a:cubicBezTo>
                  <a:lnTo>
                    <a:pt x="632" y="5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  <p:sp>
          <p:nvSpPr>
            <p:cNvPr id="184" name="Freeform 56"/>
            <p:cNvSpPr>
              <a:spLocks noChangeArrowheads="1"/>
            </p:cNvSpPr>
            <p:nvPr/>
          </p:nvSpPr>
          <p:spPr bwMode="auto">
            <a:xfrm>
              <a:off x="3188049" y="3766702"/>
              <a:ext cx="64843" cy="64843"/>
            </a:xfrm>
            <a:custGeom>
              <a:avLst/>
              <a:gdLst>
                <a:gd name="T0" fmla="*/ 77 w 155"/>
                <a:gd name="T1" fmla="*/ 0 h 154"/>
                <a:gd name="T2" fmla="*/ 77 w 155"/>
                <a:gd name="T3" fmla="*/ 0 h 154"/>
                <a:gd name="T4" fmla="*/ 0 w 155"/>
                <a:gd name="T5" fmla="*/ 76 h 154"/>
                <a:gd name="T6" fmla="*/ 77 w 155"/>
                <a:gd name="T7" fmla="*/ 153 h 154"/>
                <a:gd name="T8" fmla="*/ 154 w 155"/>
                <a:gd name="T9" fmla="*/ 76 h 154"/>
                <a:gd name="T10" fmla="*/ 77 w 155"/>
                <a:gd name="T11" fmla="*/ 0 h 154"/>
                <a:gd name="T12" fmla="*/ 77 w 155"/>
                <a:gd name="T13" fmla="*/ 130 h 154"/>
                <a:gd name="T14" fmla="*/ 77 w 155"/>
                <a:gd name="T15" fmla="*/ 130 h 154"/>
                <a:gd name="T16" fmla="*/ 24 w 155"/>
                <a:gd name="T17" fmla="*/ 76 h 154"/>
                <a:gd name="T18" fmla="*/ 77 w 155"/>
                <a:gd name="T19" fmla="*/ 23 h 154"/>
                <a:gd name="T20" fmla="*/ 130 w 155"/>
                <a:gd name="T21" fmla="*/ 76 h 154"/>
                <a:gd name="T22" fmla="*/ 77 w 155"/>
                <a:gd name="T23" fmla="*/ 13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154">
                  <a:moveTo>
                    <a:pt x="77" y="0"/>
                  </a:moveTo>
                  <a:lnTo>
                    <a:pt x="77" y="0"/>
                  </a:lnTo>
                  <a:cubicBezTo>
                    <a:pt x="34" y="0"/>
                    <a:pt x="0" y="35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119" y="153"/>
                    <a:pt x="154" y="119"/>
                    <a:pt x="154" y="76"/>
                  </a:cubicBezTo>
                  <a:cubicBezTo>
                    <a:pt x="154" y="35"/>
                    <a:pt x="119" y="0"/>
                    <a:pt x="77" y="0"/>
                  </a:cubicBezTo>
                  <a:close/>
                  <a:moveTo>
                    <a:pt x="77" y="130"/>
                  </a:moveTo>
                  <a:lnTo>
                    <a:pt x="77" y="130"/>
                  </a:lnTo>
                  <a:cubicBezTo>
                    <a:pt x="48" y="130"/>
                    <a:pt x="24" y="106"/>
                    <a:pt x="24" y="76"/>
                  </a:cubicBezTo>
                  <a:cubicBezTo>
                    <a:pt x="24" y="47"/>
                    <a:pt x="48" y="23"/>
                    <a:pt x="77" y="23"/>
                  </a:cubicBezTo>
                  <a:cubicBezTo>
                    <a:pt x="106" y="23"/>
                    <a:pt x="130" y="47"/>
                    <a:pt x="130" y="76"/>
                  </a:cubicBezTo>
                  <a:cubicBezTo>
                    <a:pt x="130" y="106"/>
                    <a:pt x="106" y="130"/>
                    <a:pt x="77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7669584" y="963427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sz="1050" dirty="0">
                <a:solidFill>
                  <a:srgbClr val="212E35"/>
                </a:solidFill>
              </a:rPr>
              <a:t>Access token</a:t>
            </a:r>
          </a:p>
        </p:txBody>
      </p:sp>
      <p:sp>
        <p:nvSpPr>
          <p:cNvPr id="186" name="Oval 185"/>
          <p:cNvSpPr/>
          <p:nvPr/>
        </p:nvSpPr>
        <p:spPr>
          <a:xfrm>
            <a:off x="7180185" y="3314171"/>
            <a:ext cx="127262" cy="127262"/>
          </a:xfrm>
          <a:prstGeom prst="ellipse">
            <a:avLst/>
          </a:prstGeom>
          <a:solidFill>
            <a:srgbClr val="0078EF"/>
          </a:solidFill>
          <a:ln>
            <a:solidFill>
              <a:srgbClr val="007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en-US" sz="900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3496727" y="3362698"/>
            <a:ext cx="322660" cy="322660"/>
            <a:chOff x="457200" y="1828800"/>
            <a:chExt cx="430213" cy="430213"/>
          </a:xfrm>
        </p:grpSpPr>
        <p:sp>
          <p:nvSpPr>
            <p:cNvPr id="188" name="Freeform 1"/>
            <p:cNvSpPr>
              <a:spLocks noChangeArrowheads="1"/>
            </p:cNvSpPr>
            <p:nvPr/>
          </p:nvSpPr>
          <p:spPr bwMode="auto">
            <a:xfrm>
              <a:off x="457200" y="1828800"/>
              <a:ext cx="430213" cy="430213"/>
            </a:xfrm>
            <a:custGeom>
              <a:avLst/>
              <a:gdLst>
                <a:gd name="T0" fmla="*/ 429402 w 1023"/>
                <a:gd name="T1" fmla="*/ 214700 h 1023"/>
                <a:gd name="T2" fmla="*/ 429402 w 1023"/>
                <a:gd name="T3" fmla="*/ 214700 h 1023"/>
                <a:gd name="T4" fmla="*/ 214701 w 1023"/>
                <a:gd name="T5" fmla="*/ 429401 h 1023"/>
                <a:gd name="T6" fmla="*/ 0 w 1023"/>
                <a:gd name="T7" fmla="*/ 214700 h 1023"/>
                <a:gd name="T8" fmla="*/ 214701 w 1023"/>
                <a:gd name="T9" fmla="*/ 0 h 1023"/>
                <a:gd name="T10" fmla="*/ 429402 w 1023"/>
                <a:gd name="T11" fmla="*/ 214700 h 10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  <p:sp>
          <p:nvSpPr>
            <p:cNvPr id="189" name="Freeform 65"/>
            <p:cNvSpPr>
              <a:spLocks noChangeArrowheads="1"/>
            </p:cNvSpPr>
            <p:nvPr/>
          </p:nvSpPr>
          <p:spPr bwMode="auto">
            <a:xfrm>
              <a:off x="557213" y="1906588"/>
              <a:ext cx="234950" cy="274637"/>
            </a:xfrm>
            <a:custGeom>
              <a:avLst/>
              <a:gdLst>
                <a:gd name="T0" fmla="*/ 117645 w 558"/>
                <a:gd name="T1" fmla="*/ 124291 h 653"/>
                <a:gd name="T2" fmla="*/ 117645 w 558"/>
                <a:gd name="T3" fmla="*/ 124291 h 653"/>
                <a:gd name="T4" fmla="*/ 180052 w 558"/>
                <a:gd name="T5" fmla="*/ 62145 h 653"/>
                <a:gd name="T6" fmla="*/ 117645 w 558"/>
                <a:gd name="T7" fmla="*/ 0 h 653"/>
                <a:gd name="T8" fmla="*/ 55238 w 558"/>
                <a:gd name="T9" fmla="*/ 62145 h 653"/>
                <a:gd name="T10" fmla="*/ 117645 w 558"/>
                <a:gd name="T11" fmla="*/ 124291 h 653"/>
                <a:gd name="T12" fmla="*/ 143367 w 558"/>
                <a:gd name="T13" fmla="*/ 144866 h 653"/>
                <a:gd name="T14" fmla="*/ 143367 w 558"/>
                <a:gd name="T15" fmla="*/ 144866 h 653"/>
                <a:gd name="T16" fmla="*/ 92345 w 558"/>
                <a:gd name="T17" fmla="*/ 144866 h 653"/>
                <a:gd name="T18" fmla="*/ 0 w 558"/>
                <a:gd name="T19" fmla="*/ 236825 h 653"/>
                <a:gd name="T20" fmla="*/ 0 w 558"/>
                <a:gd name="T21" fmla="*/ 270417 h 653"/>
                <a:gd name="T22" fmla="*/ 3795 w 558"/>
                <a:gd name="T23" fmla="*/ 273776 h 653"/>
                <a:gd name="T24" fmla="*/ 231495 w 558"/>
                <a:gd name="T25" fmla="*/ 273776 h 653"/>
                <a:gd name="T26" fmla="*/ 234868 w 558"/>
                <a:gd name="T27" fmla="*/ 270417 h 653"/>
                <a:gd name="T28" fmla="*/ 234868 w 558"/>
                <a:gd name="T29" fmla="*/ 236825 h 653"/>
                <a:gd name="T30" fmla="*/ 143367 w 558"/>
                <a:gd name="T31" fmla="*/ 144866 h 6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8" h="653">
                  <a:moveTo>
                    <a:pt x="279" y="296"/>
                  </a:moveTo>
                  <a:lnTo>
                    <a:pt x="279" y="296"/>
                  </a:lnTo>
                  <a:cubicBezTo>
                    <a:pt x="361" y="296"/>
                    <a:pt x="427" y="229"/>
                    <a:pt x="427" y="148"/>
                  </a:cubicBezTo>
                  <a:cubicBezTo>
                    <a:pt x="427" y="66"/>
                    <a:pt x="361" y="0"/>
                    <a:pt x="279" y="0"/>
                  </a:cubicBezTo>
                  <a:cubicBezTo>
                    <a:pt x="197" y="0"/>
                    <a:pt x="131" y="66"/>
                    <a:pt x="131" y="148"/>
                  </a:cubicBezTo>
                  <a:cubicBezTo>
                    <a:pt x="131" y="229"/>
                    <a:pt x="197" y="296"/>
                    <a:pt x="279" y="296"/>
                  </a:cubicBezTo>
                  <a:close/>
                  <a:moveTo>
                    <a:pt x="340" y="345"/>
                  </a:moveTo>
                  <a:lnTo>
                    <a:pt x="340" y="345"/>
                  </a:lnTo>
                  <a:cubicBezTo>
                    <a:pt x="219" y="345"/>
                    <a:pt x="219" y="345"/>
                    <a:pt x="219" y="345"/>
                  </a:cubicBezTo>
                  <a:cubicBezTo>
                    <a:pt x="98" y="345"/>
                    <a:pt x="0" y="443"/>
                    <a:pt x="0" y="564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49"/>
                    <a:pt x="5" y="652"/>
                    <a:pt x="9" y="652"/>
                  </a:cubicBezTo>
                  <a:cubicBezTo>
                    <a:pt x="549" y="652"/>
                    <a:pt x="549" y="652"/>
                    <a:pt x="549" y="652"/>
                  </a:cubicBezTo>
                  <a:cubicBezTo>
                    <a:pt x="554" y="652"/>
                    <a:pt x="557" y="649"/>
                    <a:pt x="557" y="644"/>
                  </a:cubicBezTo>
                  <a:cubicBezTo>
                    <a:pt x="557" y="564"/>
                    <a:pt x="557" y="564"/>
                    <a:pt x="557" y="564"/>
                  </a:cubicBezTo>
                  <a:cubicBezTo>
                    <a:pt x="557" y="443"/>
                    <a:pt x="460" y="345"/>
                    <a:pt x="340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685783"/>
              <a:endParaRPr lang="en-US" sz="1350">
                <a:solidFill>
                  <a:srgbClr val="212E35"/>
                </a:solidFill>
              </a:endParaRPr>
            </a:p>
          </p:txBody>
        </p:sp>
      </p:grpSp>
      <p:pic>
        <p:nvPicPr>
          <p:cNvPr id="190" name="Picture 4" descr="Результат пошуку зображень за запитом &quot;i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30" y="3397123"/>
            <a:ext cx="201502" cy="19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63347" y="2603059"/>
            <a:ext cx="1952595" cy="463224"/>
            <a:chOff x="8425697" y="2469044"/>
            <a:chExt cx="1296471" cy="617632"/>
          </a:xfrm>
        </p:grpSpPr>
        <p:sp>
          <p:nvSpPr>
            <p:cNvPr id="80" name="Rectangle 79"/>
            <p:cNvSpPr/>
            <p:nvPr/>
          </p:nvSpPr>
          <p:spPr>
            <a:xfrm>
              <a:off x="8431237" y="2469044"/>
              <a:ext cx="1290931" cy="61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7324" defTabSz="685783"/>
              <a:r>
                <a:rPr lang="en-US" altLang="zh-CN" sz="1200" dirty="0">
                  <a:solidFill>
                    <a:srgbClr val="212E35"/>
                  </a:solidFill>
                </a:rPr>
                <a:t>  Service Provider</a:t>
              </a:r>
              <a:endParaRPr lang="en-US" sz="1200" dirty="0">
                <a:solidFill>
                  <a:srgbClr val="212E35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5697" y="2502350"/>
              <a:ext cx="258435" cy="532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3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Manual Runner</a:t>
            </a:r>
          </a:p>
        </p:txBody>
      </p:sp>
    </p:spTree>
    <p:extLst>
      <p:ext uri="{BB962C8B-B14F-4D97-AF65-F5344CB8AC3E}">
        <p14:creationId xmlns:p14="http://schemas.microsoft.com/office/powerpoint/2010/main" val="219293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357667"/>
            <a:ext cx="7733824" cy="730997"/>
          </a:xfrm>
        </p:spPr>
        <p:txBody>
          <a:bodyPr/>
          <a:lstStyle/>
          <a:p>
            <a:r>
              <a:rPr lang="en-US" dirty="0"/>
              <a:t>Web Runner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5" y="1088664"/>
            <a:ext cx="4181475" cy="511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75" dirty="0">
                <a:solidFill>
                  <a:srgbClr val="212E35"/>
                </a:solidFill>
              </a:rPr>
              <a:t>A new web interface that supports manual tests execution and defect reporting. </a:t>
            </a:r>
            <a:endParaRPr lang="en-US" sz="2100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35"/>
                </a:solidFill>
              </a:rPr>
              <a:t>Pure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35"/>
                </a:solidFill>
              </a:rPr>
              <a:t>No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35"/>
                </a:solidFill>
              </a:rPr>
              <a:t>Ability to select tests from ALM and run them in Web Runner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35"/>
                </a:solidFill>
              </a:rPr>
              <a:t>For defects: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2E35"/>
                </a:solidFill>
              </a:rPr>
              <a:t>When opening a defect mandatory fields will be enforced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2E35"/>
                </a:solidFill>
              </a:rPr>
              <a:t>No other operations (assign, close etc.) that rely on workflow </a:t>
            </a:r>
            <a:endParaRPr lang="en-US" sz="2400" dirty="0">
              <a:solidFill>
                <a:srgbClr val="212E35"/>
              </a:solidFill>
            </a:endParaRPr>
          </a:p>
          <a:p>
            <a:endParaRPr lang="en-US" sz="2400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E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E35"/>
              </a:solidFill>
            </a:endParaRPr>
          </a:p>
        </p:txBody>
      </p:sp>
      <p:sp>
        <p:nvSpPr>
          <p:cNvPr id="5" name="AutoShape 2" descr="Image result for sso blue icon"/>
          <p:cNvSpPr>
            <a:spLocks noChangeAspect="1" noChangeArrowheads="1"/>
          </p:cNvSpPr>
          <p:nvPr/>
        </p:nvSpPr>
        <p:spPr bwMode="auto">
          <a:xfrm>
            <a:off x="47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212E3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29" y="615366"/>
            <a:ext cx="5186363" cy="3536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80" y="3227796"/>
            <a:ext cx="1881470" cy="16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Safari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</a:p>
        </p:txBody>
      </p:sp>
    </p:spTree>
    <p:extLst>
      <p:ext uri="{BB962C8B-B14F-4D97-AF65-F5344CB8AC3E}">
        <p14:creationId xmlns:p14="http://schemas.microsoft.com/office/powerpoint/2010/main" val="1765033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2_Office Theme">
  <a:themeElements>
    <a:clrScheme name="Micro Focus 2017 -2">
      <a:dk1>
        <a:srgbClr val="212E35"/>
      </a:dk1>
      <a:lt1>
        <a:sysClr val="window" lastClr="FFFFFF"/>
      </a:lt1>
      <a:dk2>
        <a:srgbClr val="0079EF"/>
      </a:dk2>
      <a:lt2>
        <a:srgbClr val="29CEFE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231CA5"/>
      </a:hlink>
      <a:folHlink>
        <a:srgbClr val="5EAE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3">
            <a:lumMod val="60000"/>
            <a:lumOff val="40000"/>
          </a:schemeClr>
        </a:solidFill>
        <a:ln w="53975">
          <a:solidFill>
            <a:srgbClr val="0079EF"/>
          </a:solidFill>
        </a:ln>
      </a:spPr>
      <a:bodyPr rtlCol="0" anchor="ctr"/>
      <a:lstStyle>
        <a:defPPr algn="ctr">
          <a:lnSpc>
            <a:spcPct val="90000"/>
          </a:lnSpc>
          <a:defRPr sz="1100" dirty="0" err="1">
            <a:solidFill>
              <a:prstClr val="white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 anchorCtr="0">
        <a:spAutoFit/>
      </a:bodyPr>
      <a:lstStyle>
        <a:defPPr algn="ctr">
          <a:defRPr sz="1467" smtClean="0">
            <a:solidFill>
              <a:schemeClr val="bg1">
                <a:lumMod val="50000"/>
              </a:schemeClr>
            </a:solidFill>
            <a:latin typeface="+mn-lt"/>
            <a:ea typeface="Roboto Light" charset="0"/>
            <a:cs typeface="Robot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Focus_PPT_Template_2017_16x9_v24_ks.pptx" id="{E8DCB267-E16F-4CC7-B84B-1753D206A592}" vid="{C54F1EA7-08CE-4753-B6D0-89CB46288E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FBA2AEE58AA49AEC3937F80280D4D" ma:contentTypeVersion="13" ma:contentTypeDescription="Create a new document." ma:contentTypeScope="" ma:versionID="a5d368ff54395f4c33bbd1724412ed15">
  <xsd:schema xmlns:xsd="http://www.w3.org/2001/XMLSchema" xmlns:xs="http://www.w3.org/2001/XMLSchema" xmlns:p="http://schemas.microsoft.com/office/2006/metadata/properties" xmlns:ns3="26b8796e-0f80-4c3a-9935-6c0ef8b81e0f" xmlns:ns4="48df9097-77c2-46dd-913a-418d29fc8e5c" targetNamespace="http://schemas.microsoft.com/office/2006/metadata/properties" ma:root="true" ma:fieldsID="8d7f5258f0eac1c1092aff77ef11dcb1" ns3:_="" ns4:_="">
    <xsd:import namespace="26b8796e-0f80-4c3a-9935-6c0ef8b81e0f"/>
    <xsd:import namespace="48df9097-77c2-46dd-913a-418d29fc8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8796e-0f80-4c3a-9935-6c0ef8b81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f9097-77c2-46dd-913a-418d29fc8e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CECAB-9959-47B8-8DE4-47AEFCF2C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b8796e-0f80-4c3a-9935-6c0ef8b81e0f"/>
    <ds:schemaRef ds:uri="48df9097-77c2-46dd-913a-418d29fc8e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0635-0877-40FE-B096-A23EB9EDAEA5}">
  <ds:schemaRefs>
    <ds:schemaRef ds:uri="48df9097-77c2-46dd-913a-418d29fc8e5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6b8796e-0f80-4c3a-9935-6c0ef8b81e0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24127</TotalTime>
  <Words>2313</Words>
  <Application>Microsoft Macintosh PowerPoint</Application>
  <PresentationFormat>On-screen Show (16:9)</PresentationFormat>
  <Paragraphs>409</Paragraphs>
  <Slides>53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Wingdings</vt:lpstr>
      <vt:lpstr>Micro Focus 2016 16x9 Presentation Template v4_ks[2]</vt:lpstr>
      <vt:lpstr>2_Office Theme</vt:lpstr>
      <vt:lpstr>think-cell Slide</vt:lpstr>
      <vt:lpstr>Packager Shell Object</vt:lpstr>
      <vt:lpstr>Document</vt:lpstr>
      <vt:lpstr>ALM 15.0 New Feature Introduction</vt:lpstr>
      <vt:lpstr>ALM 15 New Features</vt:lpstr>
      <vt:lpstr>Single Sign-on</vt:lpstr>
      <vt:lpstr>SSO for On premise </vt:lpstr>
      <vt:lpstr>Single Sign On</vt:lpstr>
      <vt:lpstr>Web Flow SSO </vt:lpstr>
      <vt:lpstr>Web Manual Runner</vt:lpstr>
      <vt:lpstr>Web Runner</vt:lpstr>
      <vt:lpstr>Supported Browsers</vt:lpstr>
      <vt:lpstr>How to Access</vt:lpstr>
      <vt:lpstr>Admin Role – Define Defect/Run Template</vt:lpstr>
      <vt:lpstr>Admin Role – Define Defect/Run Template</vt:lpstr>
      <vt:lpstr>Admin Role – Define Defect/Run Template</vt:lpstr>
      <vt:lpstr>User Role – Navigation, filter and execute</vt:lpstr>
      <vt:lpstr>User Role – Execution Details View</vt:lpstr>
      <vt:lpstr>User Role – Execution Grid View</vt:lpstr>
      <vt:lpstr>User Role – Create defect</vt:lpstr>
      <vt:lpstr>User Role – Search and go to a test set</vt:lpstr>
      <vt:lpstr>User Role – Defect Module</vt:lpstr>
      <vt:lpstr>User Role – Shortcuts</vt:lpstr>
      <vt:lpstr>Online Help Document</vt:lpstr>
      <vt:lpstr>Health Report</vt:lpstr>
      <vt:lpstr>Analysis and Dashboard Module</vt:lpstr>
      <vt:lpstr>Overview</vt:lpstr>
      <vt:lpstr>Send Graph by Mail</vt:lpstr>
      <vt:lpstr>Overview</vt:lpstr>
      <vt:lpstr>AutoPass License Server</vt:lpstr>
      <vt:lpstr>Overview (Technical preview)</vt:lpstr>
      <vt:lpstr>AutoPass license server setup</vt:lpstr>
      <vt:lpstr>Integrate ALM with APLS</vt:lpstr>
      <vt:lpstr>Integrate ALM with APLS(Rare case)</vt:lpstr>
      <vt:lpstr>AutoPass Integration &amp; License pool</vt:lpstr>
      <vt:lpstr>APLS Usage graphs and MSP Reports</vt:lpstr>
      <vt:lpstr>Site Admin REST API</vt:lpstr>
      <vt:lpstr>Content</vt:lpstr>
      <vt:lpstr>Site Admin REST APIs</vt:lpstr>
      <vt:lpstr>Online Help Document</vt:lpstr>
      <vt:lpstr>ALM Client Launcher</vt:lpstr>
      <vt:lpstr>Overview</vt:lpstr>
      <vt:lpstr>Best Practice</vt:lpstr>
      <vt:lpstr>Best Practice</vt:lpstr>
      <vt:lpstr>Benefits</vt:lpstr>
      <vt:lpstr>What else can the Launcher do?</vt:lpstr>
      <vt:lpstr>How to get</vt:lpstr>
      <vt:lpstr>ALM 15 Others</vt:lpstr>
      <vt:lpstr>[QCCR1J100858] Need Audit Log - Updated to include additional info for GIS Audit Requirement</vt:lpstr>
      <vt:lpstr>QCCR1J101498: Client Certificate option to be added to REST based Upload Excel Addin</vt:lpstr>
      <vt:lpstr>QCCR1J87528: How to disable the clear history permanently on site admin level</vt:lpstr>
      <vt:lpstr>QCCR1J100008: Separate LOG Option for ALI Extension (VW)</vt:lpstr>
      <vt:lpstr>[BV Excel] BV Excel Add-in supports CAC and SiteMinder</vt:lpstr>
      <vt:lpstr>ALM 15 System Requirements Change</vt:lpstr>
      <vt:lpstr>System Requirements</vt:lpstr>
      <vt:lpstr>PowerPoint Presentation</vt:lpstr>
    </vt:vector>
  </TitlesOfParts>
  <Company>Micro Focus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Chris Paterson</cp:lastModifiedBy>
  <cp:revision>450</cp:revision>
  <cp:lastPrinted>2019-08-13T02:41:14Z</cp:lastPrinted>
  <dcterms:created xsi:type="dcterms:W3CDTF">2016-03-02T22:04:22Z</dcterms:created>
  <dcterms:modified xsi:type="dcterms:W3CDTF">2019-08-29T03:48:19Z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0x010100711FBA2AEE58AA49AEC3937F80280D4D</vt:lpwstr>
  </property>
</Properties>
</file>