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291" r:id="rId3"/>
    <p:sldId id="258" r:id="rId4"/>
    <p:sldId id="259" r:id="rId5"/>
    <p:sldId id="260" r:id="rId6"/>
    <p:sldId id="261" r:id="rId7"/>
    <p:sldId id="270" r:id="rId8"/>
    <p:sldId id="315" r:id="rId9"/>
    <p:sldId id="311" r:id="rId10"/>
    <p:sldId id="301" r:id="rId11"/>
    <p:sldId id="314" r:id="rId12"/>
    <p:sldId id="348" r:id="rId13"/>
    <p:sldId id="272" r:id="rId14"/>
    <p:sldId id="296" r:id="rId15"/>
    <p:sldId id="297" r:id="rId16"/>
    <p:sldId id="302" r:id="rId17"/>
    <p:sldId id="303" r:id="rId18"/>
    <p:sldId id="304" r:id="rId19"/>
    <p:sldId id="306" r:id="rId20"/>
    <p:sldId id="307" r:id="rId21"/>
    <p:sldId id="312" r:id="rId22"/>
    <p:sldId id="316" r:id="rId23"/>
    <p:sldId id="318" r:id="rId24"/>
    <p:sldId id="355" r:id="rId25"/>
    <p:sldId id="356" r:id="rId26"/>
    <p:sldId id="323" r:id="rId27"/>
    <p:sldId id="321" r:id="rId28"/>
    <p:sldId id="357" r:id="rId29"/>
    <p:sldId id="322" r:id="rId30"/>
    <p:sldId id="308" r:id="rId31"/>
    <p:sldId id="309" r:id="rId32"/>
    <p:sldId id="313" r:id="rId33"/>
    <p:sldId id="277" r:id="rId34"/>
    <p:sldId id="278" r:id="rId35"/>
    <p:sldId id="279" r:id="rId36"/>
    <p:sldId id="336" r:id="rId37"/>
    <p:sldId id="354" r:id="rId38"/>
    <p:sldId id="333" r:id="rId39"/>
    <p:sldId id="337" r:id="rId40"/>
    <p:sldId id="346" r:id="rId41"/>
    <p:sldId id="339" r:id="rId42"/>
    <p:sldId id="338" r:id="rId43"/>
    <p:sldId id="343" r:id="rId44"/>
    <p:sldId id="347" r:id="rId45"/>
    <p:sldId id="341" r:id="rId46"/>
    <p:sldId id="342" r:id="rId47"/>
    <p:sldId id="340" r:id="rId48"/>
    <p:sldId id="345" r:id="rId49"/>
    <p:sldId id="349" r:id="rId50"/>
    <p:sldId id="350" r:id="rId51"/>
    <p:sldId id="351" r:id="rId52"/>
    <p:sldId id="352" r:id="rId53"/>
    <p:sldId id="353" r:id="rId54"/>
    <p:sldId id="358" r:id="rId55"/>
    <p:sldId id="269" r:id="rId5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60588" autoAdjust="0"/>
  </p:normalViewPr>
  <p:slideViewPr>
    <p:cSldViewPr>
      <p:cViewPr varScale="1">
        <p:scale>
          <a:sx n="69" d="100"/>
          <a:sy n="69" d="100"/>
        </p:scale>
        <p:origin x="279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3DCD5-DCDF-4D2F-BD3D-1321D5D39B8F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84DD-F18E-4E19-A9B3-7EC14E771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8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3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2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7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1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2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2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8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784DD-F18E-4E19-A9B3-7EC14E7717D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4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2_shape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pPr lvl="0" algn="r"/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subTitle" idx="1"/>
          </p:nvPr>
        </p:nvSpPr>
        <p:spPr>
          <a:xfrm>
            <a:off x="2360072" y="929928"/>
            <a:ext cx="6396012" cy="3007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/>
                <a:ea typeface="나눔고딕 Extra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5" name="layout4_shape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4_shape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8" name="layout4_shape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pPr lvl="0" algn="r"/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658C7C3-8D3A-4C0D-B60E-240C4DE6BC36}" type="datetime1">
              <a:rPr lang="en-US" altLang="ko-KR"/>
              <a:pPr/>
              <a:t>12/11/2020</a:t>
            </a:fld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A658C7C3-8D3A-4C0D-B60E-240C4DE6BC36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12/11/2020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4500" b="1" kern="1200">
          <a:solidFill>
            <a:schemeClr val="bg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Bandicam/bandicam%202015-03-24%2022-41-16-477.av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Dark - Blood  - Horror - Creepy   - Spooky - Scary - Halloween Wall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21311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>
            <a:noFill/>
            <a:prstDash val="solid"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323528" y="3717032"/>
            <a:ext cx="8564563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4500" b="1" kern="1200" spc="-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br>
              <a:rPr lang="en-US" altLang="ko-KR" sz="4500" b="1" kern="1200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4500" b="0" kern="1200" spc="-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3501008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42" name="Picture 10" descr="http://technorati.com/wp-content/uploads/2014/04/heartbleed-700x393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2510" y="3861048"/>
            <a:ext cx="5338082" cy="2996952"/>
          </a:xfrm>
          <a:prstGeom prst="rect">
            <a:avLst/>
          </a:prstGeom>
          <a:noFill/>
        </p:spPr>
      </p:pic>
      <p:sp>
        <p:nvSpPr>
          <p:cNvPr id="7" name="slide1_shape4"/>
          <p:cNvSpPr/>
          <p:nvPr/>
        </p:nvSpPr>
        <p:spPr>
          <a:xfrm>
            <a:off x="323528" y="5574481"/>
            <a:ext cx="8424936" cy="78139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3000" b="0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1_shape4"/>
          <p:cNvSpPr/>
          <p:nvPr/>
        </p:nvSpPr>
        <p:spPr>
          <a:xfrm>
            <a:off x="3635896" y="1325978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702650"/>
            <a:ext cx="1000132" cy="15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324" y="3059840"/>
            <a:ext cx="1415066" cy="116046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lide1_shape4"/>
          <p:cNvSpPr/>
          <p:nvPr/>
        </p:nvSpPr>
        <p:spPr>
          <a:xfrm>
            <a:off x="6429388" y="4202848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b="0" kern="1200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443</a:t>
            </a:r>
            <a:endParaRPr sz="3000" b="0" kern="1200" spc="-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571736" y="3345592"/>
            <a:ext cx="3786214" cy="500066"/>
          </a:xfrm>
          <a:prstGeom prst="leftRightArrow">
            <a:avLst>
              <a:gd name="adj1" fmla="val 34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1_shape4"/>
          <p:cNvSpPr/>
          <p:nvPr/>
        </p:nvSpPr>
        <p:spPr>
          <a:xfrm>
            <a:off x="3786182" y="3988534"/>
            <a:ext cx="1285884" cy="57148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5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</a:p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5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endParaRPr sz="25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 descr="C:\Users\Tempus\Desktop\security-icon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l="41379" t="18513" r="24138" b="21319"/>
          <a:stretch>
            <a:fillRect/>
          </a:stretch>
        </p:blipFill>
        <p:spPr bwMode="auto">
          <a:xfrm>
            <a:off x="3905627" y="2414132"/>
            <a:ext cx="1156126" cy="1502964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278735" cy="41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6786578" y="2786628"/>
            <a:ext cx="1000132" cy="1542625"/>
          </a:xfrm>
          <a:prstGeom prst="rect">
            <a:avLst/>
          </a:prstGeom>
          <a:noFill/>
        </p:spPr>
      </p:pic>
      <p:pic>
        <p:nvPicPr>
          <p:cNvPr id="39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928662" y="3143818"/>
            <a:ext cx="1415066" cy="1160461"/>
          </a:xfrm>
          <a:prstGeom prst="rect">
            <a:avLst/>
          </a:prstGeom>
          <a:noFill/>
        </p:spPr>
      </p:pic>
      <p:sp>
        <p:nvSpPr>
          <p:cNvPr id="40" name="slide1_shape4"/>
          <p:cNvSpPr/>
          <p:nvPr/>
        </p:nvSpPr>
        <p:spPr>
          <a:xfrm>
            <a:off x="3571867" y="1684376"/>
            <a:ext cx="1785959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lide1_shape4"/>
          <p:cNvSpPr/>
          <p:nvPr/>
        </p:nvSpPr>
        <p:spPr>
          <a:xfrm>
            <a:off x="6429388" y="4358264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b="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80</a:t>
            </a:r>
            <a:endParaRPr sz="30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왼쪽/오른쪽 화살표 41"/>
          <p:cNvSpPr/>
          <p:nvPr/>
        </p:nvSpPr>
        <p:spPr>
          <a:xfrm>
            <a:off x="2571736" y="3501008"/>
            <a:ext cx="3786214" cy="500066"/>
          </a:xfrm>
          <a:prstGeom prst="leftRightArrow">
            <a:avLst>
              <a:gd name="adj1" fmla="val 34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ttp://www.kgnews.co.kr/news/photo/201208/314506_64460_5726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rcRect/>
          <a:stretch>
            <a:fillRect/>
          </a:stretch>
        </p:blipFill>
        <p:spPr bwMode="auto">
          <a:xfrm flipH="1">
            <a:off x="3304755" y="4575266"/>
            <a:ext cx="446823" cy="786408"/>
          </a:xfrm>
          <a:prstGeom prst="rect">
            <a:avLst/>
          </a:prstGeom>
          <a:noFill/>
        </p:spPr>
      </p:pic>
      <p:pic>
        <p:nvPicPr>
          <p:cNvPr id="44" name="Picture 2" descr="http://www.kgnews.co.kr/news/photo/201208/314506_64460_5726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rcRect/>
          <a:stretch>
            <a:fillRect/>
          </a:stretch>
        </p:blipFill>
        <p:spPr bwMode="auto">
          <a:xfrm>
            <a:off x="4911004" y="4564733"/>
            <a:ext cx="446823" cy="786408"/>
          </a:xfrm>
          <a:prstGeom prst="rect">
            <a:avLst/>
          </a:prstGeom>
          <a:noFill/>
        </p:spPr>
      </p:pic>
      <p:pic>
        <p:nvPicPr>
          <p:cNvPr id="45" name="Picture 2" descr="C:\Users\Tempus\Desktop\computer-clip-art-15.pn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</a:blip>
          <a:srcRect/>
          <a:stretch>
            <a:fillRect/>
          </a:stretch>
        </p:blipFill>
        <p:spPr bwMode="auto">
          <a:xfrm>
            <a:off x="3779912" y="4672846"/>
            <a:ext cx="1224136" cy="1003884"/>
          </a:xfrm>
          <a:prstGeom prst="rect">
            <a:avLst/>
          </a:prstGeom>
          <a:noFill/>
        </p:spPr>
      </p:pic>
      <p:sp>
        <p:nvSpPr>
          <p:cNvPr id="46" name="slide1_shape4"/>
          <p:cNvSpPr/>
          <p:nvPr/>
        </p:nvSpPr>
        <p:spPr>
          <a:xfrm>
            <a:off x="3275770" y="5711987"/>
            <a:ext cx="2520366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Hacker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030792" y="3773322"/>
            <a:ext cx="2722375" cy="2536090"/>
            <a:chOff x="3353711" y="2702307"/>
            <a:chExt cx="2385009" cy="2233730"/>
          </a:xfrm>
          <a:solidFill>
            <a:schemeClr val="tx1"/>
          </a:solidFill>
        </p:grpSpPr>
        <p:sp>
          <p:nvSpPr>
            <p:cNvPr id="27" name="모서리가 둥근 직사각형 26"/>
            <p:cNvSpPr/>
            <p:nvPr/>
          </p:nvSpPr>
          <p:spPr>
            <a:xfrm rot="8044981">
              <a:off x="3422585" y="3696911"/>
              <a:ext cx="2233730" cy="2445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3444981">
              <a:off x="3353711" y="3720132"/>
              <a:ext cx="2385009" cy="2445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slide1_shape4"/>
          <p:cNvSpPr/>
          <p:nvPr/>
        </p:nvSpPr>
        <p:spPr>
          <a:xfrm>
            <a:off x="357158" y="306896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라이브러리에서 발생한 취약점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0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72" name="Picture 8" descr="http://executivehealthandwellnesscoach.com/wp-content/uploads/2012/09/stockfresh_514552_heart-with-heartbeat_sizeM1-1024x76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785794"/>
            <a:ext cx="7679705" cy="5759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2411760" y="2708920"/>
            <a:ext cx="4848803" cy="151216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TLS/DTLS </a:t>
            </a:r>
            <a:endParaRPr lang="en-US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Extension Library</a:t>
            </a:r>
            <a:endParaRPr lang="en-US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67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TLS 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447146" y="1268760"/>
            <a:ext cx="6948329" cy="8640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TLS 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4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(Transport Layer Security)</a:t>
            </a:r>
          </a:p>
        </p:txBody>
      </p:sp>
      <p:sp>
        <p:nvSpPr>
          <p:cNvPr id="6" name="slide1_shape4"/>
          <p:cNvSpPr/>
          <p:nvPr/>
        </p:nvSpPr>
        <p:spPr>
          <a:xfrm>
            <a:off x="539552" y="3356992"/>
            <a:ext cx="8352928" cy="22322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통신 보안을 위한 프로토콜</a:t>
            </a:r>
            <a:endParaRPr lang="en-US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64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SSL 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1097836" y="1207867"/>
            <a:ext cx="6948329" cy="8640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SSL </a:t>
            </a:r>
          </a:p>
          <a:p>
            <a:pPr marL="0" defTabSz="914400" latinLnBrk="1">
              <a:spcBef>
                <a:spcPct val="0"/>
              </a:spcBef>
              <a:buNone/>
            </a:pPr>
            <a:r>
              <a:rPr lang="en-US" sz="4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(Secure Socket Layer)</a:t>
            </a:r>
          </a:p>
        </p:txBody>
      </p:sp>
      <p:sp>
        <p:nvSpPr>
          <p:cNvPr id="6" name="slide1_shape4"/>
          <p:cNvSpPr/>
          <p:nvPr/>
        </p:nvSpPr>
        <p:spPr>
          <a:xfrm>
            <a:off x="539552" y="3356992"/>
            <a:ext cx="8352928" cy="22322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kern="1200" spc="-50" dirty="0">
              <a:solidFill>
                <a:schemeClr val="bg1"/>
              </a:solidFill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1097836" y="4895894"/>
            <a:ext cx="6948329" cy="8640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3923928" y="2852936"/>
            <a:ext cx="1080120" cy="1620180"/>
          </a:xfrm>
          <a:prstGeom prst="downArrow">
            <a:avLst>
              <a:gd name="adj1" fmla="val 38242"/>
              <a:gd name="adj2" fmla="val 547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lide1_shape4"/>
          <p:cNvSpPr/>
          <p:nvPr/>
        </p:nvSpPr>
        <p:spPr>
          <a:xfrm>
            <a:off x="-381024" y="3389284"/>
            <a:ext cx="5256584" cy="8640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OpenSource</a:t>
            </a: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99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2333683" y="1412776"/>
            <a:ext cx="4848803" cy="7920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kern="12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539552" y="2492896"/>
            <a:ext cx="8280920" cy="309634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just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클라이언트의 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just" defTabSz="914400" latinLnBrk="1">
              <a:spcBef>
                <a:spcPct val="0"/>
              </a:spcBef>
              <a:buNone/>
            </a:pPr>
            <a:r>
              <a:rPr lang="ko-KR" alt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연결을 유지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일정 신호를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주고 받는 </a:t>
            </a:r>
            <a:endParaRPr lang="en-US" altLang="ko-KR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just" defTabSz="914400" latinLnBrk="1">
              <a:spcBef>
                <a:spcPct val="0"/>
              </a:spcBef>
              <a:buNone/>
            </a:pP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OpenSSL 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</a:t>
            </a:r>
            <a:r>
              <a:rPr lang="ko-KR" alt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62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2152089" y="1848530"/>
            <a:ext cx="4848803" cy="7920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</p:txBody>
      </p:sp>
      <p:pic>
        <p:nvPicPr>
          <p:cNvPr id="7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7215206" y="2390118"/>
            <a:ext cx="1571636" cy="2424126"/>
          </a:xfrm>
          <a:prstGeom prst="rect">
            <a:avLst/>
          </a:prstGeom>
          <a:noFill/>
        </p:spPr>
      </p:pic>
      <p:pic>
        <p:nvPicPr>
          <p:cNvPr id="8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203014" y="2885418"/>
            <a:ext cx="2352010" cy="1928826"/>
          </a:xfrm>
          <a:prstGeom prst="rect">
            <a:avLst/>
          </a:prstGeom>
          <a:noFill/>
        </p:spPr>
      </p:pic>
      <p:sp>
        <p:nvSpPr>
          <p:cNvPr id="9" name="오른쪽 화살표 8"/>
          <p:cNvSpPr/>
          <p:nvPr/>
        </p:nvSpPr>
        <p:spPr>
          <a:xfrm>
            <a:off x="2714612" y="292893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2714612" y="435769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slide1_shape4"/>
          <p:cNvSpPr/>
          <p:nvPr/>
        </p:nvSpPr>
        <p:spPr>
          <a:xfrm>
            <a:off x="94978" y="5013175"/>
            <a:ext cx="2424402" cy="77327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sp>
        <p:nvSpPr>
          <p:cNvPr id="14" name="slide1_shape4"/>
          <p:cNvSpPr/>
          <p:nvPr/>
        </p:nvSpPr>
        <p:spPr>
          <a:xfrm>
            <a:off x="6719598" y="5013175"/>
            <a:ext cx="2424402" cy="77327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5" name="slide1_shape4"/>
          <p:cNvSpPr/>
          <p:nvPr/>
        </p:nvSpPr>
        <p:spPr>
          <a:xfrm>
            <a:off x="2152089" y="4857760"/>
            <a:ext cx="4848803" cy="7920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67116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304528" y="1478259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</p:txBody>
      </p:sp>
      <p:sp>
        <p:nvSpPr>
          <p:cNvPr id="16" name="slide1_shape4"/>
          <p:cNvSpPr/>
          <p:nvPr/>
        </p:nvSpPr>
        <p:spPr>
          <a:xfrm>
            <a:off x="304528" y="2538082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</p:txBody>
      </p:sp>
      <p:sp>
        <p:nvSpPr>
          <p:cNvPr id="17" name="slide1_shape4"/>
          <p:cNvSpPr/>
          <p:nvPr/>
        </p:nvSpPr>
        <p:spPr>
          <a:xfrm>
            <a:off x="304528" y="3523601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1352" y="3933056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1352" y="4630904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1_shape4"/>
          <p:cNvSpPr/>
          <p:nvPr/>
        </p:nvSpPr>
        <p:spPr>
          <a:xfrm>
            <a:off x="304528" y="4509120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</a:p>
        </p:txBody>
      </p:sp>
      <p:sp>
        <p:nvSpPr>
          <p:cNvPr id="18" name="slide1_shape4"/>
          <p:cNvSpPr/>
          <p:nvPr/>
        </p:nvSpPr>
        <p:spPr>
          <a:xfrm>
            <a:off x="304528" y="5494639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</a:t>
            </a:r>
          </a:p>
        </p:txBody>
      </p:sp>
      <p:sp>
        <p:nvSpPr>
          <p:cNvPr id="19" name="slide1_shape4"/>
          <p:cNvSpPr/>
          <p:nvPr/>
        </p:nvSpPr>
        <p:spPr>
          <a:xfrm>
            <a:off x="6122911" y="1478259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</a:p>
        </p:txBody>
      </p:sp>
      <p:sp>
        <p:nvSpPr>
          <p:cNvPr id="29" name="slide1_shape4"/>
          <p:cNvSpPr/>
          <p:nvPr/>
        </p:nvSpPr>
        <p:spPr>
          <a:xfrm>
            <a:off x="6122911" y="2538082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</p:txBody>
      </p:sp>
      <p:sp>
        <p:nvSpPr>
          <p:cNvPr id="30" name="slide1_shape4"/>
          <p:cNvSpPr/>
          <p:nvPr/>
        </p:nvSpPr>
        <p:spPr>
          <a:xfrm>
            <a:off x="6122911" y="3523601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</a:p>
        </p:txBody>
      </p:sp>
      <p:sp>
        <p:nvSpPr>
          <p:cNvPr id="31" name="slide1_shape4"/>
          <p:cNvSpPr/>
          <p:nvPr/>
        </p:nvSpPr>
        <p:spPr>
          <a:xfrm>
            <a:off x="6122911" y="4509120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</a:p>
        </p:txBody>
      </p:sp>
      <p:sp>
        <p:nvSpPr>
          <p:cNvPr id="32" name="slide1_shape4"/>
          <p:cNvSpPr/>
          <p:nvPr/>
        </p:nvSpPr>
        <p:spPr>
          <a:xfrm>
            <a:off x="6122911" y="5494639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</a:t>
            </a:r>
          </a:p>
        </p:txBody>
      </p:sp>
      <p:sp>
        <p:nvSpPr>
          <p:cNvPr id="3" name="막힌 원호 2"/>
          <p:cNvSpPr/>
          <p:nvPr/>
        </p:nvSpPr>
        <p:spPr>
          <a:xfrm rot="5400000">
            <a:off x="2334331" y="3931286"/>
            <a:ext cx="1656184" cy="962238"/>
          </a:xfrm>
          <a:prstGeom prst="blockArc">
            <a:avLst>
              <a:gd name="adj1" fmla="val 10800000"/>
              <a:gd name="adj2" fmla="val 0"/>
              <a:gd name="adj3" fmla="val 112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막힌 원호 32"/>
          <p:cNvSpPr/>
          <p:nvPr/>
        </p:nvSpPr>
        <p:spPr>
          <a:xfrm rot="16200000" flipH="1">
            <a:off x="5192227" y="3931286"/>
            <a:ext cx="1656184" cy="962238"/>
          </a:xfrm>
          <a:prstGeom prst="blockArc">
            <a:avLst>
              <a:gd name="adj1" fmla="val 10800000"/>
              <a:gd name="adj2" fmla="val 0"/>
              <a:gd name="adj3" fmla="val 112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8653" y="2099254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지용빈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8653" y="3492729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한세사이버보안고등학교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78653" y="4450152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보안 동아리 노예</a:t>
            </a:r>
          </a:p>
        </p:txBody>
      </p:sp>
      <p:sp>
        <p:nvSpPr>
          <p:cNvPr id="9" name="slide1_shape4"/>
          <p:cNvSpPr/>
          <p:nvPr/>
        </p:nvSpPr>
        <p:spPr>
          <a:xfrm>
            <a:off x="251520" y="201857"/>
            <a:ext cx="8564563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소개</a:t>
            </a:r>
            <a:endParaRPr sz="45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22503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7215206" y="2390118"/>
            <a:ext cx="1571636" cy="2424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203014" y="2885418"/>
            <a:ext cx="2352010" cy="19288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2714612" y="292893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2714612" y="435769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slide1_shape4"/>
          <p:cNvSpPr/>
          <p:nvPr/>
        </p:nvSpPr>
        <p:spPr>
          <a:xfrm>
            <a:off x="94978" y="5013175"/>
            <a:ext cx="2424402" cy="7732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sp>
        <p:nvSpPr>
          <p:cNvPr id="14" name="slide1_shape4"/>
          <p:cNvSpPr/>
          <p:nvPr/>
        </p:nvSpPr>
        <p:spPr>
          <a:xfrm>
            <a:off x="6719598" y="5013175"/>
            <a:ext cx="2424402" cy="7732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6" name="slide1_shape4"/>
          <p:cNvSpPr/>
          <p:nvPr/>
        </p:nvSpPr>
        <p:spPr>
          <a:xfrm>
            <a:off x="2152089" y="3227552"/>
            <a:ext cx="4848803" cy="792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</a:t>
            </a:r>
          </a:p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Alive</a:t>
            </a:r>
          </a:p>
        </p:txBody>
      </p:sp>
    </p:spTree>
    <p:extLst>
      <p:ext uri="{BB962C8B-B14F-4D97-AF65-F5344CB8AC3E}">
        <p14:creationId xmlns:p14="http://schemas.microsoft.com/office/powerpoint/2010/main" val="56236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323528" y="1124744"/>
            <a:ext cx="8712968" cy="44868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: Request OR Response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sz="5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 : payload length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sz="5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 : text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sz="5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 : random text</a:t>
            </a:r>
            <a:endParaRPr lang="en-US" sz="5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19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_shape4"/>
          <p:cNvSpPr/>
          <p:nvPr/>
        </p:nvSpPr>
        <p:spPr>
          <a:xfrm>
            <a:off x="323528" y="0"/>
            <a:ext cx="7200800" cy="6429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>
            <a:off x="2421767" y="1196752"/>
            <a:ext cx="4454388" cy="792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Request, Response</a:t>
            </a:r>
          </a:p>
        </p:txBody>
      </p:sp>
      <p:sp>
        <p:nvSpPr>
          <p:cNvPr id="16" name="slide1_shape4"/>
          <p:cNvSpPr/>
          <p:nvPr/>
        </p:nvSpPr>
        <p:spPr>
          <a:xfrm>
            <a:off x="304528" y="2319762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</p:txBody>
      </p:sp>
      <p:sp>
        <p:nvSpPr>
          <p:cNvPr id="17" name="slide1_shape4"/>
          <p:cNvSpPr/>
          <p:nvPr/>
        </p:nvSpPr>
        <p:spPr>
          <a:xfrm>
            <a:off x="304528" y="3242094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1352" y="3501008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1352" y="4198856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1_shape4"/>
          <p:cNvSpPr/>
          <p:nvPr/>
        </p:nvSpPr>
        <p:spPr>
          <a:xfrm>
            <a:off x="304528" y="4227613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</a:p>
        </p:txBody>
      </p:sp>
      <p:sp>
        <p:nvSpPr>
          <p:cNvPr id="18" name="slide1_shape4"/>
          <p:cNvSpPr/>
          <p:nvPr/>
        </p:nvSpPr>
        <p:spPr>
          <a:xfrm>
            <a:off x="304528" y="5149945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</a:t>
            </a:r>
          </a:p>
        </p:txBody>
      </p:sp>
      <p:sp>
        <p:nvSpPr>
          <p:cNvPr id="29" name="slide1_shape4"/>
          <p:cNvSpPr/>
          <p:nvPr/>
        </p:nvSpPr>
        <p:spPr>
          <a:xfrm>
            <a:off x="6041009" y="2319762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</a:p>
        </p:txBody>
      </p:sp>
      <p:sp>
        <p:nvSpPr>
          <p:cNvPr id="30" name="slide1_shape4"/>
          <p:cNvSpPr/>
          <p:nvPr/>
        </p:nvSpPr>
        <p:spPr>
          <a:xfrm>
            <a:off x="6041009" y="3242094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2byte</a:t>
            </a:r>
          </a:p>
        </p:txBody>
      </p:sp>
      <p:sp>
        <p:nvSpPr>
          <p:cNvPr id="31" name="slide1_shape4"/>
          <p:cNvSpPr/>
          <p:nvPr/>
        </p:nvSpPr>
        <p:spPr>
          <a:xfrm>
            <a:off x="6041009" y="4227613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Max(65KB)</a:t>
            </a:r>
          </a:p>
        </p:txBody>
      </p:sp>
      <p:sp>
        <p:nvSpPr>
          <p:cNvPr id="32" name="slide1_shape4"/>
          <p:cNvSpPr/>
          <p:nvPr/>
        </p:nvSpPr>
        <p:spPr>
          <a:xfrm>
            <a:off x="6041009" y="5149945"/>
            <a:ext cx="2755304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5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</a:t>
            </a:r>
            <a:r>
              <a:rPr lang="en-US" sz="35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16byte)</a:t>
            </a:r>
          </a:p>
        </p:txBody>
      </p:sp>
      <p:sp>
        <p:nvSpPr>
          <p:cNvPr id="19" name="막힌 원호 18"/>
          <p:cNvSpPr/>
          <p:nvPr/>
        </p:nvSpPr>
        <p:spPr>
          <a:xfrm rot="5400000">
            <a:off x="2290919" y="3746494"/>
            <a:ext cx="1656184" cy="962238"/>
          </a:xfrm>
          <a:prstGeom prst="blockArc">
            <a:avLst>
              <a:gd name="adj1" fmla="val 10800000"/>
              <a:gd name="adj2" fmla="val 0"/>
              <a:gd name="adj3" fmla="val 112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rot="16200000" flipH="1">
            <a:off x="5148815" y="3746494"/>
            <a:ext cx="1656184" cy="962238"/>
          </a:xfrm>
          <a:prstGeom prst="blockArc">
            <a:avLst>
              <a:gd name="adj1" fmla="val 10800000"/>
              <a:gd name="adj2" fmla="val 0"/>
              <a:gd name="adj3" fmla="val 112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80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158750" y="949558"/>
            <a:ext cx="8564563" cy="441350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tls1_process_heartbeat(SSL *s)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char *p = &amp;s-&gt;s3-&gt;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rrec.data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[0], *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*p = request packet, *</a:t>
            </a:r>
            <a:r>
              <a:rPr lang="en-US" altLang="ko-KR" sz="3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payload 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hbtype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sz="3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hbtype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heartbeat type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length;</a:t>
            </a:r>
          </a:p>
          <a:p>
            <a:pPr algn="l"/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 = length of payload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padding = 16;</a:t>
            </a:r>
            <a:endParaRPr sz="3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0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158750" y="949558"/>
            <a:ext cx="8564563" cy="441350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endParaRPr sz="3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67536" y="2114582"/>
            <a:ext cx="2160240" cy="3392835"/>
            <a:chOff x="6660232" y="3068960"/>
            <a:chExt cx="2160240" cy="339283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660232" y="3068960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660232" y="39496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length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660232" y="480965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payload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660232" y="56697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43609" y="2114582"/>
            <a:ext cx="2160240" cy="3392835"/>
            <a:chOff x="6660232" y="3068960"/>
            <a:chExt cx="2160240" cy="33928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660232" y="3068960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660232" y="39496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660232" y="480965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hello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660232" y="56697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slide1_shape4"/>
          <p:cNvSpPr/>
          <p:nvPr/>
        </p:nvSpPr>
        <p:spPr>
          <a:xfrm>
            <a:off x="1043609" y="1245754"/>
            <a:ext cx="2448272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</p:txBody>
      </p:sp>
      <p:sp>
        <p:nvSpPr>
          <p:cNvPr id="26" name="slide1_shape4"/>
          <p:cNvSpPr/>
          <p:nvPr/>
        </p:nvSpPr>
        <p:spPr>
          <a:xfrm>
            <a:off x="5423520" y="1245754"/>
            <a:ext cx="2448272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5328" y="3261230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95328" y="3959078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9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182166" y="1844824"/>
            <a:ext cx="8564563" cy="441350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char *buffer, *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r;</a:t>
            </a:r>
          </a:p>
          <a:p>
            <a:pPr algn="l"/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buffer = 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OPENSSL_malloc</a:t>
            </a:r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 + 2 + length + padding);</a:t>
            </a:r>
          </a:p>
          <a:p>
            <a:pPr algn="l"/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buffer;</a:t>
            </a: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04248" y="3060501"/>
            <a:ext cx="2160240" cy="3392835"/>
            <a:chOff x="6660232" y="3068960"/>
            <a:chExt cx="2160240" cy="339283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660232" y="3068960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hbtype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60232" y="39496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length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660232" y="480965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payload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660232" y="56697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185792" y="2298938"/>
            <a:ext cx="13116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30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1278732" y="2595653"/>
            <a:ext cx="6586537" cy="1666694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 packet</a:t>
            </a:r>
            <a:r>
              <a:rPr lang="ko-KR" altLang="en-US" sz="5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5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5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크기만큼 메모리 할당</a:t>
            </a:r>
            <a:endParaRPr lang="en-US" altLang="ko-KR" sz="5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57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158750" y="962231"/>
            <a:ext cx="8564563" cy="32488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= TLS1_HB_RESPONSE;</a:t>
            </a:r>
          </a:p>
          <a:p>
            <a:pPr algn="l"/>
            <a:r>
              <a:rPr lang="en-US" altLang="ko-KR" sz="3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TLS1_HB_RESPONSE</a:t>
            </a:r>
          </a:p>
          <a:p>
            <a:pPr algn="l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s2n(length, 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algn="l"/>
            <a:r>
              <a:rPr lang="en-US" altLang="ko-KR" sz="3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</a:t>
            </a:r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바이트만큼 저장</a:t>
            </a:r>
            <a:endParaRPr lang="en-US" altLang="ko-KR" sz="3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memcpy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length);</a:t>
            </a:r>
          </a:p>
          <a:p>
            <a:pPr algn="l"/>
            <a:r>
              <a:rPr lang="en-US" altLang="ko-KR" sz="3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에다가 </a:t>
            </a:r>
            <a:r>
              <a:rPr lang="en-US" altLang="ko-KR" sz="3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정보를 </a:t>
            </a:r>
            <a:r>
              <a:rPr lang="en-US" altLang="ko-KR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3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3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값만큼 할당</a:t>
            </a:r>
            <a:endParaRPr lang="en-US" altLang="ko-KR" sz="3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804248" y="3060501"/>
            <a:ext cx="2160240" cy="3392835"/>
            <a:chOff x="6660232" y="3068960"/>
            <a:chExt cx="2160240" cy="339283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660232" y="3068960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hbtype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660232" y="39496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length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60232" y="480965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payload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660232" y="56697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185792" y="2298938"/>
            <a:ext cx="13116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8" descr="http://www.pcwaretracker.com/images/VCRuntimeErr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3" y="3456545"/>
            <a:ext cx="6087081" cy="32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2119929"/>
            <a:ext cx="2160240" cy="3392835"/>
            <a:chOff x="6660232" y="3068960"/>
            <a:chExt cx="2160240" cy="339283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660232" y="3068960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hbtype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660232" y="39496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length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60232" y="480965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payload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660232" y="56697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67536" y="2119929"/>
            <a:ext cx="2160240" cy="3392835"/>
            <a:chOff x="6660232" y="3068960"/>
            <a:chExt cx="2160240" cy="339283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660232" y="3068960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response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60232" y="39496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660232" y="480965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hello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660232" y="5669707"/>
              <a:ext cx="2160240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lang="ko-KR" altLang="en-US" sz="2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slide1_shape4"/>
          <p:cNvSpPr/>
          <p:nvPr/>
        </p:nvSpPr>
        <p:spPr>
          <a:xfrm>
            <a:off x="1298671" y="1225635"/>
            <a:ext cx="150609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lide1_shape4"/>
          <p:cNvSpPr/>
          <p:nvPr/>
        </p:nvSpPr>
        <p:spPr>
          <a:xfrm>
            <a:off x="5184723" y="1225635"/>
            <a:ext cx="2925865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95328" y="3261230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5328" y="3959078"/>
            <a:ext cx="1380728" cy="301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5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lide1_shape4"/>
          <p:cNvSpPr/>
          <p:nvPr/>
        </p:nvSpPr>
        <p:spPr>
          <a:xfrm>
            <a:off x="289719" y="2132856"/>
            <a:ext cx="8564563" cy="32488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just"/>
            <a:r>
              <a:rPr lang="en-US" altLang="ko-KR" sz="5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en-US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  <a:r>
              <a:rPr lang="ko-KR" altLang="en-US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5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크기를 비교 하지 </a:t>
            </a:r>
            <a:endParaRPr lang="en-US" altLang="ko-KR" sz="5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652698" y="2081202"/>
            <a:ext cx="3877526" cy="3479831"/>
            <a:chOff x="2948102" y="2253425"/>
            <a:chExt cx="2808312" cy="2520280"/>
          </a:xfrm>
          <a:solidFill>
            <a:schemeClr val="tx1"/>
          </a:solidFill>
        </p:grpSpPr>
        <p:grpSp>
          <p:nvGrpSpPr>
            <p:cNvPr id="21" name="그룹 29"/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27" name="타원 26"/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79912" y="3505646"/>
            <a:ext cx="1735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81754" y="3295559"/>
            <a:ext cx="2734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Heartbleed?</a:t>
            </a:r>
          </a:p>
          <a:p>
            <a:pPr algn="ctr"/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20738" y="1816850"/>
            <a:ext cx="21279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23924" y="959427"/>
            <a:ext cx="250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원리와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31966" y="1654973"/>
            <a:ext cx="2592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원리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8496" y="3345271"/>
            <a:ext cx="17355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7215206" y="2390118"/>
            <a:ext cx="1571636" cy="2424126"/>
          </a:xfrm>
          <a:prstGeom prst="rect">
            <a:avLst/>
          </a:prstGeom>
          <a:noFill/>
        </p:spPr>
      </p:pic>
      <p:pic>
        <p:nvPicPr>
          <p:cNvPr id="7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85418"/>
            <a:ext cx="2352010" cy="1928826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2714612" y="292893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slide1_shape4"/>
          <p:cNvSpPr/>
          <p:nvPr/>
        </p:nvSpPr>
        <p:spPr>
          <a:xfrm>
            <a:off x="2714611" y="2143116"/>
            <a:ext cx="3429025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서버야 살아있니</a:t>
            </a: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“Hello” </a:t>
            </a:r>
            <a:r>
              <a:rPr lang="ko-KR" altLang="en-US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byte</a:t>
            </a:r>
            <a:r>
              <a:rPr lang="ko-KR" altLang="en-US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대답해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2714612" y="435769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slide1_shape4"/>
          <p:cNvSpPr/>
          <p:nvPr/>
        </p:nvSpPr>
        <p:spPr>
          <a:xfrm>
            <a:off x="4143372" y="4000504"/>
            <a:ext cx="1000132" cy="42862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2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marL="0" defTabSz="914400" latinLnBrk="1">
              <a:spcBef>
                <a:spcPct val="0"/>
              </a:spcBef>
              <a:buNone/>
            </a:pPr>
            <a:endParaRPr sz="35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lide1_shape4"/>
          <p:cNvSpPr/>
          <p:nvPr/>
        </p:nvSpPr>
        <p:spPr>
          <a:xfrm>
            <a:off x="94978" y="5013175"/>
            <a:ext cx="2424402" cy="77327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sp>
        <p:nvSpPr>
          <p:cNvPr id="15" name="slide1_shape4"/>
          <p:cNvSpPr/>
          <p:nvPr/>
        </p:nvSpPr>
        <p:spPr>
          <a:xfrm>
            <a:off x="6719598" y="5013175"/>
            <a:ext cx="2424402" cy="77327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15140" y="4857760"/>
            <a:ext cx="2428860" cy="1571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 Memory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원형 화살표 3"/>
          <p:cNvSpPr/>
          <p:nvPr/>
        </p:nvSpPr>
        <p:spPr>
          <a:xfrm>
            <a:off x="5600156" y="1617937"/>
            <a:ext cx="1944216" cy="1659034"/>
          </a:xfrm>
          <a:prstGeom prst="circularArrow">
            <a:avLst>
              <a:gd name="adj1" fmla="val 14846"/>
              <a:gd name="adj2" fmla="val 1100320"/>
              <a:gd name="adj3" fmla="val 21069361"/>
              <a:gd name="adj4" fmla="val 11753300"/>
              <a:gd name="adj5" fmla="val 160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형 화살표 17"/>
          <p:cNvSpPr/>
          <p:nvPr/>
        </p:nvSpPr>
        <p:spPr>
          <a:xfrm rot="12131532">
            <a:off x="4749372" y="4447946"/>
            <a:ext cx="1944216" cy="1659034"/>
          </a:xfrm>
          <a:prstGeom prst="circularArrow">
            <a:avLst>
              <a:gd name="adj1" fmla="val 14846"/>
              <a:gd name="adj2" fmla="val 1100320"/>
              <a:gd name="adj3" fmla="val 21069361"/>
              <a:gd name="adj4" fmla="val 11753300"/>
              <a:gd name="adj5" fmla="val 160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4932040" y="6170081"/>
            <a:ext cx="1000132" cy="42862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endParaRPr sz="35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357157" y="980079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정상적인 </a:t>
            </a: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0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4" grpId="0" animBg="1"/>
      <p:bldP spid="18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2390118"/>
            <a:ext cx="1571636" cy="2424126"/>
          </a:xfrm>
          <a:prstGeom prst="rect">
            <a:avLst/>
          </a:prstGeom>
          <a:noFill/>
        </p:spPr>
      </p:pic>
      <p:pic>
        <p:nvPicPr>
          <p:cNvPr id="7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85418"/>
            <a:ext cx="2352010" cy="1928826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2714612" y="292893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slide1_shape4"/>
          <p:cNvSpPr/>
          <p:nvPr/>
        </p:nvSpPr>
        <p:spPr>
          <a:xfrm>
            <a:off x="2928926" y="2143116"/>
            <a:ext cx="365929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서버야 살아있니</a:t>
            </a: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50byte</a:t>
            </a:r>
            <a:r>
              <a:rPr lang="ko-KR" altLang="en-US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대답해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2714612" y="4357694"/>
            <a:ext cx="4071966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lide1_shape4"/>
          <p:cNvSpPr/>
          <p:nvPr/>
        </p:nvSpPr>
        <p:spPr>
          <a:xfrm>
            <a:off x="94978" y="5013175"/>
            <a:ext cx="2424402" cy="77327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sp>
        <p:nvSpPr>
          <p:cNvPr id="15" name="slide1_shape4"/>
          <p:cNvSpPr/>
          <p:nvPr/>
        </p:nvSpPr>
        <p:spPr>
          <a:xfrm>
            <a:off x="6719598" y="5013175"/>
            <a:ext cx="2424402" cy="77327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2200" y="4857759"/>
            <a:ext cx="2771800" cy="18708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 Memory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Wrong password!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ID=root,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=admin123, please login again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원형 화살표 3"/>
          <p:cNvSpPr/>
          <p:nvPr/>
        </p:nvSpPr>
        <p:spPr>
          <a:xfrm>
            <a:off x="5600156" y="1624128"/>
            <a:ext cx="1944216" cy="1659034"/>
          </a:xfrm>
          <a:prstGeom prst="circularArrow">
            <a:avLst>
              <a:gd name="adj1" fmla="val 14846"/>
              <a:gd name="adj2" fmla="val 1100320"/>
              <a:gd name="adj3" fmla="val 21069361"/>
              <a:gd name="adj4" fmla="val 11753300"/>
              <a:gd name="adj5" fmla="val 160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형 화살표 17"/>
          <p:cNvSpPr/>
          <p:nvPr/>
        </p:nvSpPr>
        <p:spPr>
          <a:xfrm rot="12131532">
            <a:off x="4749372" y="4447946"/>
            <a:ext cx="1944216" cy="1659034"/>
          </a:xfrm>
          <a:prstGeom prst="circularArrow">
            <a:avLst>
              <a:gd name="adj1" fmla="val 14846"/>
              <a:gd name="adj2" fmla="val 1100320"/>
              <a:gd name="adj3" fmla="val 21069361"/>
              <a:gd name="adj4" fmla="val 11753300"/>
              <a:gd name="adj5" fmla="val 160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6513" y="3434364"/>
            <a:ext cx="3898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Wrong password!</a:t>
            </a: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ID=root,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=admin123, </a:t>
            </a: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please login again</a:t>
            </a:r>
          </a:p>
        </p:txBody>
      </p:sp>
      <p:sp>
        <p:nvSpPr>
          <p:cNvPr id="21" name="slide1_shape4"/>
          <p:cNvSpPr/>
          <p:nvPr/>
        </p:nvSpPr>
        <p:spPr>
          <a:xfrm>
            <a:off x="4771102" y="6108433"/>
            <a:ext cx="2213973" cy="6998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byte</a:t>
            </a:r>
            <a:endParaRPr lang="en-US" sz="30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30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357157" y="980079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악의적인 </a:t>
            </a:r>
            <a:r>
              <a:rPr lang="en-US" altLang="ko-KR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9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8" grpId="0" animBg="1"/>
      <p:bldP spid="2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en-US" altLang="ko-KR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357158" y="1895811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Key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357158" y="3164569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Data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lide1_shape4"/>
          <p:cNvSpPr/>
          <p:nvPr/>
        </p:nvSpPr>
        <p:spPr>
          <a:xfrm>
            <a:off x="357158" y="4433327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357158" y="521905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216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endParaRPr b="0" kern="12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4" name="Picture 2" descr="C:\Users\Tempus\Desktop\lwg_heartbl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072098"/>
          </a:xfrm>
          <a:prstGeom prst="rect">
            <a:avLst/>
          </a:prstGeom>
          <a:noFill/>
        </p:spPr>
      </p:pic>
      <p:sp>
        <p:nvSpPr>
          <p:cNvPr id="7" name="slide1_shape4"/>
          <p:cNvSpPr/>
          <p:nvPr/>
        </p:nvSpPr>
        <p:spPr>
          <a:xfrm>
            <a:off x="357158" y="6000768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 유명 사이트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</a:t>
            </a:r>
            <a:endParaRPr b="0" kern="12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626" name="Picture 2" descr="Yahoo found to be vulner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000108"/>
            <a:ext cx="7434196" cy="4572032"/>
          </a:xfrm>
          <a:prstGeom prst="rect">
            <a:avLst/>
          </a:prstGeom>
          <a:noFill/>
        </p:spPr>
      </p:pic>
      <p:sp>
        <p:nvSpPr>
          <p:cNvPr id="6" name="slide1_shape4"/>
          <p:cNvSpPr/>
          <p:nvPr/>
        </p:nvSpPr>
        <p:spPr>
          <a:xfrm>
            <a:off x="357158" y="5857892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취약한 </a:t>
            </a:r>
            <a:r>
              <a:rPr lang="ko-KR" altLang="en-US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야후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사이트 </a:t>
            </a:r>
            <a:endParaRPr b="0" kern="12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650" name="Picture 2" descr="Yahoo Heartble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142984"/>
            <a:ext cx="6786610" cy="4614896"/>
          </a:xfrm>
          <a:prstGeom prst="rect">
            <a:avLst/>
          </a:prstGeom>
          <a:noFill/>
        </p:spPr>
      </p:pic>
      <p:sp>
        <p:nvSpPr>
          <p:cNvPr id="7" name="slide1_shape4"/>
          <p:cNvSpPr/>
          <p:nvPr/>
        </p:nvSpPr>
        <p:spPr>
          <a:xfrm>
            <a:off x="357158" y="6000768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b="0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노출된 </a:t>
            </a:r>
            <a:r>
              <a:rPr lang="en-US" altLang="ko-KR" b="0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passw</a:t>
            </a:r>
            <a:r>
              <a:rPr lang="en-US" altLang="ko-KR" b="0" spc="-50" dirty="0"/>
              <a:t>ord</a:t>
            </a:r>
            <a:endParaRPr b="0" kern="1200" spc="-5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95536" y="1484784"/>
            <a:ext cx="8564563" cy="32193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914400" indent="-914400" algn="l" defTabSz="914400" latinLnBrk="1">
              <a:spcBef>
                <a:spcPct val="0"/>
              </a:spcBef>
              <a:buAutoNum type="arabicPeriod"/>
            </a:pP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876258"/>
            <a:ext cx="7632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357158" y="3212976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크고 아름다운 시나리오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" name="AutoShape 2" descr="https://rv.wkcdn.net/http:/rigvedawiki.net/r1/pds/big_beauty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2" name="Picture 4" descr="http://cfs6.tistory.com/upload_control/download.blog?fhandle=YmxvZzgyNTE1QGZzNi50aXN0b3J5LmNvbTovYXR0YWNoLzAvMDgwMDAwMDAwMDAyLmpwZw=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064896" cy="5631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28580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95536" y="1484783"/>
            <a:ext cx="8564563" cy="439147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914400" indent="-914400" algn="l" defTabSz="914400" latinLnBrk="1">
              <a:spcBef>
                <a:spcPct val="0"/>
              </a:spcBef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  사용자의 세션 값 탈취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indent="-914400" algn="l" defTabSz="914400" latinLnBrk="1">
              <a:spcBef>
                <a:spcPct val="0"/>
              </a:spcBef>
              <a:buAutoNum type="arabicPeriod"/>
            </a:pP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APT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공격을 위한 정보수집 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방법으로 활용 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876258"/>
            <a:ext cx="7632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58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환경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95536" y="1484784"/>
            <a:ext cx="8564563" cy="417646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 12.04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OpenSSL 1.0.1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CVE-2014-0160-master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508518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https://github.com/0x90/CVE-2014-0160</a:t>
            </a:r>
          </a:p>
        </p:txBody>
      </p:sp>
    </p:spTree>
    <p:extLst>
      <p:ext uri="{BB962C8B-B14F-4D97-AF65-F5344CB8AC3E}">
        <p14:creationId xmlns:p14="http://schemas.microsoft.com/office/powerpoint/2010/main" val="2873386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>
            <a:hlinkClick r:id="rId2" action="ppaction://hlinkfile"/>
          </p:cNvPr>
          <p:cNvSpPr/>
          <p:nvPr/>
        </p:nvSpPr>
        <p:spPr>
          <a:xfrm>
            <a:off x="357158" y="1772816"/>
            <a:ext cx="8564563" cy="44644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1_shape4">
            <a:hlinkClick r:id="rId2" action="ppaction://hlinkfile"/>
          </p:cNvPr>
          <p:cNvSpPr/>
          <p:nvPr/>
        </p:nvSpPr>
        <p:spPr>
          <a:xfrm>
            <a:off x="357158" y="2852936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Tempus\Desktop\news_open_ssl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501008"/>
            <a:ext cx="7680456" cy="2714644"/>
          </a:xfrm>
          <a:prstGeom prst="rect">
            <a:avLst/>
          </a:prstGeom>
          <a:noFill/>
        </p:spPr>
      </p:pic>
      <p:sp>
        <p:nvSpPr>
          <p:cNvPr id="7" name="slide1_shape4"/>
          <p:cNvSpPr/>
          <p:nvPr/>
        </p:nvSpPr>
        <p:spPr>
          <a:xfrm>
            <a:off x="428596" y="714356"/>
            <a:ext cx="8564563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</a:t>
            </a:r>
            <a:r>
              <a:rPr lang="en-US" altLang="ko-KR" sz="4500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r>
              <a:rPr lang="en-US" altLang="ko-KR" sz="45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45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45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1_shape4"/>
          <p:cNvSpPr/>
          <p:nvPr/>
        </p:nvSpPr>
        <p:spPr>
          <a:xfrm>
            <a:off x="642911" y="2184381"/>
            <a:ext cx="7680456" cy="113046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CVE-2014-0160</a:t>
            </a:r>
            <a:endParaRPr sz="45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57158" y="1772816"/>
            <a:ext cx="8564563" cy="32193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733256"/>
            <a:ext cx="7632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1737364" cy="1424770"/>
          </a:xfrm>
          <a:prstGeom prst="rect">
            <a:avLst/>
          </a:prstGeom>
          <a:noFill/>
        </p:spPr>
      </p:pic>
      <p:pic>
        <p:nvPicPr>
          <p:cNvPr id="9" name="Picture 2" descr="C:\Users\Tempus\Desktop\server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124744"/>
            <a:ext cx="1656184" cy="2554534"/>
          </a:xfrm>
          <a:prstGeom prst="rect">
            <a:avLst/>
          </a:prstGeom>
          <a:noFill/>
        </p:spPr>
      </p:pic>
      <p:pic>
        <p:nvPicPr>
          <p:cNvPr id="1026" name="Picture 2" descr="C:\Users\l\Downloads\noun_419_cc.png"/>
          <p:cNvPicPr>
            <a:picLocks noChangeAspect="1" noChangeArrowheads="1"/>
          </p:cNvPicPr>
          <p:nvPr/>
        </p:nvPicPr>
        <p:blipFill>
          <a:blip r:embed="rId4" cstate="print"/>
          <a:srcRect r="-4179" b="26240"/>
          <a:stretch>
            <a:fillRect/>
          </a:stretch>
        </p:blipFill>
        <p:spPr bwMode="auto">
          <a:xfrm>
            <a:off x="0" y="1196752"/>
            <a:ext cx="2292458" cy="1893590"/>
          </a:xfrm>
          <a:prstGeom prst="rect">
            <a:avLst/>
          </a:prstGeom>
          <a:noFill/>
        </p:spPr>
      </p:pic>
      <p:sp>
        <p:nvSpPr>
          <p:cNvPr id="13" name="오른쪽 화살표 12"/>
          <p:cNvSpPr/>
          <p:nvPr/>
        </p:nvSpPr>
        <p:spPr>
          <a:xfrm>
            <a:off x="2664296" y="1844824"/>
            <a:ext cx="3707904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2664296" y="2636912"/>
            <a:ext cx="3707904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1_shape4"/>
          <p:cNvSpPr/>
          <p:nvPr/>
        </p:nvSpPr>
        <p:spPr>
          <a:xfrm>
            <a:off x="755576" y="3140968"/>
            <a:ext cx="792088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1_shape4"/>
          <p:cNvSpPr/>
          <p:nvPr/>
        </p:nvSpPr>
        <p:spPr>
          <a:xfrm>
            <a:off x="2843808" y="2996952"/>
            <a:ext cx="3744416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PHPSESSID=f8e8a6d2f4w8wf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2200" y="4725144"/>
            <a:ext cx="2428860" cy="1571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b="1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PHPSESSID=f8e8a6d2f4w8wf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8224" y="4365104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Memory</a:t>
            </a:r>
          </a:p>
        </p:txBody>
      </p:sp>
      <p:sp>
        <p:nvSpPr>
          <p:cNvPr id="22" name="오른쪽 화살표 21"/>
          <p:cNvSpPr/>
          <p:nvPr/>
        </p:nvSpPr>
        <p:spPr>
          <a:xfrm rot="20298374">
            <a:off x="2333264" y="4464225"/>
            <a:ext cx="3707904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lide1_shape4"/>
          <p:cNvSpPr/>
          <p:nvPr/>
        </p:nvSpPr>
        <p:spPr>
          <a:xfrm>
            <a:off x="3923928" y="1484784"/>
            <a:ext cx="1008112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9468792">
            <a:off x="2616474" y="4982620"/>
            <a:ext cx="3707904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lide1_shape4"/>
          <p:cNvSpPr/>
          <p:nvPr/>
        </p:nvSpPr>
        <p:spPr>
          <a:xfrm rot="20242894">
            <a:off x="2774514" y="5259971"/>
            <a:ext cx="3602198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PHPSESSID=f8e8a6d2f4w8wf</a:t>
            </a:r>
          </a:p>
        </p:txBody>
      </p:sp>
      <p:sp>
        <p:nvSpPr>
          <p:cNvPr id="27" name="slide1_shape4"/>
          <p:cNvSpPr/>
          <p:nvPr/>
        </p:nvSpPr>
        <p:spPr>
          <a:xfrm>
            <a:off x="683568" y="6237312"/>
            <a:ext cx="1296144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Attacker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slide1_shape4"/>
          <p:cNvSpPr/>
          <p:nvPr/>
        </p:nvSpPr>
        <p:spPr>
          <a:xfrm rot="20242894">
            <a:off x="2126442" y="4107844"/>
            <a:ext cx="3602198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000" b="1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r>
              <a:rPr lang="en-US" altLang="ko-KR" sz="2000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Attack</a:t>
            </a:r>
          </a:p>
        </p:txBody>
      </p:sp>
      <p:sp>
        <p:nvSpPr>
          <p:cNvPr id="29" name="slide1_shape4"/>
          <p:cNvSpPr/>
          <p:nvPr/>
        </p:nvSpPr>
        <p:spPr>
          <a:xfrm rot="20242894">
            <a:off x="2158834" y="4132224"/>
            <a:ext cx="3602198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PHPSESSID=f8e8a6d2f4w8wf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lide1_shape4"/>
          <p:cNvSpPr/>
          <p:nvPr/>
        </p:nvSpPr>
        <p:spPr>
          <a:xfrm rot="20242894">
            <a:off x="2774514" y="5259970"/>
            <a:ext cx="3602198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slide1_shape4"/>
          <p:cNvSpPr/>
          <p:nvPr/>
        </p:nvSpPr>
        <p:spPr>
          <a:xfrm rot="20242894">
            <a:off x="2826324" y="5244151"/>
            <a:ext cx="3602198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 SUCCESS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lide1_shape4"/>
          <p:cNvSpPr/>
          <p:nvPr/>
        </p:nvSpPr>
        <p:spPr>
          <a:xfrm>
            <a:off x="7164288" y="3789040"/>
            <a:ext cx="1296144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580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8" grpId="0" animBg="1"/>
      <p:bldP spid="18" grpId="1" animBg="1"/>
      <p:bldP spid="19" grpId="0"/>
      <p:bldP spid="19" grpId="1"/>
      <p:bldP spid="22" grpId="0" animBg="1"/>
      <p:bldP spid="23" grpId="0"/>
      <p:bldP spid="25" grpId="0" animBg="1"/>
      <p:bldP spid="26" grpId="0"/>
      <p:bldP spid="26" grpId="1"/>
      <p:bldP spid="27" grpId="0"/>
      <p:bldP spid="28" grpId="0"/>
      <p:bldP spid="28" grpId="1"/>
      <p:bldP spid="29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노출된 정보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57158" y="1772816"/>
            <a:ext cx="8564563" cy="44644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7920000" cy="5476808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259632" y="2132856"/>
            <a:ext cx="3816424" cy="288032"/>
          </a:xfrm>
          <a:prstGeom prst="frame">
            <a:avLst>
              <a:gd name="adj1" fmla="val 16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259632" y="3861048"/>
            <a:ext cx="3816424" cy="2448272"/>
          </a:xfrm>
          <a:prstGeom prst="frame">
            <a:avLst>
              <a:gd name="adj1" fmla="val 16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노출된 정보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57158" y="1772816"/>
            <a:ext cx="8564563" cy="44644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" b="52947"/>
          <a:stretch/>
        </p:blipFill>
        <p:spPr>
          <a:xfrm>
            <a:off x="313462" y="1268760"/>
            <a:ext cx="7920000" cy="5131087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424356" y="3284984"/>
            <a:ext cx="6984776" cy="288032"/>
          </a:xfrm>
          <a:prstGeom prst="frame">
            <a:avLst>
              <a:gd name="adj1" fmla="val 16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노출된 정보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2819" y="921312"/>
            <a:ext cx="8564563" cy="524399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b="4816"/>
          <a:stretch/>
        </p:blipFill>
        <p:spPr>
          <a:xfrm>
            <a:off x="572157" y="990202"/>
            <a:ext cx="8134564" cy="51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23528" y="18864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57158" y="1772816"/>
            <a:ext cx="8564563" cy="32193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1656184" cy="2554534"/>
          </a:xfrm>
          <a:prstGeom prst="rect">
            <a:avLst/>
          </a:prstGeom>
          <a:noFill/>
        </p:spPr>
      </p:pic>
      <p:sp>
        <p:nvSpPr>
          <p:cNvPr id="13" name="오른쪽 화살표 12"/>
          <p:cNvSpPr/>
          <p:nvPr/>
        </p:nvSpPr>
        <p:spPr>
          <a:xfrm>
            <a:off x="2664296" y="1844824"/>
            <a:ext cx="3707904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2664296" y="2780928"/>
            <a:ext cx="3707904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1_shape4"/>
          <p:cNvSpPr/>
          <p:nvPr/>
        </p:nvSpPr>
        <p:spPr>
          <a:xfrm>
            <a:off x="683568" y="3140968"/>
            <a:ext cx="1368152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Attacker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1737364" cy="1424770"/>
          </a:xfrm>
          <a:prstGeom prst="rect">
            <a:avLst/>
          </a:prstGeom>
          <a:noFill/>
        </p:spPr>
      </p:pic>
      <p:sp>
        <p:nvSpPr>
          <p:cNvPr id="35" name="slide1_shape4"/>
          <p:cNvSpPr/>
          <p:nvPr/>
        </p:nvSpPr>
        <p:spPr>
          <a:xfrm>
            <a:off x="2843808" y="1484784"/>
            <a:ext cx="3240360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0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HeartBleed</a:t>
            </a: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Attack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slide1_shape4"/>
          <p:cNvSpPr/>
          <p:nvPr/>
        </p:nvSpPr>
        <p:spPr>
          <a:xfrm>
            <a:off x="7164288" y="3861048"/>
            <a:ext cx="1368152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28184" y="4725144"/>
            <a:ext cx="2716892" cy="2132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b="1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user where id=‘admin’ and pw=‘1234’</a:t>
            </a:r>
          </a:p>
          <a:p>
            <a:pPr>
              <a:spcBef>
                <a:spcPct val="0"/>
              </a:spcBef>
            </a:pPr>
            <a:r>
              <a:rPr lang="en-US" altLang="ko-KR" b="1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b="1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/lib/php5</a:t>
            </a:r>
          </a:p>
          <a:p>
            <a:pPr>
              <a:spcBef>
                <a:spcPct val="0"/>
              </a:spcBef>
            </a:pPr>
            <a:r>
              <a:rPr lang="en-US" altLang="ko-KR" b="1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b="1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/www/admin_board.php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0232" y="4365104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Memory</a:t>
            </a:r>
          </a:p>
        </p:txBody>
      </p:sp>
      <p:sp>
        <p:nvSpPr>
          <p:cNvPr id="39" name="slide1_shape4"/>
          <p:cNvSpPr/>
          <p:nvPr/>
        </p:nvSpPr>
        <p:spPr>
          <a:xfrm>
            <a:off x="2843808" y="2348880"/>
            <a:ext cx="3240360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Information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 rot="5400000">
            <a:off x="466404" y="4222228"/>
            <a:ext cx="1440160" cy="285752"/>
          </a:xfrm>
          <a:prstGeom prst="rightArrow">
            <a:avLst>
              <a:gd name="adj1" fmla="val 50000"/>
              <a:gd name="adj2" fmla="val 104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slide1_shape4"/>
          <p:cNvSpPr/>
          <p:nvPr/>
        </p:nvSpPr>
        <p:spPr>
          <a:xfrm>
            <a:off x="1547664" y="4149080"/>
            <a:ext cx="1368152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Store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1" name="Picture 3" descr="C:\Users\l\Downloads\noun_6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1008112" cy="1008112"/>
          </a:xfrm>
          <a:prstGeom prst="rect">
            <a:avLst/>
          </a:prstGeom>
          <a:noFill/>
        </p:spPr>
      </p:pic>
      <p:sp>
        <p:nvSpPr>
          <p:cNvPr id="44" name="slide1_shape4"/>
          <p:cNvSpPr/>
          <p:nvPr/>
        </p:nvSpPr>
        <p:spPr>
          <a:xfrm>
            <a:off x="611560" y="6309320"/>
            <a:ext cx="1368152" cy="3600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0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en-US" altLang="ko-KR" sz="2000" b="1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580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5" grpId="0"/>
      <p:bldP spid="37" grpId="0" animBg="1"/>
      <p:bldP spid="38" grpId="0"/>
      <p:bldP spid="39" grpId="0"/>
      <p:bldP spid="40" grpId="0" animBg="1"/>
      <p:bldP spid="43" grpId="0"/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노출된 정보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57158" y="1772816"/>
            <a:ext cx="8564563" cy="44644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352785" y="921314"/>
            <a:ext cx="8564563" cy="593668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4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0" b="65811"/>
          <a:stretch/>
        </p:blipFill>
        <p:spPr>
          <a:xfrm>
            <a:off x="736958" y="1802904"/>
            <a:ext cx="7796216" cy="4184765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1619672" y="3284984"/>
            <a:ext cx="4248472" cy="432048"/>
          </a:xfrm>
          <a:prstGeom prst="frame">
            <a:avLst>
              <a:gd name="adj1" fmla="val 16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노출된 정보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57158" y="1772816"/>
            <a:ext cx="8564563" cy="44644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352785" y="921314"/>
            <a:ext cx="8564563" cy="593668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4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 preferRelativeResize="0"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33633" r="-1978" b="19648"/>
          <a:stretch/>
        </p:blipFill>
        <p:spPr>
          <a:xfrm>
            <a:off x="675066" y="1014764"/>
            <a:ext cx="7920000" cy="5749786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1547664" y="3212976"/>
            <a:ext cx="4968552" cy="432048"/>
          </a:xfrm>
          <a:prstGeom prst="frame">
            <a:avLst>
              <a:gd name="adj1" fmla="val 16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547664" y="5445224"/>
            <a:ext cx="6408712" cy="792088"/>
          </a:xfrm>
          <a:prstGeom prst="frame">
            <a:avLst>
              <a:gd name="adj1" fmla="val 16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노출된 정보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2819" y="921312"/>
            <a:ext cx="8564563" cy="524399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357157" y="1218211"/>
            <a:ext cx="8564563" cy="524398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30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sz="3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</a:t>
            </a:r>
            <a:r>
              <a:rPr lang="en-US" altLang="ko-KR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SSL </a:t>
            </a: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 정보</a:t>
            </a: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값</a:t>
            </a: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0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노출</a:t>
            </a: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커널과</a:t>
            </a:r>
            <a:r>
              <a:rPr lang="ko-KR" altLang="en-US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버전정보</a:t>
            </a:r>
            <a:r>
              <a:rPr lang="en-US" altLang="ko-KR" sz="3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sz="4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485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1_shape4"/>
          <p:cNvSpPr/>
          <p:nvPr/>
        </p:nvSpPr>
        <p:spPr>
          <a:xfrm>
            <a:off x="32819" y="921312"/>
            <a:ext cx="8564563" cy="524399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323528" y="1700808"/>
            <a:ext cx="8564563" cy="388843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메모리에서 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하게 추출하기 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원하는 정보를 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얻을 때까지 걸리는 시간도 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750557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대응방안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 descr="http://cfile213.uf.daum.net/image/12654C355141A7CA2E54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1041309"/>
            <a:ext cx="4608512" cy="5816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lide5_shape7"/>
          <p:cNvCxnSpPr/>
          <p:nvPr/>
        </p:nvCxnSpPr>
        <p:spPr>
          <a:xfrm>
            <a:off x="424356" y="857208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856067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empus\Desktop\1280px-Interne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3429024" cy="3214710"/>
          </a:xfrm>
          <a:prstGeom prst="rect">
            <a:avLst/>
          </a:prstGeom>
          <a:noFill/>
        </p:spPr>
      </p:pic>
      <p:pic>
        <p:nvPicPr>
          <p:cNvPr id="15" name="Picture 3" descr="C:\Users\Tempus\Desktop\20110305_STP5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857364"/>
            <a:ext cx="4310053" cy="3190875"/>
          </a:xfrm>
          <a:prstGeom prst="rect">
            <a:avLst/>
          </a:prstGeom>
          <a:noFill/>
        </p:spPr>
      </p:pic>
      <p:sp>
        <p:nvSpPr>
          <p:cNvPr id="16" name="slide1_shape4"/>
          <p:cNvSpPr/>
          <p:nvPr/>
        </p:nvSpPr>
        <p:spPr>
          <a:xfrm>
            <a:off x="357158" y="142852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대응방안</a:t>
            </a:r>
          </a:p>
        </p:txBody>
      </p:sp>
      <p:pic>
        <p:nvPicPr>
          <p:cNvPr id="1026" name="Picture 2" descr="http://www.boan.com/news/photo/201410/10118_4235_57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90738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59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226236" y="2643158"/>
            <a:ext cx="2618412" cy="222600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5720" y="2643158"/>
            <a:ext cx="2630096" cy="222600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7_shape2"/>
          <p:cNvSpPr/>
          <p:nvPr/>
        </p:nvSpPr>
        <p:spPr>
          <a:xfrm>
            <a:off x="3185064" y="2821765"/>
            <a:ext cx="2771923" cy="1868788"/>
          </a:xfrm>
          <a:prstGeom prst="chevron">
            <a:avLst>
              <a:gd name="adj" fmla="val 33690"/>
            </a:avLst>
          </a:prstGeom>
          <a:gradFill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15859B"/>
              </a:gs>
            </a:gsLst>
            <a:lin ang="2700000" scaled="1"/>
            <a:tileRect/>
          </a:gradFill>
          <a:ln w="25400" cap="flat">
            <a:noFill/>
            <a:prstDash val="solid"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7_shape4"/>
          <p:cNvSpPr/>
          <p:nvPr/>
        </p:nvSpPr>
        <p:spPr>
          <a:xfrm>
            <a:off x="422372" y="2886966"/>
            <a:ext cx="25760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1.0.2 beta</a:t>
            </a:r>
          </a:p>
          <a:p>
            <a:r>
              <a:rPr 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1.0.1~ </a:t>
            </a:r>
          </a:p>
          <a:p>
            <a:r>
              <a:rPr 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1.0.1f</a:t>
            </a: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1.0.2-beta1 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7_shape11"/>
          <p:cNvSpPr/>
          <p:nvPr/>
        </p:nvSpPr>
        <p:spPr>
          <a:xfrm>
            <a:off x="3673110" y="3357562"/>
            <a:ext cx="2080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000" b="1" kern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endParaRPr sz="4000" b="1" kern="12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lide7_shape12"/>
          <p:cNvSpPr/>
          <p:nvPr/>
        </p:nvSpPr>
        <p:spPr>
          <a:xfrm>
            <a:off x="6316936" y="3405138"/>
            <a:ext cx="25455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1.0.1g</a:t>
            </a:r>
          </a:p>
          <a:p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2500" b="1" kern="12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대응방안</a:t>
            </a:r>
          </a:p>
        </p:txBody>
      </p:sp>
      <p:sp>
        <p:nvSpPr>
          <p:cNvPr id="21" name="slide1_shape4"/>
          <p:cNvSpPr/>
          <p:nvPr/>
        </p:nvSpPr>
        <p:spPr>
          <a:xfrm>
            <a:off x="564916" y="2000240"/>
            <a:ext cx="2350899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취약한 </a:t>
            </a:r>
            <a:r>
              <a:rPr lang="ko-KR" altLang="en-US" sz="3000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버젼</a:t>
            </a:r>
            <a:endParaRPr sz="3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lide1_shape4"/>
          <p:cNvSpPr/>
          <p:nvPr/>
        </p:nvSpPr>
        <p:spPr>
          <a:xfrm>
            <a:off x="6502567" y="2000240"/>
            <a:ext cx="232655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000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패치된</a:t>
            </a:r>
            <a:r>
              <a:rPr lang="ko-KR" altLang="en-US" sz="3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kern="12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버젼</a:t>
            </a:r>
            <a:endParaRPr sz="3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4" grpId="0" animBg="1"/>
      <p:bldP spid="6" grpId="0"/>
      <p:bldP spid="13" grpId="0"/>
      <p:bldP spid="14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대응방안</a:t>
            </a:r>
          </a:p>
        </p:txBody>
      </p:sp>
      <p:sp>
        <p:nvSpPr>
          <p:cNvPr id="7" name="slide1_shape4"/>
          <p:cNvSpPr/>
          <p:nvPr/>
        </p:nvSpPr>
        <p:spPr>
          <a:xfrm>
            <a:off x="564917" y="2000240"/>
            <a:ext cx="2071702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3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1043608" y="2144257"/>
            <a:ext cx="7020272" cy="20684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IDS(</a:t>
            </a:r>
            <a:r>
              <a:rPr lang="ko-KR" altLang="en-US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침입탐지시스템</a:t>
            </a:r>
            <a:r>
              <a:rPr lang="en-US" altLang="ko-KR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IPS(</a:t>
            </a:r>
            <a:r>
              <a:rPr lang="ko-KR" altLang="en-US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침입차단시스템</a:t>
            </a:r>
            <a:r>
              <a:rPr lang="en-US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5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5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5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탐지 </a:t>
            </a:r>
            <a:r>
              <a:rPr lang="en-US" altLang="ko-KR" sz="5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 </a:t>
            </a:r>
            <a:r>
              <a:rPr lang="ko-KR" altLang="en-US" sz="50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적용</a:t>
            </a:r>
            <a:endParaRPr lang="en-US" altLang="ko-KR" sz="50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5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대응방안</a:t>
            </a:r>
          </a:p>
        </p:txBody>
      </p:sp>
      <p:sp>
        <p:nvSpPr>
          <p:cNvPr id="8" name="slide1_shape4"/>
          <p:cNvSpPr/>
          <p:nvPr/>
        </p:nvSpPr>
        <p:spPr>
          <a:xfrm>
            <a:off x="357158" y="2636912"/>
            <a:ext cx="8786842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 </a:t>
            </a: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비밀키 유출 가능성을 </a:t>
            </a:r>
            <a:endParaRPr lang="en-US" altLang="ko-KR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대비한</a:t>
            </a:r>
            <a:r>
              <a:rPr lang="en-US" altLang="ko-KR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인증서 재발급을 권장</a:t>
            </a:r>
            <a:endParaRPr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904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1_shape4"/>
          <p:cNvSpPr/>
          <p:nvPr/>
        </p:nvSpPr>
        <p:spPr>
          <a:xfrm>
            <a:off x="178579" y="2600908"/>
            <a:ext cx="8786842" cy="165618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10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sz="1000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9215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4_shape2"/>
          <p:cNvSpPr/>
          <p:nvPr/>
        </p:nvSpPr>
        <p:spPr>
          <a:xfrm>
            <a:off x="1907704" y="1765350"/>
            <a:ext cx="5328592" cy="332730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800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8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sz="80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3608026" y="2792277"/>
            <a:ext cx="1857388" cy="1818510"/>
          </a:xfrm>
          <a:prstGeom prst="ellipse">
            <a:avLst/>
          </a:prstGeom>
          <a:gradFill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</a:gradFill>
          <a:ln w="25400" cap="flat">
            <a:noFill/>
            <a:prstDash val="solid"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3200" kern="12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slide6_shape2"/>
          <p:cNvSpPr/>
          <p:nvPr/>
        </p:nvSpPr>
        <p:spPr>
          <a:xfrm>
            <a:off x="642910" y="2714620"/>
            <a:ext cx="1857388" cy="1818510"/>
          </a:xfrm>
          <a:prstGeom prst="ellipse">
            <a:avLst/>
          </a:prstGeom>
          <a:gradFill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</a:gradFill>
          <a:ln w="25400" cap="flat">
            <a:noFill/>
            <a:prstDash val="solid"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3200" kern="12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slide6_shape3"/>
          <p:cNvSpPr/>
          <p:nvPr/>
        </p:nvSpPr>
        <p:spPr>
          <a:xfrm>
            <a:off x="6715140" y="2786058"/>
            <a:ext cx="1857388" cy="1818510"/>
          </a:xfrm>
          <a:prstGeom prst="ellipse">
            <a:avLst/>
          </a:prstGeom>
          <a:gradFill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</a:gradFill>
          <a:ln w="25400" cap="flat">
            <a:noFill/>
            <a:prstDash val="solid"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3200" kern="12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slide6_shape4"/>
          <p:cNvSpPr/>
          <p:nvPr/>
        </p:nvSpPr>
        <p:spPr>
          <a:xfrm>
            <a:off x="827584" y="3357562"/>
            <a:ext cx="1401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3200" b="1" kern="1200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HTTP</a:t>
            </a:r>
            <a:endParaRPr sz="3200" b="1" kern="1200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slide6_shape5"/>
          <p:cNvSpPr/>
          <p:nvPr/>
        </p:nvSpPr>
        <p:spPr>
          <a:xfrm>
            <a:off x="2903135" y="2942699"/>
            <a:ext cx="42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20000"/>
              </a:lnSpc>
            </a:pPr>
            <a:r>
              <a:rPr lang="en-US" altLang="ko-KR" sz="6000" kern="1200" spc="-50" dirty="0"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8" name="slide6_shape6"/>
          <p:cNvSpPr/>
          <p:nvPr/>
        </p:nvSpPr>
        <p:spPr>
          <a:xfrm>
            <a:off x="5961511" y="2977909"/>
            <a:ext cx="453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20000"/>
              </a:lnSpc>
            </a:pPr>
            <a:r>
              <a:rPr lang="en-US" altLang="ko-KR" sz="6000" kern="1200" spc="-50" dirty="0">
                <a:latin typeface="나눔고딕" pitchFamily="50" charset="-127"/>
                <a:ea typeface="나눔고딕" pitchFamily="50" charset="-127"/>
              </a:rPr>
              <a:t>=</a:t>
            </a:r>
          </a:p>
        </p:txBody>
      </p:sp>
      <p:sp>
        <p:nvSpPr>
          <p:cNvPr id="9" name="slide6_shape7"/>
          <p:cNvSpPr/>
          <p:nvPr/>
        </p:nvSpPr>
        <p:spPr>
          <a:xfrm>
            <a:off x="3613666" y="3357562"/>
            <a:ext cx="18434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3200" b="1" kern="1200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SECURE</a:t>
            </a:r>
            <a:endParaRPr sz="3200" b="1" kern="1200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slide6_shape8"/>
          <p:cNvSpPr/>
          <p:nvPr/>
        </p:nvSpPr>
        <p:spPr>
          <a:xfrm>
            <a:off x="6828376" y="3429000"/>
            <a:ext cx="1602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sz="32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HTTPS</a:t>
            </a:r>
            <a:endParaRPr sz="3200" b="1" kern="1200" spc="-1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2786628"/>
            <a:ext cx="1000132" cy="1542625"/>
          </a:xfrm>
          <a:prstGeom prst="rect">
            <a:avLst/>
          </a:prstGeom>
          <a:noFill/>
        </p:spPr>
      </p:pic>
      <p:pic>
        <p:nvPicPr>
          <p:cNvPr id="1027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928662" y="3143818"/>
            <a:ext cx="1415066" cy="1160461"/>
          </a:xfrm>
          <a:prstGeom prst="rect">
            <a:avLst/>
          </a:prstGeom>
          <a:noFill/>
        </p:spPr>
      </p:pic>
      <p:sp>
        <p:nvSpPr>
          <p:cNvPr id="16" name="slide1_shape4"/>
          <p:cNvSpPr/>
          <p:nvPr/>
        </p:nvSpPr>
        <p:spPr>
          <a:xfrm>
            <a:off x="3571868" y="1684376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6429388" y="4358264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b="0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Port: 80</a:t>
            </a:r>
            <a:endParaRPr sz="3000" b="0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2571736" y="3501008"/>
            <a:ext cx="3786214" cy="500066"/>
          </a:xfrm>
          <a:prstGeom prst="leftRightArrow">
            <a:avLst>
              <a:gd name="adj1" fmla="val 34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Tempus\Desktop\security-icon.png"/>
          <p:cNvPicPr>
            <a:picLocks noChangeAspect="1" noChangeArrowheads="1"/>
          </p:cNvPicPr>
          <p:nvPr/>
        </p:nvPicPr>
        <p:blipFill>
          <a:blip r:embed="rId4" cstate="print"/>
          <a:srcRect l="41379" t="18513" r="24138" b="21319"/>
          <a:stretch>
            <a:fillRect/>
          </a:stretch>
        </p:blipFill>
        <p:spPr bwMode="auto">
          <a:xfrm>
            <a:off x="3886780" y="2855300"/>
            <a:ext cx="1156126" cy="1502964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3272338" y="2634176"/>
            <a:ext cx="2385009" cy="2233730"/>
            <a:chOff x="3353711" y="2702307"/>
            <a:chExt cx="2385009" cy="2233730"/>
          </a:xfrm>
          <a:solidFill>
            <a:schemeClr val="tx1"/>
          </a:solidFill>
        </p:grpSpPr>
        <p:sp>
          <p:nvSpPr>
            <p:cNvPr id="3" name="모서리가 둥근 직사각형 2"/>
            <p:cNvSpPr/>
            <p:nvPr/>
          </p:nvSpPr>
          <p:spPr>
            <a:xfrm rot="8044981">
              <a:off x="3422585" y="3696911"/>
              <a:ext cx="2233730" cy="2445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3444981">
              <a:off x="3353711" y="3720132"/>
              <a:ext cx="2385009" cy="2445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2786628"/>
            <a:ext cx="1000132" cy="1542625"/>
          </a:xfrm>
          <a:prstGeom prst="rect">
            <a:avLst/>
          </a:prstGeom>
          <a:noFill/>
        </p:spPr>
      </p:pic>
      <p:pic>
        <p:nvPicPr>
          <p:cNvPr id="1027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143818"/>
            <a:ext cx="1415066" cy="1160461"/>
          </a:xfrm>
          <a:prstGeom prst="rect">
            <a:avLst/>
          </a:prstGeom>
          <a:noFill/>
        </p:spPr>
      </p:pic>
      <p:sp>
        <p:nvSpPr>
          <p:cNvPr id="16" name="slide1_shape4"/>
          <p:cNvSpPr/>
          <p:nvPr/>
        </p:nvSpPr>
        <p:spPr>
          <a:xfrm>
            <a:off x="3571868" y="1684376"/>
            <a:ext cx="1936236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6429388" y="4358264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b="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80</a:t>
            </a:r>
            <a:endParaRPr sz="3000" b="0" kern="12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2571736" y="3501008"/>
            <a:ext cx="3786214" cy="500066"/>
          </a:xfrm>
          <a:prstGeom prst="leftRightArrow">
            <a:avLst>
              <a:gd name="adj1" fmla="val 34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" y="955453"/>
            <a:ext cx="7239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786935"/>
            <a:ext cx="1909327" cy="0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785794"/>
            <a:ext cx="6311553" cy="1141"/>
          </a:xfrm>
          <a:prstGeom prst="line">
            <a:avLst/>
          </a:prstGeom>
          <a:ln w="317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1_shape4"/>
          <p:cNvSpPr/>
          <p:nvPr/>
        </p:nvSpPr>
        <p:spPr>
          <a:xfrm>
            <a:off x="357158" y="0"/>
            <a:ext cx="8564563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Tempus\Desktop\server-md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6786578" y="2786628"/>
            <a:ext cx="1000132" cy="1542625"/>
          </a:xfrm>
          <a:prstGeom prst="rect">
            <a:avLst/>
          </a:prstGeom>
          <a:noFill/>
        </p:spPr>
      </p:pic>
      <p:pic>
        <p:nvPicPr>
          <p:cNvPr id="1027" name="Picture 3" descr="C:\Users\Tempus\Desktop\computer-clip-art-15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928662" y="3143818"/>
            <a:ext cx="1415066" cy="1160461"/>
          </a:xfrm>
          <a:prstGeom prst="rect">
            <a:avLst/>
          </a:prstGeom>
          <a:noFill/>
        </p:spPr>
      </p:pic>
      <p:sp>
        <p:nvSpPr>
          <p:cNvPr id="16" name="slide1_shape4"/>
          <p:cNvSpPr/>
          <p:nvPr/>
        </p:nvSpPr>
        <p:spPr>
          <a:xfrm>
            <a:off x="3571867" y="1684376"/>
            <a:ext cx="1785959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b="1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lide1_shape4"/>
          <p:cNvSpPr/>
          <p:nvPr/>
        </p:nvSpPr>
        <p:spPr>
          <a:xfrm>
            <a:off x="6429388" y="4358264"/>
            <a:ext cx="2214578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3000" b="0" kern="12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80</a:t>
            </a:r>
            <a:endParaRPr sz="3000"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2571736" y="3501008"/>
            <a:ext cx="3786214" cy="500066"/>
          </a:xfrm>
          <a:prstGeom prst="leftRightArrow">
            <a:avLst>
              <a:gd name="adj1" fmla="val 34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www.kgnews.co.kr/news/photo/201208/314506_64460_5726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rcRect/>
          <a:stretch>
            <a:fillRect/>
          </a:stretch>
        </p:blipFill>
        <p:spPr bwMode="auto">
          <a:xfrm flipH="1">
            <a:off x="3304755" y="4575266"/>
            <a:ext cx="446823" cy="786408"/>
          </a:xfrm>
          <a:prstGeom prst="rect">
            <a:avLst/>
          </a:prstGeom>
          <a:noFill/>
        </p:spPr>
      </p:pic>
      <p:pic>
        <p:nvPicPr>
          <p:cNvPr id="21" name="Picture 2" descr="http://www.kgnews.co.kr/news/photo/201208/314506_64460_5726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rcRect/>
          <a:stretch>
            <a:fillRect/>
          </a:stretch>
        </p:blipFill>
        <p:spPr bwMode="auto">
          <a:xfrm>
            <a:off x="4911004" y="4564733"/>
            <a:ext cx="446823" cy="786408"/>
          </a:xfrm>
          <a:prstGeom prst="rect">
            <a:avLst/>
          </a:prstGeom>
          <a:noFill/>
        </p:spPr>
      </p:pic>
      <p:pic>
        <p:nvPicPr>
          <p:cNvPr id="22" name="Picture 2" descr="C:\Users\Tempus\Desktop\computer-clip-art-15.pn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</a:blip>
          <a:srcRect/>
          <a:stretch>
            <a:fillRect/>
          </a:stretch>
        </p:blipFill>
        <p:spPr bwMode="auto">
          <a:xfrm>
            <a:off x="3779912" y="4672846"/>
            <a:ext cx="1224136" cy="1003884"/>
          </a:xfrm>
          <a:prstGeom prst="rect">
            <a:avLst/>
          </a:prstGeom>
          <a:noFill/>
        </p:spPr>
      </p:pic>
      <p:sp>
        <p:nvSpPr>
          <p:cNvPr id="24" name="slide1_shape4"/>
          <p:cNvSpPr/>
          <p:nvPr/>
        </p:nvSpPr>
        <p:spPr>
          <a:xfrm>
            <a:off x="3275770" y="5711987"/>
            <a:ext cx="2520366" cy="6429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Hacker</a:t>
            </a:r>
            <a:endParaRPr b="0" kern="12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43453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677</Words>
  <Application>Microsoft Office PowerPoint</Application>
  <PresentationFormat>화면 슬라이드 쇼(4:3)</PresentationFormat>
  <Paragraphs>316</Paragraphs>
  <Slides>55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나눔고딕</vt:lpstr>
      <vt:lpstr>나눔고딕 ExtraBold</vt:lpstr>
      <vt:lpstr>나눔명조 ExtraBold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지 용빈</cp:lastModifiedBy>
  <cp:revision>148</cp:revision>
  <dcterms:modified xsi:type="dcterms:W3CDTF">2020-12-11T04:15:51Z</dcterms:modified>
</cp:coreProperties>
</file>