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61" r:id="rId7"/>
    <p:sldId id="267" r:id="rId8"/>
    <p:sldId id="268" r:id="rId9"/>
    <p:sldId id="269" r:id="rId10"/>
    <p:sldId id="262" r:id="rId11"/>
    <p:sldId id="270" r:id="rId12"/>
    <p:sldId id="263" r:id="rId13"/>
    <p:sldId id="264" r:id="rId14"/>
    <p:sldId id="265" r:id="rId15"/>
    <p:sldId id="271" r:id="rId16"/>
    <p:sldId id="266" r:id="rId17"/>
    <p:sldId id="272" r:id="rId18"/>
    <p:sldId id="273" r:id="rId1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2F"/>
    <a:srgbClr val="00E070"/>
    <a:srgbClr val="DC3328"/>
    <a:srgbClr val="FAEF1F"/>
    <a:srgbClr val="00D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7" autoAdjust="0"/>
    <p:restoredTop sz="78027"/>
  </p:normalViewPr>
  <p:slideViewPr>
    <p:cSldViewPr snapToGrid="0" snapToObjects="1" showGuides="1">
      <p:cViewPr varScale="1">
        <p:scale>
          <a:sx n="131" d="100"/>
          <a:sy n="131" d="100"/>
        </p:scale>
        <p:origin x="184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9B461-BE6F-324A-BEB2-1CEB87232C35}" type="doc">
      <dgm:prSet loTypeId="urn:microsoft.com/office/officeart/2005/8/layout/process2" loCatId="" qsTypeId="urn:microsoft.com/office/officeart/2005/8/quickstyle/simple1" qsCatId="simple" csTypeId="urn:microsoft.com/office/officeart/2005/8/colors/accent0_2" csCatId="mainScheme" phldr="1"/>
      <dgm:spPr/>
    </dgm:pt>
    <dgm:pt modelId="{D8222A39-61BC-6B4C-820B-5A6110158719}">
      <dgm:prSet phldrT="[Text]"/>
      <dgm:spPr/>
      <dgm:t>
        <a:bodyPr/>
        <a:lstStyle/>
        <a:p>
          <a:r>
            <a:rPr lang="en-GB" b="0" dirty="0"/>
            <a:t>Lower case</a:t>
          </a:r>
          <a:endParaRPr lang="en-GB" dirty="0"/>
        </a:p>
      </dgm:t>
    </dgm:pt>
    <dgm:pt modelId="{9AF8DA1D-E8DC-084B-BA59-095EDC674648}" type="parTrans" cxnId="{A82B9C75-6A5F-0A45-B560-A4D266538901}">
      <dgm:prSet/>
      <dgm:spPr/>
      <dgm:t>
        <a:bodyPr/>
        <a:lstStyle/>
        <a:p>
          <a:endParaRPr lang="en-GB"/>
        </a:p>
      </dgm:t>
    </dgm:pt>
    <dgm:pt modelId="{406462CB-3CE3-0145-8B72-BD74ED98BEB8}" type="sibTrans" cxnId="{A82B9C75-6A5F-0A45-B560-A4D266538901}">
      <dgm:prSet/>
      <dgm:spPr/>
      <dgm:t>
        <a:bodyPr/>
        <a:lstStyle/>
        <a:p>
          <a:endParaRPr lang="en-GB"/>
        </a:p>
      </dgm:t>
    </dgm:pt>
    <dgm:pt modelId="{F1520F32-17D9-1A47-B374-862D56B4B53A}">
      <dgm:prSet phldrT="[Text]"/>
      <dgm:spPr/>
      <dgm:t>
        <a:bodyPr/>
        <a:lstStyle/>
        <a:p>
          <a:r>
            <a:rPr lang="en-GB" dirty="0"/>
            <a:t>Punctuation removal</a:t>
          </a:r>
        </a:p>
      </dgm:t>
    </dgm:pt>
    <dgm:pt modelId="{E7E1FC60-E5ED-764C-AE17-74779B37E88C}" type="parTrans" cxnId="{EEEE153A-FBD3-B94A-AB0B-F395B1147812}">
      <dgm:prSet/>
      <dgm:spPr/>
      <dgm:t>
        <a:bodyPr/>
        <a:lstStyle/>
        <a:p>
          <a:endParaRPr lang="en-GB"/>
        </a:p>
      </dgm:t>
    </dgm:pt>
    <dgm:pt modelId="{D54F0C01-846E-FB4E-9133-95796E45D46A}" type="sibTrans" cxnId="{EEEE153A-FBD3-B94A-AB0B-F395B1147812}">
      <dgm:prSet/>
      <dgm:spPr/>
      <dgm:t>
        <a:bodyPr/>
        <a:lstStyle/>
        <a:p>
          <a:endParaRPr lang="en-GB"/>
        </a:p>
      </dgm:t>
    </dgm:pt>
    <dgm:pt modelId="{F442C3BA-6C10-AF46-B0F6-AF44ADD5E448}">
      <dgm:prSet phldrT="[Text]"/>
      <dgm:spPr/>
      <dgm:t>
        <a:bodyPr/>
        <a:lstStyle/>
        <a:p>
          <a:r>
            <a:rPr lang="en-GB" dirty="0"/>
            <a:t>Stop words removal</a:t>
          </a:r>
        </a:p>
      </dgm:t>
    </dgm:pt>
    <dgm:pt modelId="{0B8E32FC-3087-E045-8504-4849DCF1E311}" type="parTrans" cxnId="{4A8431A4-C3D3-9249-A72C-EC938C8F6B82}">
      <dgm:prSet/>
      <dgm:spPr/>
      <dgm:t>
        <a:bodyPr/>
        <a:lstStyle/>
        <a:p>
          <a:endParaRPr lang="en-GB"/>
        </a:p>
      </dgm:t>
    </dgm:pt>
    <dgm:pt modelId="{DE149D9C-BB19-554E-B5C7-AE36403CA50D}" type="sibTrans" cxnId="{4A8431A4-C3D3-9249-A72C-EC938C8F6B82}">
      <dgm:prSet/>
      <dgm:spPr/>
      <dgm:t>
        <a:bodyPr/>
        <a:lstStyle/>
        <a:p>
          <a:endParaRPr lang="en-GB"/>
        </a:p>
      </dgm:t>
    </dgm:pt>
    <dgm:pt modelId="{10B7B6F0-1F70-C342-AF28-2A10CCE2AC1C}">
      <dgm:prSet/>
      <dgm:spPr/>
      <dgm:t>
        <a:bodyPr/>
        <a:lstStyle/>
        <a:p>
          <a:r>
            <a:rPr lang="en-GB" dirty="0"/>
            <a:t>Stemming</a:t>
          </a:r>
        </a:p>
      </dgm:t>
    </dgm:pt>
    <dgm:pt modelId="{D64A29EA-B3F4-3A49-BC1C-33C68C85FE83}" type="parTrans" cxnId="{B711632B-386C-7541-B619-92729995A845}">
      <dgm:prSet/>
      <dgm:spPr/>
      <dgm:t>
        <a:bodyPr/>
        <a:lstStyle/>
        <a:p>
          <a:endParaRPr lang="en-GB"/>
        </a:p>
      </dgm:t>
    </dgm:pt>
    <dgm:pt modelId="{25B97579-7C26-8B42-B27C-91662E49F772}" type="sibTrans" cxnId="{B711632B-386C-7541-B619-92729995A845}">
      <dgm:prSet/>
      <dgm:spPr/>
      <dgm:t>
        <a:bodyPr/>
        <a:lstStyle/>
        <a:p>
          <a:endParaRPr lang="en-GB"/>
        </a:p>
      </dgm:t>
    </dgm:pt>
    <dgm:pt modelId="{617562BF-BBA0-7C42-BD60-CE2F55B69DC0}">
      <dgm:prSet/>
      <dgm:spPr/>
      <dgm:t>
        <a:bodyPr/>
        <a:lstStyle/>
        <a:p>
          <a:r>
            <a:rPr lang="en-GB" dirty="0"/>
            <a:t>Tokenization</a:t>
          </a:r>
        </a:p>
      </dgm:t>
    </dgm:pt>
    <dgm:pt modelId="{F5F98C47-44EF-0844-9F18-3591076D97C9}" type="parTrans" cxnId="{3D702798-C875-A948-8966-4E3BD45539B8}">
      <dgm:prSet/>
      <dgm:spPr/>
      <dgm:t>
        <a:bodyPr/>
        <a:lstStyle/>
        <a:p>
          <a:endParaRPr lang="en-GB"/>
        </a:p>
      </dgm:t>
    </dgm:pt>
    <dgm:pt modelId="{160DD45E-3AF6-EB46-AC6B-353943262CB4}" type="sibTrans" cxnId="{3D702798-C875-A948-8966-4E3BD45539B8}">
      <dgm:prSet/>
      <dgm:spPr/>
      <dgm:t>
        <a:bodyPr/>
        <a:lstStyle/>
        <a:p>
          <a:endParaRPr lang="en-GB"/>
        </a:p>
      </dgm:t>
    </dgm:pt>
    <dgm:pt modelId="{7AF5E45F-FC66-D842-9ACE-2A740A25528D}" type="pres">
      <dgm:prSet presAssocID="{3909B461-BE6F-324A-BEB2-1CEB87232C35}" presName="linearFlow" presStyleCnt="0">
        <dgm:presLayoutVars>
          <dgm:resizeHandles val="exact"/>
        </dgm:presLayoutVars>
      </dgm:prSet>
      <dgm:spPr/>
    </dgm:pt>
    <dgm:pt modelId="{4840DBF7-EACA-314A-A0D1-E6A71CF33772}" type="pres">
      <dgm:prSet presAssocID="{D8222A39-61BC-6B4C-820B-5A6110158719}" presName="node" presStyleLbl="node1" presStyleIdx="0" presStyleCnt="5">
        <dgm:presLayoutVars>
          <dgm:bulletEnabled val="1"/>
        </dgm:presLayoutVars>
      </dgm:prSet>
      <dgm:spPr/>
    </dgm:pt>
    <dgm:pt modelId="{A2730E53-929B-C947-8A48-A2803203E07D}" type="pres">
      <dgm:prSet presAssocID="{406462CB-3CE3-0145-8B72-BD74ED98BEB8}" presName="sibTrans" presStyleLbl="sibTrans2D1" presStyleIdx="0" presStyleCnt="4"/>
      <dgm:spPr/>
    </dgm:pt>
    <dgm:pt modelId="{08E794D2-AD9F-3742-9AD1-8A1110B86178}" type="pres">
      <dgm:prSet presAssocID="{406462CB-3CE3-0145-8B72-BD74ED98BEB8}" presName="connectorText" presStyleLbl="sibTrans2D1" presStyleIdx="0" presStyleCnt="4"/>
      <dgm:spPr/>
    </dgm:pt>
    <dgm:pt modelId="{995D539E-301E-B94C-A6FD-DF9D9492C66B}" type="pres">
      <dgm:prSet presAssocID="{F1520F32-17D9-1A47-B374-862D56B4B53A}" presName="node" presStyleLbl="node1" presStyleIdx="1" presStyleCnt="5">
        <dgm:presLayoutVars>
          <dgm:bulletEnabled val="1"/>
        </dgm:presLayoutVars>
      </dgm:prSet>
      <dgm:spPr/>
    </dgm:pt>
    <dgm:pt modelId="{4D911C31-4B19-7C41-AB99-A35A9182763B}" type="pres">
      <dgm:prSet presAssocID="{D54F0C01-846E-FB4E-9133-95796E45D46A}" presName="sibTrans" presStyleLbl="sibTrans2D1" presStyleIdx="1" presStyleCnt="4"/>
      <dgm:spPr/>
    </dgm:pt>
    <dgm:pt modelId="{46F4D01D-5A0A-6148-8B4B-4FAAC5F849C6}" type="pres">
      <dgm:prSet presAssocID="{D54F0C01-846E-FB4E-9133-95796E45D46A}" presName="connectorText" presStyleLbl="sibTrans2D1" presStyleIdx="1" presStyleCnt="4"/>
      <dgm:spPr/>
    </dgm:pt>
    <dgm:pt modelId="{FB4A4CED-4972-8344-B5D7-C67F4636375F}" type="pres">
      <dgm:prSet presAssocID="{F442C3BA-6C10-AF46-B0F6-AF44ADD5E448}" presName="node" presStyleLbl="node1" presStyleIdx="2" presStyleCnt="5">
        <dgm:presLayoutVars>
          <dgm:bulletEnabled val="1"/>
        </dgm:presLayoutVars>
      </dgm:prSet>
      <dgm:spPr/>
    </dgm:pt>
    <dgm:pt modelId="{A8A3BE1D-C0AB-6946-8A5C-AF685BC08658}" type="pres">
      <dgm:prSet presAssocID="{DE149D9C-BB19-554E-B5C7-AE36403CA50D}" presName="sibTrans" presStyleLbl="sibTrans2D1" presStyleIdx="2" presStyleCnt="4"/>
      <dgm:spPr/>
    </dgm:pt>
    <dgm:pt modelId="{8F9CE3D3-8B3C-B745-A972-75FD1EFA6261}" type="pres">
      <dgm:prSet presAssocID="{DE149D9C-BB19-554E-B5C7-AE36403CA50D}" presName="connectorText" presStyleLbl="sibTrans2D1" presStyleIdx="2" presStyleCnt="4"/>
      <dgm:spPr/>
    </dgm:pt>
    <dgm:pt modelId="{78B78B89-910D-204C-BA23-169B71387B01}" type="pres">
      <dgm:prSet presAssocID="{10B7B6F0-1F70-C342-AF28-2A10CCE2AC1C}" presName="node" presStyleLbl="node1" presStyleIdx="3" presStyleCnt="5">
        <dgm:presLayoutVars>
          <dgm:bulletEnabled val="1"/>
        </dgm:presLayoutVars>
      </dgm:prSet>
      <dgm:spPr/>
    </dgm:pt>
    <dgm:pt modelId="{8FFF0B56-1088-F34D-847E-82AD39CAE097}" type="pres">
      <dgm:prSet presAssocID="{25B97579-7C26-8B42-B27C-91662E49F772}" presName="sibTrans" presStyleLbl="sibTrans2D1" presStyleIdx="3" presStyleCnt="4"/>
      <dgm:spPr/>
    </dgm:pt>
    <dgm:pt modelId="{FAFD11B0-A645-774B-A185-6C44644F30E1}" type="pres">
      <dgm:prSet presAssocID="{25B97579-7C26-8B42-B27C-91662E49F772}" presName="connectorText" presStyleLbl="sibTrans2D1" presStyleIdx="3" presStyleCnt="4"/>
      <dgm:spPr/>
    </dgm:pt>
    <dgm:pt modelId="{B1255182-2F03-1A43-AD9C-BA50C136235D}" type="pres">
      <dgm:prSet presAssocID="{617562BF-BBA0-7C42-BD60-CE2F55B69DC0}" presName="node" presStyleLbl="node1" presStyleIdx="4" presStyleCnt="5">
        <dgm:presLayoutVars>
          <dgm:bulletEnabled val="1"/>
        </dgm:presLayoutVars>
      </dgm:prSet>
      <dgm:spPr/>
    </dgm:pt>
  </dgm:ptLst>
  <dgm:cxnLst>
    <dgm:cxn modelId="{99DB6702-7C28-F24E-9881-BB13F6A3D171}" type="presOf" srcId="{10B7B6F0-1F70-C342-AF28-2A10CCE2AC1C}" destId="{78B78B89-910D-204C-BA23-169B71387B01}" srcOrd="0" destOrd="0" presId="urn:microsoft.com/office/officeart/2005/8/layout/process2"/>
    <dgm:cxn modelId="{B711632B-386C-7541-B619-92729995A845}" srcId="{3909B461-BE6F-324A-BEB2-1CEB87232C35}" destId="{10B7B6F0-1F70-C342-AF28-2A10CCE2AC1C}" srcOrd="3" destOrd="0" parTransId="{D64A29EA-B3F4-3A49-BC1C-33C68C85FE83}" sibTransId="{25B97579-7C26-8B42-B27C-91662E49F772}"/>
    <dgm:cxn modelId="{EEEE153A-FBD3-B94A-AB0B-F395B1147812}" srcId="{3909B461-BE6F-324A-BEB2-1CEB87232C35}" destId="{F1520F32-17D9-1A47-B374-862D56B4B53A}" srcOrd="1" destOrd="0" parTransId="{E7E1FC60-E5ED-764C-AE17-74779B37E88C}" sibTransId="{D54F0C01-846E-FB4E-9133-95796E45D46A}"/>
    <dgm:cxn modelId="{5778BA3C-BC5C-1747-8827-D5DB3A79FE79}" type="presOf" srcId="{F1520F32-17D9-1A47-B374-862D56B4B53A}" destId="{995D539E-301E-B94C-A6FD-DF9D9492C66B}" srcOrd="0" destOrd="0" presId="urn:microsoft.com/office/officeart/2005/8/layout/process2"/>
    <dgm:cxn modelId="{44E3D36B-7862-B94B-A713-C58616B80A16}" type="presOf" srcId="{DE149D9C-BB19-554E-B5C7-AE36403CA50D}" destId="{A8A3BE1D-C0AB-6946-8A5C-AF685BC08658}" srcOrd="0" destOrd="0" presId="urn:microsoft.com/office/officeart/2005/8/layout/process2"/>
    <dgm:cxn modelId="{A82B9C75-6A5F-0A45-B560-A4D266538901}" srcId="{3909B461-BE6F-324A-BEB2-1CEB87232C35}" destId="{D8222A39-61BC-6B4C-820B-5A6110158719}" srcOrd="0" destOrd="0" parTransId="{9AF8DA1D-E8DC-084B-BA59-095EDC674648}" sibTransId="{406462CB-3CE3-0145-8B72-BD74ED98BEB8}"/>
    <dgm:cxn modelId="{8F72FF7F-D82B-C446-982C-C97D6EE25747}" type="presOf" srcId="{406462CB-3CE3-0145-8B72-BD74ED98BEB8}" destId="{08E794D2-AD9F-3742-9AD1-8A1110B86178}" srcOrd="1" destOrd="0" presId="urn:microsoft.com/office/officeart/2005/8/layout/process2"/>
    <dgm:cxn modelId="{F290F586-6C2F-CA4E-B37F-D7E513D512CB}" type="presOf" srcId="{D54F0C01-846E-FB4E-9133-95796E45D46A}" destId="{46F4D01D-5A0A-6148-8B4B-4FAAC5F849C6}" srcOrd="1" destOrd="0" presId="urn:microsoft.com/office/officeart/2005/8/layout/process2"/>
    <dgm:cxn modelId="{3D702798-C875-A948-8966-4E3BD45539B8}" srcId="{3909B461-BE6F-324A-BEB2-1CEB87232C35}" destId="{617562BF-BBA0-7C42-BD60-CE2F55B69DC0}" srcOrd="4" destOrd="0" parTransId="{F5F98C47-44EF-0844-9F18-3591076D97C9}" sibTransId="{160DD45E-3AF6-EB46-AC6B-353943262CB4}"/>
    <dgm:cxn modelId="{4A8431A4-C3D3-9249-A72C-EC938C8F6B82}" srcId="{3909B461-BE6F-324A-BEB2-1CEB87232C35}" destId="{F442C3BA-6C10-AF46-B0F6-AF44ADD5E448}" srcOrd="2" destOrd="0" parTransId="{0B8E32FC-3087-E045-8504-4849DCF1E311}" sibTransId="{DE149D9C-BB19-554E-B5C7-AE36403CA50D}"/>
    <dgm:cxn modelId="{FC159DB5-2D5A-AD46-AE3B-2281142A01A5}" type="presOf" srcId="{406462CB-3CE3-0145-8B72-BD74ED98BEB8}" destId="{A2730E53-929B-C947-8A48-A2803203E07D}" srcOrd="0" destOrd="0" presId="urn:microsoft.com/office/officeart/2005/8/layout/process2"/>
    <dgm:cxn modelId="{9357DABB-2676-A546-8028-AF6145BF80A1}" type="presOf" srcId="{25B97579-7C26-8B42-B27C-91662E49F772}" destId="{8FFF0B56-1088-F34D-847E-82AD39CAE097}" srcOrd="0" destOrd="0" presId="urn:microsoft.com/office/officeart/2005/8/layout/process2"/>
    <dgm:cxn modelId="{3D6128BC-289B-6443-9D97-3F7B51E07CB2}" type="presOf" srcId="{F442C3BA-6C10-AF46-B0F6-AF44ADD5E448}" destId="{FB4A4CED-4972-8344-B5D7-C67F4636375F}" srcOrd="0" destOrd="0" presId="urn:microsoft.com/office/officeart/2005/8/layout/process2"/>
    <dgm:cxn modelId="{F946A0CD-F872-064E-AA9A-B78706F5B0B7}" type="presOf" srcId="{D8222A39-61BC-6B4C-820B-5A6110158719}" destId="{4840DBF7-EACA-314A-A0D1-E6A71CF33772}" srcOrd="0" destOrd="0" presId="urn:microsoft.com/office/officeart/2005/8/layout/process2"/>
    <dgm:cxn modelId="{772B61D2-0B7F-B746-BDD4-4E76747B1860}" type="presOf" srcId="{617562BF-BBA0-7C42-BD60-CE2F55B69DC0}" destId="{B1255182-2F03-1A43-AD9C-BA50C136235D}" srcOrd="0" destOrd="0" presId="urn:microsoft.com/office/officeart/2005/8/layout/process2"/>
    <dgm:cxn modelId="{339128D4-3BF5-2B40-BC5F-9B644C4F05DD}" type="presOf" srcId="{DE149D9C-BB19-554E-B5C7-AE36403CA50D}" destId="{8F9CE3D3-8B3C-B745-A972-75FD1EFA6261}" srcOrd="1" destOrd="0" presId="urn:microsoft.com/office/officeart/2005/8/layout/process2"/>
    <dgm:cxn modelId="{896A9CEA-3CDC-B040-8B2C-62E8B487B230}" type="presOf" srcId="{D54F0C01-846E-FB4E-9133-95796E45D46A}" destId="{4D911C31-4B19-7C41-AB99-A35A9182763B}" srcOrd="0" destOrd="0" presId="urn:microsoft.com/office/officeart/2005/8/layout/process2"/>
    <dgm:cxn modelId="{06FBFDF8-F39C-A242-8B3A-613ECF6D1986}" type="presOf" srcId="{3909B461-BE6F-324A-BEB2-1CEB87232C35}" destId="{7AF5E45F-FC66-D842-9ACE-2A740A25528D}" srcOrd="0" destOrd="0" presId="urn:microsoft.com/office/officeart/2005/8/layout/process2"/>
    <dgm:cxn modelId="{8C33D7FC-258D-4C48-9AEB-834730D1E2D6}" type="presOf" srcId="{25B97579-7C26-8B42-B27C-91662E49F772}" destId="{FAFD11B0-A645-774B-A185-6C44644F30E1}" srcOrd="1" destOrd="0" presId="urn:microsoft.com/office/officeart/2005/8/layout/process2"/>
    <dgm:cxn modelId="{0154BE7F-8811-874D-8A7F-F7FE59BC64FB}" type="presParOf" srcId="{7AF5E45F-FC66-D842-9ACE-2A740A25528D}" destId="{4840DBF7-EACA-314A-A0D1-E6A71CF33772}" srcOrd="0" destOrd="0" presId="urn:microsoft.com/office/officeart/2005/8/layout/process2"/>
    <dgm:cxn modelId="{36C95C6B-0E69-614C-93FB-53C3F3000EB4}" type="presParOf" srcId="{7AF5E45F-FC66-D842-9ACE-2A740A25528D}" destId="{A2730E53-929B-C947-8A48-A2803203E07D}" srcOrd="1" destOrd="0" presId="urn:microsoft.com/office/officeart/2005/8/layout/process2"/>
    <dgm:cxn modelId="{64E452CA-4645-134D-A906-09F97C9222F2}" type="presParOf" srcId="{A2730E53-929B-C947-8A48-A2803203E07D}" destId="{08E794D2-AD9F-3742-9AD1-8A1110B86178}" srcOrd="0" destOrd="0" presId="urn:microsoft.com/office/officeart/2005/8/layout/process2"/>
    <dgm:cxn modelId="{57C70652-1980-6D45-9D15-D892533F801E}" type="presParOf" srcId="{7AF5E45F-FC66-D842-9ACE-2A740A25528D}" destId="{995D539E-301E-B94C-A6FD-DF9D9492C66B}" srcOrd="2" destOrd="0" presId="urn:microsoft.com/office/officeart/2005/8/layout/process2"/>
    <dgm:cxn modelId="{9CEEA6AB-4BB0-FE43-9277-2EE597EED65A}" type="presParOf" srcId="{7AF5E45F-FC66-D842-9ACE-2A740A25528D}" destId="{4D911C31-4B19-7C41-AB99-A35A9182763B}" srcOrd="3" destOrd="0" presId="urn:microsoft.com/office/officeart/2005/8/layout/process2"/>
    <dgm:cxn modelId="{B10F1F2A-B7EC-CD47-BA9B-626E6F43B08B}" type="presParOf" srcId="{4D911C31-4B19-7C41-AB99-A35A9182763B}" destId="{46F4D01D-5A0A-6148-8B4B-4FAAC5F849C6}" srcOrd="0" destOrd="0" presId="urn:microsoft.com/office/officeart/2005/8/layout/process2"/>
    <dgm:cxn modelId="{265AAAE2-475F-B34E-8DAB-85DFE366ACE6}" type="presParOf" srcId="{7AF5E45F-FC66-D842-9ACE-2A740A25528D}" destId="{FB4A4CED-4972-8344-B5D7-C67F4636375F}" srcOrd="4" destOrd="0" presId="urn:microsoft.com/office/officeart/2005/8/layout/process2"/>
    <dgm:cxn modelId="{9A512F25-EA40-934A-8331-DA9F1174C97A}" type="presParOf" srcId="{7AF5E45F-FC66-D842-9ACE-2A740A25528D}" destId="{A8A3BE1D-C0AB-6946-8A5C-AF685BC08658}" srcOrd="5" destOrd="0" presId="urn:microsoft.com/office/officeart/2005/8/layout/process2"/>
    <dgm:cxn modelId="{2DFF8F0E-7644-E74A-B90E-FCB7CC843C67}" type="presParOf" srcId="{A8A3BE1D-C0AB-6946-8A5C-AF685BC08658}" destId="{8F9CE3D3-8B3C-B745-A972-75FD1EFA6261}" srcOrd="0" destOrd="0" presId="urn:microsoft.com/office/officeart/2005/8/layout/process2"/>
    <dgm:cxn modelId="{FD9627F1-84F0-A74C-8816-84C6F315A90E}" type="presParOf" srcId="{7AF5E45F-FC66-D842-9ACE-2A740A25528D}" destId="{78B78B89-910D-204C-BA23-169B71387B01}" srcOrd="6" destOrd="0" presId="urn:microsoft.com/office/officeart/2005/8/layout/process2"/>
    <dgm:cxn modelId="{29D8BEE0-2124-2845-9AAF-5D4F4D2AD35A}" type="presParOf" srcId="{7AF5E45F-FC66-D842-9ACE-2A740A25528D}" destId="{8FFF0B56-1088-F34D-847E-82AD39CAE097}" srcOrd="7" destOrd="0" presId="urn:microsoft.com/office/officeart/2005/8/layout/process2"/>
    <dgm:cxn modelId="{05404FCB-B52F-3741-8946-3A8DDE2AE76C}" type="presParOf" srcId="{8FFF0B56-1088-F34D-847E-82AD39CAE097}" destId="{FAFD11B0-A645-774B-A185-6C44644F30E1}" srcOrd="0" destOrd="0" presId="urn:microsoft.com/office/officeart/2005/8/layout/process2"/>
    <dgm:cxn modelId="{5AAC500B-2986-904E-9D48-971B52C19A20}" type="presParOf" srcId="{7AF5E45F-FC66-D842-9ACE-2A740A25528D}" destId="{B1255182-2F03-1A43-AD9C-BA50C136235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0DBF7-EACA-314A-A0D1-E6A71CF33772}">
      <dsp:nvSpPr>
        <dsp:cNvPr id="0" name=""/>
        <dsp:cNvSpPr/>
      </dsp:nvSpPr>
      <dsp:spPr>
        <a:xfrm>
          <a:off x="1084194" y="369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/>
            <a:t>Lower case</a:t>
          </a:r>
          <a:endParaRPr lang="en-GB" sz="1300" kern="1200" dirty="0"/>
        </a:p>
      </dsp:txBody>
      <dsp:txXfrm>
        <a:off x="1096873" y="13048"/>
        <a:ext cx="1613204" cy="407533"/>
      </dsp:txXfrm>
    </dsp:sp>
    <dsp:sp modelId="{A2730E53-929B-C947-8A48-A2803203E07D}">
      <dsp:nvSpPr>
        <dsp:cNvPr id="0" name=""/>
        <dsp:cNvSpPr/>
      </dsp:nvSpPr>
      <dsp:spPr>
        <a:xfrm rot="5400000">
          <a:off x="1822308" y="444084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460317"/>
        <a:ext cx="116881" cy="113634"/>
      </dsp:txXfrm>
    </dsp:sp>
    <dsp:sp modelId="{995D539E-301E-B94C-A6FD-DF9D9492C66B}">
      <dsp:nvSpPr>
        <dsp:cNvPr id="0" name=""/>
        <dsp:cNvSpPr/>
      </dsp:nvSpPr>
      <dsp:spPr>
        <a:xfrm>
          <a:off x="1084194" y="649707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Punctuation removal</a:t>
          </a:r>
        </a:p>
      </dsp:txBody>
      <dsp:txXfrm>
        <a:off x="1096873" y="662386"/>
        <a:ext cx="1613204" cy="407533"/>
      </dsp:txXfrm>
    </dsp:sp>
    <dsp:sp modelId="{4D911C31-4B19-7C41-AB99-A35A9182763B}">
      <dsp:nvSpPr>
        <dsp:cNvPr id="0" name=""/>
        <dsp:cNvSpPr/>
      </dsp:nvSpPr>
      <dsp:spPr>
        <a:xfrm rot="5400000">
          <a:off x="1822308" y="1093421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1109654"/>
        <a:ext cx="116881" cy="113634"/>
      </dsp:txXfrm>
    </dsp:sp>
    <dsp:sp modelId="{FB4A4CED-4972-8344-B5D7-C67F4636375F}">
      <dsp:nvSpPr>
        <dsp:cNvPr id="0" name=""/>
        <dsp:cNvSpPr/>
      </dsp:nvSpPr>
      <dsp:spPr>
        <a:xfrm>
          <a:off x="1084194" y="1299045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Stop words removal</a:t>
          </a:r>
        </a:p>
      </dsp:txBody>
      <dsp:txXfrm>
        <a:off x="1096873" y="1311724"/>
        <a:ext cx="1613204" cy="407533"/>
      </dsp:txXfrm>
    </dsp:sp>
    <dsp:sp modelId="{A8A3BE1D-C0AB-6946-8A5C-AF685BC08658}">
      <dsp:nvSpPr>
        <dsp:cNvPr id="0" name=""/>
        <dsp:cNvSpPr/>
      </dsp:nvSpPr>
      <dsp:spPr>
        <a:xfrm rot="5400000">
          <a:off x="1822308" y="1742759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1758992"/>
        <a:ext cx="116881" cy="113634"/>
      </dsp:txXfrm>
    </dsp:sp>
    <dsp:sp modelId="{78B78B89-910D-204C-BA23-169B71387B01}">
      <dsp:nvSpPr>
        <dsp:cNvPr id="0" name=""/>
        <dsp:cNvSpPr/>
      </dsp:nvSpPr>
      <dsp:spPr>
        <a:xfrm>
          <a:off x="1084194" y="1948382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Stemming</a:t>
          </a:r>
        </a:p>
      </dsp:txBody>
      <dsp:txXfrm>
        <a:off x="1096873" y="1961061"/>
        <a:ext cx="1613204" cy="407533"/>
      </dsp:txXfrm>
    </dsp:sp>
    <dsp:sp modelId="{8FFF0B56-1088-F34D-847E-82AD39CAE097}">
      <dsp:nvSpPr>
        <dsp:cNvPr id="0" name=""/>
        <dsp:cNvSpPr/>
      </dsp:nvSpPr>
      <dsp:spPr>
        <a:xfrm rot="5400000">
          <a:off x="1822308" y="2392096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2408329"/>
        <a:ext cx="116881" cy="113634"/>
      </dsp:txXfrm>
    </dsp:sp>
    <dsp:sp modelId="{B1255182-2F03-1A43-AD9C-BA50C136235D}">
      <dsp:nvSpPr>
        <dsp:cNvPr id="0" name=""/>
        <dsp:cNvSpPr/>
      </dsp:nvSpPr>
      <dsp:spPr>
        <a:xfrm>
          <a:off x="1084194" y="2597720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Tokenization</a:t>
          </a:r>
        </a:p>
      </dsp:txBody>
      <dsp:txXfrm>
        <a:off x="1096873" y="2610399"/>
        <a:ext cx="1613204" cy="407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30.03.23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30/03/2023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600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93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104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35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1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283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67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03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33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12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77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49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63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89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towardsdatascience.com/a-simple-explanation-of-the-bag-of-words-model-b88fc4f4971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884" y="911270"/>
            <a:ext cx="5235507" cy="1810512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+mn-lt"/>
              </a:rPr>
              <a:t>Context Retrieval on </a:t>
            </a:r>
            <a:r>
              <a:rPr lang="en-GB" b="1" i="0" dirty="0" err="1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+mn-lt"/>
              </a:rPr>
              <a:t>SQuAD</a:t>
            </a:r>
            <a:endParaRPr lang="en-GB" b="1" i="0" dirty="0">
              <a:solidFill>
                <a:schemeClr val="tx1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391" y="2721782"/>
            <a:ext cx="1828800" cy="1568450"/>
          </a:xfrm>
        </p:spPr>
        <p:txBody>
          <a:bodyPr/>
          <a:lstStyle/>
          <a:p>
            <a:r>
              <a:rPr lang="fr-FR" dirty="0"/>
              <a:t>Tom Mery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30.03.2023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DD26A9EF-1214-DEDB-7E7A-801BBA72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84" y="3358986"/>
            <a:ext cx="3126326" cy="9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4842669" cy="1072753"/>
          </a:xfrm>
        </p:spPr>
        <p:txBody>
          <a:bodyPr/>
          <a:lstStyle/>
          <a:p>
            <a:r>
              <a:rPr lang="fr-FR" dirty="0"/>
              <a:t>OKAPI BM25 </a:t>
            </a:r>
            <a:r>
              <a:rPr lang="fr-FR" dirty="0" err="1"/>
              <a:t>Based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1F24A-0D85-2A5D-3DE5-DF85152B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01" y="1643268"/>
            <a:ext cx="4730282" cy="65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9245ED-E47C-5450-98F8-5669E0D3C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952" y="1436737"/>
            <a:ext cx="3453126" cy="1072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AD98D8-869D-6E47-3FC1-AFE60B3178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665"/>
          <a:stretch/>
        </p:blipFill>
        <p:spPr>
          <a:xfrm>
            <a:off x="2475520" y="2924565"/>
            <a:ext cx="383384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271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4586637" cy="1072753"/>
          </a:xfrm>
        </p:spPr>
        <p:txBody>
          <a:bodyPr/>
          <a:lstStyle/>
          <a:p>
            <a:r>
              <a:rPr lang="fr-FR" dirty="0" err="1"/>
              <a:t>BiEncoder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9C1FA-82BF-5AA7-0FAC-F027EC7472D2}"/>
              </a:ext>
            </a:extLst>
          </p:cNvPr>
          <p:cNvSpPr txBox="1"/>
          <p:nvPr/>
        </p:nvSpPr>
        <p:spPr>
          <a:xfrm>
            <a:off x="3848545" y="1719198"/>
            <a:ext cx="1655064" cy="50783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Question </a:t>
            </a:r>
          </a:p>
          <a:p>
            <a:pPr algn="ctr"/>
            <a:r>
              <a:rPr lang="en-CH" dirty="0"/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0FC4A-6321-87D9-2E6C-9AE81E55EE7E}"/>
              </a:ext>
            </a:extLst>
          </p:cNvPr>
          <p:cNvSpPr txBox="1"/>
          <p:nvPr/>
        </p:nvSpPr>
        <p:spPr>
          <a:xfrm>
            <a:off x="3848545" y="2594474"/>
            <a:ext cx="1655064" cy="50783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Context </a:t>
            </a:r>
          </a:p>
          <a:p>
            <a:pPr algn="ctr"/>
            <a:r>
              <a:rPr lang="en-CH" dirty="0"/>
              <a:t>Encoder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8DE09-5E47-3981-7EB5-2ED76BDFA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857" b="17688"/>
          <a:stretch/>
        </p:blipFill>
        <p:spPr>
          <a:xfrm>
            <a:off x="904875" y="1863224"/>
            <a:ext cx="2427491" cy="219777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87B1FA-11E3-1EE9-1688-70A631E6A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67" r="28414" b="54031"/>
          <a:stretch/>
        </p:blipFill>
        <p:spPr>
          <a:xfrm>
            <a:off x="1442600" y="2738662"/>
            <a:ext cx="1737742" cy="219456"/>
          </a:xfrm>
          <a:prstGeom prst="rect">
            <a:avLst/>
          </a:prstGeom>
          <a:ln>
            <a:noFill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B1005C-CF32-7C9A-9BBD-0A9879BC5BDA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3332366" y="1973113"/>
            <a:ext cx="516179" cy="1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975757-DE74-1CF5-1CD0-AB3D5A7481A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32366" y="2848390"/>
            <a:ext cx="516179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29110E-1E9B-546B-E95C-1B597CD50A9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503609" y="1973112"/>
            <a:ext cx="399208" cy="2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14599-8B4E-1F83-B4AD-C52E3BF2CAC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03609" y="2848389"/>
            <a:ext cx="399208" cy="1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F3FAABE-D72B-D82B-D25A-C94B8D45B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955" r="77980" b="51092"/>
          <a:stretch/>
        </p:blipFill>
        <p:spPr>
          <a:xfrm>
            <a:off x="5934783" y="2738662"/>
            <a:ext cx="1057884" cy="2602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556E8E2-9494-B693-BEF8-8DE79E6DB6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03" t="51704" r="22935"/>
          <a:stretch/>
        </p:blipFill>
        <p:spPr>
          <a:xfrm>
            <a:off x="3394249" y="3764337"/>
            <a:ext cx="2779776" cy="5726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B0A7D9-0466-3ACF-C005-85B0EC7376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71" r="50742" b="71269"/>
          <a:stretch/>
        </p:blipFill>
        <p:spPr>
          <a:xfrm>
            <a:off x="5931972" y="1849668"/>
            <a:ext cx="2193934" cy="2468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D76E19F-3776-368E-5EC3-23AEE0491E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02" b="66119"/>
          <a:stretch/>
        </p:blipFill>
        <p:spPr>
          <a:xfrm>
            <a:off x="6576966" y="2079772"/>
            <a:ext cx="1789188" cy="2945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6E3C103-1F50-A3E7-349F-90464DAD519C}"/>
              </a:ext>
            </a:extLst>
          </p:cNvPr>
          <p:cNvSpPr txBox="1"/>
          <p:nvPr/>
        </p:nvSpPr>
        <p:spPr>
          <a:xfrm>
            <a:off x="1225296" y="886968"/>
            <a:ext cx="5577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Original paper: “</a:t>
            </a:r>
            <a:r>
              <a:rPr lang="en-GB" dirty="0"/>
              <a:t>Dense Passage Retrieval for Open-Domain Question Answering”, Vladimir </a:t>
            </a:r>
            <a:r>
              <a:rPr lang="en-GB" dirty="0" err="1"/>
              <a:t>Karpukhin</a:t>
            </a:r>
            <a:r>
              <a:rPr lang="en-GB" dirty="0"/>
              <a:t> and al., 2020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9173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4586637" cy="1072753"/>
          </a:xfrm>
        </p:spPr>
        <p:txBody>
          <a:bodyPr/>
          <a:lstStyle/>
          <a:p>
            <a:r>
              <a:rPr lang="fr-FR" dirty="0"/>
              <a:t>BERT Encoder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BB2140-E3B4-E6DC-8466-BB85054C4C32}"/>
              </a:ext>
            </a:extLst>
          </p:cNvPr>
          <p:cNvSpPr txBox="1"/>
          <p:nvPr/>
        </p:nvSpPr>
        <p:spPr>
          <a:xfrm>
            <a:off x="1380744" y="846117"/>
            <a:ext cx="638251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BERT: Bidirectional Encoder Representations from Transformers</a:t>
            </a:r>
          </a:p>
          <a:p>
            <a:endParaRPr lang="en-GB" dirty="0"/>
          </a:p>
          <a:p>
            <a:r>
              <a:rPr lang="en-GB" dirty="0"/>
              <a:t>It is a deep learning model that is designed to understand natural language text and is based on transformers. 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E9A714-4E65-7ACC-A8A6-DE78B7C1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3" y="2190051"/>
            <a:ext cx="3653763" cy="2758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35B851-F73A-81A6-94B0-0C55530276AD}"/>
              </a:ext>
            </a:extLst>
          </p:cNvPr>
          <p:cNvSpPr txBox="1"/>
          <p:nvPr/>
        </p:nvSpPr>
        <p:spPr>
          <a:xfrm>
            <a:off x="5315673" y="2353062"/>
            <a:ext cx="27249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can be used as sentence encoder by taking the representation at the [CLS] token as the output, (so d = 768 for BERT base-uncased)</a:t>
            </a:r>
          </a:p>
          <a:p>
            <a:endParaRPr lang="en-C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AA956-93A0-0E1C-5C73-67332E5E8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743" y="1811326"/>
            <a:ext cx="1273395" cy="378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022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5080413" cy="1072753"/>
          </a:xfrm>
        </p:spPr>
        <p:txBody>
          <a:bodyPr/>
          <a:lstStyle/>
          <a:p>
            <a:r>
              <a:rPr lang="fr-FR" dirty="0" err="1"/>
              <a:t>BiEncoder</a:t>
            </a:r>
            <a:r>
              <a:rPr lang="fr-FR" dirty="0"/>
              <a:t> Training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F07B9-EA29-DBD6-97C0-A10074BF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46" y="1243928"/>
            <a:ext cx="3239643" cy="589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EDB6CF-39A1-1A40-E23D-051D1F980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390" y="1993688"/>
            <a:ext cx="5560616" cy="921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BEB40B-AD06-9488-E9BC-67D174598FBB}"/>
              </a:ext>
            </a:extLst>
          </p:cNvPr>
          <p:cNvSpPr txBox="1"/>
          <p:nvPr/>
        </p:nvSpPr>
        <p:spPr>
          <a:xfrm>
            <a:off x="1435608" y="1335024"/>
            <a:ext cx="1243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u="sng" dirty="0"/>
              <a:t>Training data: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8822F-EB5F-2F8A-5C0F-FE41F5078310}"/>
              </a:ext>
            </a:extLst>
          </p:cNvPr>
          <p:cNvSpPr txBox="1"/>
          <p:nvPr/>
        </p:nvSpPr>
        <p:spPr>
          <a:xfrm>
            <a:off x="1435608" y="2236913"/>
            <a:ext cx="1243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u="sng" dirty="0"/>
              <a:t>Loss function</a:t>
            </a:r>
            <a:r>
              <a:rPr lang="en-CH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AF236-6D3F-5199-2E51-119268CD3031}"/>
              </a:ext>
            </a:extLst>
          </p:cNvPr>
          <p:cNvSpPr txBox="1"/>
          <p:nvPr/>
        </p:nvSpPr>
        <p:spPr>
          <a:xfrm>
            <a:off x="1435608" y="2915655"/>
            <a:ext cx="661111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u="sng" dirty="0"/>
              <a:t>Negative context chosing:</a:t>
            </a:r>
          </a:p>
          <a:p>
            <a:endParaRPr lang="en-CH" dirty="0"/>
          </a:p>
          <a:p>
            <a:r>
              <a:rPr lang="en-GB" dirty="0"/>
              <a:t>Let </a:t>
            </a:r>
            <a:r>
              <a:rPr lang="en-GB" b="1" dirty="0"/>
              <a:t>Q</a:t>
            </a:r>
            <a:r>
              <a:rPr lang="en-GB" dirty="0"/>
              <a:t> and </a:t>
            </a:r>
            <a:r>
              <a:rPr lang="en-GB" b="1" dirty="0"/>
              <a:t>C</a:t>
            </a:r>
            <a:r>
              <a:rPr lang="en-GB" dirty="0"/>
              <a:t> be the (</a:t>
            </a:r>
            <a:r>
              <a:rPr lang="en-GB" dirty="0" err="1"/>
              <a:t>Bxd</a:t>
            </a:r>
            <a:r>
              <a:rPr lang="en-GB" dirty="0"/>
              <a:t>) matrix of question and contexts embeddings in a batch of size B. Then </a:t>
            </a:r>
            <a:r>
              <a:rPr lang="en-GB" b="1" dirty="0"/>
              <a:t>S</a:t>
            </a:r>
            <a:r>
              <a:rPr lang="en-GB" dirty="0"/>
              <a:t> = </a:t>
            </a:r>
            <a:r>
              <a:rPr lang="en-GB" b="1" dirty="0"/>
              <a:t>QP</a:t>
            </a:r>
            <a:r>
              <a:rPr lang="en-GB" b="1" baseline="30000" dirty="0"/>
              <a:t>T</a:t>
            </a:r>
            <a:r>
              <a:rPr lang="en-GB" dirty="0"/>
              <a:t> is a (B × B) matrix of similarity scores, where each row of which corresponds to a question, paired with B passages.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387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5080413" cy="1072753"/>
          </a:xfrm>
        </p:spPr>
        <p:txBody>
          <a:bodyPr/>
          <a:lstStyle/>
          <a:p>
            <a:r>
              <a:rPr lang="fr-FR" dirty="0" err="1"/>
              <a:t>BiEncoder</a:t>
            </a:r>
            <a:r>
              <a:rPr lang="fr-FR" dirty="0"/>
              <a:t> Training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47757A-5B51-E48D-0CB9-2F6C3FD5AE6F}"/>
              </a:ext>
            </a:extLst>
          </p:cNvPr>
          <p:cNvSpPr txBox="1"/>
          <p:nvPr/>
        </p:nvSpPr>
        <p:spPr>
          <a:xfrm>
            <a:off x="1192371" y="1073777"/>
            <a:ext cx="51937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Pe-trained BERT BiEncoder from DPR paper trained over 20 epochs, with batch size of 128 and learning rate of 1e-5 with warm-up and linear decay scheduling: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5D2F02-F667-F60E-707B-1FE53B17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168" y="1866190"/>
            <a:ext cx="3915664" cy="29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1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5080413" cy="1072753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90E67D-E534-8490-EE7C-44FE911B8688}"/>
              </a:ext>
            </a:extLst>
          </p:cNvPr>
          <p:cNvSpPr txBox="1"/>
          <p:nvPr/>
        </p:nvSpPr>
        <p:spPr>
          <a:xfrm>
            <a:off x="1682496" y="1316736"/>
            <a:ext cx="44988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u="sng" dirty="0"/>
              <a:t>Performance metric</a:t>
            </a:r>
            <a:r>
              <a:rPr lang="en-CH" dirty="0"/>
              <a:t>: Top-1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61D59-870F-A872-5883-369713064063}"/>
              </a:ext>
            </a:extLst>
          </p:cNvPr>
          <p:cNvSpPr txBox="1"/>
          <p:nvPr/>
        </p:nvSpPr>
        <p:spPr>
          <a:xfrm>
            <a:off x="1682496" y="1980404"/>
            <a:ext cx="457657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u="sng" dirty="0"/>
              <a:t>Accuracy on SQuAD dev (validation):</a:t>
            </a:r>
            <a:endParaRPr lang="en-CH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F19CBB-4319-A0C0-2726-08F7D81F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5653"/>
              </p:ext>
            </p:extLst>
          </p:nvPr>
        </p:nvGraphicFramePr>
        <p:xfrm>
          <a:off x="2283714" y="2644072"/>
          <a:ext cx="4576572" cy="1290471"/>
        </p:xfrm>
        <a:graphic>
          <a:graphicData uri="http://schemas.openxmlformats.org/drawingml/2006/table">
            <a:tbl>
              <a:tblPr/>
              <a:tblGrid>
                <a:gridCol w="2288286">
                  <a:extLst>
                    <a:ext uri="{9D8B030D-6E8A-4147-A177-3AD203B41FA5}">
                      <a16:colId xmlns:a16="http://schemas.microsoft.com/office/drawing/2014/main" val="2004884917"/>
                    </a:ext>
                  </a:extLst>
                </a:gridCol>
                <a:gridCol w="2288286">
                  <a:extLst>
                    <a:ext uri="{9D8B030D-6E8A-4147-A177-3AD203B41FA5}">
                      <a16:colId xmlns:a16="http://schemas.microsoft.com/office/drawing/2014/main" val="3680245302"/>
                    </a:ext>
                  </a:extLst>
                </a:gridCol>
              </a:tblGrid>
              <a:tr h="353211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Model Type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Top-1 Accuracy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455065"/>
                  </a:ext>
                </a:extLst>
              </a:tr>
              <a:tr h="286123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TF-IDF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>
                          <a:effectLst/>
                        </a:rPr>
                        <a:t>59.25%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356230"/>
                  </a:ext>
                </a:extLst>
              </a:tr>
              <a:tr h="286123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BM25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>
                          <a:effectLst/>
                        </a:rPr>
                        <a:t>77.60%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868492"/>
                  </a:ext>
                </a:extLst>
              </a:tr>
              <a:tr h="286123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BERT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>
                          <a:effectLst/>
                        </a:rPr>
                        <a:t>84.79%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7828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94A01CD-E784-1B08-8B4F-D54BDB2B585B}"/>
              </a:ext>
            </a:extLst>
          </p:cNvPr>
          <p:cNvSpPr txBox="1"/>
          <p:nvPr/>
        </p:nvSpPr>
        <p:spPr>
          <a:xfrm>
            <a:off x="5232654" y="3640465"/>
            <a:ext cx="155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(not relevant)</a:t>
            </a:r>
          </a:p>
        </p:txBody>
      </p:sp>
    </p:spTree>
    <p:extLst>
      <p:ext uri="{BB962C8B-B14F-4D97-AF65-F5344CB8AC3E}">
        <p14:creationId xmlns:p14="http://schemas.microsoft.com/office/powerpoint/2010/main" val="56789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/>
              <a:t>Motivation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Context retrieval on 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Mery Tom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12" name="Titre 2">
            <a:extLst>
              <a:ext uri="{FF2B5EF4-FFF2-40B4-BE49-F238E27FC236}">
                <a16:creationId xmlns:a16="http://schemas.microsoft.com/office/drawing/2014/main" id="{DB9520DD-2851-9716-4CC7-5ADDE5B86746}"/>
              </a:ext>
            </a:extLst>
          </p:cNvPr>
          <p:cNvSpPr txBox="1">
            <a:spLocks/>
          </p:cNvSpPr>
          <p:nvPr/>
        </p:nvSpPr>
        <p:spPr>
          <a:xfrm>
            <a:off x="1197864" y="2368732"/>
            <a:ext cx="4581525" cy="438848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marL="171450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statement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8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9AFAB-9411-E2FD-5FD5-0177219497A7}"/>
              </a:ext>
            </a:extLst>
          </p:cNvPr>
          <p:cNvSpPr txBox="1"/>
          <p:nvPr/>
        </p:nvSpPr>
        <p:spPr>
          <a:xfrm>
            <a:off x="1197864" y="1107789"/>
            <a:ext cx="67482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motivation of context retrieval for question answering is to efficiently identify relevant passages that contain the answer to a given question. 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E5D87-C711-BEEE-9920-16816CA0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78" y="3175685"/>
            <a:ext cx="2427491" cy="6028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789C7A-AF61-123C-5444-AD818CA20211}"/>
              </a:ext>
            </a:extLst>
          </p:cNvPr>
          <p:cNvSpPr/>
          <p:nvPr/>
        </p:nvSpPr>
        <p:spPr>
          <a:xfrm>
            <a:off x="4729421" y="3175685"/>
            <a:ext cx="1694119" cy="60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Retriever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D99668-5087-7FFD-7B47-46DAC5D0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503" y="3193657"/>
            <a:ext cx="740664" cy="566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10F23-C6DC-FAD4-4091-3658A67B3F0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352969" y="3477121"/>
            <a:ext cx="376452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87DA1-6226-3BA5-9319-283014C335E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423540" y="3477121"/>
            <a:ext cx="465963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692745"/>
          </a:xfrm>
        </p:spPr>
        <p:txBody>
          <a:bodyPr/>
          <a:lstStyle/>
          <a:p>
            <a:r>
              <a:rPr lang="fr-FR" dirty="0"/>
              <a:t>Methods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itre 2">
            <a:extLst>
              <a:ext uri="{FF2B5EF4-FFF2-40B4-BE49-F238E27FC236}">
                <a16:creationId xmlns:a16="http://schemas.microsoft.com/office/drawing/2014/main" id="{8D4EC073-6917-8F01-0584-CBC9E0499D57}"/>
              </a:ext>
            </a:extLst>
          </p:cNvPr>
          <p:cNvSpPr txBox="1">
            <a:spLocks/>
          </p:cNvSpPr>
          <p:nvPr/>
        </p:nvSpPr>
        <p:spPr>
          <a:xfrm>
            <a:off x="1677003" y="1285014"/>
            <a:ext cx="4581525" cy="25734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marL="171450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Traditional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methods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OKAPI</a:t>
            </a:r>
            <a:r>
              <a:rPr lang="fr-FR" sz="16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BM25</a:t>
            </a: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800" b="0" kern="1200" dirty="0">
              <a:latin typeface="Arial" panose="020B0604020202020204" pitchFamily="34" charset="0"/>
              <a:ea typeface="+mn-ea"/>
            </a:endParaRP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Deep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 </a:t>
            </a: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learning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 </a:t>
            </a: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methods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: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BERT</a:t>
            </a:r>
            <a:endParaRPr lang="fr-FR" sz="14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ts val="750"/>
              </a:spcBef>
              <a:buClr>
                <a:schemeClr val="accent1"/>
              </a:buClr>
              <a:buSzPct val="90000"/>
            </a:pPr>
            <a:endParaRPr lang="fr-FR" sz="18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endParaRPr lang="fr-FR" sz="345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57250" lvl="2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SQuAD</a:t>
            </a:r>
            <a:r>
              <a:rPr lang="fr-FR" dirty="0"/>
              <a:t> </a:t>
            </a:r>
            <a:r>
              <a:rPr lang="en-GB" dirty="0"/>
              <a:t>(Stanford Question Answering Dataset)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D859D-78D4-D1B8-FEEA-106571DDFEB0}"/>
              </a:ext>
            </a:extLst>
          </p:cNvPr>
          <p:cNvSpPr txBox="1"/>
          <p:nvPr/>
        </p:nvSpPr>
        <p:spPr>
          <a:xfrm>
            <a:off x="1873441" y="1939121"/>
            <a:ext cx="437997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Context: </a:t>
            </a:r>
            <a:r>
              <a:rPr lang="en-GB" dirty="0" err="1"/>
              <a:t>SQuAD</a:t>
            </a:r>
            <a:r>
              <a:rPr lang="en-GB" dirty="0"/>
              <a:t> consists of a large collection of Wikipedia articles which serve as a context for a set of questions and their respective answers.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Questions: The dataset contains a set of questions related to each context article.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Answers: For each question, </a:t>
            </a:r>
            <a:r>
              <a:rPr lang="en-GB" dirty="0" err="1"/>
              <a:t>SQuAD</a:t>
            </a:r>
            <a:r>
              <a:rPr lang="en-GB" dirty="0"/>
              <a:t> provides a corresponding answer.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77F26-6DD0-85A7-5DDD-CF0435722B6F}"/>
              </a:ext>
            </a:extLst>
          </p:cNvPr>
          <p:cNvSpPr txBox="1"/>
          <p:nvPr/>
        </p:nvSpPr>
        <p:spPr>
          <a:xfrm>
            <a:off x="1563624" y="1241425"/>
            <a:ext cx="4215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SQuAD</a:t>
            </a:r>
            <a:r>
              <a:rPr lang="en-GB" dirty="0"/>
              <a:t> 1.1: Contains 100,000+ question-answer pairs on 500+ articles.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05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/>
          </a:bodyPr>
          <a:lstStyle/>
          <a:p>
            <a:r>
              <a:rPr lang="fr-FR" dirty="0" err="1"/>
              <a:t>SQuAD</a:t>
            </a:r>
            <a:r>
              <a:rPr lang="fr-FR" dirty="0"/>
              <a:t> </a:t>
            </a:r>
            <a:r>
              <a:rPr lang="en-GB" dirty="0"/>
              <a:t>JSON Format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D859D-78D4-D1B8-FEEA-106571DDFEB0}"/>
              </a:ext>
            </a:extLst>
          </p:cNvPr>
          <p:cNvSpPr txBox="1"/>
          <p:nvPr/>
        </p:nvSpPr>
        <p:spPr>
          <a:xfrm>
            <a:off x="1228947" y="999033"/>
            <a:ext cx="7836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"data":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"title": "Super_Bowl_50",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"paragraphs":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"context": "Super Bowl 50 was an American football game...",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"</a:t>
            </a:r>
            <a:r>
              <a:rPr lang="en-GB" sz="10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qas</a:t>
            </a:r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"question": "What day was the game played on?",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"id": "56be4db0acb8001400a502ec",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"answers":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    "text": "February 7, 2016",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    "</a:t>
            </a:r>
            <a:r>
              <a:rPr lang="en-GB" sz="10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answer_start</a:t>
            </a:r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": 403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},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48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/>
          </a:bodyPr>
          <a:lstStyle/>
          <a:p>
            <a:r>
              <a:rPr lang="fr-CH" dirty="0" err="1"/>
              <a:t>Extracted</a:t>
            </a:r>
            <a:r>
              <a:rPr lang="fr-CH" dirty="0"/>
              <a:t> Data </a:t>
            </a:r>
            <a:r>
              <a:rPr lang="fr-CH" dirty="0" err="1"/>
              <a:t>from</a:t>
            </a:r>
            <a:r>
              <a:rPr lang="fr-CH" dirty="0"/>
              <a:t> JSON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04C1D-47F5-4F9B-201E-F2AA541CD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518" y="1051560"/>
            <a:ext cx="4010565" cy="2364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24A13-18FD-0A5C-9035-F39B4402C534}"/>
              </a:ext>
            </a:extLst>
          </p:cNvPr>
          <p:cNvSpPr txBox="1"/>
          <p:nvPr/>
        </p:nvSpPr>
        <p:spPr>
          <a:xfrm>
            <a:off x="1405208" y="3728040"/>
            <a:ext cx="54345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CH" dirty="0"/>
              <a:t>ontexts: [string] = [“content”,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</a:t>
            </a:r>
            <a:r>
              <a:rPr lang="en-CH" dirty="0"/>
              <a:t>: [(int, string)] = [(cid, “content”),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90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pre-processing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B1ED462-BE2C-91AF-6916-FB4CBC54A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517683"/>
              </p:ext>
            </p:extLst>
          </p:nvPr>
        </p:nvGraphicFramePr>
        <p:xfrm>
          <a:off x="2553374" y="1143000"/>
          <a:ext cx="3806952" cy="303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332416-58EF-01CB-F732-685C86486648}"/>
              </a:ext>
            </a:extLst>
          </p:cNvPr>
          <p:cNvSpPr txBox="1"/>
          <p:nvPr/>
        </p:nvSpPr>
        <p:spPr>
          <a:xfrm>
            <a:off x="481393" y="1131932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San Francisco Bay Area?”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ED71E-74EB-7DE6-8619-605F657B7F31}"/>
              </a:ext>
            </a:extLst>
          </p:cNvPr>
          <p:cNvSpPr txBox="1"/>
          <p:nvPr/>
        </p:nvSpPr>
        <p:spPr>
          <a:xfrm>
            <a:off x="5746115" y="1128956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area?”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48CC7-F973-EE79-76D1-F24E79B3E4DD}"/>
              </a:ext>
            </a:extLst>
          </p:cNvPr>
          <p:cNvSpPr txBox="1"/>
          <p:nvPr/>
        </p:nvSpPr>
        <p:spPr>
          <a:xfrm>
            <a:off x="5746115" y="1800339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BE85F-B902-6698-C5E0-F76492AD0E09}"/>
              </a:ext>
            </a:extLst>
          </p:cNvPr>
          <p:cNvSpPr txBox="1"/>
          <p:nvPr/>
        </p:nvSpPr>
        <p:spPr>
          <a:xfrm>
            <a:off x="5746115" y="2508450"/>
            <a:ext cx="3108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“site located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1A4DE-6596-DEC1-80B5-EE49E5F802B3}"/>
              </a:ext>
            </a:extLst>
          </p:cNvPr>
          <p:cNvSpPr txBox="1"/>
          <p:nvPr/>
        </p:nvSpPr>
        <p:spPr>
          <a:xfrm>
            <a:off x="5746115" y="3118835"/>
            <a:ext cx="3108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“site </a:t>
            </a:r>
            <a:r>
              <a:rPr lang="en-GB" dirty="0" err="1"/>
              <a:t>locat</a:t>
            </a:r>
            <a:r>
              <a:rPr lang="en-GB" dirty="0"/>
              <a:t>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68823-9866-45B3-F15E-096BFBCC0026}"/>
              </a:ext>
            </a:extLst>
          </p:cNvPr>
          <p:cNvSpPr txBox="1"/>
          <p:nvPr/>
        </p:nvSpPr>
        <p:spPr>
          <a:xfrm>
            <a:off x="5746115" y="3727412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[“site”, “</a:t>
            </a:r>
            <a:r>
              <a:rPr lang="en-GB" dirty="0" err="1"/>
              <a:t>locat</a:t>
            </a:r>
            <a:r>
              <a:rPr lang="en-GB" dirty="0"/>
              <a:t>”, “</a:t>
            </a:r>
            <a:r>
              <a:rPr lang="en-GB" dirty="0" err="1"/>
              <a:t>san</a:t>
            </a:r>
            <a:r>
              <a:rPr lang="en-GB" dirty="0"/>
              <a:t>”, “</a:t>
            </a:r>
            <a:r>
              <a:rPr lang="en-GB" dirty="0" err="1"/>
              <a:t>francisco</a:t>
            </a:r>
            <a:r>
              <a:rPr lang="en-GB" dirty="0"/>
              <a:t>”, “bay”, “area”]</a:t>
            </a:r>
            <a:endParaRPr lang="en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BA272-4DDD-0C80-4A84-54E65F20D621}"/>
              </a:ext>
            </a:extLst>
          </p:cNvPr>
          <p:cNvCxnSpPr/>
          <p:nvPr/>
        </p:nvCxnSpPr>
        <p:spPr>
          <a:xfrm>
            <a:off x="3035808" y="1353312"/>
            <a:ext cx="554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7BB3AD-EBDF-142E-421A-57E34A936C50}"/>
              </a:ext>
            </a:extLst>
          </p:cNvPr>
          <p:cNvCxnSpPr>
            <a:cxnSpLocks/>
          </p:cNvCxnSpPr>
          <p:nvPr/>
        </p:nvCxnSpPr>
        <p:spPr>
          <a:xfrm>
            <a:off x="5327904" y="135331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0C103-D11C-A567-67BC-DCB3B64742D5}"/>
              </a:ext>
            </a:extLst>
          </p:cNvPr>
          <p:cNvCxnSpPr>
            <a:cxnSpLocks/>
          </p:cNvCxnSpPr>
          <p:nvPr/>
        </p:nvCxnSpPr>
        <p:spPr>
          <a:xfrm>
            <a:off x="5327904" y="200863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54364-6A93-70E0-0478-BA26B69CAA23}"/>
              </a:ext>
            </a:extLst>
          </p:cNvPr>
          <p:cNvCxnSpPr>
            <a:cxnSpLocks/>
          </p:cNvCxnSpPr>
          <p:nvPr/>
        </p:nvCxnSpPr>
        <p:spPr>
          <a:xfrm>
            <a:off x="5327904" y="2667000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885104-7C5E-01CE-4773-6CC14BC484EE}"/>
              </a:ext>
            </a:extLst>
          </p:cNvPr>
          <p:cNvCxnSpPr>
            <a:cxnSpLocks/>
          </p:cNvCxnSpPr>
          <p:nvPr/>
        </p:nvCxnSpPr>
        <p:spPr>
          <a:xfrm>
            <a:off x="5327904" y="3270504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EF1E8-8804-A6CD-F7A2-AF4034C17074}"/>
              </a:ext>
            </a:extLst>
          </p:cNvPr>
          <p:cNvCxnSpPr>
            <a:cxnSpLocks/>
          </p:cNvCxnSpPr>
          <p:nvPr/>
        </p:nvCxnSpPr>
        <p:spPr>
          <a:xfrm>
            <a:off x="5327904" y="397459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4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781197" cy="1072753"/>
          </a:xfrm>
        </p:spPr>
        <p:txBody>
          <a:bodyPr/>
          <a:lstStyle/>
          <a:p>
            <a:r>
              <a:rPr lang="fr-FR" dirty="0" err="1"/>
              <a:t>Traditional</a:t>
            </a:r>
            <a:r>
              <a:rPr lang="fr-FR" dirty="0"/>
              <a:t> Retriever = Bag Of </a:t>
            </a:r>
            <a:r>
              <a:rPr lang="fr-FR" dirty="0" err="1"/>
              <a:t>Words</a:t>
            </a:r>
            <a:r>
              <a:rPr lang="fr-FR" dirty="0"/>
              <a:t> (BOW)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ED006A-C01C-6DE0-B875-FAA680D4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958" y="1338336"/>
            <a:ext cx="5949810" cy="1231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E5D09-9C50-0866-7DDD-8EB517F49CC3}"/>
              </a:ext>
            </a:extLst>
          </p:cNvPr>
          <p:cNvSpPr txBox="1"/>
          <p:nvPr/>
        </p:nvSpPr>
        <p:spPr>
          <a:xfrm>
            <a:off x="1757654" y="2654807"/>
            <a:ext cx="54935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err="1">
                <a:hlinkClick r:id="rId5"/>
              </a:rPr>
              <a:t>towardsdatascience.com</a:t>
            </a:r>
            <a:r>
              <a:rPr lang="en-GB" dirty="0">
                <a:hlinkClick r:id="rId5"/>
              </a:rPr>
              <a:t>/a-simple-explanation-of-the-bag-of-words-model-b88fc4f4971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11DE2-423F-D6F4-DDF7-3D6E5239DFD2}"/>
              </a:ext>
            </a:extLst>
          </p:cNvPr>
          <p:cNvSpPr txBox="1"/>
          <p:nvPr/>
        </p:nvSpPr>
        <p:spPr>
          <a:xfrm>
            <a:off x="1757654" y="1142218"/>
            <a:ext cx="158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</a:t>
            </a:r>
            <a:r>
              <a:rPr lang="en-CH" sz="900" dirty="0"/>
              <a:t>ocuments &lt;=&gt; Contexts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AFDDA9-68AF-D0E8-D757-457BA520A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851" y="3540280"/>
            <a:ext cx="5386917" cy="7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 dirty="0"/>
              <a:t>TF-IDF </a:t>
            </a:r>
            <a:r>
              <a:rPr lang="fr-FR" dirty="0" err="1"/>
              <a:t>Based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CB339-753A-E0F8-4E59-E494AE629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840" y="1865696"/>
            <a:ext cx="3495241" cy="729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FAA459-1EC9-BE6F-A123-FA528846C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003" y="1070124"/>
            <a:ext cx="3918043" cy="729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A4CBD4-59D4-55BC-3DBB-B85C932CB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847" y="2753403"/>
            <a:ext cx="3335704" cy="4263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A81AAE-297F-9D12-C77B-279E2D446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75" y="3577459"/>
            <a:ext cx="718820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C3A9A8-7114-5823-506A-DC9E8A69E110}"/>
              </a:ext>
            </a:extLst>
          </p:cNvPr>
          <p:cNvSpPr txBox="1"/>
          <p:nvPr/>
        </p:nvSpPr>
        <p:spPr>
          <a:xfrm>
            <a:off x="2120687" y="1281527"/>
            <a:ext cx="1984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Term frequency: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F4CB4E-A53F-8574-C3E9-79C91E19785A}"/>
              </a:ext>
            </a:extLst>
          </p:cNvPr>
          <p:cNvSpPr txBox="1"/>
          <p:nvPr/>
        </p:nvSpPr>
        <p:spPr>
          <a:xfrm>
            <a:off x="1160915" y="2051782"/>
            <a:ext cx="3145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Inverse document frequency: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0040E4-007B-65E8-9C73-B6560FDF1DFE}"/>
              </a:ext>
            </a:extLst>
          </p:cNvPr>
          <p:cNvCxnSpPr/>
          <p:nvPr/>
        </p:nvCxnSpPr>
        <p:spPr>
          <a:xfrm>
            <a:off x="2651760" y="2966559"/>
            <a:ext cx="9144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5286</TotalTime>
  <Words>697</Words>
  <Application>Microsoft Macintosh PowerPoint</Application>
  <PresentationFormat>On-screen Show (16:9)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Demi Cond</vt:lpstr>
      <vt:lpstr>Menlo</vt:lpstr>
      <vt:lpstr>URWPalladioL</vt:lpstr>
      <vt:lpstr>Wingdings</vt:lpstr>
      <vt:lpstr>Thème Office</vt:lpstr>
      <vt:lpstr>Context Retrieval on SQuAD</vt:lpstr>
      <vt:lpstr>Motivation</vt:lpstr>
      <vt:lpstr>Methods</vt:lpstr>
      <vt:lpstr>SQuAD (Stanford Question Answering Dataset) </vt:lpstr>
      <vt:lpstr>SQuAD JSON Format</vt:lpstr>
      <vt:lpstr>Extracted Data from JSON</vt:lpstr>
      <vt:lpstr>Data pre-processing</vt:lpstr>
      <vt:lpstr>Traditional Retriever = Bag Of Words (BOW)</vt:lpstr>
      <vt:lpstr>TF-IDF Based Retriever</vt:lpstr>
      <vt:lpstr>OKAPI BM25 Based Retriever</vt:lpstr>
      <vt:lpstr>BiEncoder Retriever</vt:lpstr>
      <vt:lpstr>BERT Encoder</vt:lpstr>
      <vt:lpstr>BiEncoder Training</vt:lpstr>
      <vt:lpstr>BiEncoder Training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Mery Tom Louis</cp:lastModifiedBy>
  <cp:revision>134</cp:revision>
  <dcterms:created xsi:type="dcterms:W3CDTF">2019-04-02T06:24:35Z</dcterms:created>
  <dcterms:modified xsi:type="dcterms:W3CDTF">2023-03-30T12:56:32Z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