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9" r:id="rId2"/>
    <p:sldId id="302" r:id="rId3"/>
    <p:sldId id="321" r:id="rId4"/>
    <p:sldId id="322" r:id="rId5"/>
    <p:sldId id="260" r:id="rId6"/>
    <p:sldId id="261" r:id="rId7"/>
    <p:sldId id="300" r:id="rId8"/>
    <p:sldId id="264" r:id="rId9"/>
    <p:sldId id="275" r:id="rId10"/>
    <p:sldId id="267" r:id="rId11"/>
    <p:sldId id="269" r:id="rId12"/>
    <p:sldId id="323" r:id="rId13"/>
    <p:sldId id="337" r:id="rId14"/>
    <p:sldId id="338" r:id="rId15"/>
    <p:sldId id="339" r:id="rId16"/>
    <p:sldId id="340" r:id="rId17"/>
    <p:sldId id="342" r:id="rId18"/>
    <p:sldId id="343" r:id="rId19"/>
    <p:sldId id="344" r:id="rId20"/>
    <p:sldId id="345" r:id="rId21"/>
    <p:sldId id="326" r:id="rId22"/>
    <p:sldId id="336" r:id="rId23"/>
    <p:sldId id="331" r:id="rId24"/>
    <p:sldId id="332" r:id="rId25"/>
    <p:sldId id="333" r:id="rId26"/>
    <p:sldId id="334" r:id="rId27"/>
    <p:sldId id="335" r:id="rId28"/>
    <p:sldId id="276" r:id="rId29"/>
    <p:sldId id="277" r:id="rId30"/>
    <p:sldId id="303" r:id="rId31"/>
    <p:sldId id="305" r:id="rId32"/>
    <p:sldId id="306" r:id="rId33"/>
    <p:sldId id="307" r:id="rId34"/>
    <p:sldId id="308" r:id="rId35"/>
    <p:sldId id="314" r:id="rId36"/>
    <p:sldId id="315" r:id="rId37"/>
    <p:sldId id="317" r:id="rId38"/>
    <p:sldId id="318" r:id="rId39"/>
    <p:sldId id="319" r:id="rId40"/>
    <p:sldId id="320" r:id="rId41"/>
    <p:sldId id="309" r:id="rId42"/>
    <p:sldId id="313" r:id="rId43"/>
    <p:sldId id="311" r:id="rId44"/>
    <p:sldId id="310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36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9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15159-D229-4D0B-BB61-FB0E8300250C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24C4C-4BF6-44DC-A9E8-FF004F90A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24C4C-4BF6-44DC-A9E8-FF004F90AAD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09C-8162-4E70-B196-EF04DA763389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49-B322-4639-BBBA-94EF18803264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E36-3B06-454E-8E3D-90DC076F02E0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9789-A97F-4723-B793-61D06673B8B6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AEE-C679-41A3-A686-2AD6A731F664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8C2E-D152-4713-9F60-A05AA04740F0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FA4A-B414-4BEB-8194-6BEAB0946BA1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313-C071-4107-9363-497649787267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CA59-C8B7-46AB-AA90-6CA4A0DC77D0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B73-7CBA-49FE-9E95-83186C23E66C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B70-DF73-44A1-B1A2-F4869F77E348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B0A805D-9614-425C-A9C2-036C95FFD6CC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0EE91B-E7DB-4F19-90CE-7C7AAA66E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8153400" cy="9445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 and Technical Report Writing</a:t>
            </a:r>
            <a:endParaRPr lang="en-US" sz="4400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011" y="5181600"/>
            <a:ext cx="7700474" cy="1315453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sz="3900" dirty="0" smtClean="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900" dirty="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813816" lvl="3" indent="0" algn="ctr">
              <a:buNone/>
            </a:pPr>
            <a:endParaRPr lang="en-US" sz="1600" dirty="0"/>
          </a:p>
          <a:p>
            <a:pPr marL="813816" lvl="3" indent="0" algn="ctr">
              <a:buNone/>
            </a:pPr>
            <a:r>
              <a:rPr lang="en-US" sz="3900" dirty="0" err="1" smtClean="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Yimer</a:t>
            </a:r>
            <a:r>
              <a:rPr lang="en-US" sz="3900" dirty="0" smtClean="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M. (PhD Candidate)</a:t>
            </a:r>
            <a:endParaRPr lang="en-US" sz="3900" dirty="0">
              <a:solidFill>
                <a:schemeClr val="dk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2194" y="6000750"/>
            <a:ext cx="431562" cy="476250"/>
          </a:xfrm>
        </p:spPr>
        <p:txBody>
          <a:bodyPr/>
          <a:lstStyle/>
          <a:p>
            <a:fld id="{170EE91B-E7DB-4F19-90CE-7C7AAA66E6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990600"/>
            <a:ext cx="8001000" cy="5105400"/>
          </a:xfrm>
        </p:spPr>
        <p:txBody>
          <a:bodyPr>
            <a:noAutofit/>
          </a:bodyPr>
          <a:lstStyle/>
          <a:p>
            <a:pPr marL="539496" lvl="1" indent="-457200" algn="just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v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describe accurately the </a:t>
            </a:r>
            <a:r>
              <a:rPr lang="en-US" sz="3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particular individual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research </a:t>
            </a:r>
            <a:r>
              <a:rPr lang="en-US" sz="3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a hypothesis 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causal relationship between variables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1524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Cont… 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3400" cy="563562"/>
          </a:xfrm>
        </p:spPr>
        <p:txBody>
          <a:bodyPr>
            <a:noAutofit/>
          </a:bodyPr>
          <a:lstStyle/>
          <a:p>
            <a:pPr lvl="0"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IN RESEARCH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867400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makes people to undertake research?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408176" lvl="5" indent="-4572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 to get a research degree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consequential benefits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08176" lvl="5" indent="-4572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 to face the challenge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solving the unsolved problems</a:t>
            </a:r>
          </a:p>
          <a:p>
            <a:pPr marL="1408176" lvl="5" indent="-4572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 to get intellectual joy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doing some creative work</a:t>
            </a:r>
          </a:p>
          <a:p>
            <a:pPr marL="1408176" lvl="5" indent="-4572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 to be of service to society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08176" lvl="5" indent="-4572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 </a:t>
            </a:r>
            <a:r>
              <a:rPr lang="en-US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respectability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9898"/>
            <a:ext cx="8077200" cy="63070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TYPES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RESEARCH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229600" cy="5105400"/>
          </a:xfrm>
        </p:spPr>
        <p:txBody>
          <a:bodyPr>
            <a:no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purpose 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Basic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source of data </a:t>
            </a:r>
          </a:p>
          <a:p>
            <a:r>
              <a:rPr 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Primary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how it is done </a:t>
            </a:r>
            <a:endParaRPr lang="en-US" sz="32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99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based on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marL="82296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could be undertaken to solve: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research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problems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research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1"/>
            <a:ext cx="4310743" cy="3621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4447511"/>
            <a:ext cx="3950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Excavating Human Behaviors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922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research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76488" cy="5715000"/>
          </a:xfrm>
        </p:spPr>
        <p:txBody>
          <a:bodyPr>
            <a:normAutofit lnSpcReduction="10000"/>
          </a:bodyPr>
          <a:lstStyle/>
          <a:p>
            <a:pPr marL="82296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 marL="82296" indent="0" algn="just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basic research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3613" indent="-457200" algn="just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(</a:t>
            </a:r>
            <a:r>
              <a:rPr lang="en-US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formulating or expanding theory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963613" indent="-457200" algn="just"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relationship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  <a:p>
            <a:pPr marL="963613" indent="-457200" algn="just"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nature (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knowledge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963613" indent="-457200" algn="just"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 and structured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analysis </a:t>
            </a:r>
          </a:p>
          <a:p>
            <a:pPr marL="963613" indent="-457200" algn="just"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</a:t>
            </a:r>
            <a:r>
              <a:rPr lang="en-US" sz="2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end in mind </a:t>
            </a:r>
            <a:endParaRPr lang="en-US" sz="2800" b="1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3613" lvl="1" indent="-457200" algn="just">
              <a:spcBef>
                <a:spcPts val="6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concerning some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phenomenon or relating to pure mathematics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examples of fundamental research.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27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research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799" cy="6248400"/>
          </a:xfrm>
        </p:spPr>
        <p:txBody>
          <a:bodyPr>
            <a:noAutofit/>
          </a:bodyPr>
          <a:lstStyle/>
          <a:p>
            <a:pPr marL="111125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specific, practical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or questions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82575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finding a solution for an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problem facing a society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industrial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business organization</a:t>
            </a:r>
          </a:p>
          <a:p>
            <a:pPr marL="914400" lvl="1" indent="-282575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that is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as rigorous </a:t>
            </a: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that of basic research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indent="-282575" algn="just"/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ields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evaluated in terms of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applicability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 in terms of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validity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0988" indent="-112713" algn="just">
              <a:buNone/>
            </a:pP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 of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applied research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testing theories and apply it to real situations. </a:t>
            </a:r>
          </a:p>
          <a:p>
            <a:pPr marL="1255713" lvl="2" indent="-342900">
              <a:buClrTx/>
              <a:buFont typeface="Wingdings" panose="05000000000000000000" pitchFamily="2" charset="2"/>
              <a:buChar char="ü"/>
            </a:pPr>
            <a:r>
              <a:rPr lang="en-US" sz="23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3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research questions originate from theories </a:t>
            </a:r>
            <a:endParaRPr lang="en-US" sz="23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713" lvl="2" indent="-342900">
              <a:buClrTx/>
              <a:buFont typeface="Wingdings" panose="05000000000000000000" pitchFamily="2" charset="2"/>
              <a:buChar char="ü"/>
            </a:pPr>
            <a:r>
              <a:rPr lang="en-US" sz="23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 </a:t>
            </a:r>
            <a:r>
              <a:rPr lang="en-US" sz="23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 disciplines use theories to help them describe facts. </a:t>
            </a:r>
            <a:endParaRPr lang="en-US" sz="23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713" lvl="2" indent="-342900">
              <a:buClrTx/>
              <a:buFont typeface="Wingdings" panose="05000000000000000000" pitchFamily="2" charset="2"/>
              <a:buChar char="ü"/>
            </a:pP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strengthened by test results 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08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based on </a:t>
            </a: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 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001000" cy="5867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endParaRPr lang="en-US" sz="3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 field </a:t>
            </a:r>
            <a:r>
              <a:rPr lang="en-US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collection of data that does not already exist.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Data: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from participants through methods such as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telephone, mail, online, and face-to-face (quantitative), and observation studies and focus groups (qualitative) 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r>
              <a:rPr lang="en-US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Secondary/desk research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summary, collection and/or synthesis of existing research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through sources such as the internet and library </a:t>
            </a:r>
          </a:p>
          <a:p>
            <a:pPr marL="82296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6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based on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is done 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52688" cy="5867400"/>
          </a:xfrm>
        </p:spPr>
        <p:txBody>
          <a:bodyPr>
            <a:noAutofit/>
          </a:bodyPr>
          <a:lstStyle/>
          <a:p>
            <a:pPr marL="576263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Exploratory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most commonly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informal” research that is undertaken to gain background information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general nature of the research problem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9163" indent="-342900" algn="just">
              <a:buFont typeface="Wingdings" panose="05000000000000000000" pitchFamily="2" charset="2"/>
              <a:buChar char="Ø"/>
            </a:pP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conducted when the researcher does not know much about the problem and needs: </a:t>
            </a:r>
            <a:endParaRPr lang="en-US" sz="28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 indent="0" algn="just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or desires new or more recent information. </a:t>
            </a:r>
          </a:p>
          <a:p>
            <a:pPr marL="1655255" lvl="5" indent="-457200" algn="just">
              <a:buFont typeface="Wingdings" panose="05000000000000000000" pitchFamily="2" charset="2"/>
              <a:buChar char="ü"/>
            </a:pPr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define terms </a:t>
            </a:r>
          </a:p>
          <a:p>
            <a:pPr marL="1655255" lvl="5" indent="-457200" algn="just">
              <a:buFont typeface="Wingdings" panose="05000000000000000000" pitchFamily="2" charset="2"/>
              <a:buChar char="ü"/>
            </a:pP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clarify problems and hypotheses </a:t>
            </a:r>
          </a:p>
          <a:p>
            <a:pPr marL="1655255" lvl="5" indent="-457200" algn="just">
              <a:buFont typeface="Wingdings" panose="05000000000000000000" pitchFamily="2" charset="2"/>
              <a:buChar char="ü"/>
            </a:pPr>
            <a:r>
              <a:rPr lang="en-US" sz="28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establish research </a:t>
            </a:r>
            <a:r>
              <a:rPr lang="en-US" sz="28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priorities </a:t>
            </a:r>
            <a:endParaRPr lang="en-US" sz="28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85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46"/>
            <a:ext cx="9144000" cy="73855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095488" cy="5715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insight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given situation but not usually useful for decision making by itself.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best research design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selection of subjects.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179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46"/>
            <a:ext cx="9144000" cy="81475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based on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is 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960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Research:</a:t>
            </a:r>
            <a:endParaRPr lang="en-US" sz="3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lvl="2" indent="-561975" algn="ju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a solution empirically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</a:t>
            </a:r>
            <a:r>
              <a:rPr lang="en-US" sz="25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and experience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upon theory and abstraction). </a:t>
            </a:r>
            <a:endParaRPr lang="en-US" sz="25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lvl="3" indent="-168275" algn="ju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research bases its findings on direct or indirect observation as its test of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reality)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lvl="2" indent="-561975" algn="ju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5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experience or observation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alone, often </a:t>
            </a:r>
            <a:r>
              <a:rPr lang="en-US" sz="25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without due regard for system and theory.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lvl="2" indent="-561975" algn="ju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data-based research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coming up with conclusions which are capable of being </a:t>
            </a: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verified by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or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lvl="2" indent="-561975" algn="ju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lvl="2" indent="-561975" algn="ju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</a:t>
            </a:r>
            <a:r>
              <a:rPr lang="en-US" sz="2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theoretical</a:t>
            </a:r>
            <a:r>
              <a:rPr lang="en-US" sz="25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conceptual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complements each other in </a:t>
            </a:r>
            <a:r>
              <a:rPr lang="en-US" sz="25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understanding of the phenomena, </a:t>
            </a:r>
            <a:r>
              <a:rPr lang="en-US" sz="25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predicting future events</a:t>
            </a:r>
            <a:r>
              <a:rPr lang="en-US" sz="25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82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359898"/>
            <a:ext cx="6324600" cy="7069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36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utline</a:t>
            </a:r>
            <a:endParaRPr lang="en-US" sz="3600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371600"/>
            <a:ext cx="5486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wis721 Ex BT" panose="020B0605020202020204" pitchFamily="34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Swis721 Ex BT" panose="020B0605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wis721 Ex BT" panose="020B0605020202020204" pitchFamily="34" charset="0"/>
                <a:cs typeface="Times New Roman" panose="02020603050405020304" pitchFamily="18" charset="0"/>
              </a:rPr>
              <a:t>Definition of research </a:t>
            </a:r>
            <a:endParaRPr lang="en-US" sz="2800" dirty="0">
              <a:latin typeface="Swis721 Ex BT" panose="020B0605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wis721 Ex BT" panose="020B0605020202020204" pitchFamily="34" charset="0"/>
                <a:cs typeface="Times New Roman" panose="02020603050405020304" pitchFamily="18" charset="0"/>
              </a:rPr>
              <a:t>Objectives </a:t>
            </a:r>
            <a:r>
              <a:rPr lang="en-US" sz="2800" dirty="0">
                <a:latin typeface="Swis721 Ex BT" panose="020B0605020202020204" pitchFamily="34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Swis721 Ex BT" panose="020B0605020202020204" pitchFamily="34" charset="0"/>
                <a:cs typeface="Times New Roman" panose="02020603050405020304" pitchFamily="18" charset="0"/>
              </a:rPr>
              <a:t>Research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wis721 Ex BT" panose="020B0605020202020204" pitchFamily="34" charset="0"/>
                <a:cs typeface="Times New Roman" panose="02020603050405020304" pitchFamily="18" charset="0"/>
              </a:rPr>
              <a:t>Types of research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wis721 Ex BT" panose="020B0605020202020204" pitchFamily="34" charset="0"/>
                <a:cs typeface="Times New Roman" panose="02020603050405020304" pitchFamily="18" charset="0"/>
              </a:rPr>
              <a:t>Characteristics </a:t>
            </a:r>
            <a:r>
              <a:rPr lang="en-US" sz="2800" dirty="0">
                <a:latin typeface="Swis721 Ex BT" panose="020B0605020202020204" pitchFamily="34" charset="0"/>
                <a:cs typeface="Times New Roman" panose="02020603050405020304" pitchFamily="18" charset="0"/>
              </a:rPr>
              <a:t>of Research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wis721 Ex BT" panose="020B0605020202020204" pitchFamily="34" charset="0"/>
                <a:cs typeface="Times New Roman" panose="02020603050405020304" pitchFamily="18" charset="0"/>
              </a:rPr>
              <a:t>The Research Process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10600" cy="6172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 marL="1033463" indent="-457200" algn="just"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is a research situation where at least </a:t>
            </a:r>
            <a:r>
              <a:rPr lang="en-US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independent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deliberately manipulated or varied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researcher.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3463" indent="-457200" algn="just"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</a:p>
          <a:p>
            <a:pPr marL="1129983" lvl="3" indent="-288925" algn="just" defTabSz="746125">
              <a:buClrTx/>
              <a:buFont typeface="Wingdings" panose="05000000000000000000" pitchFamily="2" charset="2"/>
              <a:buChar char="ü"/>
              <a:tabLst>
                <a:tab pos="1195388" algn="l"/>
                <a:tab pos="1660525" algn="l"/>
              </a:tabLst>
            </a:pP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control group, researchers will not manipulate or alter any thing in the process or testing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3463" indent="-457200" algn="just"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cause and effect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3463" indent="-457200" algn="just">
              <a:buClrTx/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in </a:t>
            </a: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medical and agricultural </a:t>
            </a:r>
            <a:r>
              <a:rPr lang="en-US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sciences. 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3446"/>
            <a:ext cx="9144000" cy="73855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/>
              <a:t>Cont...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68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400288" cy="5943600"/>
          </a:xfrm>
        </p:spPr>
        <p:txBody>
          <a:bodyPr>
            <a:normAutofit fontScale="40000" lnSpcReduction="20000"/>
          </a:bodyPr>
          <a:lstStyle/>
          <a:p>
            <a:pPr marL="82296" indent="0" algn="just">
              <a:lnSpc>
                <a:spcPct val="120000"/>
              </a:lnSpc>
              <a:buNone/>
            </a:pPr>
            <a:r>
              <a:rPr lang="en-US" sz="9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9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Descriptive </a:t>
            </a:r>
            <a:r>
              <a:rPr lang="en-US" sz="9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 marL="1079500" indent="-685800" algn="just">
              <a:buFont typeface="Wingdings" panose="05000000000000000000" pitchFamily="2" charset="2"/>
              <a:buChar char="v"/>
            </a:pPr>
            <a:r>
              <a:rPr lang="en-US" sz="700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main purpose of descriptive research is to </a:t>
            </a:r>
            <a:r>
              <a:rPr lang="en-US" sz="7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describe the state of view as it exists at present</a:t>
            </a:r>
            <a:r>
              <a:rPr lang="en-US" sz="7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7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0" indent="-165100" algn="just">
              <a:buFont typeface="Wingdings 2" panose="05020102010507070707" pitchFamily="18" charset="2"/>
              <a:buChar char=""/>
              <a:tabLst>
                <a:tab pos="1308100" algn="l"/>
              </a:tabLst>
            </a:pP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70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lang="en-US" sz="7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stated, it is a </a:t>
            </a:r>
            <a:r>
              <a:rPr lang="en-US" sz="7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fact finding</a:t>
            </a:r>
            <a:r>
              <a:rPr lang="en-US" sz="7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investigation.</a:t>
            </a:r>
          </a:p>
          <a:p>
            <a:pPr marL="168275" indent="0" algn="just">
              <a:buNone/>
            </a:pPr>
            <a:endParaRPr lang="en-US" sz="2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indent="0" algn="just">
              <a:buNone/>
            </a:pPr>
            <a:r>
              <a:rPr lang="en-US" sz="7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main characteristic: </a:t>
            </a:r>
          </a:p>
          <a:p>
            <a:pPr marL="1018858" lvl="1" indent="-449263" algn="just">
              <a:buFont typeface="Wingdings" panose="05000000000000000000" pitchFamily="2" charset="2"/>
              <a:buChar char="q"/>
            </a:pPr>
            <a:r>
              <a:rPr lang="en-US" sz="6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esearcher </a:t>
            </a:r>
            <a:r>
              <a:rPr lang="en-US" sz="6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 </a:t>
            </a:r>
            <a:r>
              <a:rPr lang="en-US" sz="63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control over the variables</a:t>
            </a:r>
            <a:r>
              <a:rPr lang="en-US" sz="6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6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She/he </a:t>
            </a:r>
            <a:r>
              <a:rPr lang="en-US" sz="63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can only report what has happened or what is </a:t>
            </a:r>
            <a:r>
              <a:rPr lang="en-US" sz="63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happening</a:t>
            </a:r>
          </a:p>
          <a:p>
            <a:pPr marL="1018858" lvl="1" indent="-449263" algn="just">
              <a:buFont typeface="Wingdings" panose="05000000000000000000" pitchFamily="2" charset="2"/>
              <a:buChar char="q"/>
            </a:pPr>
            <a:r>
              <a:rPr lang="en-US" sz="6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Descriptive research deals with demographic characteristics of the consumer.</a:t>
            </a:r>
          </a:p>
          <a:p>
            <a:pPr marL="1018858" lvl="1" indent="-449263" algn="just">
              <a:buFont typeface="Wingdings" panose="05000000000000000000" pitchFamily="2" charset="2"/>
              <a:buChar char="q"/>
            </a:pP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6300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3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trends in the consumption of soft drink </a:t>
            </a: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with respect to; </a:t>
            </a:r>
          </a:p>
          <a:p>
            <a:pPr marL="1018858" lvl="1" indent="-449263" algn="just">
              <a:buFont typeface="Wingdings" panose="05000000000000000000" pitchFamily="2" charset="2"/>
              <a:buChar char="q"/>
            </a:pP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300" dirty="0" smtClean="0">
                <a:latin typeface="Times New Roman" pitchFamily="18" charset="0"/>
                <a:cs typeface="Times New Roman" pitchFamily="18" charset="0"/>
              </a:rPr>
              <a:t>Socio-economic </a:t>
            </a: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characteristics such as </a:t>
            </a:r>
            <a:r>
              <a:rPr lang="en-US" sz="6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education level </a:t>
            </a:r>
            <a:r>
              <a:rPr lang="en-US" sz="6300" dirty="0">
                <a:latin typeface="Times New Roman" pitchFamily="18" charset="0"/>
                <a:cs typeface="Times New Roman" pitchFamily="18" charset="0"/>
              </a:rPr>
              <a:t>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3446"/>
            <a:ext cx="9144000" cy="73855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/>
              <a:t>Cont...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507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3628" y="1066800"/>
            <a:ext cx="8763000" cy="453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Clr>
                <a:schemeClr val="accent1"/>
              </a:buClr>
            </a:pP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descriptive research:</a:t>
            </a:r>
          </a:p>
          <a:p>
            <a:pPr marL="969963" lvl="2" indent="-447675" algn="just">
              <a:buFont typeface="Times New Roman" panose="02020603050405020304" pitchFamily="18" charset="0"/>
              <a:buChar char="@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conditions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present needs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69963" lvl="2" indent="-447675" algn="just">
              <a:buFont typeface="Times New Roman" panose="02020603050405020304" pitchFamily="18" charset="0"/>
              <a:buChar char="@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immediate </a:t>
            </a: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of a phenomenon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69963" lvl="2" indent="-447675" algn="just">
              <a:buFont typeface="Times New Roman" panose="02020603050405020304" pitchFamily="18" charset="0"/>
              <a:buChar char="@"/>
            </a:pPr>
            <a:r>
              <a:rPr lang="en-US" sz="32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</a:t>
            </a:r>
            <a:r>
              <a:rPr lang="en-US" sz="3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69963" lvl="2" indent="-447675" algn="just">
              <a:buFont typeface="Times New Roman" panose="02020603050405020304" pitchFamily="18" charset="0"/>
              <a:buChar char="@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relationships of traits and characteristics </a:t>
            </a:r>
            <a:r>
              <a:rPr lang="en-US" sz="32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(trends and patterns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69963" lvl="2" indent="-447675" algn="just">
              <a:buFont typeface="Times New Roman" panose="02020603050405020304" pitchFamily="18" charset="0"/>
              <a:buChar char="@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answers to the questions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3446"/>
            <a:ext cx="9144000" cy="73855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/>
              <a:t>Cont...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757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" y="0"/>
            <a:ext cx="9144000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Research Approaches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24088" cy="52578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US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approaches to research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3600" i="1" dirty="0">
                <a:solidFill>
                  <a:srgbClr val="00B0F0"/>
                </a:solidFill>
              </a:rPr>
              <a:t>Quantitative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/>
              <a:t>approach and the </a:t>
            </a:r>
            <a:r>
              <a:rPr lang="en-US" sz="3600" i="1" dirty="0">
                <a:solidFill>
                  <a:srgbClr val="00B0F0"/>
                </a:solidFill>
              </a:rPr>
              <a:t>Qualitative </a:t>
            </a:r>
            <a:r>
              <a:rPr lang="en-US" sz="3600" i="1" dirty="0" smtClean="0">
                <a:solidFill>
                  <a:srgbClr val="00B0F0"/>
                </a:solidFill>
              </a:rPr>
              <a:t>approach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Quantitative</a:t>
            </a:r>
            <a:r>
              <a:rPr lang="en-US" sz="3600" i="1" dirty="0" smtClean="0"/>
              <a:t> </a:t>
            </a:r>
            <a:r>
              <a:rPr lang="en-US" sz="3600" i="1" dirty="0"/>
              <a:t>methods are identified with the so-called </a:t>
            </a:r>
            <a:r>
              <a:rPr lang="en-US" sz="3600" b="1" i="1" dirty="0"/>
              <a:t>‘‘hard science’</a:t>
            </a:r>
            <a:r>
              <a:rPr lang="en-US" sz="3600" i="1" dirty="0"/>
              <a:t>’ disciplines, whereas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</a:t>
            </a:r>
            <a:r>
              <a:rPr lang="en-US" sz="3600" i="1" dirty="0"/>
              <a:t> </a:t>
            </a:r>
            <a:r>
              <a:rPr lang="en-US" sz="3600" i="1" dirty="0" smtClean="0"/>
              <a:t>methods related </a:t>
            </a:r>
            <a:r>
              <a:rPr lang="en-US" sz="3600" i="1" dirty="0"/>
              <a:t>with </a:t>
            </a:r>
            <a:r>
              <a:rPr lang="en-US" sz="3600" b="1" i="1" dirty="0" smtClean="0">
                <a:solidFill>
                  <a:srgbClr val="C00000"/>
                </a:solidFill>
              </a:rPr>
              <a:t>social </a:t>
            </a:r>
            <a:r>
              <a:rPr lang="en-US" sz="3600" b="1" i="1" dirty="0">
                <a:solidFill>
                  <a:srgbClr val="C00000"/>
                </a:solidFill>
              </a:rPr>
              <a:t>sciences</a:t>
            </a:r>
            <a:r>
              <a:rPr lang="en-US" sz="3600" b="1" i="1" dirty="0" smtClean="0">
                <a:solidFill>
                  <a:srgbClr val="C00000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3600" i="1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00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Qualitative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458200" cy="6019800"/>
          </a:xfrm>
        </p:spPr>
        <p:txBody>
          <a:bodyPr>
            <a:noAutofit/>
          </a:bodyPr>
          <a:lstStyle/>
          <a:p>
            <a:pPr marL="636588" indent="-342900" algn="just">
              <a:lnSpc>
                <a:spcPct val="120000"/>
              </a:lnSpc>
              <a:buFont typeface="Times New Roman" panose="02020603050405020304" pitchFamily="18" charset="0"/>
              <a:buChar char="ↈ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research involves studies that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attempt to quantify their results through statistical summary or analysis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36588" indent="-342900" algn="just">
              <a:buFont typeface="Times New Roman" panose="02020603050405020304" pitchFamily="18" charset="0"/>
              <a:buChar char="ↈ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undertaken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gain insights concerning attitudes, beliefs, motivations and behaviors of individuals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explore a social or human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3938" lvl="2" indent="-342900" algn="just">
              <a:buClrTx/>
              <a:buFont typeface="Wingdings" panose="05000000000000000000" pitchFamily="2" charset="2"/>
              <a:buChar char="Ø"/>
            </a:pP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Phenomena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relating to or involving </a:t>
            </a:r>
            <a:r>
              <a:rPr lang="en-US" sz="23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23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3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023938" lvl="3" indent="-342900" algn="just">
              <a:buClrTx/>
              <a:buFont typeface="Wingdings" panose="05000000000000000000" pitchFamily="2" charset="2"/>
              <a:buChar char="Ø"/>
            </a:pP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</a:t>
            </a:r>
            <a:r>
              <a:rPr lang="en-US" sz="23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reasons for human behavior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why people think or do </a:t>
            </a:r>
          </a:p>
          <a:p>
            <a:pPr marL="1023938" lvl="3" indent="-342900" algn="just">
              <a:buClrTx/>
              <a:buFont typeface="Wingdings" panose="05000000000000000000" pitchFamily="2" charset="2"/>
              <a:buChar char="Ø"/>
            </a:pP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subjective assessment of </a:t>
            </a:r>
            <a:r>
              <a:rPr lang="en-US" sz="23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attitudes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  <a:r>
              <a:rPr lang="en-US" sz="23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marL="1023938" lvl="3" indent="-342900" algn="just">
              <a:buClrTx/>
              <a:buFont typeface="Wingdings" panose="05000000000000000000" pitchFamily="2" charset="2"/>
              <a:buChar char="Ø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goal of qualitative research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sz="2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meaning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1875" lvl="2" indent="-342900" algn="just">
              <a:buClrTx/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involves </a:t>
            </a: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3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groups, in-depth interviews, observation research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3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studies. </a:t>
            </a:r>
            <a:endParaRPr lang="en-US" sz="23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28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514"/>
            <a:ext cx="8933688" cy="7244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Quantitative</a:t>
            </a:r>
            <a:r>
              <a:rPr lang="en-US" sz="4000" i="1" dirty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153400" cy="5943600"/>
          </a:xfrm>
        </p:spPr>
        <p:txBody>
          <a:bodyPr>
            <a:normAutofit lnSpcReduction="10000"/>
          </a:bodyPr>
          <a:lstStyle/>
          <a:p>
            <a:pPr marL="387350" lvl="1" indent="-317500" algn="just">
              <a:spcBef>
                <a:spcPts val="600"/>
              </a:spcBef>
              <a:buSzPct val="80000"/>
              <a:buFont typeface="Wingdings 2" panose="05020102010507070707" pitchFamily="18" charset="2"/>
              <a:buChar char="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 algn="just">
              <a:buFont typeface="Wingdings 2" panose="05020102010507070707" pitchFamily="18" charset="2"/>
              <a:buChar char="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quantitative research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 and employ mathematical models, theories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natural phenomena.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2" panose="05020102010507070707" pitchFamily="18" charset="2"/>
              <a:buChar char="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tends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move from the general to the </a:t>
            </a:r>
            <a:r>
              <a:rPr lang="en-US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endParaRPr lang="en-US" sz="280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2" panose="05020102010507070707" pitchFamily="18" charset="2"/>
              <a:buChar char="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lang="en-US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measurement is central to quantitative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provides the fundamental connection between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 practical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expression of an attribute</a:t>
            </a:r>
            <a:r>
              <a:rPr 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 2" panose="05020102010507070707" pitchFamily="18" charset="2"/>
              <a:buChar char="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typically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concentrates on measuring or counting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2" panose="05020102010507070707" pitchFamily="18" charset="2"/>
              <a:buChar char=""/>
            </a:pP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also involves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collecting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analyzing numerical data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statistical tests.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"/>
            </a:pP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7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ualities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good research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research is systematic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research is logical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research is empirical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research is replicable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71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Research Methods versus Methodology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95488" cy="4800600"/>
          </a:xfrm>
        </p:spPr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Methods/techniques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for conduction of research</a:t>
            </a:r>
          </a:p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systematically solve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science of studying how research is done scientifically.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13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Distinct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research 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041023"/>
            <a:ext cx="7772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Research process consists of </a:t>
            </a:r>
            <a:r>
              <a:rPr 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series of actions or steps necessary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effectively carry out research and the desired sequencing of these steps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lvl="1" indent="-306388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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initiated or guided by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 research problem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0375" lvl="1" indent="-306388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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requires 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clear articulation of a goal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0375" lvl="1" indent="-306388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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requires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specific plan for proceeding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0375" lvl="1" indent="-306388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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by its nature 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cyclical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2" y="0"/>
            <a:ext cx="9144000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the research process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Requires?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2046371"/>
            <a:ext cx="5867400" cy="42672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thing which is really great and inspiring created by the individual </a:t>
            </a:r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can labour in freedom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Einstein</a:t>
            </a:r>
          </a:p>
        </p:txBody>
      </p:sp>
      <p:pic>
        <p:nvPicPr>
          <p:cNvPr id="9" name="Content Placeholder 3" descr="albert einste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600" y="1828801"/>
            <a:ext cx="3200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198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0690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914400"/>
            <a:ext cx="7772400" cy="447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3" lvl="1" algn="just">
              <a:spcBef>
                <a:spcPts val="500"/>
              </a:spcBef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Generating research ideas</a:t>
            </a:r>
          </a:p>
          <a:p>
            <a:pPr marL="914400" lvl="1" indent="-457200" algn="just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ideas comes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 problem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dispute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controversy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debate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disagreement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needs to be addressed or answered.</a:t>
            </a:r>
          </a:p>
          <a:p>
            <a:pPr marL="914400" lvl="1" indent="-457200" algn="just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 does one can find problems?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are all around you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issue in literature.</a:t>
            </a:r>
          </a:p>
          <a:p>
            <a:pPr marL="914400" lvl="1" indent="-457200" algn="just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step to become a mature researcher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738554"/>
            <a:ext cx="7924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Formulate the research problem</a:t>
            </a:r>
          </a:p>
          <a:p>
            <a:pPr marL="387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problem”</a:t>
            </a:r>
          </a:p>
          <a:p>
            <a:pPr marL="1027113" lvl="1" indent="-280988">
              <a:buFont typeface="Wingdings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solve a problem,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 must know what is the problem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1325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important step in the research process.</a:t>
            </a:r>
          </a:p>
          <a:p>
            <a:pPr marL="852488"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should be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  <a:p>
            <a:pPr marL="852488" lvl="1">
              <a:lnSpc>
                <a:spcPct val="150000"/>
              </a:lnSpc>
            </a:pPr>
            <a:endParaRPr lang="en-US" sz="2800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lvl="1" defTabSz="520700">
              <a:lnSpc>
                <a:spcPct val="150000"/>
              </a:lnSpc>
            </a:pPr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Clearly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stated problem is half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solved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 resolved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24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610600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lvl="1" indent="-52070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tabLst>
                <a:tab pos="338138" algn="l"/>
                <a:tab pos="463550" algn="l"/>
              </a:tabLst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Develop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hypotheses or Research questions</a:t>
            </a:r>
          </a:p>
          <a:p>
            <a:pPr marL="1377950" lvl="2" indent="-457200" algn="just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problem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2" indent="-457200" algn="just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guides the selection of appropriate research method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techniques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7950" lvl="2" indent="-457200" algn="just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clearly stated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ready to defend  or support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1066800"/>
            <a:ext cx="7848600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lvl="1" indent="-52070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tabLst>
                <a:tab pos="338138" algn="l"/>
                <a:tab pos="463550" algn="l"/>
              </a:tabLst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Design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study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test hypotheses or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 research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uestions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2" indent="-282575" algn="just">
              <a:spcBef>
                <a:spcPts val="12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Hypotheses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 research 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design of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process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2" indent="-282575" algn="just">
              <a:spcBef>
                <a:spcPts val="12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or method should be selected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problem and hypotheses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8050" lvl="2" indent="-282575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identifying 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then select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or methodology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839200" cy="662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lvl="1" indent="-52070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tabLst>
                <a:tab pos="338138" algn="l"/>
                <a:tab pos="463550" algn="l"/>
              </a:tabLst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Collecting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982663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appropriate data helps a researcher (s) to answer the research question or hypothesis accurately </a:t>
            </a:r>
          </a:p>
          <a:p>
            <a:pPr marL="182563"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data collection method.</a:t>
            </a:r>
          </a:p>
          <a:p>
            <a:pPr marL="1377950" lvl="2" indent="-2952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Interview</a:t>
            </a:r>
          </a:p>
          <a:p>
            <a:pPr marL="1377950" lvl="2" indent="-2952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Questioners</a:t>
            </a:r>
          </a:p>
          <a:p>
            <a:pPr marL="1377950" lvl="2" indent="-2952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Focused group discussion </a:t>
            </a:r>
          </a:p>
          <a:p>
            <a:pPr marL="1377950" lvl="2" indent="-2952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  <a:p>
            <a:pPr marL="1377950" lvl="2" indent="-2952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of archival data </a:t>
            </a:r>
          </a:p>
          <a:p>
            <a:pPr marL="1377950" lvl="2" indent="-2952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295399"/>
            <a:ext cx="8686800" cy="55626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</a:t>
            </a:r>
          </a:p>
          <a:p>
            <a:pPr lvl="1" indent="-282575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Primary Data: </a:t>
            </a:r>
          </a:p>
          <a:p>
            <a:pPr marL="822960" lvl="1" indent="-283464" algn="just"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sz="2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are collected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 the investigator himself 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the purpose of a specific inquiry or study. </a:t>
            </a:r>
          </a:p>
          <a:p>
            <a:pPr marL="822960" lvl="1" indent="-283464" algn="just"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are original in character 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mostly generated by surveys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conducted by individuals or research institutions.</a:t>
            </a:r>
          </a:p>
          <a:p>
            <a:pPr marL="0" marR="0" lvl="1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0000"/>
              <a:tabLst>
                <a:tab pos="463550" algn="l"/>
              </a:tabLst>
              <a:defRPr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 Primary Data Collection:</a:t>
            </a:r>
          </a:p>
          <a:p>
            <a:pPr marL="973138" lvl="1" indent="-4572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either through observation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direct communication with respondents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form or another or through personal interviews.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609600"/>
            <a:ext cx="8487508" cy="6172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1" indent="-282575" algn="just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Data: </a:t>
            </a:r>
          </a:p>
          <a:p>
            <a:pPr marL="804863" lvl="1" indent="-45720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hose are data that have </a:t>
            </a:r>
            <a:r>
              <a:rPr lang="en-US" sz="2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been collected and analyzed</a:t>
            </a:r>
            <a:r>
              <a:rPr lang="en-US" sz="2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someone else and which have </a:t>
            </a:r>
            <a:r>
              <a:rPr lang="en-US" sz="26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through the statistical process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62063" lvl="3" indent="-457200" algn="just"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data are primary data for the agency that collected them,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secondary for someone else who uses these data for his own purposes later 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3138" marR="0" lvl="1" indent="-457200" algn="just" fontAlgn="auto"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obtained from journals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reports, </a:t>
            </a:r>
            <a:r>
              <a:rPr lang="en-US" sz="26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government publications, </a:t>
            </a:r>
            <a:r>
              <a:rPr lang="en-US" sz="2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publications of professionals</a:t>
            </a:r>
            <a:r>
              <a:rPr lang="en-US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organizations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3138" marR="0" lvl="1" indent="-457200" algn="just" fontAlgn="auto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US" sz="2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 are less expensive to collect both in money and </a:t>
            </a:r>
            <a:r>
              <a:rPr lang="en-US" sz="26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973138" lvl="1" indent="-4572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 case of secondary 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nature of data collection work is merely that of 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59536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59536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3124200"/>
            <a:ext cx="9067800" cy="3733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" marR="0" lvl="1" algn="just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Observation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endParaRPr 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1875" lvl="3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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gathering of primary data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investigator’s own direct observation of relevant situations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without asking from the respondent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1875" lvl="3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"/>
              <a:defRPr/>
            </a:pPr>
            <a:r>
              <a:rPr lang="en-US" altLang="en-A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gather data or information about the world as it is.</a:t>
            </a:r>
          </a:p>
          <a:p>
            <a:pPr marL="1031875" lvl="3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"/>
              <a:defRPr/>
            </a:pPr>
            <a:r>
              <a:rPr lang="en-US" alt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act of studying </a:t>
            </a:r>
            <a:r>
              <a:rPr lang="en-US" altLang="en-AU" sz="2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doesn't substantially modify </a:t>
            </a:r>
            <a:r>
              <a:rPr lang="en-US" alt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thing you are interested in.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1875" lvl="3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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information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people are normally unwilling or unable to provide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25425" marR="0" lvl="0" indent="-225425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5425" marR="0" lvl="0" indent="-225425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 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collecting</a:t>
            </a: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primary data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surveys and descriptive researches</a:t>
            </a: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 ones are:</a:t>
            </a:r>
          </a:p>
          <a:p>
            <a:pPr marL="1773238" lvl="3" indent="-401638" algn="just">
              <a:buFont typeface="+mj-lt"/>
              <a:buAutoNum type="romanUcPeriod"/>
            </a:pPr>
            <a:r>
              <a:rPr lang="en-US" sz="2800" dirty="0"/>
              <a:t> 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 method, </a:t>
            </a:r>
          </a:p>
          <a:p>
            <a:pPr marL="1943100" lvl="3" indent="-571500" algn="just">
              <a:buFont typeface="+mj-lt"/>
              <a:buAutoNum type="romanU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 method, </a:t>
            </a:r>
          </a:p>
          <a:p>
            <a:pPr marL="1943100" lvl="3" indent="-571500" algn="just">
              <a:buFont typeface="+mj-lt"/>
              <a:buAutoNum type="romanU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Questionnaires ,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740899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Advantage of Observation:</a:t>
            </a:r>
          </a:p>
          <a:p>
            <a:pPr marL="539496" lvl="1" indent="-45720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observation is done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accurately,  </a:t>
            </a:r>
            <a:r>
              <a:rPr lang="en-US" sz="28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n-US" sz="28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8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will be eliminated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496" lvl="1" indent="-45720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Secondly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under observation </a:t>
            </a:r>
            <a:r>
              <a:rPr lang="en-US" sz="2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relates to</a:t>
            </a:r>
            <a:r>
              <a:rPr lang="en-US" sz="2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</a:t>
            </a:r>
            <a:r>
              <a:rPr lang="en-US" sz="2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currently happening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6696" lvl="2" indent="-45720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sz="24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 not complicated by either the past behavior or future intentions or attitudes.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39496" lvl="1" indent="-45720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Thirdly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this method is </a:t>
            </a:r>
            <a:r>
              <a:rPr lang="en-US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independent of respondents’ willingness to respond</a:t>
            </a:r>
            <a:r>
              <a:rPr lang="en-US" sz="2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b="1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lvl="1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1200" b="1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marR="0" lvl="1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Limitations: </a:t>
            </a:r>
          </a:p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Feelings</a:t>
            </a:r>
            <a:r>
              <a:rPr lang="en-US" sz="28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beliefs and attitudes cannot be observed. </a:t>
            </a:r>
          </a:p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Expensive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706902"/>
            <a:ext cx="8156448" cy="60748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 lvl="1" indent="-237744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Verdana"/>
              <a:buNone/>
              <a:defRPr/>
            </a:pPr>
            <a:r>
              <a:rPr lang="en-US" sz="3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Interview method</a:t>
            </a:r>
          </a:p>
          <a:p>
            <a:pPr marL="390525" indent="-334963" algn="just">
              <a:lnSpc>
                <a:spcPct val="11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verbal discussion </a:t>
            </a:r>
            <a:r>
              <a:rPr lang="en-US" sz="2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a face-to-face manner or </a:t>
            </a: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6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via some technology like the </a:t>
            </a:r>
            <a:r>
              <a:rPr lang="en-US" sz="26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telephone or computer </a:t>
            </a:r>
            <a:r>
              <a:rPr lang="en-US" sz="26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between an interviewer and a respondent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Unstructured: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 free flow of communication in the course of the interview or questionnaire administration.</a:t>
            </a:r>
          </a:p>
          <a:p>
            <a:pPr marL="457200" indent="-457200" algn="just"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Structured: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information that needs to be collected from the respondents is already decided. 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Semi-structured: </a:t>
            </a:r>
            <a:r>
              <a:rPr lang="en-US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estricts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kinds of communications but allows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on the discussion of certain topics.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382000" cy="5410200"/>
          </a:xfrm>
        </p:spPr>
        <p:txBody>
          <a:bodyPr>
            <a:normAutofit lnSpcReduction="10000"/>
          </a:bodyPr>
          <a:lstStyle/>
          <a:p>
            <a:pPr marL="82296" lvl="1" algn="just">
              <a:spcBef>
                <a:spcPts val="600"/>
              </a:spcBef>
              <a:buSzPct val="80000"/>
              <a:defRPr/>
            </a:pPr>
            <a:r>
              <a:rPr lang="en-US" b="1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b="1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 smtClean="0">
              <a:solidFill>
                <a:schemeClr val="tx2">
                  <a:shade val="30000"/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lvl="1" algn="just">
              <a:spcBef>
                <a:spcPts val="600"/>
              </a:spcBef>
              <a:buSzPct val="80000"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defined as:</a:t>
            </a:r>
          </a:p>
          <a:p>
            <a:pPr marL="365760" indent="-283464" algn="just">
              <a:buFont typeface="Wingdings 2"/>
              <a:buChar char="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new knowledge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 original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algn="just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>
              <a:buFont typeface="Wingdings 2"/>
              <a:buChar char="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investigation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the gathering and analysis of information) to increase our understanding of the phenomenon.</a:t>
            </a:r>
          </a:p>
          <a:p>
            <a:pPr marL="365760" indent="-283464" algn="just">
              <a:buFont typeface="Wingdings 2"/>
              <a:buChar char="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83464" algn="just">
              <a:buFont typeface="Wingdings 2"/>
              <a:buChar char="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relevant information on a specific topic</a:t>
            </a:r>
          </a:p>
          <a:p>
            <a:pPr marL="365760" lvl="0" indent="-283464" algn="just">
              <a:buFont typeface="Wingdings 2"/>
              <a:buChar char=""/>
              <a:defRPr/>
            </a:pP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art of scientific investigation.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ctrTitle"/>
          </p:nvPr>
        </p:nvSpPr>
        <p:spPr>
          <a:xfrm>
            <a:off x="990600" y="359898"/>
            <a:ext cx="7848600" cy="706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Introduction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449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609600"/>
            <a:ext cx="8324088" cy="63246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Questionnaires</a:t>
            </a:r>
            <a:endParaRPr lang="en-US" sz="36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 of data collection is quite popular, </a:t>
            </a:r>
            <a:r>
              <a:rPr lang="en-US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particularly in 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of big investigations. 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questionnaire is mailed (usually by post) to respondents </a:t>
            </a:r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are expected to read, understand and write down the repl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in the space meant for the purpose in the questionnaire itself. </a:t>
            </a:r>
          </a:p>
          <a:p>
            <a:pPr algn="just"/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Question</a:t>
            </a:r>
          </a:p>
          <a:p>
            <a:pPr marL="914400" lvl="1" indent="-457200" algn="just">
              <a:buSzPct val="85000"/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Open-ended questions:</a:t>
            </a:r>
            <a:r>
              <a:rPr lang="en-US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questions that do not have pre-coded options (answers). </a:t>
            </a:r>
          </a:p>
          <a:p>
            <a:pPr marL="914400" lvl="1" indent="-457200" algn="just">
              <a:buSzPct val="85000"/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Dichotomous questions: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Dichotomous questions have two possible answers like yes/no, true/false or agree/disagree responses. </a:t>
            </a:r>
          </a:p>
          <a:p>
            <a:pPr marL="914400" lvl="1" indent="-457200" algn="just">
              <a:buSzPct val="85000"/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Multiple-response questions: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questions has many probable answers.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Analyze and Interpret Data</a:t>
            </a:r>
            <a:endParaRPr lang="en-US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682625" lvl="1" indent="-225425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can be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one of the difficult task in research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of course the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crucial one to come up with research findings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2625" lvl="1" indent="-225425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researcher </a:t>
            </a:r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analyze using statistical techniques  and interprets the newly analyzed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suggests a conclusion.</a:t>
            </a:r>
          </a:p>
          <a:p>
            <a:pPr marL="682625" lvl="1" indent="-225425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 in mind that data analysis that suggests 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correlation between two variables can’t automatically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 interpreted as suggesting causality between those variables.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914400"/>
            <a:ext cx="8153400" cy="559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Depending on whether the research questions are answered or not,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researcher may be forced to cycle back to an earlier step in the process and begin again with a new research questions formulation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one of the self-correcting mechanisms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associated with the scientific method.</a:t>
            </a:r>
          </a:p>
          <a:p>
            <a:pPr marL="640080" lvl="1" indent="-237744" algn="just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Analyze the performance achieved:</a:t>
            </a:r>
          </a:p>
          <a:p>
            <a:pPr marL="886968" lvl="2" indent="-2286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performance measures such as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accuracy, recall, precision, etc.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610600" cy="580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Interpret</a:t>
            </a:r>
            <a:endParaRPr lang="en-US" sz="28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886968" lvl="2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performance registered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algorithms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datasets used</a:t>
            </a:r>
          </a:p>
          <a:p>
            <a:pPr marL="886968" lvl="2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Show clearly the </a:t>
            </a: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strength and weakness of the study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algorithms selected 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 Careful:</a:t>
            </a:r>
          </a:p>
          <a:p>
            <a:pPr marL="886968" lvl="2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to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admit to flaws in your methodology</a:t>
            </a:r>
          </a:p>
          <a:p>
            <a:pPr marL="886968" lvl="2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Don’t generalize without adequate support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Report everything:</a:t>
            </a:r>
          </a:p>
          <a:p>
            <a:pPr marL="886968" lvl="2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Procedures followed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achieved and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 marL="886968" lvl="2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that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others can replicate the experiment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build on your conclusions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8382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Communicate Results</a:t>
            </a:r>
          </a:p>
          <a:p>
            <a:pPr lvl="2" indent="-2286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should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community of fellow researchers and practitioners through.</a:t>
            </a:r>
          </a:p>
          <a:p>
            <a:pPr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</a:p>
          <a:p>
            <a:pPr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pPr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06902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990600" y="838200"/>
            <a:ext cx="7772400" cy="5106573"/>
          </a:xfrm>
          <a:prstGeom prst="wave">
            <a:avLst>
              <a:gd name="adj1" fmla="val 20000"/>
              <a:gd name="adj2" fmla="val 0"/>
            </a:avLst>
          </a:prstGeom>
          <a:ln w="9525" cap="flat" cmpd="sng" algn="ctr">
            <a:noFill/>
            <a:prstDash val="solid"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55000" dir="5400000" sy="-100000" algn="bl" rotWithShape="0"/>
          </a:effectLst>
          <a:scene3d>
            <a:camera prst="isometricOffAxis1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 </a:t>
            </a:r>
            <a:r>
              <a:rPr lang="en-US" sz="6000" b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End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of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Chapter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!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!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80718"/>
            <a:ext cx="8382000" cy="5696282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2800" i="1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is an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2800" i="1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ystematic</a:t>
            </a:r>
            <a:r>
              <a:rPr lang="en-US" sz="2800" i="1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 of Finding answers to Questions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Means  there is a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definite set of procedures and steps which you will follow.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There are certain things in the research process which are always done in order to get the most accurate results.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Means there is a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method in going about doing research.  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planned procedure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a spontaneous 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focused and limited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a specific scope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594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82000" cy="5638800"/>
          </a:xfrm>
        </p:spPr>
        <p:txBody>
          <a:bodyPr>
            <a:noAutofit/>
          </a:bodyPr>
          <a:lstStyle/>
          <a:p>
            <a:pPr marL="365760" lvl="2" indent="-283464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It is actually a voyage of discovery from the 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5760" lvl="2" indent="-283464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is an attempt 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 for truth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0" lvl="2" indent="-283464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Research = Re + Search</a:t>
            </a:r>
          </a:p>
          <a:p>
            <a:pPr marL="365760" lvl="2" indent="-283464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2" indent="-283464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research means a process of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observing the phenomena again and again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different dimensions and collects the data so as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draw some conclusions</a:t>
            </a:r>
          </a:p>
          <a:p>
            <a:pPr marL="365760" lvl="2" indent="-283464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2" indent="-283464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4613031" y="3178629"/>
            <a:ext cx="4191000" cy="457200"/>
          </a:xfrm>
          <a:prstGeom prst="borderCallout1">
            <a:avLst>
              <a:gd name="adj1" fmla="val 10425"/>
              <a:gd name="adj2" fmla="val 911"/>
              <a:gd name="adj3" fmla="val -12456"/>
              <a:gd name="adj4" fmla="val -117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To find out something,</a:t>
            </a:r>
            <a:endParaRPr lang="en-GB" sz="2400" dirty="0" smtClean="0"/>
          </a:p>
          <a:p>
            <a:pPr algn="ctr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1676400" y="3933371"/>
            <a:ext cx="4191000" cy="457200"/>
          </a:xfrm>
          <a:prstGeom prst="borderCallout1">
            <a:avLst>
              <a:gd name="adj1" fmla="val 10425"/>
              <a:gd name="adj2" fmla="val 911"/>
              <a:gd name="adj3" fmla="val -163104"/>
              <a:gd name="adj4" fmla="val 6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Re’ means again and again</a:t>
            </a:r>
            <a:endParaRPr lang="en-US" sz="2000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43088" cy="716280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research is not?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47800"/>
            <a:ext cx="8095488" cy="5410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5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is not only information gathering. </a:t>
            </a:r>
          </a:p>
          <a:p>
            <a:pPr marL="825246" lvl="1" indent="-28575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4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information from resources such as books or magazines isn’t research. </a:t>
            </a: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5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5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transformation of facts from one location to another. </a:t>
            </a:r>
          </a:p>
          <a:p>
            <a:pPr marL="825246" lvl="1" indent="-28575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4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Merely transporting facts from one resource to another doesn’t constitute research</a:t>
            </a:r>
            <a:r>
              <a:rPr lang="en-US" sz="4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25246" lvl="1" indent="-28575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45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4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new knowledge 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5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assembling reference materials, and referring statements properly do not add up to a true research. </a:t>
            </a:r>
          </a:p>
          <a:p>
            <a:pPr marL="858838" lvl="1" indent="-309563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45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4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new knowledge. </a:t>
            </a:r>
          </a:p>
          <a:p>
            <a:pPr marL="82296" marR="0" lvl="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5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mtClean="0"/>
              <a:t>Cont…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334000" cy="533400"/>
          </a:xfrm>
        </p:spPr>
        <p:txBody>
          <a:bodyPr>
            <a:normAutofit fontScale="90000"/>
          </a:bodyPr>
          <a:lstStyle/>
          <a:p>
            <a:pPr marL="571500" indent="-571500"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/>
              <a:t> </a:t>
            </a:r>
            <a:endParaRPr lang="en-US" sz="2800" b="1" dirty="0">
              <a:effectLst/>
              <a:latin typeface="Monotype Corsiva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545" y="990600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investigation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phenomena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expand </a:t>
            </a:r>
            <a:r>
              <a:rPr lang="en-US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knowledge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contribute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solving real-world problems.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observation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processes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new knowledge. It is also based on logical relationships not just beliefs.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the methods used to collect and analyze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explanation to “why the results are meaningful”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mtClean="0"/>
              <a:t>Cont…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152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Cont… 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E91B-E7DB-4F19-90CE-7C7AAA66E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95319"/>
            <a:ext cx="84225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doing a Research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discover answers</a:t>
            </a:r>
            <a:r>
              <a:rPr lang="en-US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questions through the 	application of scientific procedures,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contribution </a:t>
            </a:r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knowledge to mankind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truth </a:t>
            </a:r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hidden which has 	not been discovered as yet.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i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i="1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</a:t>
            </a:r>
            <a:r>
              <a:rPr lang="en-US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even </a:t>
            </a: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</a:t>
            </a:r>
            <a:r>
              <a:rPr lang="en-US" sz="32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gain familiarity with a phenomenon or to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new insights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(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research</a:t>
            </a:r>
            <a:r>
              <a:rPr 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5792</TotalTime>
  <Words>2224</Words>
  <Application>Microsoft Office PowerPoint</Application>
  <PresentationFormat>On-screen Show (4:3)</PresentationFormat>
  <Paragraphs>360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Solstice</vt:lpstr>
      <vt:lpstr>   Chapter 1  Research Methods and Technical Report Writing</vt:lpstr>
      <vt:lpstr>Outline</vt:lpstr>
      <vt:lpstr>Research Requires?</vt:lpstr>
      <vt:lpstr>  Introduction</vt:lpstr>
      <vt:lpstr>PowerPoint Presentation</vt:lpstr>
      <vt:lpstr>Cont…</vt:lpstr>
      <vt:lpstr>What research is not?</vt:lpstr>
      <vt:lpstr>  </vt:lpstr>
      <vt:lpstr>PowerPoint Presentation</vt:lpstr>
      <vt:lpstr>PowerPoint Presentation</vt:lpstr>
      <vt:lpstr> MOTIVATION IN RESEARCH </vt:lpstr>
      <vt:lpstr> TYPES OF RESEARCH</vt:lpstr>
      <vt:lpstr>Types of research based on purpose </vt:lpstr>
      <vt:lpstr>Basic research </vt:lpstr>
      <vt:lpstr>Applied research </vt:lpstr>
      <vt:lpstr>Types of research based on source of data </vt:lpstr>
      <vt:lpstr>Types of research based on how it is done </vt:lpstr>
      <vt:lpstr>Cont...</vt:lpstr>
      <vt:lpstr>Types of research based on how it is done</vt:lpstr>
      <vt:lpstr> </vt:lpstr>
      <vt:lpstr>  </vt:lpstr>
      <vt:lpstr>PowerPoint Presentation</vt:lpstr>
      <vt:lpstr>Research Approaches</vt:lpstr>
      <vt:lpstr>Qualitative</vt:lpstr>
      <vt:lpstr>Quantitative </vt:lpstr>
      <vt:lpstr>Qualities of a good research</vt:lpstr>
      <vt:lpstr>Research Methods versus Methodology</vt:lpstr>
      <vt:lpstr>Distinct characteristics of research processes</vt:lpstr>
      <vt:lpstr>Steps of the research process</vt:lpstr>
      <vt:lpstr>Cont…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684</cp:revision>
  <dcterms:created xsi:type="dcterms:W3CDTF">2010-11-21T01:06:19Z</dcterms:created>
  <dcterms:modified xsi:type="dcterms:W3CDTF">2024-03-31T21:23:14Z</dcterms:modified>
</cp:coreProperties>
</file>