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Nunito"/>
      <p:regular r:id="rId49"/>
      <p:bold r:id="rId50"/>
      <p:italic r:id="rId51"/>
      <p:boldItalic r:id="rId52"/>
    </p:embeddedFont>
    <p:embeddedFont>
      <p:font typeface="Maven Pro"/>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61">
          <p15:clr>
            <a:srgbClr val="747775"/>
          </p15:clr>
        </p15:guide>
        <p15:guide id="2" pos="2835">
          <p15:clr>
            <a:srgbClr val="747775"/>
          </p15:clr>
        </p15:guide>
        <p15:guide id="3" orient="horz" pos="850">
          <p15:clr>
            <a:srgbClr val="747775"/>
          </p15:clr>
        </p15:guide>
        <p15:guide id="4" pos="5257">
          <p15:clr>
            <a:srgbClr val="747775"/>
          </p15:clr>
        </p15:guide>
        <p15:guide id="5" pos="397">
          <p15:clr>
            <a:srgbClr val="747775"/>
          </p15:clr>
        </p15:guide>
        <p15:guide id="6" pos="397">
          <p15:clr>
            <a:srgbClr val="747775"/>
          </p15:clr>
        </p15:guide>
        <p15:guide id="7" orient="horz" pos="510">
          <p15:clr>
            <a:srgbClr val="747775"/>
          </p15:clr>
        </p15:guide>
        <p15:guide id="8" orient="horz" pos="850">
          <p15:clr>
            <a:srgbClr val="747775"/>
          </p15:clr>
        </p15:guide>
        <p15:guide id="9" pos="707">
          <p15:clr>
            <a:srgbClr val="747775"/>
          </p15:clr>
        </p15:guide>
        <p15:guide id="10" pos="70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61" orient="horz"/>
        <p:guide pos="2835"/>
        <p:guide pos="850" orient="horz"/>
        <p:guide pos="5257"/>
        <p:guide pos="397"/>
        <p:guide pos="397"/>
        <p:guide pos="510" orient="horz"/>
        <p:guide pos="850" orient="horz"/>
        <p:guide pos="707"/>
        <p:guide pos="70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MavenPro-regular.fntdata"/><Relationship Id="rId52"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84db4431b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84db4431b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4db4431b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84db4431b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84db4431b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84db4431b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84db4431b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84db4431b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85c9e4f5a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85c9e4f5a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85c9e4f5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85c9e4f5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85c9e4f5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85c9e4f5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85c9e4f5a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85c9e4f5a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85c9e4f5a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85c9e4f5a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85c9e4f5a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85c9e4f5a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7ce6838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7ce6838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85c9e4f5a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85c9e4f5a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85c9e4f5a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85c9e4f5a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85c9e4f5a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85c9e4f5a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85c9e4f5a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85c9e4f5a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85c9e4f5a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85c9e4f5a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85da77b8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85da77b8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85da77b8f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85da77b8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85da77b8f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85da77b8f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85da77b8f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85da77b8f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85da77b8f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85da77b8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7ce68382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e7ce68382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85da77b8f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85da77b8f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85da77b8f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85da77b8f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85da77b8f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85da77b8f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85da77b8f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85da77b8f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86fd8c035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86fd8c03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86fd8c03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86fd8c03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86fd8c03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86fd8c03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89a63d39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89a63d39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89a63d39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89a63d39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89a63d393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89a63d393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81fbc80e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81fbc80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89a63d393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89a63d393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89a63d393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89a63d393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81fbc80e1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81fbc80e1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8267a144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8267a144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84db4431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84db4431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84db4431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84db4431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84db4431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84db4431b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84db4431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84db4431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84db4431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84db4431b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8.png"/><Relationship Id="rId6"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9.png"/><Relationship Id="rId5"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47.png"/><Relationship Id="rId5"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5.png"/><Relationship Id="rId4" Type="http://schemas.openxmlformats.org/officeDocument/2006/relationships/image" Target="../media/image50.png"/><Relationship Id="rId5"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5.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8.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1.png"/><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4500000" y="3870125"/>
            <a:ext cx="3834300" cy="695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ru"/>
              <a:t>Upcode Software </a:t>
            </a:r>
            <a:endParaRPr/>
          </a:p>
          <a:p>
            <a:pPr indent="0" lvl="0" marL="0" rtl="0" algn="r">
              <a:spcBef>
                <a:spcPts val="0"/>
              </a:spcBef>
              <a:spcAft>
                <a:spcPts val="0"/>
              </a:spcAft>
              <a:buNone/>
            </a:pPr>
            <a:r>
              <a:rPr lang="ru"/>
              <a:t>Engineer </a:t>
            </a:r>
            <a:r>
              <a:rPr lang="ru"/>
              <a:t>Team</a:t>
            </a:r>
            <a:endParaRPr/>
          </a:p>
        </p:txBody>
      </p:sp>
      <p:sp>
        <p:nvSpPr>
          <p:cNvPr id="278" name="Google Shape;278;p13"/>
          <p:cNvSpPr txBox="1"/>
          <p:nvPr/>
        </p:nvSpPr>
        <p:spPr>
          <a:xfrm>
            <a:off x="2977550" y="456552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600">
                <a:solidFill>
                  <a:schemeClr val="lt1"/>
                </a:solidFill>
                <a:latin typeface="Nunito"/>
                <a:ea typeface="Nunito"/>
                <a:cs typeface="Nunito"/>
                <a:sym typeface="Nunito"/>
              </a:rPr>
              <a:t>-2023-</a:t>
            </a:r>
            <a:endParaRPr sz="1600">
              <a:solidFill>
                <a:schemeClr val="lt1"/>
              </a:solidFill>
              <a:latin typeface="Nunito"/>
              <a:ea typeface="Nunito"/>
              <a:cs typeface="Nunito"/>
              <a:sym typeface="Nunito"/>
            </a:endParaRPr>
          </a:p>
        </p:txBody>
      </p:sp>
      <p:sp>
        <p:nvSpPr>
          <p:cNvPr id="279" name="Google Shape;279;p13"/>
          <p:cNvSpPr txBox="1"/>
          <p:nvPr/>
        </p:nvSpPr>
        <p:spPr>
          <a:xfrm>
            <a:off x="630000" y="1452750"/>
            <a:ext cx="7210500" cy="19509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ru" sz="3600">
                <a:solidFill>
                  <a:srgbClr val="00FF00"/>
                </a:solidFill>
                <a:latin typeface="Nunito"/>
                <a:ea typeface="Nunito"/>
                <a:cs typeface="Nunito"/>
                <a:sym typeface="Nunito"/>
              </a:rPr>
              <a:t>Chapter-10:</a:t>
            </a:r>
            <a:endParaRPr b="1" sz="3600">
              <a:solidFill>
                <a:srgbClr val="00FF00"/>
              </a:solidFill>
              <a:latin typeface="Nunito"/>
              <a:ea typeface="Nunito"/>
              <a:cs typeface="Nunito"/>
              <a:sym typeface="Nunito"/>
            </a:endParaRPr>
          </a:p>
          <a:p>
            <a:pPr indent="0" lvl="0" marL="0" rtl="0" algn="l">
              <a:spcBef>
                <a:spcPts val="0"/>
              </a:spcBef>
              <a:spcAft>
                <a:spcPts val="0"/>
              </a:spcAft>
              <a:buNone/>
            </a:pPr>
            <a:r>
              <a:rPr b="1" lang="ru" sz="3600">
                <a:solidFill>
                  <a:srgbClr val="FFFFFF"/>
                </a:solidFill>
                <a:latin typeface="Nunito"/>
                <a:ea typeface="Nunito"/>
                <a:cs typeface="Nunito"/>
                <a:sym typeface="Nunito"/>
              </a:rPr>
              <a:t>Numbers Matter</a:t>
            </a:r>
            <a:endParaRPr b="1" sz="3600">
              <a:solidFill>
                <a:srgbClr val="00FF0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Initialize a final static variable:</a:t>
            </a:r>
            <a:endParaRPr sz="1400"/>
          </a:p>
        </p:txBody>
      </p:sp>
      <p:sp>
        <p:nvSpPr>
          <p:cNvPr id="349" name="Google Shape;349;p22"/>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Static and non-static parameters (8/n)</a:t>
            </a:r>
            <a:endParaRPr sz="2400">
              <a:solidFill>
                <a:srgbClr val="0B5394"/>
              </a:solidFill>
              <a:latin typeface="Nunito"/>
              <a:ea typeface="Nunito"/>
              <a:cs typeface="Nunito"/>
              <a:sym typeface="Nunito"/>
            </a:endParaRPr>
          </a:p>
        </p:txBody>
      </p:sp>
      <p:pic>
        <p:nvPicPr>
          <p:cNvPr id="350" name="Google Shape;350;p22"/>
          <p:cNvPicPr preferRelativeResize="0"/>
          <p:nvPr/>
        </p:nvPicPr>
        <p:blipFill>
          <a:blip r:embed="rId3">
            <a:alphaModFix/>
          </a:blip>
          <a:stretch>
            <a:fillRect/>
          </a:stretch>
        </p:blipFill>
        <p:spPr>
          <a:xfrm>
            <a:off x="1587574" y="1785800"/>
            <a:ext cx="2608800" cy="1368550"/>
          </a:xfrm>
          <a:prstGeom prst="rect">
            <a:avLst/>
          </a:prstGeom>
          <a:noFill/>
          <a:ln>
            <a:noFill/>
          </a:ln>
        </p:spPr>
      </p:pic>
      <p:pic>
        <p:nvPicPr>
          <p:cNvPr id="351" name="Google Shape;351;p22"/>
          <p:cNvPicPr preferRelativeResize="0"/>
          <p:nvPr/>
        </p:nvPicPr>
        <p:blipFill>
          <a:blip r:embed="rId4">
            <a:alphaModFix/>
          </a:blip>
          <a:stretch>
            <a:fillRect/>
          </a:stretch>
        </p:blipFill>
        <p:spPr>
          <a:xfrm>
            <a:off x="1789825" y="3154353"/>
            <a:ext cx="2710175" cy="1749295"/>
          </a:xfrm>
          <a:prstGeom prst="rect">
            <a:avLst/>
          </a:prstGeom>
          <a:noFill/>
          <a:ln>
            <a:noFill/>
          </a:ln>
        </p:spPr>
      </p:pic>
      <p:pic>
        <p:nvPicPr>
          <p:cNvPr id="352" name="Google Shape;352;p22"/>
          <p:cNvPicPr preferRelativeResize="0"/>
          <p:nvPr/>
        </p:nvPicPr>
        <p:blipFill>
          <a:blip r:embed="rId5">
            <a:alphaModFix/>
          </a:blip>
          <a:stretch>
            <a:fillRect/>
          </a:stretch>
        </p:blipFill>
        <p:spPr>
          <a:xfrm>
            <a:off x="4745400" y="1536675"/>
            <a:ext cx="2971800" cy="1104900"/>
          </a:xfrm>
          <a:prstGeom prst="rect">
            <a:avLst/>
          </a:prstGeom>
          <a:noFill/>
          <a:ln>
            <a:noFill/>
          </a:ln>
        </p:spPr>
      </p:pic>
      <p:pic>
        <p:nvPicPr>
          <p:cNvPr id="353" name="Google Shape;353;p22"/>
          <p:cNvPicPr preferRelativeResize="0"/>
          <p:nvPr/>
        </p:nvPicPr>
        <p:blipFill>
          <a:blip r:embed="rId6">
            <a:alphaModFix/>
          </a:blip>
          <a:stretch>
            <a:fillRect/>
          </a:stretch>
        </p:blipFill>
        <p:spPr>
          <a:xfrm>
            <a:off x="4966988" y="2828238"/>
            <a:ext cx="2847975" cy="147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3"/>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Final isn’t just for static variables...</a:t>
            </a:r>
            <a:endParaRPr sz="1400"/>
          </a:p>
        </p:txBody>
      </p:sp>
      <p:sp>
        <p:nvSpPr>
          <p:cNvPr id="359" name="Google Shape;359;p23"/>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Static and non-static parameters (9/n)</a:t>
            </a:r>
            <a:endParaRPr sz="2400">
              <a:solidFill>
                <a:srgbClr val="0B5394"/>
              </a:solidFill>
              <a:latin typeface="Nunito"/>
              <a:ea typeface="Nunito"/>
              <a:cs typeface="Nunito"/>
              <a:sym typeface="Nunito"/>
            </a:endParaRPr>
          </a:p>
        </p:txBody>
      </p:sp>
      <p:pic>
        <p:nvPicPr>
          <p:cNvPr id="360" name="Google Shape;360;p23"/>
          <p:cNvPicPr preferRelativeResize="0"/>
          <p:nvPr/>
        </p:nvPicPr>
        <p:blipFill>
          <a:blip r:embed="rId3">
            <a:alphaModFix/>
          </a:blip>
          <a:stretch>
            <a:fillRect/>
          </a:stretch>
        </p:blipFill>
        <p:spPr>
          <a:xfrm>
            <a:off x="1489475" y="2496999"/>
            <a:ext cx="3010525" cy="2363010"/>
          </a:xfrm>
          <a:prstGeom prst="rect">
            <a:avLst/>
          </a:prstGeom>
          <a:noFill/>
          <a:ln>
            <a:noFill/>
          </a:ln>
        </p:spPr>
      </p:pic>
      <p:sp>
        <p:nvSpPr>
          <p:cNvPr id="361" name="Google Shape;361;p23"/>
          <p:cNvSpPr/>
          <p:nvPr/>
        </p:nvSpPr>
        <p:spPr>
          <a:xfrm>
            <a:off x="1427950" y="1725875"/>
            <a:ext cx="2061900" cy="642000"/>
          </a:xfrm>
          <a:prstGeom prst="snip2DiagRect">
            <a:avLst>
              <a:gd fmla="val 0" name="adj1"/>
              <a:gd fmla="val 16667" name="adj2"/>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62" name="Google Shape;362;p23"/>
          <p:cNvPicPr preferRelativeResize="0"/>
          <p:nvPr/>
        </p:nvPicPr>
        <p:blipFill>
          <a:blip r:embed="rId4">
            <a:alphaModFix/>
          </a:blip>
          <a:stretch>
            <a:fillRect/>
          </a:stretch>
        </p:blipFill>
        <p:spPr>
          <a:xfrm>
            <a:off x="5093100" y="2826413"/>
            <a:ext cx="3143250" cy="1228725"/>
          </a:xfrm>
          <a:prstGeom prst="rect">
            <a:avLst/>
          </a:prstGeom>
          <a:noFill/>
          <a:ln>
            <a:noFill/>
          </a:ln>
        </p:spPr>
      </p:pic>
      <p:pic>
        <p:nvPicPr>
          <p:cNvPr id="363" name="Google Shape;363;p23"/>
          <p:cNvPicPr preferRelativeResize="0"/>
          <p:nvPr/>
        </p:nvPicPr>
        <p:blipFill>
          <a:blip r:embed="rId5">
            <a:alphaModFix/>
          </a:blip>
          <a:stretch>
            <a:fillRect/>
          </a:stretch>
        </p:blipFill>
        <p:spPr>
          <a:xfrm>
            <a:off x="1489475" y="1801425"/>
            <a:ext cx="1846163" cy="505200"/>
          </a:xfrm>
          <a:prstGeom prst="rect">
            <a:avLst/>
          </a:prstGeom>
          <a:noFill/>
          <a:ln>
            <a:noFill/>
          </a:ln>
        </p:spPr>
      </p:pic>
      <p:sp>
        <p:nvSpPr>
          <p:cNvPr id="364" name="Google Shape;364;p23"/>
          <p:cNvSpPr/>
          <p:nvPr/>
        </p:nvSpPr>
        <p:spPr>
          <a:xfrm>
            <a:off x="4992788" y="1767213"/>
            <a:ext cx="2061900" cy="642000"/>
          </a:xfrm>
          <a:prstGeom prst="snip2DiagRect">
            <a:avLst>
              <a:gd fmla="val 0" name="adj1"/>
              <a:gd fmla="val 16667" name="adj2"/>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65" name="Google Shape;365;p23"/>
          <p:cNvPicPr preferRelativeResize="0"/>
          <p:nvPr/>
        </p:nvPicPr>
        <p:blipFill>
          <a:blip r:embed="rId6">
            <a:alphaModFix/>
          </a:blip>
          <a:stretch>
            <a:fillRect/>
          </a:stretch>
        </p:blipFill>
        <p:spPr>
          <a:xfrm>
            <a:off x="5093100" y="1801425"/>
            <a:ext cx="1861263" cy="50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4"/>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Static and non-static parameters (10/n)</a:t>
            </a:r>
            <a:endParaRPr sz="2400">
              <a:solidFill>
                <a:srgbClr val="0B5394"/>
              </a:solidFill>
              <a:latin typeface="Nunito"/>
              <a:ea typeface="Nunito"/>
              <a:cs typeface="Nunito"/>
              <a:sym typeface="Nunito"/>
            </a:endParaRPr>
          </a:p>
        </p:txBody>
      </p:sp>
      <p:pic>
        <p:nvPicPr>
          <p:cNvPr id="371" name="Google Shape;371;p24"/>
          <p:cNvPicPr preferRelativeResize="0"/>
          <p:nvPr/>
        </p:nvPicPr>
        <p:blipFill>
          <a:blip r:embed="rId3">
            <a:alphaModFix/>
          </a:blip>
          <a:stretch>
            <a:fillRect/>
          </a:stretch>
        </p:blipFill>
        <p:spPr>
          <a:xfrm>
            <a:off x="1642500" y="3197225"/>
            <a:ext cx="2495550" cy="933450"/>
          </a:xfrm>
          <a:prstGeom prst="rect">
            <a:avLst/>
          </a:prstGeom>
          <a:noFill/>
          <a:ln>
            <a:noFill/>
          </a:ln>
        </p:spPr>
      </p:pic>
      <p:sp>
        <p:nvSpPr>
          <p:cNvPr id="372" name="Google Shape;372;p24"/>
          <p:cNvSpPr/>
          <p:nvPr/>
        </p:nvSpPr>
        <p:spPr>
          <a:xfrm>
            <a:off x="1369650" y="1602800"/>
            <a:ext cx="2768400" cy="1041900"/>
          </a:xfrm>
          <a:prstGeom prst="snip2DiagRect">
            <a:avLst>
              <a:gd fmla="val 0" name="adj1"/>
              <a:gd fmla="val 16667" name="adj2"/>
            </a:avLst>
          </a:prstGeom>
          <a:solidFill>
            <a:schemeClr val="lt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73" name="Google Shape;373;p24"/>
          <p:cNvPicPr preferRelativeResize="0"/>
          <p:nvPr/>
        </p:nvPicPr>
        <p:blipFill>
          <a:blip r:embed="rId4">
            <a:alphaModFix/>
          </a:blip>
          <a:stretch>
            <a:fillRect/>
          </a:stretch>
        </p:blipFill>
        <p:spPr>
          <a:xfrm>
            <a:off x="1577975" y="1638225"/>
            <a:ext cx="2407150" cy="898675"/>
          </a:xfrm>
          <a:prstGeom prst="rect">
            <a:avLst/>
          </a:prstGeom>
          <a:noFill/>
          <a:ln>
            <a:noFill/>
          </a:ln>
        </p:spPr>
      </p:pic>
      <p:pic>
        <p:nvPicPr>
          <p:cNvPr id="374" name="Google Shape;374;p24"/>
          <p:cNvPicPr preferRelativeResize="0"/>
          <p:nvPr/>
        </p:nvPicPr>
        <p:blipFill>
          <a:blip r:embed="rId5">
            <a:alphaModFix/>
          </a:blip>
          <a:stretch>
            <a:fillRect/>
          </a:stretch>
        </p:blipFill>
        <p:spPr>
          <a:xfrm>
            <a:off x="5485225" y="1602800"/>
            <a:ext cx="1953150" cy="3034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5"/>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Sometimes you want to treat a primitive like an object. For example, in all versions of Java prior to 5.0, you cannot put a primitive directly into a collection like ArrayList or HashMap:</a:t>
            </a:r>
            <a:endParaRPr sz="1400"/>
          </a:p>
        </p:txBody>
      </p:sp>
      <p:sp>
        <p:nvSpPr>
          <p:cNvPr id="380" name="Google Shape;380;p25"/>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Wrapping a primitive. (1/n)</a:t>
            </a:r>
            <a:endParaRPr sz="2400">
              <a:solidFill>
                <a:srgbClr val="0B5394"/>
              </a:solidFill>
              <a:latin typeface="Nunito"/>
              <a:ea typeface="Nunito"/>
              <a:cs typeface="Nunito"/>
              <a:sym typeface="Nunito"/>
            </a:endParaRPr>
          </a:p>
        </p:txBody>
      </p:sp>
      <p:pic>
        <p:nvPicPr>
          <p:cNvPr id="381" name="Google Shape;381;p25"/>
          <p:cNvPicPr preferRelativeResize="0"/>
          <p:nvPr/>
        </p:nvPicPr>
        <p:blipFill>
          <a:blip r:embed="rId3">
            <a:alphaModFix/>
          </a:blip>
          <a:stretch>
            <a:fillRect/>
          </a:stretch>
        </p:blipFill>
        <p:spPr>
          <a:xfrm>
            <a:off x="2603762" y="2447778"/>
            <a:ext cx="3936475" cy="147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6"/>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There’s a wrapper class for every primitive type, and since the wrapper classes are in the java. lang package, you don’t need to import them. </a:t>
            </a:r>
            <a:endParaRPr sz="1400"/>
          </a:p>
          <a:p>
            <a:pPr indent="-317500" lvl="0" marL="457200" rtl="0" algn="l">
              <a:spcBef>
                <a:spcPts val="0"/>
              </a:spcBef>
              <a:spcAft>
                <a:spcPts val="0"/>
              </a:spcAft>
              <a:buSzPts val="1400"/>
              <a:buChar char="●"/>
            </a:pPr>
            <a:r>
              <a:rPr lang="ru" sz="1400"/>
              <a:t>You can recognize wrapper classes because each one is named after the primitive type it wraps, but with the first letter capitalized to follow the class naming convention.</a:t>
            </a:r>
            <a:endParaRPr sz="1400"/>
          </a:p>
        </p:txBody>
      </p:sp>
      <p:sp>
        <p:nvSpPr>
          <p:cNvPr id="387" name="Google Shape;387;p26"/>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Wrapping a primitive. (2/n)</a:t>
            </a:r>
            <a:endParaRPr sz="2400">
              <a:solidFill>
                <a:srgbClr val="0B5394"/>
              </a:solidFill>
              <a:latin typeface="Nunito"/>
              <a:ea typeface="Nunito"/>
              <a:cs typeface="Nunito"/>
              <a:sym typeface="Nunito"/>
            </a:endParaRPr>
          </a:p>
        </p:txBody>
      </p:sp>
      <p:pic>
        <p:nvPicPr>
          <p:cNvPr id="388" name="Google Shape;388;p26"/>
          <p:cNvPicPr preferRelativeResize="0"/>
          <p:nvPr/>
        </p:nvPicPr>
        <p:blipFill>
          <a:blip r:embed="rId3">
            <a:alphaModFix/>
          </a:blip>
          <a:stretch>
            <a:fillRect/>
          </a:stretch>
        </p:blipFill>
        <p:spPr>
          <a:xfrm>
            <a:off x="3037900" y="2865600"/>
            <a:ext cx="2924175" cy="171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7"/>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When you need to treat a primitive like an object, wrap it. If you’re using any version of Java before 5.0, you’ll do this when you need to store a primitive value inside a collection like ArrayList or HashMap.</a:t>
            </a:r>
            <a:endParaRPr sz="1400"/>
          </a:p>
        </p:txBody>
      </p:sp>
      <p:sp>
        <p:nvSpPr>
          <p:cNvPr id="394" name="Google Shape;394;p27"/>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Wrapping a primitive. (3/n)</a:t>
            </a:r>
            <a:endParaRPr sz="2400">
              <a:solidFill>
                <a:srgbClr val="0B5394"/>
              </a:solidFill>
              <a:latin typeface="Nunito"/>
              <a:ea typeface="Nunito"/>
              <a:cs typeface="Nunito"/>
              <a:sym typeface="Nunito"/>
            </a:endParaRPr>
          </a:p>
        </p:txBody>
      </p:sp>
      <p:pic>
        <p:nvPicPr>
          <p:cNvPr id="395" name="Google Shape;395;p27"/>
          <p:cNvPicPr preferRelativeResize="0"/>
          <p:nvPr/>
        </p:nvPicPr>
        <p:blipFill>
          <a:blip r:embed="rId3">
            <a:alphaModFix/>
          </a:blip>
          <a:stretch>
            <a:fillRect/>
          </a:stretch>
        </p:blipFill>
        <p:spPr>
          <a:xfrm>
            <a:off x="6621538" y="2259500"/>
            <a:ext cx="1724025" cy="1428750"/>
          </a:xfrm>
          <a:prstGeom prst="rect">
            <a:avLst/>
          </a:prstGeom>
          <a:noFill/>
          <a:ln>
            <a:noFill/>
          </a:ln>
        </p:spPr>
      </p:pic>
      <p:pic>
        <p:nvPicPr>
          <p:cNvPr id="396" name="Google Shape;396;p27"/>
          <p:cNvPicPr preferRelativeResize="0"/>
          <p:nvPr/>
        </p:nvPicPr>
        <p:blipFill>
          <a:blip r:embed="rId4">
            <a:alphaModFix/>
          </a:blip>
          <a:stretch>
            <a:fillRect/>
          </a:stretch>
        </p:blipFill>
        <p:spPr>
          <a:xfrm>
            <a:off x="2050500" y="2565463"/>
            <a:ext cx="3657600" cy="1876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8"/>
          <p:cNvSpPr txBox="1"/>
          <p:nvPr>
            <p:ph idx="1" type="body"/>
          </p:nvPr>
        </p:nvSpPr>
        <p:spPr>
          <a:xfrm>
            <a:off x="1114675" y="1350000"/>
            <a:ext cx="7230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An ArrayList of primitive ints.</a:t>
            </a:r>
            <a:endParaRPr sz="1400"/>
          </a:p>
        </p:txBody>
      </p:sp>
      <p:sp>
        <p:nvSpPr>
          <p:cNvPr id="402" name="Google Shape;402;p28"/>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Wrapping a primitive. (4/n)</a:t>
            </a:r>
            <a:endParaRPr sz="2400">
              <a:solidFill>
                <a:srgbClr val="0B5394"/>
              </a:solidFill>
              <a:latin typeface="Nunito"/>
              <a:ea typeface="Nunito"/>
              <a:cs typeface="Nunito"/>
              <a:sym typeface="Nunito"/>
            </a:endParaRPr>
          </a:p>
        </p:txBody>
      </p:sp>
      <p:pic>
        <p:nvPicPr>
          <p:cNvPr id="403" name="Google Shape;403;p28"/>
          <p:cNvPicPr preferRelativeResize="0"/>
          <p:nvPr/>
        </p:nvPicPr>
        <p:blipFill>
          <a:blip r:embed="rId3">
            <a:alphaModFix/>
          </a:blip>
          <a:stretch>
            <a:fillRect/>
          </a:stretch>
        </p:blipFill>
        <p:spPr>
          <a:xfrm>
            <a:off x="1833000" y="2072100"/>
            <a:ext cx="5334000" cy="226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9"/>
          <p:cNvSpPr txBox="1"/>
          <p:nvPr>
            <p:ph type="title"/>
          </p:nvPr>
        </p:nvSpPr>
        <p:spPr>
          <a:xfrm>
            <a:off x="1129250" y="810000"/>
            <a:ext cx="72162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Blurring the line between primitive and object.</a:t>
            </a:r>
            <a:endParaRPr b="0" sz="2420">
              <a:solidFill>
                <a:srgbClr val="0B5394"/>
              </a:solidFill>
              <a:latin typeface="Nunito"/>
              <a:ea typeface="Nunito"/>
              <a:cs typeface="Nunito"/>
              <a:sym typeface="Nunito"/>
            </a:endParaRPr>
          </a:p>
        </p:txBody>
      </p:sp>
      <p:sp>
        <p:nvSpPr>
          <p:cNvPr id="409" name="Google Shape;409;p29"/>
          <p:cNvSpPr txBox="1"/>
          <p:nvPr>
            <p:ph idx="1" type="body"/>
          </p:nvPr>
        </p:nvSpPr>
        <p:spPr>
          <a:xfrm>
            <a:off x="1129250" y="1350000"/>
            <a:ext cx="72162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The autoboxing feature added to Java 5.0 does the conversion from primitive to wrapper object automatically!</a:t>
            </a:r>
            <a:endParaRPr sz="1400"/>
          </a:p>
        </p:txBody>
      </p:sp>
      <p:pic>
        <p:nvPicPr>
          <p:cNvPr id="410" name="Google Shape;410;p29"/>
          <p:cNvPicPr preferRelativeResize="0"/>
          <p:nvPr/>
        </p:nvPicPr>
        <p:blipFill>
          <a:blip r:embed="rId3">
            <a:alphaModFix/>
          </a:blip>
          <a:stretch>
            <a:fillRect/>
          </a:stretch>
        </p:blipFill>
        <p:spPr>
          <a:xfrm>
            <a:off x="1766325" y="2127875"/>
            <a:ext cx="5467350" cy="2114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0"/>
          <p:cNvSpPr txBox="1"/>
          <p:nvPr>
            <p:ph type="title"/>
          </p:nvPr>
        </p:nvSpPr>
        <p:spPr>
          <a:xfrm>
            <a:off x="1129250" y="810000"/>
            <a:ext cx="72162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Autoboxing works almost everywhere.</a:t>
            </a:r>
            <a:endParaRPr b="0" sz="2420">
              <a:solidFill>
                <a:srgbClr val="0B5394"/>
              </a:solidFill>
              <a:latin typeface="Nunito"/>
              <a:ea typeface="Nunito"/>
              <a:cs typeface="Nunito"/>
              <a:sym typeface="Nunito"/>
            </a:endParaRPr>
          </a:p>
        </p:txBody>
      </p:sp>
      <p:sp>
        <p:nvSpPr>
          <p:cNvPr id="416" name="Google Shape;416;p30"/>
          <p:cNvSpPr txBox="1"/>
          <p:nvPr>
            <p:ph idx="1" type="body"/>
          </p:nvPr>
        </p:nvSpPr>
        <p:spPr>
          <a:xfrm>
            <a:off x="1129250" y="1350000"/>
            <a:ext cx="72162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Autoboxing lets you do more than just the obvious wrapping and unwrapping to use primitives in a collection... it also lets you use either a primitive or its wrapper type virtually anywhere one or the other is expected. </a:t>
            </a:r>
            <a:endParaRPr sz="1400"/>
          </a:p>
          <a:p>
            <a:pPr indent="-317500" lvl="1" marL="914400" rtl="0" algn="l">
              <a:spcBef>
                <a:spcPts val="0"/>
              </a:spcBef>
              <a:spcAft>
                <a:spcPts val="0"/>
              </a:spcAft>
              <a:buSzPts val="1400"/>
              <a:buChar char="○"/>
            </a:pPr>
            <a:r>
              <a:rPr b="1" lang="ru" sz="1400"/>
              <a:t>Method arguments.</a:t>
            </a:r>
            <a:endParaRPr b="1" sz="1400"/>
          </a:p>
          <a:p>
            <a:pPr indent="-317500" lvl="1" marL="914400" rtl="0" algn="l">
              <a:spcBef>
                <a:spcPts val="0"/>
              </a:spcBef>
              <a:spcAft>
                <a:spcPts val="0"/>
              </a:spcAft>
              <a:buSzPts val="1400"/>
              <a:buChar char="○"/>
            </a:pPr>
            <a:r>
              <a:rPr b="1" lang="ru" sz="1400"/>
              <a:t>Return values.</a:t>
            </a:r>
            <a:endParaRPr b="1" sz="1400"/>
          </a:p>
          <a:p>
            <a:pPr indent="-317500" lvl="1" marL="914400" rtl="0" algn="l">
              <a:spcBef>
                <a:spcPts val="0"/>
              </a:spcBef>
              <a:spcAft>
                <a:spcPts val="0"/>
              </a:spcAft>
              <a:buSzPts val="1400"/>
              <a:buChar char="○"/>
            </a:pPr>
            <a:r>
              <a:rPr b="1" lang="ru" sz="1400"/>
              <a:t>Boolean expressions.</a:t>
            </a:r>
            <a:endParaRPr b="1" sz="1400"/>
          </a:p>
          <a:p>
            <a:pPr indent="-317500" lvl="1" marL="914400" rtl="0" algn="l">
              <a:spcBef>
                <a:spcPts val="0"/>
              </a:spcBef>
              <a:spcAft>
                <a:spcPts val="0"/>
              </a:spcAft>
              <a:buSzPts val="1400"/>
              <a:buChar char="○"/>
            </a:pPr>
            <a:r>
              <a:rPr b="1" lang="ru" sz="1400"/>
              <a:t>Operations on numbers.</a:t>
            </a:r>
            <a:endParaRPr b="1" sz="1400"/>
          </a:p>
          <a:p>
            <a:pPr indent="-317500" lvl="1" marL="914400" rtl="0" algn="l">
              <a:spcBef>
                <a:spcPts val="0"/>
              </a:spcBef>
              <a:spcAft>
                <a:spcPts val="0"/>
              </a:spcAft>
              <a:buSzPts val="1400"/>
              <a:buChar char="○"/>
            </a:pPr>
            <a:r>
              <a:rPr b="1" lang="ru" sz="1400"/>
              <a:t>Assignments.</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1"/>
          <p:cNvSpPr txBox="1"/>
          <p:nvPr>
            <p:ph idx="1" type="body"/>
          </p:nvPr>
        </p:nvSpPr>
        <p:spPr>
          <a:xfrm>
            <a:off x="1129250" y="1350000"/>
            <a:ext cx="72162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ru" sz="1400"/>
              <a:t>Method arguments.</a:t>
            </a:r>
            <a:endParaRPr b="1" sz="1400"/>
          </a:p>
          <a:p>
            <a:pPr indent="-304800" lvl="1" marL="914400" rtl="0" algn="l">
              <a:spcBef>
                <a:spcPts val="0"/>
              </a:spcBef>
              <a:spcAft>
                <a:spcPts val="0"/>
              </a:spcAft>
              <a:buSzPts val="1200"/>
              <a:buChar char="○"/>
            </a:pPr>
            <a:r>
              <a:rPr lang="ru" sz="1400"/>
              <a:t>If a method takes a wrapper type, you can pass a reference to a wrapper or a primitive of the matching type. And of course the reverse is true—if a method takes a primitive, you can pass in either a compatible primitive or a reference to a wrapper of that primitive type.</a:t>
            </a:r>
            <a:endParaRPr sz="1400"/>
          </a:p>
          <a:p>
            <a:pPr indent="0" lvl="0" marL="914400" rtl="0" algn="l">
              <a:spcBef>
                <a:spcPts val="1200"/>
              </a:spcBef>
              <a:spcAft>
                <a:spcPts val="1200"/>
              </a:spcAft>
              <a:buNone/>
            </a:pPr>
            <a:r>
              <a:t/>
            </a:r>
            <a:endParaRPr sz="1400"/>
          </a:p>
        </p:txBody>
      </p:sp>
      <p:sp>
        <p:nvSpPr>
          <p:cNvPr id="422" name="Google Shape;422;p31"/>
          <p:cNvSpPr txBox="1"/>
          <p:nvPr>
            <p:ph type="title"/>
          </p:nvPr>
        </p:nvSpPr>
        <p:spPr>
          <a:xfrm>
            <a:off x="1129250" y="810000"/>
            <a:ext cx="72162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Autoboxing works almost everywhere. </a:t>
            </a:r>
            <a:r>
              <a:rPr b="0" lang="ru" sz="2420">
                <a:solidFill>
                  <a:srgbClr val="0B5394"/>
                </a:solidFill>
                <a:latin typeface="Nunito"/>
                <a:ea typeface="Nunito"/>
                <a:cs typeface="Nunito"/>
                <a:sym typeface="Nunito"/>
              </a:rPr>
              <a:t>(Method )</a:t>
            </a:r>
            <a:endParaRPr b="0" sz="2420">
              <a:solidFill>
                <a:srgbClr val="0B5394"/>
              </a:solidFill>
              <a:latin typeface="Nunito"/>
              <a:ea typeface="Nunito"/>
              <a:cs typeface="Nunito"/>
              <a:sym typeface="Nunito"/>
            </a:endParaRPr>
          </a:p>
        </p:txBody>
      </p:sp>
      <p:pic>
        <p:nvPicPr>
          <p:cNvPr id="423" name="Google Shape;423;p31"/>
          <p:cNvPicPr preferRelativeResize="0"/>
          <p:nvPr/>
        </p:nvPicPr>
        <p:blipFill>
          <a:blip r:embed="rId3">
            <a:alphaModFix/>
          </a:blip>
          <a:stretch>
            <a:fillRect/>
          </a:stretch>
        </p:blipFill>
        <p:spPr>
          <a:xfrm>
            <a:off x="3033150" y="3138188"/>
            <a:ext cx="2933700" cy="128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123675" y="810000"/>
            <a:ext cx="67956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0B5394"/>
                </a:solidFill>
                <a:latin typeface="Nunito"/>
                <a:ea typeface="Nunito"/>
                <a:cs typeface="Nunito"/>
                <a:sym typeface="Nunito"/>
              </a:rPr>
              <a:t>CONTENT</a:t>
            </a:r>
            <a:endParaRPr sz="2400">
              <a:solidFill>
                <a:srgbClr val="0B5394"/>
              </a:solidFill>
              <a:latin typeface="Nunito"/>
              <a:ea typeface="Nunito"/>
              <a:cs typeface="Nunito"/>
              <a:sym typeface="Nunito"/>
            </a:endParaRPr>
          </a:p>
        </p:txBody>
      </p:sp>
      <p:sp>
        <p:nvSpPr>
          <p:cNvPr id="285" name="Google Shape;285;p14"/>
          <p:cNvSpPr txBox="1"/>
          <p:nvPr>
            <p:ph idx="1" type="body"/>
          </p:nvPr>
        </p:nvSpPr>
        <p:spPr>
          <a:xfrm>
            <a:off x="1123675" y="1350000"/>
            <a:ext cx="72105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ru" sz="1400"/>
              <a:t>Static and non-static parameters.</a:t>
            </a:r>
            <a:endParaRPr sz="1400"/>
          </a:p>
          <a:p>
            <a:pPr indent="-317500" lvl="0" marL="457200" rtl="0" algn="l">
              <a:spcBef>
                <a:spcPts val="0"/>
              </a:spcBef>
              <a:spcAft>
                <a:spcPts val="0"/>
              </a:spcAft>
              <a:buSzPts val="1400"/>
              <a:buAutoNum type="arabicPeriod"/>
            </a:pPr>
            <a:r>
              <a:rPr lang="ru" sz="1400"/>
              <a:t>Wrapping a primitive.</a:t>
            </a:r>
            <a:endParaRPr sz="1400"/>
          </a:p>
          <a:p>
            <a:pPr indent="-317500" lvl="0" marL="457200" rtl="0" algn="l">
              <a:spcBef>
                <a:spcPts val="0"/>
              </a:spcBef>
              <a:spcAft>
                <a:spcPts val="0"/>
              </a:spcAft>
              <a:buSzPts val="1400"/>
              <a:buAutoNum type="arabicPeriod"/>
            </a:pPr>
            <a:r>
              <a:rPr lang="ru" sz="1400"/>
              <a:t>Autoboxing: blurring the line between primitive and object.</a:t>
            </a:r>
            <a:endParaRPr sz="1400"/>
          </a:p>
          <a:p>
            <a:pPr indent="-317500" lvl="0" marL="457200" rtl="0" algn="l">
              <a:spcBef>
                <a:spcPts val="0"/>
              </a:spcBef>
              <a:spcAft>
                <a:spcPts val="0"/>
              </a:spcAft>
              <a:buSzPts val="1400"/>
              <a:buAutoNum type="arabicPeriod"/>
            </a:pPr>
            <a:r>
              <a:rPr lang="ru" sz="1400"/>
              <a:t>Autoboxing works almost everywhere.</a:t>
            </a:r>
            <a:endParaRPr sz="1400"/>
          </a:p>
          <a:p>
            <a:pPr indent="-317500" lvl="0" marL="457200" rtl="0" algn="l">
              <a:spcBef>
                <a:spcPts val="0"/>
              </a:spcBef>
              <a:spcAft>
                <a:spcPts val="0"/>
              </a:spcAft>
              <a:buSzPts val="1400"/>
              <a:buAutoNum type="arabicPeriod"/>
            </a:pPr>
            <a:r>
              <a:rPr lang="ru" sz="1400"/>
              <a:t>Wrappers have static utility methods too! </a:t>
            </a:r>
            <a:endParaRPr sz="1400"/>
          </a:p>
          <a:p>
            <a:pPr indent="-317500" lvl="0" marL="457200" rtl="0" algn="l">
              <a:spcBef>
                <a:spcPts val="0"/>
              </a:spcBef>
              <a:spcAft>
                <a:spcPts val="0"/>
              </a:spcAft>
              <a:buSzPts val="1400"/>
              <a:buAutoNum type="arabicPeriod"/>
            </a:pPr>
            <a:r>
              <a:rPr lang="ru" sz="1400"/>
              <a:t>Primitive number into a String.</a:t>
            </a:r>
            <a:endParaRPr sz="1400"/>
          </a:p>
          <a:p>
            <a:pPr indent="-317500" lvl="0" marL="457200" rtl="0" algn="l">
              <a:spcBef>
                <a:spcPts val="0"/>
              </a:spcBef>
              <a:spcAft>
                <a:spcPts val="0"/>
              </a:spcAft>
              <a:buSzPts val="1400"/>
              <a:buAutoNum type="arabicPeriod"/>
            </a:pPr>
            <a:r>
              <a:rPr lang="ru" sz="1400"/>
              <a:t>Number formatting.</a:t>
            </a:r>
            <a:endParaRPr sz="1400"/>
          </a:p>
          <a:p>
            <a:pPr indent="-317500" lvl="0" marL="457200" rtl="0" algn="l">
              <a:spcBef>
                <a:spcPts val="0"/>
              </a:spcBef>
              <a:spcAft>
                <a:spcPts val="0"/>
              </a:spcAft>
              <a:buSzPts val="1400"/>
              <a:buAutoNum type="arabicPeriod"/>
            </a:pPr>
            <a:r>
              <a:rPr lang="ru" sz="1400"/>
              <a:t>What about dates ?</a:t>
            </a:r>
            <a:endParaRPr sz="1400"/>
          </a:p>
          <a:p>
            <a:pPr indent="-317500" lvl="0" marL="457200" rtl="0" algn="l">
              <a:lnSpc>
                <a:spcPct val="100000"/>
              </a:lnSpc>
              <a:spcBef>
                <a:spcPts val="0"/>
              </a:spcBef>
              <a:spcAft>
                <a:spcPts val="0"/>
              </a:spcAft>
              <a:buSzPts val="1400"/>
              <a:buAutoNum type="arabicPeriod"/>
            </a:pPr>
            <a:r>
              <a:rPr lang="ru" sz="1400"/>
              <a:t>What about Calendar Api?</a:t>
            </a:r>
            <a:endParaRPr sz="1400"/>
          </a:p>
          <a:p>
            <a:pPr indent="-317500" lvl="0" marL="457200" rtl="0" algn="l">
              <a:lnSpc>
                <a:spcPct val="100000"/>
              </a:lnSpc>
              <a:spcBef>
                <a:spcPts val="0"/>
              </a:spcBef>
              <a:spcAft>
                <a:spcPts val="0"/>
              </a:spcAft>
              <a:buSzPts val="1400"/>
              <a:buAutoNum type="arabicPeriod"/>
            </a:pPr>
            <a:r>
              <a:rPr lang="ru" sz="1400"/>
              <a:t>Static import.</a:t>
            </a:r>
            <a:endParaRPr sz="1400"/>
          </a:p>
          <a:p>
            <a:pPr indent="0" lvl="0" marL="0" rtl="0" algn="l">
              <a:spcBef>
                <a:spcPts val="0"/>
              </a:spcBef>
              <a:spcAft>
                <a:spcPts val="12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ph idx="1" type="body"/>
          </p:nvPr>
        </p:nvSpPr>
        <p:spPr>
          <a:xfrm>
            <a:off x="1129250" y="1350000"/>
            <a:ext cx="72162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ru" sz="1400"/>
              <a:t>Return values.</a:t>
            </a:r>
            <a:endParaRPr b="1" sz="1400"/>
          </a:p>
          <a:p>
            <a:pPr indent="-317500" lvl="1" marL="914400" rtl="0" algn="l">
              <a:spcBef>
                <a:spcPts val="0"/>
              </a:spcBef>
              <a:spcAft>
                <a:spcPts val="0"/>
              </a:spcAft>
              <a:buSzPts val="1400"/>
              <a:buChar char="○"/>
            </a:pPr>
            <a:r>
              <a:rPr lang="ru" sz="1400"/>
              <a:t> If a method declares a primitive return type, you can return either a compatible primitive or a reference to the wrapper of that primitive type. And if a method declares a wrapper return type, you can return either a reference to the wrapper type or a primitive of the matching type.</a:t>
            </a:r>
            <a:endParaRPr sz="1400"/>
          </a:p>
        </p:txBody>
      </p:sp>
      <p:sp>
        <p:nvSpPr>
          <p:cNvPr id="429" name="Google Shape;429;p32"/>
          <p:cNvSpPr txBox="1"/>
          <p:nvPr>
            <p:ph type="title"/>
          </p:nvPr>
        </p:nvSpPr>
        <p:spPr>
          <a:xfrm>
            <a:off x="1129250" y="810000"/>
            <a:ext cx="72162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Autoboxing works almost everywhere. (</a:t>
            </a:r>
            <a:r>
              <a:rPr b="0" lang="ru" sz="2400">
                <a:solidFill>
                  <a:srgbClr val="0B5394"/>
                </a:solidFill>
                <a:latin typeface="Nunito"/>
                <a:ea typeface="Nunito"/>
                <a:cs typeface="Nunito"/>
                <a:sym typeface="Nunito"/>
              </a:rPr>
              <a:t>Return</a:t>
            </a:r>
            <a:r>
              <a:rPr b="0" lang="ru" sz="2420">
                <a:solidFill>
                  <a:srgbClr val="0B5394"/>
                </a:solidFill>
                <a:latin typeface="Nunito"/>
                <a:ea typeface="Nunito"/>
                <a:cs typeface="Nunito"/>
                <a:sym typeface="Nunito"/>
              </a:rPr>
              <a:t>)</a:t>
            </a:r>
            <a:endParaRPr b="0" sz="2420">
              <a:solidFill>
                <a:srgbClr val="0B5394"/>
              </a:solidFill>
              <a:latin typeface="Nunito"/>
              <a:ea typeface="Nunito"/>
              <a:cs typeface="Nunito"/>
              <a:sym typeface="Nunito"/>
            </a:endParaRPr>
          </a:p>
        </p:txBody>
      </p:sp>
      <p:pic>
        <p:nvPicPr>
          <p:cNvPr id="430" name="Google Shape;430;p32"/>
          <p:cNvPicPr preferRelativeResize="0"/>
          <p:nvPr/>
        </p:nvPicPr>
        <p:blipFill>
          <a:blip r:embed="rId3">
            <a:alphaModFix/>
          </a:blip>
          <a:stretch>
            <a:fillRect/>
          </a:stretch>
        </p:blipFill>
        <p:spPr>
          <a:xfrm>
            <a:off x="3412775" y="3105002"/>
            <a:ext cx="2174434" cy="1755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3"/>
          <p:cNvSpPr txBox="1"/>
          <p:nvPr>
            <p:ph idx="1" type="body"/>
          </p:nvPr>
        </p:nvSpPr>
        <p:spPr>
          <a:xfrm>
            <a:off x="1123675" y="1350000"/>
            <a:ext cx="72162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ru" sz="1400"/>
              <a:t>Boolean expressions.</a:t>
            </a:r>
            <a:endParaRPr b="1" sz="1400"/>
          </a:p>
          <a:p>
            <a:pPr indent="-317500" lvl="1" marL="914400" rtl="0" algn="l">
              <a:spcBef>
                <a:spcPts val="0"/>
              </a:spcBef>
              <a:spcAft>
                <a:spcPts val="0"/>
              </a:spcAft>
              <a:buSzPts val="1400"/>
              <a:buChar char="○"/>
            </a:pPr>
            <a:r>
              <a:rPr lang="ru" sz="1400"/>
              <a:t> Any place a boolean value is expected, you can use either an expression that evaluates to a boolean (4 &gt; 2), or a primitive boolean, or a reference to a Boolean wrapper.</a:t>
            </a:r>
            <a:endParaRPr sz="1400"/>
          </a:p>
        </p:txBody>
      </p:sp>
      <p:sp>
        <p:nvSpPr>
          <p:cNvPr id="436" name="Google Shape;436;p33"/>
          <p:cNvSpPr txBox="1"/>
          <p:nvPr>
            <p:ph type="title"/>
          </p:nvPr>
        </p:nvSpPr>
        <p:spPr>
          <a:xfrm>
            <a:off x="1129250" y="810000"/>
            <a:ext cx="72162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Autoboxing works almost everywhere. (</a:t>
            </a:r>
            <a:r>
              <a:rPr b="0" lang="ru" sz="2420">
                <a:solidFill>
                  <a:srgbClr val="0B5394"/>
                </a:solidFill>
                <a:latin typeface="Nunito"/>
                <a:ea typeface="Nunito"/>
                <a:cs typeface="Nunito"/>
                <a:sym typeface="Nunito"/>
              </a:rPr>
              <a:t>Boolean</a:t>
            </a:r>
            <a:r>
              <a:rPr b="0" lang="ru" sz="2420">
                <a:solidFill>
                  <a:srgbClr val="0B5394"/>
                </a:solidFill>
                <a:latin typeface="Nunito"/>
                <a:ea typeface="Nunito"/>
                <a:cs typeface="Nunito"/>
                <a:sym typeface="Nunito"/>
              </a:rPr>
              <a:t>)</a:t>
            </a:r>
            <a:endParaRPr b="0" sz="2420">
              <a:solidFill>
                <a:srgbClr val="0B5394"/>
              </a:solidFill>
              <a:latin typeface="Nunito"/>
              <a:ea typeface="Nunito"/>
              <a:cs typeface="Nunito"/>
              <a:sym typeface="Nunito"/>
            </a:endParaRPr>
          </a:p>
        </p:txBody>
      </p:sp>
      <p:pic>
        <p:nvPicPr>
          <p:cNvPr id="437" name="Google Shape;437;p33"/>
          <p:cNvPicPr preferRelativeResize="0"/>
          <p:nvPr/>
        </p:nvPicPr>
        <p:blipFill>
          <a:blip r:embed="rId3">
            <a:alphaModFix/>
          </a:blip>
          <a:stretch>
            <a:fillRect/>
          </a:stretch>
        </p:blipFill>
        <p:spPr>
          <a:xfrm>
            <a:off x="2995050" y="3105000"/>
            <a:ext cx="3009900" cy="1581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4"/>
          <p:cNvSpPr txBox="1"/>
          <p:nvPr>
            <p:ph idx="1" type="body"/>
          </p:nvPr>
        </p:nvSpPr>
        <p:spPr>
          <a:xfrm>
            <a:off x="1129250" y="1350000"/>
            <a:ext cx="72162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ru" sz="1400"/>
              <a:t>Operations on numbers.</a:t>
            </a:r>
            <a:endParaRPr b="1" sz="1400"/>
          </a:p>
          <a:p>
            <a:pPr indent="-317500" lvl="1" marL="914400" rtl="0" algn="l">
              <a:spcBef>
                <a:spcPts val="0"/>
              </a:spcBef>
              <a:spcAft>
                <a:spcPts val="0"/>
              </a:spcAft>
              <a:buSzPts val="1400"/>
              <a:buChar char="○"/>
            </a:pPr>
            <a:r>
              <a:rPr lang="ru" sz="1400"/>
              <a:t>This is probably the strangest one—yes, you can now use a wrapper type as an operand in operations where the primitive type is expected. That means you can apply, say, the increment operator against a reference to an Integer object!</a:t>
            </a:r>
            <a:endParaRPr sz="1400"/>
          </a:p>
          <a:p>
            <a:pPr indent="-317500" lvl="1" marL="914400" rtl="0" algn="l">
              <a:spcBef>
                <a:spcPts val="0"/>
              </a:spcBef>
              <a:spcAft>
                <a:spcPts val="0"/>
              </a:spcAft>
              <a:buSzPts val="1400"/>
              <a:buChar char="○"/>
            </a:pPr>
            <a:r>
              <a:rPr lang="ru" sz="1400"/>
              <a:t>But don’t worry—this is just a compiler trick. The language wasn’t modified to make the operators work on objects; the compiler simply converts the object to its primitive type before the operation.</a:t>
            </a:r>
            <a:endParaRPr sz="1400"/>
          </a:p>
        </p:txBody>
      </p:sp>
      <p:sp>
        <p:nvSpPr>
          <p:cNvPr id="443" name="Google Shape;443;p34"/>
          <p:cNvSpPr txBox="1"/>
          <p:nvPr>
            <p:ph type="title"/>
          </p:nvPr>
        </p:nvSpPr>
        <p:spPr>
          <a:xfrm>
            <a:off x="1129250" y="810000"/>
            <a:ext cx="73509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Autoboxing works almost everywhere. (</a:t>
            </a:r>
            <a:r>
              <a:rPr b="0" lang="ru" sz="2420">
                <a:solidFill>
                  <a:srgbClr val="0B5394"/>
                </a:solidFill>
                <a:latin typeface="Nunito"/>
                <a:ea typeface="Nunito"/>
                <a:cs typeface="Nunito"/>
                <a:sym typeface="Nunito"/>
              </a:rPr>
              <a:t>Operations</a:t>
            </a:r>
            <a:r>
              <a:rPr b="0" lang="ru" sz="2420">
                <a:solidFill>
                  <a:srgbClr val="0B5394"/>
                </a:solidFill>
                <a:latin typeface="Nunito"/>
                <a:ea typeface="Nunito"/>
                <a:cs typeface="Nunito"/>
                <a:sym typeface="Nunito"/>
              </a:rPr>
              <a:t>)</a:t>
            </a:r>
            <a:endParaRPr b="0" sz="2420">
              <a:solidFill>
                <a:srgbClr val="0B5394"/>
              </a:solidFill>
              <a:latin typeface="Nunito"/>
              <a:ea typeface="Nunito"/>
              <a:cs typeface="Nunito"/>
              <a:sym typeface="Nunito"/>
            </a:endParaRPr>
          </a:p>
        </p:txBody>
      </p:sp>
      <p:sp>
        <p:nvSpPr>
          <p:cNvPr id="444" name="Google Shape;444;p34"/>
          <p:cNvSpPr/>
          <p:nvPr/>
        </p:nvSpPr>
        <p:spPr>
          <a:xfrm>
            <a:off x="2768450" y="3540700"/>
            <a:ext cx="3000000" cy="3420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5" name="Google Shape;445;p34"/>
          <p:cNvSpPr txBox="1"/>
          <p:nvPr/>
        </p:nvSpPr>
        <p:spPr>
          <a:xfrm>
            <a:off x="3000000" y="3482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Integer i = new Integer(42); i++;</a:t>
            </a:r>
            <a:endParaRPr/>
          </a:p>
        </p:txBody>
      </p:sp>
      <p:pic>
        <p:nvPicPr>
          <p:cNvPr id="446" name="Google Shape;446;p34"/>
          <p:cNvPicPr preferRelativeResize="0"/>
          <p:nvPr/>
        </p:nvPicPr>
        <p:blipFill>
          <a:blip r:embed="rId3">
            <a:alphaModFix/>
          </a:blip>
          <a:stretch>
            <a:fillRect/>
          </a:stretch>
        </p:blipFill>
        <p:spPr>
          <a:xfrm>
            <a:off x="6214550" y="3482413"/>
            <a:ext cx="1657350" cy="1266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5"/>
          <p:cNvSpPr txBox="1"/>
          <p:nvPr>
            <p:ph idx="1" type="body"/>
          </p:nvPr>
        </p:nvSpPr>
        <p:spPr>
          <a:xfrm>
            <a:off x="1129250" y="1350000"/>
            <a:ext cx="72162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ru" sz="1400"/>
              <a:t>Assignments.</a:t>
            </a:r>
            <a:endParaRPr b="1" sz="1400"/>
          </a:p>
          <a:p>
            <a:pPr indent="-317500" lvl="1" marL="914400" rtl="0" algn="l">
              <a:spcBef>
                <a:spcPts val="0"/>
              </a:spcBef>
              <a:spcAft>
                <a:spcPts val="0"/>
              </a:spcAft>
              <a:buSzPts val="1400"/>
              <a:buChar char="○"/>
            </a:pPr>
            <a:r>
              <a:rPr lang="ru" sz="1400"/>
              <a:t> You can assign either a wrapper or primitive to a variable declared as a matching wrapper or primitive. For example, a primitive int variable can be assigned to an Integer reference variable, and vice-versa—a reference to an Integer object can be assigned to a variable declared as an int primitive.</a:t>
            </a:r>
            <a:endParaRPr sz="1400"/>
          </a:p>
        </p:txBody>
      </p:sp>
      <p:sp>
        <p:nvSpPr>
          <p:cNvPr id="452" name="Google Shape;452;p35"/>
          <p:cNvSpPr txBox="1"/>
          <p:nvPr>
            <p:ph type="title"/>
          </p:nvPr>
        </p:nvSpPr>
        <p:spPr>
          <a:xfrm>
            <a:off x="1129250" y="810000"/>
            <a:ext cx="76134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Autoboxing works almost everywhere. (</a:t>
            </a:r>
            <a:r>
              <a:rPr b="0" lang="ru" sz="2420">
                <a:solidFill>
                  <a:srgbClr val="0B5394"/>
                </a:solidFill>
                <a:latin typeface="Nunito"/>
                <a:ea typeface="Nunito"/>
                <a:cs typeface="Nunito"/>
                <a:sym typeface="Nunito"/>
              </a:rPr>
              <a:t>Assignments</a:t>
            </a:r>
            <a:r>
              <a:rPr b="0" lang="ru" sz="2420">
                <a:solidFill>
                  <a:srgbClr val="0B5394"/>
                </a:solidFill>
                <a:latin typeface="Nunito"/>
                <a:ea typeface="Nunito"/>
                <a:cs typeface="Nunito"/>
                <a:sym typeface="Nunito"/>
              </a:rPr>
              <a:t>)</a:t>
            </a:r>
            <a:endParaRPr b="0" sz="2420">
              <a:solidFill>
                <a:srgbClr val="0B5394"/>
              </a:solidFill>
              <a:latin typeface="Nunito"/>
              <a:ea typeface="Nunito"/>
              <a:cs typeface="Nunito"/>
              <a:sym typeface="Nunito"/>
            </a:endParaRPr>
          </a:p>
        </p:txBody>
      </p:sp>
      <p:pic>
        <p:nvPicPr>
          <p:cNvPr id="453" name="Google Shape;453;p35"/>
          <p:cNvPicPr preferRelativeResize="0"/>
          <p:nvPr/>
        </p:nvPicPr>
        <p:blipFill>
          <a:blip r:embed="rId3">
            <a:alphaModFix/>
          </a:blip>
          <a:stretch>
            <a:fillRect/>
          </a:stretch>
        </p:blipFill>
        <p:spPr>
          <a:xfrm>
            <a:off x="3666550" y="3104988"/>
            <a:ext cx="1666875" cy="1209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6"/>
          <p:cNvSpPr txBox="1"/>
          <p:nvPr>
            <p:ph type="title"/>
          </p:nvPr>
        </p:nvSpPr>
        <p:spPr>
          <a:xfrm>
            <a:off x="1129250" y="810000"/>
            <a:ext cx="72162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QUESTION ?</a:t>
            </a:r>
            <a:endParaRPr b="0" sz="2420">
              <a:solidFill>
                <a:srgbClr val="0B5394"/>
              </a:solidFill>
              <a:latin typeface="Nunito"/>
              <a:ea typeface="Nunito"/>
              <a:cs typeface="Nunito"/>
              <a:sym typeface="Nunito"/>
            </a:endParaRPr>
          </a:p>
        </p:txBody>
      </p:sp>
      <p:sp>
        <p:nvSpPr>
          <p:cNvPr id="459" name="Google Shape;459;p36"/>
          <p:cNvSpPr txBox="1"/>
          <p:nvPr>
            <p:ph idx="1" type="body"/>
          </p:nvPr>
        </p:nvSpPr>
        <p:spPr>
          <a:xfrm>
            <a:off x="1129250" y="1350000"/>
            <a:ext cx="72162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Will this code compile? Will it run? If it runs, what will it do?</a:t>
            </a:r>
            <a:endParaRPr sz="1400"/>
          </a:p>
        </p:txBody>
      </p:sp>
      <p:sp>
        <p:nvSpPr>
          <p:cNvPr id="460" name="Google Shape;460;p36"/>
          <p:cNvSpPr/>
          <p:nvPr/>
        </p:nvSpPr>
        <p:spPr>
          <a:xfrm>
            <a:off x="2563875" y="2010775"/>
            <a:ext cx="3905100" cy="2418900"/>
          </a:xfrm>
          <a:prstGeom prst="snip1Rect">
            <a:avLst>
              <a:gd fmla="val 16667" name="adj"/>
            </a:avLst>
          </a:prstGeom>
          <a:solidFill>
            <a:schemeClr val="lt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461" name="Google Shape;461;p36"/>
          <p:cNvPicPr preferRelativeResize="0"/>
          <p:nvPr/>
        </p:nvPicPr>
        <p:blipFill>
          <a:blip r:embed="rId3">
            <a:alphaModFix/>
          </a:blip>
          <a:stretch>
            <a:fillRect/>
          </a:stretch>
        </p:blipFill>
        <p:spPr>
          <a:xfrm>
            <a:off x="2904550" y="2076288"/>
            <a:ext cx="3190875" cy="2257425"/>
          </a:xfrm>
          <a:prstGeom prst="rect">
            <a:avLst/>
          </a:prstGeom>
          <a:noFill/>
          <a:ln>
            <a:noFill/>
          </a:ln>
        </p:spPr>
      </p:pic>
      <p:pic>
        <p:nvPicPr>
          <p:cNvPr id="462" name="Google Shape;462;p36"/>
          <p:cNvPicPr preferRelativeResize="0"/>
          <p:nvPr/>
        </p:nvPicPr>
        <p:blipFill>
          <a:blip r:embed="rId4">
            <a:alphaModFix/>
          </a:blip>
          <a:stretch>
            <a:fillRect/>
          </a:stretch>
        </p:blipFill>
        <p:spPr>
          <a:xfrm>
            <a:off x="5184225" y="4522375"/>
            <a:ext cx="3117615" cy="505200"/>
          </a:xfrm>
          <a:prstGeom prst="rect">
            <a:avLst/>
          </a:prstGeom>
          <a:noFill/>
          <a:ln>
            <a:noFill/>
          </a:ln>
        </p:spPr>
      </p:pic>
    </p:spTree>
  </p:cSld>
  <p:clrMapOvr>
    <a:masterClrMapping/>
  </p:clrMapOvr>
  <mc:AlternateContent>
    <mc:Choice Requires="p14">
      <p:transition p14:dur="1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7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7"/>
          <p:cNvSpPr txBox="1"/>
          <p:nvPr>
            <p:ph type="title"/>
          </p:nvPr>
        </p:nvSpPr>
        <p:spPr>
          <a:xfrm>
            <a:off x="1123675" y="810000"/>
            <a:ext cx="72219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Wrappers have static utility methods too! (1/n) </a:t>
            </a:r>
            <a:endParaRPr b="0" sz="2420">
              <a:solidFill>
                <a:srgbClr val="0B5394"/>
              </a:solidFill>
              <a:latin typeface="Nunito"/>
              <a:ea typeface="Nunito"/>
              <a:cs typeface="Nunito"/>
              <a:sym typeface="Nunito"/>
            </a:endParaRPr>
          </a:p>
        </p:txBody>
      </p:sp>
      <p:sp>
        <p:nvSpPr>
          <p:cNvPr id="468" name="Google Shape;468;p37"/>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Besides acting like a normal class, the wrappers have a bunch of really useful static methods.</a:t>
            </a:r>
            <a:endParaRPr sz="1400"/>
          </a:p>
          <a:p>
            <a:pPr indent="-317500" lvl="0" marL="457200" rtl="0" algn="l">
              <a:spcBef>
                <a:spcPts val="0"/>
              </a:spcBef>
              <a:spcAft>
                <a:spcPts val="0"/>
              </a:spcAft>
              <a:buSzPts val="1400"/>
              <a:buChar char="●"/>
            </a:pPr>
            <a:r>
              <a:rPr lang="ru" sz="1400"/>
              <a:t>The parse methods take a String and give you back a primitive value. </a:t>
            </a:r>
            <a:endParaRPr sz="1400"/>
          </a:p>
        </p:txBody>
      </p:sp>
      <p:pic>
        <p:nvPicPr>
          <p:cNvPr id="469" name="Google Shape;469;p37"/>
          <p:cNvPicPr preferRelativeResize="0"/>
          <p:nvPr/>
        </p:nvPicPr>
        <p:blipFill>
          <a:blip r:embed="rId3">
            <a:alphaModFix/>
          </a:blip>
          <a:stretch>
            <a:fillRect/>
          </a:stretch>
        </p:blipFill>
        <p:spPr>
          <a:xfrm>
            <a:off x="1669163" y="2567975"/>
            <a:ext cx="5661676" cy="197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8"/>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Every method or constructor that parses a String can throw a NumberFormatException. </a:t>
            </a:r>
            <a:endParaRPr sz="1400"/>
          </a:p>
          <a:p>
            <a:pPr indent="-317500" lvl="0" marL="457200" rtl="0" algn="l">
              <a:spcBef>
                <a:spcPts val="0"/>
              </a:spcBef>
              <a:spcAft>
                <a:spcPts val="0"/>
              </a:spcAft>
              <a:buSzPts val="1400"/>
              <a:buChar char="●"/>
            </a:pPr>
            <a:r>
              <a:rPr lang="ru" sz="1400"/>
              <a:t>It’s a runtime exception, so you don’t have to handle or declare it.  </a:t>
            </a:r>
            <a:endParaRPr sz="1400"/>
          </a:p>
        </p:txBody>
      </p:sp>
      <p:sp>
        <p:nvSpPr>
          <p:cNvPr id="475" name="Google Shape;475;p38"/>
          <p:cNvSpPr txBox="1"/>
          <p:nvPr>
            <p:ph type="title"/>
          </p:nvPr>
        </p:nvSpPr>
        <p:spPr>
          <a:xfrm>
            <a:off x="1123675" y="810000"/>
            <a:ext cx="72219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Wrappers have static utility methods too! (2/n) </a:t>
            </a:r>
            <a:endParaRPr b="0" sz="2420">
              <a:solidFill>
                <a:srgbClr val="0B5394"/>
              </a:solidFill>
              <a:latin typeface="Nunito"/>
              <a:ea typeface="Nunito"/>
              <a:cs typeface="Nunito"/>
              <a:sym typeface="Nunito"/>
            </a:endParaRPr>
          </a:p>
        </p:txBody>
      </p:sp>
      <p:pic>
        <p:nvPicPr>
          <p:cNvPr id="476" name="Google Shape;476;p38"/>
          <p:cNvPicPr preferRelativeResize="0"/>
          <p:nvPr/>
        </p:nvPicPr>
        <p:blipFill>
          <a:blip r:embed="rId3">
            <a:alphaModFix/>
          </a:blip>
          <a:stretch>
            <a:fillRect/>
          </a:stretch>
        </p:blipFill>
        <p:spPr>
          <a:xfrm>
            <a:off x="2174050" y="2289675"/>
            <a:ext cx="4651900" cy="988750"/>
          </a:xfrm>
          <a:prstGeom prst="rect">
            <a:avLst/>
          </a:prstGeom>
          <a:noFill/>
          <a:ln>
            <a:noFill/>
          </a:ln>
        </p:spPr>
      </p:pic>
      <p:pic>
        <p:nvPicPr>
          <p:cNvPr id="477" name="Google Shape;477;p38"/>
          <p:cNvPicPr preferRelativeResize="0"/>
          <p:nvPr/>
        </p:nvPicPr>
        <p:blipFill>
          <a:blip r:embed="rId4">
            <a:alphaModFix/>
          </a:blip>
          <a:stretch>
            <a:fillRect/>
          </a:stretch>
        </p:blipFill>
        <p:spPr>
          <a:xfrm>
            <a:off x="2586700" y="3511575"/>
            <a:ext cx="3826600" cy="1348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9"/>
          <p:cNvSpPr txBox="1"/>
          <p:nvPr>
            <p:ph type="title"/>
          </p:nvPr>
        </p:nvSpPr>
        <p:spPr>
          <a:xfrm>
            <a:off x="1123675" y="810000"/>
            <a:ext cx="72219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Primitive number into a String.</a:t>
            </a:r>
            <a:endParaRPr sz="2400">
              <a:solidFill>
                <a:srgbClr val="0B5394"/>
              </a:solidFill>
              <a:latin typeface="Nunito"/>
              <a:ea typeface="Nunito"/>
              <a:cs typeface="Nunito"/>
              <a:sym typeface="Nunito"/>
            </a:endParaRPr>
          </a:p>
        </p:txBody>
      </p:sp>
      <p:sp>
        <p:nvSpPr>
          <p:cNvPr id="483" name="Google Shape;483;p39"/>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There are several ways to turn a number into a String. </a:t>
            </a:r>
            <a:endParaRPr sz="1400"/>
          </a:p>
          <a:p>
            <a:pPr indent="-317500" lvl="0" marL="457200" rtl="0" algn="l">
              <a:spcBef>
                <a:spcPts val="0"/>
              </a:spcBef>
              <a:spcAft>
                <a:spcPts val="0"/>
              </a:spcAft>
              <a:buSzPts val="1400"/>
              <a:buChar char="●"/>
            </a:pPr>
            <a:r>
              <a:rPr lang="ru" sz="1400"/>
              <a:t>The easiest is to simply concatenate the number to an existing String</a:t>
            </a:r>
            <a:endParaRPr sz="1400"/>
          </a:p>
        </p:txBody>
      </p:sp>
      <p:pic>
        <p:nvPicPr>
          <p:cNvPr id="484" name="Google Shape;484;p39"/>
          <p:cNvPicPr preferRelativeResize="0"/>
          <p:nvPr/>
        </p:nvPicPr>
        <p:blipFill>
          <a:blip r:embed="rId3">
            <a:alphaModFix/>
          </a:blip>
          <a:stretch>
            <a:fillRect/>
          </a:stretch>
        </p:blipFill>
        <p:spPr>
          <a:xfrm>
            <a:off x="2227400" y="2055138"/>
            <a:ext cx="4448175" cy="866775"/>
          </a:xfrm>
          <a:prstGeom prst="rect">
            <a:avLst/>
          </a:prstGeom>
          <a:noFill/>
          <a:ln>
            <a:noFill/>
          </a:ln>
        </p:spPr>
      </p:pic>
      <p:pic>
        <p:nvPicPr>
          <p:cNvPr id="485" name="Google Shape;485;p39"/>
          <p:cNvPicPr preferRelativeResize="0"/>
          <p:nvPr/>
        </p:nvPicPr>
        <p:blipFill>
          <a:blip r:embed="rId4">
            <a:alphaModFix/>
          </a:blip>
          <a:stretch>
            <a:fillRect/>
          </a:stretch>
        </p:blipFill>
        <p:spPr>
          <a:xfrm>
            <a:off x="2227400" y="3627075"/>
            <a:ext cx="3962400" cy="933450"/>
          </a:xfrm>
          <a:prstGeom prst="rect">
            <a:avLst/>
          </a:prstGeom>
          <a:noFill/>
          <a:ln>
            <a:noFill/>
          </a:ln>
        </p:spPr>
      </p:pic>
      <p:pic>
        <p:nvPicPr>
          <p:cNvPr id="486" name="Google Shape;486;p39"/>
          <p:cNvPicPr preferRelativeResize="0"/>
          <p:nvPr/>
        </p:nvPicPr>
        <p:blipFill>
          <a:blip r:embed="rId5">
            <a:alphaModFix/>
          </a:blip>
          <a:stretch>
            <a:fillRect/>
          </a:stretch>
        </p:blipFill>
        <p:spPr>
          <a:xfrm>
            <a:off x="6958700" y="2816465"/>
            <a:ext cx="1386875" cy="204353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0"/>
          <p:cNvSpPr txBox="1"/>
          <p:nvPr>
            <p:ph type="title"/>
          </p:nvPr>
        </p:nvSpPr>
        <p:spPr>
          <a:xfrm>
            <a:off x="1123675" y="810000"/>
            <a:ext cx="72219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Number formatting. (1/n)</a:t>
            </a:r>
            <a:endParaRPr b="0" sz="2420">
              <a:solidFill>
                <a:srgbClr val="0B5394"/>
              </a:solidFill>
              <a:latin typeface="Nunito"/>
              <a:ea typeface="Nunito"/>
              <a:cs typeface="Nunito"/>
              <a:sym typeface="Nunito"/>
            </a:endParaRPr>
          </a:p>
        </p:txBody>
      </p:sp>
      <p:sp>
        <p:nvSpPr>
          <p:cNvPr id="492" name="Google Shape;492;p40"/>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Formatting a number to use commas.</a:t>
            </a:r>
            <a:endParaRPr sz="1400"/>
          </a:p>
        </p:txBody>
      </p:sp>
      <p:pic>
        <p:nvPicPr>
          <p:cNvPr id="493" name="Google Shape;493;p40"/>
          <p:cNvPicPr preferRelativeResize="0"/>
          <p:nvPr/>
        </p:nvPicPr>
        <p:blipFill>
          <a:blip r:embed="rId3">
            <a:alphaModFix/>
          </a:blip>
          <a:stretch>
            <a:fillRect/>
          </a:stretch>
        </p:blipFill>
        <p:spPr>
          <a:xfrm>
            <a:off x="1756800" y="1918863"/>
            <a:ext cx="5486400" cy="2486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1"/>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ru" sz="1400"/>
              <a:t>Formatting deconstructed…</a:t>
            </a:r>
            <a:endParaRPr sz="1400"/>
          </a:p>
          <a:p>
            <a:pPr indent="-317500" lvl="1" marL="914400" rtl="0" algn="l">
              <a:lnSpc>
                <a:spcPct val="100000"/>
              </a:lnSpc>
              <a:spcBef>
                <a:spcPts val="0"/>
              </a:spcBef>
              <a:spcAft>
                <a:spcPts val="0"/>
              </a:spcAft>
              <a:buSzPts val="1400"/>
              <a:buChar char="○"/>
            </a:pPr>
            <a:r>
              <a:rPr lang="ru" sz="1400"/>
              <a:t>At the most basic level, formatting consists of two main parts (there is more, but we’ll start with this to keep it cleaner):</a:t>
            </a:r>
            <a:endParaRPr sz="1400"/>
          </a:p>
        </p:txBody>
      </p:sp>
      <p:sp>
        <p:nvSpPr>
          <p:cNvPr id="499" name="Google Shape;499;p41"/>
          <p:cNvSpPr txBox="1"/>
          <p:nvPr>
            <p:ph type="title"/>
          </p:nvPr>
        </p:nvSpPr>
        <p:spPr>
          <a:xfrm>
            <a:off x="1123675" y="810000"/>
            <a:ext cx="72219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Number formatting. (2/n)</a:t>
            </a:r>
            <a:endParaRPr b="0" sz="2420">
              <a:solidFill>
                <a:srgbClr val="0B5394"/>
              </a:solidFill>
              <a:latin typeface="Nunito"/>
              <a:ea typeface="Nunito"/>
              <a:cs typeface="Nunito"/>
              <a:sym typeface="Nunito"/>
            </a:endParaRPr>
          </a:p>
        </p:txBody>
      </p:sp>
      <p:pic>
        <p:nvPicPr>
          <p:cNvPr id="500" name="Google Shape;500;p41"/>
          <p:cNvPicPr preferRelativeResize="0"/>
          <p:nvPr/>
        </p:nvPicPr>
        <p:blipFill>
          <a:blip r:embed="rId3">
            <a:alphaModFix/>
          </a:blip>
          <a:stretch>
            <a:fillRect/>
          </a:stretch>
        </p:blipFill>
        <p:spPr>
          <a:xfrm>
            <a:off x="1699325" y="2275425"/>
            <a:ext cx="2800675" cy="711575"/>
          </a:xfrm>
          <a:prstGeom prst="rect">
            <a:avLst/>
          </a:prstGeom>
          <a:noFill/>
          <a:ln>
            <a:noFill/>
          </a:ln>
        </p:spPr>
      </p:pic>
      <p:pic>
        <p:nvPicPr>
          <p:cNvPr id="501" name="Google Shape;501;p41"/>
          <p:cNvPicPr preferRelativeResize="0"/>
          <p:nvPr/>
        </p:nvPicPr>
        <p:blipFill>
          <a:blip r:embed="rId4">
            <a:alphaModFix/>
          </a:blip>
          <a:stretch>
            <a:fillRect/>
          </a:stretch>
        </p:blipFill>
        <p:spPr>
          <a:xfrm>
            <a:off x="1699325" y="3161850"/>
            <a:ext cx="3133725" cy="1485900"/>
          </a:xfrm>
          <a:prstGeom prst="rect">
            <a:avLst/>
          </a:prstGeom>
          <a:noFill/>
          <a:ln>
            <a:noFill/>
          </a:ln>
        </p:spPr>
      </p:pic>
      <p:pic>
        <p:nvPicPr>
          <p:cNvPr id="502" name="Google Shape;502;p41"/>
          <p:cNvPicPr preferRelativeResize="0"/>
          <p:nvPr/>
        </p:nvPicPr>
        <p:blipFill>
          <a:blip r:embed="rId5">
            <a:alphaModFix/>
          </a:blip>
          <a:stretch>
            <a:fillRect/>
          </a:stretch>
        </p:blipFill>
        <p:spPr>
          <a:xfrm>
            <a:off x="5442200" y="3560225"/>
            <a:ext cx="2903375" cy="129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Static and non-static parameters</a:t>
            </a:r>
            <a:r>
              <a:rPr b="0" lang="ru" sz="2400">
                <a:solidFill>
                  <a:srgbClr val="0B5394"/>
                </a:solidFill>
                <a:latin typeface="Nunito"/>
                <a:ea typeface="Nunito"/>
                <a:cs typeface="Nunito"/>
                <a:sym typeface="Nunito"/>
              </a:rPr>
              <a:t> (1/n)</a:t>
            </a:r>
            <a:endParaRPr sz="2400">
              <a:solidFill>
                <a:srgbClr val="0B5394"/>
              </a:solidFill>
              <a:latin typeface="Nunito"/>
              <a:ea typeface="Nunito"/>
              <a:cs typeface="Nunito"/>
              <a:sym typeface="Nunito"/>
            </a:endParaRPr>
          </a:p>
        </p:txBody>
      </p:sp>
      <p:pic>
        <p:nvPicPr>
          <p:cNvPr id="291" name="Google Shape;291;p15"/>
          <p:cNvPicPr preferRelativeResize="0"/>
          <p:nvPr/>
        </p:nvPicPr>
        <p:blipFill>
          <a:blip r:embed="rId3">
            <a:alphaModFix/>
          </a:blip>
          <a:stretch>
            <a:fillRect/>
          </a:stretch>
        </p:blipFill>
        <p:spPr>
          <a:xfrm>
            <a:off x="1789750" y="1981625"/>
            <a:ext cx="2302425" cy="2880475"/>
          </a:xfrm>
          <a:prstGeom prst="rect">
            <a:avLst/>
          </a:prstGeom>
          <a:noFill/>
          <a:ln>
            <a:noFill/>
          </a:ln>
        </p:spPr>
      </p:pic>
      <p:pic>
        <p:nvPicPr>
          <p:cNvPr id="292" name="Google Shape;292;p15"/>
          <p:cNvPicPr preferRelativeResize="0"/>
          <p:nvPr/>
        </p:nvPicPr>
        <p:blipFill>
          <a:blip r:embed="rId4">
            <a:alphaModFix/>
          </a:blip>
          <a:stretch>
            <a:fillRect/>
          </a:stretch>
        </p:blipFill>
        <p:spPr>
          <a:xfrm>
            <a:off x="5419000" y="1970600"/>
            <a:ext cx="1506447" cy="2880475"/>
          </a:xfrm>
          <a:prstGeom prst="rect">
            <a:avLst/>
          </a:prstGeom>
          <a:noFill/>
          <a:ln>
            <a:noFill/>
          </a:ln>
        </p:spPr>
      </p:pic>
      <p:sp>
        <p:nvSpPr>
          <p:cNvPr id="293" name="Google Shape;293;p15"/>
          <p:cNvSpPr/>
          <p:nvPr/>
        </p:nvSpPr>
        <p:spPr>
          <a:xfrm>
            <a:off x="4649875" y="1919400"/>
            <a:ext cx="42000" cy="29640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4" name="Google Shape;294;p15"/>
          <p:cNvSpPr txBox="1"/>
          <p:nvPr/>
        </p:nvSpPr>
        <p:spPr>
          <a:xfrm>
            <a:off x="1123664" y="1350000"/>
            <a:ext cx="6449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ru">
                <a:latin typeface="Nunito"/>
                <a:ea typeface="Nunito"/>
                <a:cs typeface="Nunito"/>
                <a:sym typeface="Nunito"/>
              </a:rPr>
              <a:t>The difference between regular (non-static) and static methods</a:t>
            </a:r>
            <a:endParaRPr>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2"/>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The percent (%) says, “insert argument here” (and format it using these instructions).</a:t>
            </a:r>
            <a:endParaRPr sz="1400"/>
          </a:p>
        </p:txBody>
      </p:sp>
      <p:sp>
        <p:nvSpPr>
          <p:cNvPr id="508" name="Google Shape;508;p42"/>
          <p:cNvSpPr txBox="1"/>
          <p:nvPr>
            <p:ph type="title"/>
          </p:nvPr>
        </p:nvSpPr>
        <p:spPr>
          <a:xfrm>
            <a:off x="1123675" y="810000"/>
            <a:ext cx="72219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Number formatting. (3/n)</a:t>
            </a:r>
            <a:endParaRPr b="0" sz="2420">
              <a:solidFill>
                <a:srgbClr val="0B5394"/>
              </a:solidFill>
              <a:latin typeface="Nunito"/>
              <a:ea typeface="Nunito"/>
              <a:cs typeface="Nunito"/>
              <a:sym typeface="Nunito"/>
            </a:endParaRPr>
          </a:p>
        </p:txBody>
      </p:sp>
      <p:pic>
        <p:nvPicPr>
          <p:cNvPr id="509" name="Google Shape;509;p42"/>
          <p:cNvPicPr preferRelativeResize="0"/>
          <p:nvPr/>
        </p:nvPicPr>
        <p:blipFill>
          <a:blip r:embed="rId3">
            <a:alphaModFix/>
          </a:blip>
          <a:stretch>
            <a:fillRect/>
          </a:stretch>
        </p:blipFill>
        <p:spPr>
          <a:xfrm>
            <a:off x="2182550" y="1893299"/>
            <a:ext cx="4634875" cy="2190575"/>
          </a:xfrm>
          <a:prstGeom prst="rect">
            <a:avLst/>
          </a:prstGeom>
          <a:noFill/>
          <a:ln>
            <a:noFill/>
          </a:ln>
        </p:spPr>
      </p:pic>
      <p:sp>
        <p:nvSpPr>
          <p:cNvPr id="510" name="Google Shape;510;p42"/>
          <p:cNvSpPr txBox="1"/>
          <p:nvPr/>
        </p:nvSpPr>
        <p:spPr>
          <a:xfrm>
            <a:off x="1196525" y="4028700"/>
            <a:ext cx="7221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ru">
                <a:latin typeface="Nunito"/>
                <a:ea typeface="Nunito"/>
                <a:cs typeface="Nunito"/>
                <a:sym typeface="Nunito"/>
              </a:rPr>
              <a:t>The “%” sign tells the formatter to insert the other method argument (the second argument to format(), the number) here, AND format it using the “.2f” characters after the percent sign</a:t>
            </a:r>
            <a:endParaRPr>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3"/>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Adding a comma.</a:t>
            </a:r>
            <a:endParaRPr sz="1400"/>
          </a:p>
        </p:txBody>
      </p:sp>
      <p:sp>
        <p:nvSpPr>
          <p:cNvPr id="516" name="Google Shape;516;p43"/>
          <p:cNvSpPr txBox="1"/>
          <p:nvPr>
            <p:ph type="title"/>
          </p:nvPr>
        </p:nvSpPr>
        <p:spPr>
          <a:xfrm>
            <a:off x="1123675" y="810000"/>
            <a:ext cx="72219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Number formatting. (4/n)</a:t>
            </a:r>
            <a:endParaRPr b="0" sz="2420">
              <a:solidFill>
                <a:srgbClr val="0B5394"/>
              </a:solidFill>
              <a:latin typeface="Nunito"/>
              <a:ea typeface="Nunito"/>
              <a:cs typeface="Nunito"/>
              <a:sym typeface="Nunito"/>
            </a:endParaRPr>
          </a:p>
        </p:txBody>
      </p:sp>
      <p:pic>
        <p:nvPicPr>
          <p:cNvPr id="517" name="Google Shape;517;p43"/>
          <p:cNvPicPr preferRelativeResize="0"/>
          <p:nvPr/>
        </p:nvPicPr>
        <p:blipFill>
          <a:blip r:embed="rId3">
            <a:alphaModFix/>
          </a:blip>
          <a:stretch>
            <a:fillRect/>
          </a:stretch>
        </p:blipFill>
        <p:spPr>
          <a:xfrm>
            <a:off x="2075875" y="1804975"/>
            <a:ext cx="4848225" cy="1533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44"/>
          <p:cNvPicPr preferRelativeResize="0"/>
          <p:nvPr/>
        </p:nvPicPr>
        <p:blipFill>
          <a:blip r:embed="rId3">
            <a:alphaModFix/>
          </a:blip>
          <a:stretch>
            <a:fillRect/>
          </a:stretch>
        </p:blipFill>
        <p:spPr>
          <a:xfrm>
            <a:off x="630000" y="1350000"/>
            <a:ext cx="3121889" cy="3510000"/>
          </a:xfrm>
          <a:prstGeom prst="rect">
            <a:avLst/>
          </a:prstGeom>
          <a:noFill/>
          <a:ln>
            <a:noFill/>
          </a:ln>
        </p:spPr>
      </p:pic>
      <p:sp>
        <p:nvSpPr>
          <p:cNvPr id="523" name="Google Shape;523;p44"/>
          <p:cNvSpPr txBox="1"/>
          <p:nvPr>
            <p:ph type="title"/>
          </p:nvPr>
        </p:nvSpPr>
        <p:spPr>
          <a:xfrm>
            <a:off x="1123675" y="810000"/>
            <a:ext cx="72219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Number formatting. (5/n)</a:t>
            </a:r>
            <a:endParaRPr b="0" sz="2420">
              <a:solidFill>
                <a:srgbClr val="0B5394"/>
              </a:solidFill>
              <a:latin typeface="Nunito"/>
              <a:ea typeface="Nunito"/>
              <a:cs typeface="Nunito"/>
              <a:sym typeface="Nunito"/>
            </a:endParaRPr>
          </a:p>
        </p:txBody>
      </p:sp>
      <p:sp>
        <p:nvSpPr>
          <p:cNvPr id="524" name="Google Shape;524;p44"/>
          <p:cNvSpPr txBox="1"/>
          <p:nvPr/>
        </p:nvSpPr>
        <p:spPr>
          <a:xfrm>
            <a:off x="4500000" y="1350000"/>
            <a:ext cx="38457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Nunito"/>
              <a:buChar char="●"/>
            </a:pPr>
            <a:r>
              <a:rPr lang="ru">
                <a:solidFill>
                  <a:schemeClr val="dk2"/>
                </a:solidFill>
                <a:latin typeface="Nunito"/>
                <a:ea typeface="Nunito"/>
                <a:cs typeface="Nunito"/>
                <a:sym typeface="Nunito"/>
              </a:rPr>
              <a:t>The format String uses its own little language syntax.</a:t>
            </a:r>
            <a:endParaRPr>
              <a:solidFill>
                <a:schemeClr val="dk2"/>
              </a:solidFill>
              <a:latin typeface="Nunito"/>
              <a:ea typeface="Nunito"/>
              <a:cs typeface="Nunito"/>
              <a:sym typeface="Nunito"/>
            </a:endParaRPr>
          </a:p>
        </p:txBody>
      </p:sp>
      <p:sp>
        <p:nvSpPr>
          <p:cNvPr id="525" name="Google Shape;525;p44"/>
          <p:cNvSpPr txBox="1"/>
          <p:nvPr/>
        </p:nvSpPr>
        <p:spPr>
          <a:xfrm>
            <a:off x="4500000" y="1998000"/>
            <a:ext cx="3845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ru">
                <a:latin typeface="Nunito"/>
                <a:ea typeface="Nunito"/>
                <a:cs typeface="Nunito"/>
                <a:sym typeface="Nunito"/>
              </a:rPr>
              <a:t>You obviously can’t put just anything after the “%” sign. The syntax for what goes after the percent sign follows very specific rules, and describes how to format the argument that gets inserted at that point in the result (formatted) String.</a:t>
            </a:r>
            <a:endParaRPr>
              <a:latin typeface="Nunito"/>
              <a:ea typeface="Nunito"/>
              <a:cs typeface="Nunito"/>
              <a:sym typeface="Nunito"/>
            </a:endParaRPr>
          </a:p>
        </p:txBody>
      </p:sp>
      <p:sp>
        <p:nvSpPr>
          <p:cNvPr id="526" name="Google Shape;526;p44"/>
          <p:cNvSpPr txBox="1"/>
          <p:nvPr/>
        </p:nvSpPr>
        <p:spPr>
          <a:xfrm>
            <a:off x="1500000" y="3876875"/>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ru">
                <a:latin typeface="Nunito"/>
                <a:ea typeface="Nunito"/>
                <a:cs typeface="Nunito"/>
                <a:sym typeface="Nunito"/>
              </a:rPr>
              <a:t>%.2f means “format the number as a floating point with a precision of two decimal places.”</a:t>
            </a:r>
            <a:endParaRPr>
              <a:latin typeface="Nunito"/>
              <a:ea typeface="Nunito"/>
              <a:cs typeface="Nunito"/>
              <a:sym typeface="Nunito"/>
            </a:endParaRPr>
          </a:p>
        </p:txBody>
      </p:sp>
      <p:sp>
        <p:nvSpPr>
          <p:cNvPr id="527" name="Google Shape;527;p44"/>
          <p:cNvSpPr txBox="1"/>
          <p:nvPr/>
        </p:nvSpPr>
        <p:spPr>
          <a:xfrm>
            <a:off x="1500000" y="3008875"/>
            <a:ext cx="3000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ru">
                <a:latin typeface="Nunito"/>
                <a:ea typeface="Nunito"/>
                <a:cs typeface="Nunito"/>
                <a:sym typeface="Nunito"/>
              </a:rPr>
              <a:t>%, d means “insert commas and format the number as a decimal integer.” </a:t>
            </a:r>
            <a:endParaRPr>
              <a:latin typeface="Nunito"/>
              <a:ea typeface="Nunito"/>
              <a:cs typeface="Nunito"/>
              <a:sym typeface="Nunito"/>
            </a:endParaRPr>
          </a:p>
        </p:txBody>
      </p:sp>
      <p:sp>
        <p:nvSpPr>
          <p:cNvPr id="528" name="Google Shape;528;p44"/>
          <p:cNvSpPr txBox="1"/>
          <p:nvPr/>
        </p:nvSpPr>
        <p:spPr>
          <a:xfrm>
            <a:off x="4500000" y="3984575"/>
            <a:ext cx="3845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ru">
                <a:latin typeface="Nunito"/>
                <a:ea typeface="Nunito"/>
                <a:cs typeface="Nunito"/>
                <a:sym typeface="Nunito"/>
              </a:rPr>
              <a:t>%,.2f means “insert commas and format the number as a floating point with a precision of two decimal places.”</a:t>
            </a:r>
            <a:endParaRPr>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5"/>
          <p:cNvSpPr txBox="1"/>
          <p:nvPr>
            <p:ph idx="1" type="body"/>
          </p:nvPr>
        </p:nvSpPr>
        <p:spPr>
          <a:xfrm>
            <a:off x="1121950" y="1350000"/>
            <a:ext cx="72237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The format specifier.</a:t>
            </a:r>
            <a:endParaRPr sz="1400"/>
          </a:p>
          <a:p>
            <a:pPr indent="-317500" lvl="0" marL="457200" rtl="0" algn="l">
              <a:spcBef>
                <a:spcPts val="0"/>
              </a:spcBef>
              <a:spcAft>
                <a:spcPts val="0"/>
              </a:spcAft>
              <a:buSzPts val="1400"/>
              <a:buChar char="●"/>
            </a:pPr>
            <a:r>
              <a:rPr lang="ru" sz="1400"/>
              <a:t>A format specifier can have up to five different parts (not including the “%”). Everything in brackets [ ] below is optional, so only the percent (%) and the type are required. But the order is also mandatory, so any parts you DO use must go in this order.</a:t>
            </a:r>
            <a:endParaRPr sz="1400"/>
          </a:p>
        </p:txBody>
      </p:sp>
      <p:sp>
        <p:nvSpPr>
          <p:cNvPr id="534" name="Google Shape;534;p45"/>
          <p:cNvSpPr txBox="1"/>
          <p:nvPr>
            <p:ph type="title"/>
          </p:nvPr>
        </p:nvSpPr>
        <p:spPr>
          <a:xfrm>
            <a:off x="1123675" y="810000"/>
            <a:ext cx="72219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Number formatting. (6/n)</a:t>
            </a:r>
            <a:endParaRPr b="0" sz="2420">
              <a:solidFill>
                <a:srgbClr val="0B5394"/>
              </a:solidFill>
              <a:latin typeface="Nunito"/>
              <a:ea typeface="Nunito"/>
              <a:cs typeface="Nunito"/>
              <a:sym typeface="Nunito"/>
            </a:endParaRPr>
          </a:p>
        </p:txBody>
      </p:sp>
      <p:pic>
        <p:nvPicPr>
          <p:cNvPr id="535" name="Google Shape;535;p45"/>
          <p:cNvPicPr preferRelativeResize="0"/>
          <p:nvPr/>
        </p:nvPicPr>
        <p:blipFill>
          <a:blip r:embed="rId3">
            <a:alphaModFix/>
          </a:blip>
          <a:stretch>
            <a:fillRect/>
          </a:stretch>
        </p:blipFill>
        <p:spPr>
          <a:xfrm>
            <a:off x="1495425" y="2679575"/>
            <a:ext cx="6153150" cy="205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6"/>
          <p:cNvSpPr txBox="1"/>
          <p:nvPr>
            <p:ph type="title"/>
          </p:nvPr>
        </p:nvSpPr>
        <p:spPr>
          <a:xfrm>
            <a:off x="1121950" y="810000"/>
            <a:ext cx="72237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W</a:t>
            </a:r>
            <a:r>
              <a:rPr b="0" lang="ru" sz="2420">
                <a:solidFill>
                  <a:srgbClr val="0B5394"/>
                </a:solidFill>
                <a:latin typeface="Nunito"/>
                <a:ea typeface="Nunito"/>
                <a:cs typeface="Nunito"/>
                <a:sym typeface="Nunito"/>
              </a:rPr>
              <a:t>hat about dates? (1/n)</a:t>
            </a:r>
            <a:endParaRPr b="0" sz="2420">
              <a:solidFill>
                <a:srgbClr val="0B5394"/>
              </a:solidFill>
              <a:latin typeface="Nunito"/>
              <a:ea typeface="Nunito"/>
              <a:cs typeface="Nunito"/>
              <a:sym typeface="Nunito"/>
            </a:endParaRPr>
          </a:p>
        </p:txBody>
      </p:sp>
      <p:sp>
        <p:nvSpPr>
          <p:cNvPr id="541" name="Google Shape;541;p46"/>
          <p:cNvSpPr txBox="1"/>
          <p:nvPr>
            <p:ph idx="1" type="body"/>
          </p:nvPr>
        </p:nvSpPr>
        <p:spPr>
          <a:xfrm>
            <a:off x="1121950" y="1350000"/>
            <a:ext cx="72237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The main difference between number and date formatting is that date formats use a two-character type that starts with “t” (as opposed to the single character “f” or “d”, for example). </a:t>
            </a:r>
            <a:endParaRPr sz="1400"/>
          </a:p>
          <a:p>
            <a:pPr indent="-317500" lvl="0" marL="457200" rtl="0" algn="l">
              <a:spcBef>
                <a:spcPts val="0"/>
              </a:spcBef>
              <a:spcAft>
                <a:spcPts val="0"/>
              </a:spcAft>
              <a:buSzPts val="1400"/>
              <a:buChar char="●"/>
            </a:pPr>
            <a:r>
              <a:rPr lang="ru" sz="1400"/>
              <a:t>The examples below should give you a good idea of how it works:</a:t>
            </a:r>
            <a:endParaRPr sz="1400"/>
          </a:p>
        </p:txBody>
      </p:sp>
      <p:pic>
        <p:nvPicPr>
          <p:cNvPr id="542" name="Google Shape;542;p46"/>
          <p:cNvPicPr preferRelativeResize="0"/>
          <p:nvPr/>
        </p:nvPicPr>
        <p:blipFill>
          <a:blip r:embed="rId3">
            <a:alphaModFix/>
          </a:blip>
          <a:stretch>
            <a:fillRect/>
          </a:stretch>
        </p:blipFill>
        <p:spPr>
          <a:xfrm>
            <a:off x="3124737" y="2852400"/>
            <a:ext cx="2750534" cy="505200"/>
          </a:xfrm>
          <a:prstGeom prst="rect">
            <a:avLst/>
          </a:prstGeom>
          <a:noFill/>
          <a:ln>
            <a:noFill/>
          </a:ln>
        </p:spPr>
      </p:pic>
      <p:pic>
        <p:nvPicPr>
          <p:cNvPr id="543" name="Google Shape;543;p46"/>
          <p:cNvPicPr preferRelativeResize="0"/>
          <p:nvPr/>
        </p:nvPicPr>
        <p:blipFill>
          <a:blip r:embed="rId4">
            <a:alphaModFix/>
          </a:blip>
          <a:stretch>
            <a:fillRect/>
          </a:stretch>
        </p:blipFill>
        <p:spPr>
          <a:xfrm>
            <a:off x="3149788" y="4006375"/>
            <a:ext cx="2700414" cy="505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47"/>
          <p:cNvPicPr preferRelativeResize="0"/>
          <p:nvPr/>
        </p:nvPicPr>
        <p:blipFill>
          <a:blip r:embed="rId3">
            <a:alphaModFix/>
          </a:blip>
          <a:stretch>
            <a:fillRect/>
          </a:stretch>
        </p:blipFill>
        <p:spPr>
          <a:xfrm>
            <a:off x="2079625" y="1517275"/>
            <a:ext cx="4840751" cy="1689000"/>
          </a:xfrm>
          <a:prstGeom prst="rect">
            <a:avLst/>
          </a:prstGeom>
          <a:noFill/>
          <a:ln>
            <a:noFill/>
          </a:ln>
        </p:spPr>
      </p:pic>
      <p:sp>
        <p:nvSpPr>
          <p:cNvPr id="549" name="Google Shape;549;p47"/>
          <p:cNvSpPr txBox="1"/>
          <p:nvPr>
            <p:ph type="title"/>
          </p:nvPr>
        </p:nvSpPr>
        <p:spPr>
          <a:xfrm>
            <a:off x="1121950" y="810000"/>
            <a:ext cx="72237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What about dates? (2/n)</a:t>
            </a:r>
            <a:endParaRPr b="0" sz="2420">
              <a:solidFill>
                <a:srgbClr val="0B5394"/>
              </a:solidFill>
              <a:latin typeface="Nunito"/>
              <a:ea typeface="Nunito"/>
              <a:cs typeface="Nunito"/>
              <a:sym typeface="Nunito"/>
            </a:endParaRPr>
          </a:p>
        </p:txBody>
      </p:sp>
      <p:pic>
        <p:nvPicPr>
          <p:cNvPr id="550" name="Google Shape;550;p47"/>
          <p:cNvPicPr preferRelativeResize="0"/>
          <p:nvPr/>
        </p:nvPicPr>
        <p:blipFill>
          <a:blip r:embed="rId4">
            <a:alphaModFix/>
          </a:blip>
          <a:stretch>
            <a:fillRect/>
          </a:stretch>
        </p:blipFill>
        <p:spPr>
          <a:xfrm>
            <a:off x="1789625" y="3657375"/>
            <a:ext cx="5420750" cy="11357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8"/>
          <p:cNvSpPr txBox="1"/>
          <p:nvPr>
            <p:ph idx="1" type="body"/>
          </p:nvPr>
        </p:nvSpPr>
        <p:spPr>
          <a:xfrm>
            <a:off x="1121950" y="1350000"/>
            <a:ext cx="72237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Moving backward and forward in time.</a:t>
            </a:r>
            <a:endParaRPr sz="1400"/>
          </a:p>
          <a:p>
            <a:pPr indent="-317500" lvl="1" marL="914400" rtl="0" algn="l">
              <a:spcBef>
                <a:spcPts val="0"/>
              </a:spcBef>
              <a:spcAft>
                <a:spcPts val="0"/>
              </a:spcAft>
              <a:buSzPts val="1400"/>
              <a:buChar char="○"/>
            </a:pPr>
            <a:r>
              <a:rPr lang="ru" sz="1400"/>
              <a:t>For a time-stamp of “now”, use Date. But for everything else, use Calendar.</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ru" sz="1400"/>
              <a:t>The Date class is still great for getting a “time stamp”—an object that represents the current date and time, so use it when you want to say, “give me NOW”.</a:t>
            </a:r>
            <a:endParaRPr sz="1400"/>
          </a:p>
          <a:p>
            <a:pPr indent="-317500" lvl="0" marL="457200" rtl="0" algn="l">
              <a:spcBef>
                <a:spcPts val="0"/>
              </a:spcBef>
              <a:spcAft>
                <a:spcPts val="0"/>
              </a:spcAft>
              <a:buSzPts val="1400"/>
              <a:buChar char="●"/>
            </a:pPr>
            <a:r>
              <a:rPr lang="ru" sz="1400"/>
              <a:t>Use java.util.Calendar for your date manipulation</a:t>
            </a:r>
            <a:endParaRPr sz="1400"/>
          </a:p>
          <a:p>
            <a:pPr indent="-317500" lvl="0" marL="457200" rtl="0" algn="l">
              <a:spcBef>
                <a:spcPts val="0"/>
              </a:spcBef>
              <a:spcAft>
                <a:spcPts val="0"/>
              </a:spcAft>
              <a:buSzPts val="1400"/>
              <a:buChar char="●"/>
            </a:pPr>
            <a:r>
              <a:rPr lang="ru" sz="1400"/>
              <a:t>More interesting, though, is that the kind of calendar you get back will be appropriate for your locale. Much of the world uses the Gregorian calendar, but if you’re in an area that doesn’t use a Gregorian calendar you can get Java libraries to handle other calendars such as Buddhist, or Islamic or Japanese.</a:t>
            </a:r>
            <a:endParaRPr sz="1400"/>
          </a:p>
        </p:txBody>
      </p:sp>
      <p:sp>
        <p:nvSpPr>
          <p:cNvPr id="556" name="Google Shape;556;p48"/>
          <p:cNvSpPr txBox="1"/>
          <p:nvPr>
            <p:ph type="title"/>
          </p:nvPr>
        </p:nvSpPr>
        <p:spPr>
          <a:xfrm>
            <a:off x="1121950" y="810000"/>
            <a:ext cx="72237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What about dates? (3/n)</a:t>
            </a:r>
            <a:endParaRPr b="0" sz="2420">
              <a:solidFill>
                <a:srgbClr val="0B5394"/>
              </a:solidFill>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9"/>
          <p:cNvSpPr txBox="1"/>
          <p:nvPr>
            <p:ph idx="1" type="body"/>
          </p:nvPr>
        </p:nvSpPr>
        <p:spPr>
          <a:xfrm>
            <a:off x="1123675" y="1350000"/>
            <a:ext cx="72237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Getting an object that extends Calendar.</a:t>
            </a:r>
            <a:endParaRPr sz="1400"/>
          </a:p>
          <a:p>
            <a:pPr indent="-317500" lvl="0" marL="457200" rtl="0" algn="l">
              <a:spcBef>
                <a:spcPts val="0"/>
              </a:spcBef>
              <a:spcAft>
                <a:spcPts val="0"/>
              </a:spcAft>
              <a:buSzPts val="1400"/>
              <a:buChar char="●"/>
            </a:pPr>
            <a:r>
              <a:rPr lang="ru" sz="1400"/>
              <a:t>How in the world do you get an “instance” of an abstract class? Well you don’t of course, this won’t work:</a:t>
            </a:r>
            <a:endParaRPr sz="1400"/>
          </a:p>
        </p:txBody>
      </p:sp>
      <p:sp>
        <p:nvSpPr>
          <p:cNvPr id="562" name="Google Shape;562;p49"/>
          <p:cNvSpPr txBox="1"/>
          <p:nvPr>
            <p:ph type="title"/>
          </p:nvPr>
        </p:nvSpPr>
        <p:spPr>
          <a:xfrm>
            <a:off x="1121950" y="810000"/>
            <a:ext cx="72237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What about Calendar Api ? (1/n)</a:t>
            </a:r>
            <a:endParaRPr b="0" sz="2420">
              <a:solidFill>
                <a:srgbClr val="0B5394"/>
              </a:solidFill>
              <a:latin typeface="Nunito"/>
              <a:ea typeface="Nunito"/>
              <a:cs typeface="Nunito"/>
              <a:sym typeface="Nunito"/>
            </a:endParaRPr>
          </a:p>
        </p:txBody>
      </p:sp>
      <p:pic>
        <p:nvPicPr>
          <p:cNvPr id="563" name="Google Shape;563;p49"/>
          <p:cNvPicPr preferRelativeResize="0"/>
          <p:nvPr/>
        </p:nvPicPr>
        <p:blipFill>
          <a:blip r:embed="rId3">
            <a:alphaModFix/>
          </a:blip>
          <a:stretch>
            <a:fillRect/>
          </a:stretch>
        </p:blipFill>
        <p:spPr>
          <a:xfrm>
            <a:off x="1358525" y="2499648"/>
            <a:ext cx="6987049" cy="1842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0"/>
          <p:cNvSpPr txBox="1"/>
          <p:nvPr>
            <p:ph idx="1" type="body"/>
          </p:nvPr>
        </p:nvSpPr>
        <p:spPr>
          <a:xfrm>
            <a:off x="1121950" y="1350000"/>
            <a:ext cx="72237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Working with Calendar objects.</a:t>
            </a:r>
            <a:endParaRPr sz="1400"/>
          </a:p>
          <a:p>
            <a:pPr indent="-317500" lvl="0" marL="457200" rtl="0" algn="l">
              <a:spcBef>
                <a:spcPts val="0"/>
              </a:spcBef>
              <a:spcAft>
                <a:spcPts val="0"/>
              </a:spcAft>
              <a:buSzPts val="1400"/>
              <a:buChar char="●"/>
            </a:pPr>
            <a:r>
              <a:rPr b="1" lang="ru" sz="1400"/>
              <a:t>Fields hold state</a:t>
            </a:r>
            <a:r>
              <a:rPr lang="ru" sz="1400"/>
              <a:t> - A Calendar object has many fields that are used to represent aspects of its ultimate state, its date and time. For instance, you can get and set a Calendar’s year or month.</a:t>
            </a:r>
            <a:endParaRPr sz="1400"/>
          </a:p>
          <a:p>
            <a:pPr indent="-317500" lvl="0" marL="457200" rtl="0" algn="l">
              <a:spcBef>
                <a:spcPts val="0"/>
              </a:spcBef>
              <a:spcAft>
                <a:spcPts val="0"/>
              </a:spcAft>
              <a:buSzPts val="1400"/>
              <a:buChar char="●"/>
            </a:pPr>
            <a:r>
              <a:rPr b="1" lang="ru" sz="1400"/>
              <a:t>Dates and Times can be incremented</a:t>
            </a:r>
            <a:r>
              <a:rPr lang="ru" sz="1400"/>
              <a:t> - The Calendar class has methods that allow you to add and subtract values from various fields, for example “add one to the month”, or “subtract three years”.</a:t>
            </a:r>
            <a:endParaRPr sz="1400"/>
          </a:p>
          <a:p>
            <a:pPr indent="-317500" lvl="0" marL="457200" rtl="0" algn="l">
              <a:spcBef>
                <a:spcPts val="0"/>
              </a:spcBef>
              <a:spcAft>
                <a:spcPts val="0"/>
              </a:spcAft>
              <a:buSzPts val="1400"/>
              <a:buChar char="●"/>
            </a:pPr>
            <a:r>
              <a:rPr b="1" lang="ru" sz="1400"/>
              <a:t>Dates and Times can be represented in milliseconds</a:t>
            </a:r>
            <a:r>
              <a:rPr lang="ru" sz="1400"/>
              <a:t> - The Calendar class lets you convert your dates into and out of a millisecond representation. </a:t>
            </a:r>
            <a:endParaRPr sz="1400"/>
          </a:p>
        </p:txBody>
      </p:sp>
      <p:sp>
        <p:nvSpPr>
          <p:cNvPr id="569" name="Google Shape;569;p50"/>
          <p:cNvSpPr txBox="1"/>
          <p:nvPr>
            <p:ph type="title"/>
          </p:nvPr>
        </p:nvSpPr>
        <p:spPr>
          <a:xfrm>
            <a:off x="1121950" y="810000"/>
            <a:ext cx="72237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What about Calendar Api ? (2/n)</a:t>
            </a:r>
            <a:endParaRPr b="0" sz="2420">
              <a:solidFill>
                <a:srgbClr val="0B5394"/>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1"/>
          <p:cNvSpPr txBox="1"/>
          <p:nvPr>
            <p:ph idx="1" type="body"/>
          </p:nvPr>
        </p:nvSpPr>
        <p:spPr>
          <a:xfrm>
            <a:off x="1121950" y="1350000"/>
            <a:ext cx="72237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Highlights of the Calendar API.</a:t>
            </a:r>
            <a:endParaRPr sz="1400"/>
          </a:p>
        </p:txBody>
      </p:sp>
      <p:sp>
        <p:nvSpPr>
          <p:cNvPr id="575" name="Google Shape;575;p51"/>
          <p:cNvSpPr txBox="1"/>
          <p:nvPr>
            <p:ph type="title"/>
          </p:nvPr>
        </p:nvSpPr>
        <p:spPr>
          <a:xfrm>
            <a:off x="1121950" y="810000"/>
            <a:ext cx="72237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What about Calendar Api ? (3/n)</a:t>
            </a:r>
            <a:endParaRPr b="0" sz="2420">
              <a:solidFill>
                <a:srgbClr val="0B5394"/>
              </a:solidFill>
              <a:latin typeface="Nunito"/>
              <a:ea typeface="Nunito"/>
              <a:cs typeface="Nunito"/>
              <a:sym typeface="Nunito"/>
            </a:endParaRPr>
          </a:p>
        </p:txBody>
      </p:sp>
      <p:pic>
        <p:nvPicPr>
          <p:cNvPr id="576" name="Google Shape;576;p51"/>
          <p:cNvPicPr preferRelativeResize="0"/>
          <p:nvPr/>
        </p:nvPicPr>
        <p:blipFill>
          <a:blip r:embed="rId3">
            <a:alphaModFix/>
          </a:blip>
          <a:stretch>
            <a:fillRect/>
          </a:stretch>
        </p:blipFill>
        <p:spPr>
          <a:xfrm>
            <a:off x="4205661" y="1350000"/>
            <a:ext cx="3898263" cy="35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16"/>
          <p:cNvPicPr preferRelativeResize="0"/>
          <p:nvPr/>
        </p:nvPicPr>
        <p:blipFill>
          <a:blip r:embed="rId3">
            <a:alphaModFix/>
          </a:blip>
          <a:stretch>
            <a:fillRect/>
          </a:stretch>
        </p:blipFill>
        <p:spPr>
          <a:xfrm>
            <a:off x="1514725" y="1699075"/>
            <a:ext cx="2781300" cy="1447800"/>
          </a:xfrm>
          <a:prstGeom prst="rect">
            <a:avLst/>
          </a:prstGeom>
          <a:noFill/>
          <a:ln>
            <a:noFill/>
          </a:ln>
        </p:spPr>
      </p:pic>
      <p:pic>
        <p:nvPicPr>
          <p:cNvPr id="300" name="Google Shape;300;p16"/>
          <p:cNvPicPr preferRelativeResize="0"/>
          <p:nvPr/>
        </p:nvPicPr>
        <p:blipFill>
          <a:blip r:embed="rId4">
            <a:alphaModFix/>
          </a:blip>
          <a:stretch>
            <a:fillRect/>
          </a:stretch>
        </p:blipFill>
        <p:spPr>
          <a:xfrm>
            <a:off x="4645150" y="2728575"/>
            <a:ext cx="3429000" cy="1428750"/>
          </a:xfrm>
          <a:prstGeom prst="rect">
            <a:avLst/>
          </a:prstGeom>
          <a:noFill/>
          <a:ln>
            <a:noFill/>
          </a:ln>
        </p:spPr>
      </p:pic>
      <p:sp>
        <p:nvSpPr>
          <p:cNvPr id="301" name="Google Shape;301;p16"/>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Static and non-static parameters (2/n)</a:t>
            </a:r>
            <a:endParaRPr sz="2400">
              <a:solidFill>
                <a:srgbClr val="0B5394"/>
              </a:solidFill>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2"/>
          <p:cNvSpPr txBox="1"/>
          <p:nvPr>
            <p:ph idx="1" type="body"/>
          </p:nvPr>
        </p:nvSpPr>
        <p:spPr>
          <a:xfrm>
            <a:off x="1123675" y="1350000"/>
            <a:ext cx="72237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Even more Statics!... static imports.</a:t>
            </a:r>
            <a:endParaRPr sz="1400"/>
          </a:p>
          <a:p>
            <a:pPr indent="-317500" lvl="0" marL="457200" rtl="0" algn="l">
              <a:spcBef>
                <a:spcPts val="0"/>
              </a:spcBef>
              <a:spcAft>
                <a:spcPts val="0"/>
              </a:spcAft>
              <a:buSzPts val="1400"/>
              <a:buChar char="●"/>
            </a:pPr>
            <a:r>
              <a:rPr lang="ru" sz="1400"/>
              <a:t>New to Java 5.0... a real mixed blessing. Some people love this idea, some people hate it. Static imports exist only to save you some typing. If you hate to type, you might just like this feature. The downside to static imports is that - if you’re not careful - using them can make your code a lot harder to read. </a:t>
            </a:r>
            <a:endParaRPr sz="1400"/>
          </a:p>
        </p:txBody>
      </p:sp>
      <p:sp>
        <p:nvSpPr>
          <p:cNvPr id="582" name="Google Shape;582;p52"/>
          <p:cNvSpPr txBox="1"/>
          <p:nvPr>
            <p:ph type="title"/>
          </p:nvPr>
        </p:nvSpPr>
        <p:spPr>
          <a:xfrm>
            <a:off x="1121950" y="810000"/>
            <a:ext cx="72237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Static import</a:t>
            </a:r>
            <a:r>
              <a:rPr b="0" lang="ru" sz="2420">
                <a:solidFill>
                  <a:srgbClr val="0B5394"/>
                </a:solidFill>
                <a:latin typeface="Nunito"/>
                <a:ea typeface="Nunito"/>
                <a:cs typeface="Nunito"/>
                <a:sym typeface="Nunito"/>
              </a:rPr>
              <a:t> (1/n)</a:t>
            </a:r>
            <a:endParaRPr b="0" sz="2420">
              <a:solidFill>
                <a:srgbClr val="0B5394"/>
              </a:solidFill>
              <a:latin typeface="Nunito"/>
              <a:ea typeface="Nunito"/>
              <a:cs typeface="Nunito"/>
              <a:sym typeface="Nunito"/>
            </a:endParaRPr>
          </a:p>
        </p:txBody>
      </p:sp>
      <p:pic>
        <p:nvPicPr>
          <p:cNvPr id="583" name="Google Shape;583;p52"/>
          <p:cNvPicPr preferRelativeResize="0"/>
          <p:nvPr/>
        </p:nvPicPr>
        <p:blipFill>
          <a:blip r:embed="rId3">
            <a:alphaModFix/>
          </a:blip>
          <a:stretch>
            <a:fillRect/>
          </a:stretch>
        </p:blipFill>
        <p:spPr>
          <a:xfrm>
            <a:off x="6212746" y="2914121"/>
            <a:ext cx="2132825" cy="1514250"/>
          </a:xfrm>
          <a:prstGeom prst="rect">
            <a:avLst/>
          </a:prstGeom>
          <a:noFill/>
          <a:ln>
            <a:noFill/>
          </a:ln>
        </p:spPr>
      </p:pic>
      <p:pic>
        <p:nvPicPr>
          <p:cNvPr id="584" name="Google Shape;584;p52"/>
          <p:cNvPicPr preferRelativeResize="0"/>
          <p:nvPr/>
        </p:nvPicPr>
        <p:blipFill>
          <a:blip r:embed="rId4">
            <a:alphaModFix/>
          </a:blip>
          <a:stretch>
            <a:fillRect/>
          </a:stretch>
        </p:blipFill>
        <p:spPr>
          <a:xfrm>
            <a:off x="2009475" y="2914125"/>
            <a:ext cx="3734074" cy="1889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121950" y="810000"/>
            <a:ext cx="72237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latin typeface="Nunito"/>
                <a:ea typeface="Nunito"/>
                <a:cs typeface="Nunito"/>
                <a:sym typeface="Nunito"/>
              </a:rPr>
              <a:t>Static import (2/n)</a:t>
            </a:r>
            <a:endParaRPr b="0" sz="2420">
              <a:solidFill>
                <a:srgbClr val="0B5394"/>
              </a:solidFill>
              <a:latin typeface="Nunito"/>
              <a:ea typeface="Nunito"/>
              <a:cs typeface="Nunito"/>
              <a:sym typeface="Nunito"/>
            </a:endParaRPr>
          </a:p>
        </p:txBody>
      </p:sp>
      <p:pic>
        <p:nvPicPr>
          <p:cNvPr id="590" name="Google Shape;590;p53"/>
          <p:cNvPicPr preferRelativeResize="0"/>
          <p:nvPr/>
        </p:nvPicPr>
        <p:blipFill>
          <a:blip r:embed="rId3">
            <a:alphaModFix/>
          </a:blip>
          <a:stretch>
            <a:fillRect/>
          </a:stretch>
        </p:blipFill>
        <p:spPr>
          <a:xfrm>
            <a:off x="1567563" y="1350000"/>
            <a:ext cx="5864870" cy="3510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4"/>
          <p:cNvSpPr txBox="1"/>
          <p:nvPr/>
        </p:nvSpPr>
        <p:spPr>
          <a:xfrm>
            <a:off x="1132650" y="810000"/>
            <a:ext cx="6787500" cy="493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ru" sz="2400">
                <a:solidFill>
                  <a:srgbClr val="1C4587"/>
                </a:solidFill>
                <a:latin typeface="Nunito"/>
                <a:ea typeface="Nunito"/>
                <a:cs typeface="Nunito"/>
                <a:sym typeface="Nunito"/>
              </a:rPr>
              <a:t>Reference</a:t>
            </a:r>
            <a:endParaRPr b="1" sz="2800">
              <a:solidFill>
                <a:srgbClr val="424242"/>
              </a:solidFill>
              <a:latin typeface="Maven Pro"/>
              <a:ea typeface="Maven Pro"/>
              <a:cs typeface="Maven Pro"/>
              <a:sym typeface="Maven Pro"/>
            </a:endParaRPr>
          </a:p>
        </p:txBody>
      </p:sp>
      <p:sp>
        <p:nvSpPr>
          <p:cNvPr id="596" name="Google Shape;596;p54"/>
          <p:cNvSpPr txBox="1"/>
          <p:nvPr/>
        </p:nvSpPr>
        <p:spPr>
          <a:xfrm>
            <a:off x="1132650" y="1720900"/>
            <a:ext cx="6787500" cy="2541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424242"/>
              </a:buClr>
              <a:buSzPts val="1400"/>
              <a:buFont typeface="Nunito"/>
              <a:buAutoNum type="arabicPeriod"/>
            </a:pPr>
            <a:r>
              <a:rPr lang="ru">
                <a:solidFill>
                  <a:srgbClr val="424242"/>
                </a:solidFill>
                <a:latin typeface="Nunito"/>
                <a:ea typeface="Nunito"/>
                <a:cs typeface="Nunito"/>
                <a:sym typeface="Nunito"/>
              </a:rPr>
              <a:t>Head First book</a:t>
            </a:r>
            <a:r>
              <a:rPr lang="ru">
                <a:solidFill>
                  <a:srgbClr val="424242"/>
                </a:solidFill>
                <a:latin typeface="Nunito"/>
                <a:ea typeface="Nunito"/>
                <a:cs typeface="Nunito"/>
                <a:sym typeface="Nunito"/>
              </a:rPr>
              <a:t> (page 273- 314)</a:t>
            </a:r>
            <a:endParaRPr sz="1300">
              <a:solidFill>
                <a:srgbClr val="424242"/>
              </a:solidFill>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5"/>
          <p:cNvSpPr txBox="1"/>
          <p:nvPr/>
        </p:nvSpPr>
        <p:spPr>
          <a:xfrm>
            <a:off x="1132650" y="1532850"/>
            <a:ext cx="6787800" cy="17280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0"/>
              </a:spcAft>
              <a:buNone/>
            </a:pPr>
            <a:r>
              <a:rPr b="1" lang="ru" sz="2800">
                <a:solidFill>
                  <a:srgbClr val="1C4587"/>
                </a:solidFill>
                <a:latin typeface="Nunito"/>
                <a:ea typeface="Nunito"/>
                <a:cs typeface="Nunito"/>
                <a:sym typeface="Nunito"/>
              </a:rPr>
              <a:t>Thank you!</a:t>
            </a:r>
            <a:endParaRPr b="1" sz="2800">
              <a:solidFill>
                <a:srgbClr val="1C4587"/>
              </a:solidFill>
              <a:latin typeface="Nunito"/>
              <a:ea typeface="Nunito"/>
              <a:cs typeface="Nunito"/>
              <a:sym typeface="Nunito"/>
            </a:endParaRPr>
          </a:p>
          <a:p>
            <a:pPr indent="0" lvl="0" marL="0" rtl="0" algn="ctr">
              <a:lnSpc>
                <a:spcPct val="115000"/>
              </a:lnSpc>
              <a:spcBef>
                <a:spcPts val="1200"/>
              </a:spcBef>
              <a:spcAft>
                <a:spcPts val="0"/>
              </a:spcAft>
              <a:buNone/>
            </a:pPr>
            <a:r>
              <a:rPr lang="ru" sz="1800">
                <a:solidFill>
                  <a:srgbClr val="073763"/>
                </a:solidFill>
                <a:latin typeface="Nunito"/>
                <a:ea typeface="Nunito"/>
                <a:cs typeface="Nunito"/>
                <a:sym typeface="Nunito"/>
              </a:rPr>
              <a:t>Presented by</a:t>
            </a:r>
            <a:r>
              <a:rPr b="1" lang="ru" sz="1800">
                <a:solidFill>
                  <a:srgbClr val="073763"/>
                </a:solidFill>
                <a:latin typeface="Nunito"/>
                <a:ea typeface="Nunito"/>
                <a:cs typeface="Nunito"/>
                <a:sym typeface="Nunito"/>
              </a:rPr>
              <a:t>  Jahongir Sherjonov</a:t>
            </a:r>
            <a:endParaRPr b="1" sz="1800">
              <a:solidFill>
                <a:srgbClr val="073763"/>
              </a:solidFill>
              <a:latin typeface="Nunito"/>
              <a:ea typeface="Nunito"/>
              <a:cs typeface="Nunito"/>
              <a:sym typeface="Nunito"/>
            </a:endParaRPr>
          </a:p>
          <a:p>
            <a:pPr indent="0" lvl="0" marL="0" rtl="0" algn="ctr">
              <a:lnSpc>
                <a:spcPct val="115000"/>
              </a:lnSpc>
              <a:spcBef>
                <a:spcPts val="1200"/>
              </a:spcBef>
              <a:spcAft>
                <a:spcPts val="0"/>
              </a:spcAft>
              <a:buNone/>
            </a:pPr>
            <a:r>
              <a:rPr lang="ru">
                <a:solidFill>
                  <a:srgbClr val="073763"/>
                </a:solidFill>
                <a:latin typeface="Nunito"/>
                <a:ea typeface="Nunito"/>
                <a:cs typeface="Nunito"/>
                <a:sym typeface="Nunito"/>
              </a:rPr>
              <a:t>(</a:t>
            </a:r>
            <a:r>
              <a:rPr lang="ru">
                <a:solidFill>
                  <a:srgbClr val="1C4587"/>
                </a:solidFill>
                <a:latin typeface="Nunito"/>
                <a:ea typeface="Nunito"/>
                <a:cs typeface="Nunito"/>
                <a:sym typeface="Nunito"/>
              </a:rPr>
              <a:t>jakhongirsherjonov</a:t>
            </a:r>
            <a:r>
              <a:rPr lang="ru">
                <a:solidFill>
                  <a:srgbClr val="1C4587"/>
                </a:solidFill>
                <a:latin typeface="Nunito"/>
                <a:ea typeface="Nunito"/>
                <a:cs typeface="Nunito"/>
                <a:sym typeface="Nunito"/>
              </a:rPr>
              <a:t>@gmail.com</a:t>
            </a:r>
            <a:r>
              <a:rPr lang="ru">
                <a:solidFill>
                  <a:srgbClr val="073763"/>
                </a:solidFill>
                <a:latin typeface="Nunito"/>
                <a:ea typeface="Nunito"/>
                <a:cs typeface="Nunito"/>
                <a:sym typeface="Nunito"/>
              </a:rPr>
              <a:t>)</a:t>
            </a:r>
            <a:endParaRPr>
              <a:solidFill>
                <a:srgbClr val="073763"/>
              </a:solidFill>
              <a:latin typeface="Nunito"/>
              <a:ea typeface="Nunito"/>
              <a:cs typeface="Nunito"/>
              <a:sym typeface="Nunito"/>
            </a:endParaRPr>
          </a:p>
          <a:p>
            <a:pPr indent="0" lvl="0" marL="0" rtl="0" algn="l">
              <a:lnSpc>
                <a:spcPct val="115000"/>
              </a:lnSpc>
              <a:spcBef>
                <a:spcPts val="1200"/>
              </a:spcBef>
              <a:spcAft>
                <a:spcPts val="1200"/>
              </a:spcAft>
              <a:buNone/>
            </a:pPr>
            <a:r>
              <a:t/>
            </a:r>
            <a:endParaRPr sz="1300">
              <a:solidFill>
                <a:srgbClr val="42424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idx="1" type="body"/>
          </p:nvPr>
        </p:nvSpPr>
        <p:spPr>
          <a:xfrm>
            <a:off x="1114675" y="1350000"/>
            <a:ext cx="7230900" cy="3510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Char char="●"/>
            </a:pPr>
            <a:r>
              <a:rPr lang="ru" sz="1400">
                <a:solidFill>
                  <a:srgbClr val="000000"/>
                </a:solidFill>
              </a:rPr>
              <a:t>Static methods can’t use non-static (instance) variables!</a:t>
            </a:r>
            <a:endParaRPr sz="1400">
              <a:solidFill>
                <a:srgbClr val="000000"/>
              </a:solidFill>
            </a:endParaRPr>
          </a:p>
          <a:p>
            <a:pPr indent="-317500" lvl="0" marL="457200" rtl="0" algn="l">
              <a:spcBef>
                <a:spcPts val="0"/>
              </a:spcBef>
              <a:spcAft>
                <a:spcPts val="0"/>
              </a:spcAft>
              <a:buSzPts val="1400"/>
              <a:buChar char="●"/>
            </a:pPr>
            <a:r>
              <a:rPr lang="ru" sz="1400"/>
              <a:t>If you try to use an instance variable from inside a static method, the compiler thinks, “I don’t know which object’s instance variable you’re talking about!” </a:t>
            </a:r>
            <a:endParaRPr sz="1400"/>
          </a:p>
          <a:p>
            <a:pPr indent="-317500" lvl="0" marL="457200" rtl="0" algn="l">
              <a:spcBef>
                <a:spcPts val="0"/>
              </a:spcBef>
              <a:spcAft>
                <a:spcPts val="0"/>
              </a:spcAft>
              <a:buSzPts val="1400"/>
              <a:buChar char="●"/>
            </a:pPr>
            <a:r>
              <a:rPr lang="ru" sz="1400"/>
              <a:t>If you have ten Duck objects on the heap, a static method doesn’t know about any of them.</a:t>
            </a:r>
            <a:endParaRPr sz="1400"/>
          </a:p>
        </p:txBody>
      </p:sp>
      <p:pic>
        <p:nvPicPr>
          <p:cNvPr id="307" name="Google Shape;307;p17"/>
          <p:cNvPicPr preferRelativeResize="0"/>
          <p:nvPr/>
        </p:nvPicPr>
        <p:blipFill>
          <a:blip r:embed="rId3">
            <a:alphaModFix/>
          </a:blip>
          <a:stretch>
            <a:fillRect/>
          </a:stretch>
        </p:blipFill>
        <p:spPr>
          <a:xfrm>
            <a:off x="1308150" y="2720250"/>
            <a:ext cx="2647825" cy="1825600"/>
          </a:xfrm>
          <a:prstGeom prst="rect">
            <a:avLst/>
          </a:prstGeom>
          <a:noFill/>
          <a:ln>
            <a:noFill/>
          </a:ln>
        </p:spPr>
      </p:pic>
      <p:pic>
        <p:nvPicPr>
          <p:cNvPr id="308" name="Google Shape;308;p17"/>
          <p:cNvPicPr preferRelativeResize="0"/>
          <p:nvPr/>
        </p:nvPicPr>
        <p:blipFill>
          <a:blip r:embed="rId4">
            <a:alphaModFix/>
          </a:blip>
          <a:stretch>
            <a:fillRect/>
          </a:stretch>
        </p:blipFill>
        <p:spPr>
          <a:xfrm>
            <a:off x="5106324" y="2491650"/>
            <a:ext cx="3083326" cy="2251200"/>
          </a:xfrm>
          <a:prstGeom prst="rect">
            <a:avLst/>
          </a:prstGeom>
          <a:noFill/>
          <a:ln>
            <a:noFill/>
          </a:ln>
        </p:spPr>
      </p:pic>
      <p:pic>
        <p:nvPicPr>
          <p:cNvPr id="309" name="Google Shape;309;p17"/>
          <p:cNvPicPr preferRelativeResize="0"/>
          <p:nvPr/>
        </p:nvPicPr>
        <p:blipFill>
          <a:blip r:embed="rId5">
            <a:alphaModFix/>
          </a:blip>
          <a:stretch>
            <a:fillRect/>
          </a:stretch>
        </p:blipFill>
        <p:spPr>
          <a:xfrm>
            <a:off x="3697650" y="4031450"/>
            <a:ext cx="1524600" cy="950991"/>
          </a:xfrm>
          <a:prstGeom prst="rect">
            <a:avLst/>
          </a:prstGeom>
          <a:noFill/>
          <a:ln>
            <a:noFill/>
          </a:ln>
        </p:spPr>
      </p:pic>
      <p:sp>
        <p:nvSpPr>
          <p:cNvPr id="310" name="Google Shape;310;p17"/>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Static and non-static parameters (3/n)</a:t>
            </a:r>
            <a:endParaRPr sz="2400">
              <a:solidFill>
                <a:srgbClr val="0B5394"/>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Static methods can’t use non-static methods, either!</a:t>
            </a:r>
            <a:endParaRPr sz="1400"/>
          </a:p>
        </p:txBody>
      </p:sp>
      <p:sp>
        <p:nvSpPr>
          <p:cNvPr id="316" name="Google Shape;316;p18"/>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Static and non-static parameters (4/n)</a:t>
            </a:r>
            <a:endParaRPr sz="2400">
              <a:solidFill>
                <a:srgbClr val="0B5394"/>
              </a:solidFill>
              <a:latin typeface="Nunito"/>
              <a:ea typeface="Nunito"/>
              <a:cs typeface="Nunito"/>
              <a:sym typeface="Nunito"/>
            </a:endParaRPr>
          </a:p>
        </p:txBody>
      </p:sp>
      <p:pic>
        <p:nvPicPr>
          <p:cNvPr id="317" name="Google Shape;317;p18"/>
          <p:cNvPicPr preferRelativeResize="0"/>
          <p:nvPr/>
        </p:nvPicPr>
        <p:blipFill>
          <a:blip r:embed="rId3">
            <a:alphaModFix/>
          </a:blip>
          <a:stretch>
            <a:fillRect/>
          </a:stretch>
        </p:blipFill>
        <p:spPr>
          <a:xfrm>
            <a:off x="1864475" y="2171325"/>
            <a:ext cx="3133325" cy="2148100"/>
          </a:xfrm>
          <a:prstGeom prst="rect">
            <a:avLst/>
          </a:prstGeom>
          <a:noFill/>
          <a:ln>
            <a:noFill/>
          </a:ln>
        </p:spPr>
      </p:pic>
      <p:pic>
        <p:nvPicPr>
          <p:cNvPr id="318" name="Google Shape;318;p18"/>
          <p:cNvPicPr preferRelativeResize="0"/>
          <p:nvPr/>
        </p:nvPicPr>
        <p:blipFill>
          <a:blip r:embed="rId4">
            <a:alphaModFix/>
          </a:blip>
          <a:stretch>
            <a:fillRect/>
          </a:stretch>
        </p:blipFill>
        <p:spPr>
          <a:xfrm>
            <a:off x="4834625" y="3427394"/>
            <a:ext cx="1897100" cy="158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Static variable: value is the same for ALL instances of the class </a:t>
            </a:r>
            <a:endParaRPr sz="1400"/>
          </a:p>
        </p:txBody>
      </p:sp>
      <p:sp>
        <p:nvSpPr>
          <p:cNvPr id="324" name="Google Shape;324;p19"/>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Static and non-static parameters (5/n)</a:t>
            </a:r>
            <a:endParaRPr sz="2400">
              <a:solidFill>
                <a:srgbClr val="0B5394"/>
              </a:solidFill>
              <a:latin typeface="Nunito"/>
              <a:ea typeface="Nunito"/>
              <a:cs typeface="Nunito"/>
              <a:sym typeface="Nunito"/>
            </a:endParaRPr>
          </a:p>
        </p:txBody>
      </p:sp>
      <p:pic>
        <p:nvPicPr>
          <p:cNvPr id="325" name="Google Shape;325;p19"/>
          <p:cNvPicPr preferRelativeResize="0"/>
          <p:nvPr/>
        </p:nvPicPr>
        <p:blipFill>
          <a:blip r:embed="rId3">
            <a:alphaModFix/>
          </a:blip>
          <a:stretch>
            <a:fillRect/>
          </a:stretch>
        </p:blipFill>
        <p:spPr>
          <a:xfrm>
            <a:off x="1446049" y="1972250"/>
            <a:ext cx="2655675" cy="2887750"/>
          </a:xfrm>
          <a:prstGeom prst="rect">
            <a:avLst/>
          </a:prstGeom>
          <a:noFill/>
          <a:ln>
            <a:noFill/>
          </a:ln>
        </p:spPr>
      </p:pic>
      <p:pic>
        <p:nvPicPr>
          <p:cNvPr id="326" name="Google Shape;326;p19"/>
          <p:cNvPicPr preferRelativeResize="0"/>
          <p:nvPr/>
        </p:nvPicPr>
        <p:blipFill>
          <a:blip r:embed="rId4">
            <a:alphaModFix/>
          </a:blip>
          <a:stretch>
            <a:fillRect/>
          </a:stretch>
        </p:blipFill>
        <p:spPr>
          <a:xfrm>
            <a:off x="4500000" y="1919936"/>
            <a:ext cx="3834175" cy="28050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idx="1" type="body"/>
          </p:nvPr>
        </p:nvSpPr>
        <p:spPr>
          <a:xfrm>
            <a:off x="1123675" y="1350000"/>
            <a:ext cx="72105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Initializing a static variable.</a:t>
            </a:r>
            <a:endParaRPr sz="1400"/>
          </a:p>
          <a:p>
            <a:pPr indent="-317500" lvl="0" marL="457200" rtl="0" algn="l">
              <a:spcBef>
                <a:spcPts val="0"/>
              </a:spcBef>
              <a:spcAft>
                <a:spcPts val="0"/>
              </a:spcAft>
              <a:buSzPts val="1400"/>
              <a:buChar char="●"/>
            </a:pPr>
            <a:r>
              <a:rPr lang="ru" sz="1400"/>
              <a:t>All static variables in a class are initialized before any object of that class can be created.</a:t>
            </a:r>
            <a:endParaRPr sz="1400"/>
          </a:p>
          <a:p>
            <a:pPr indent="-317500" lvl="0" marL="457200" rtl="0" algn="l">
              <a:spcBef>
                <a:spcPts val="0"/>
              </a:spcBef>
              <a:spcAft>
                <a:spcPts val="0"/>
              </a:spcAft>
              <a:buSzPts val="1400"/>
              <a:buChar char="●"/>
            </a:pPr>
            <a:r>
              <a:rPr lang="ru" sz="1400"/>
              <a:t>Static variables in a class are initialized before any static method of the class runs.</a:t>
            </a:r>
            <a:endParaRPr sz="1400"/>
          </a:p>
        </p:txBody>
      </p:sp>
      <p:sp>
        <p:nvSpPr>
          <p:cNvPr id="332" name="Google Shape;332;p20"/>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Static and non-static parameters (6/n)</a:t>
            </a:r>
            <a:endParaRPr sz="2400">
              <a:solidFill>
                <a:srgbClr val="0B5394"/>
              </a:solidFill>
              <a:latin typeface="Nunito"/>
              <a:ea typeface="Nunito"/>
              <a:cs typeface="Nunito"/>
              <a:sym typeface="Nunito"/>
            </a:endParaRPr>
          </a:p>
        </p:txBody>
      </p:sp>
      <p:pic>
        <p:nvPicPr>
          <p:cNvPr id="333" name="Google Shape;333;p20"/>
          <p:cNvPicPr preferRelativeResize="0"/>
          <p:nvPr/>
        </p:nvPicPr>
        <p:blipFill>
          <a:blip r:embed="rId3">
            <a:alphaModFix/>
          </a:blip>
          <a:stretch>
            <a:fillRect/>
          </a:stretch>
        </p:blipFill>
        <p:spPr>
          <a:xfrm>
            <a:off x="1959838" y="2965588"/>
            <a:ext cx="2200275" cy="1514475"/>
          </a:xfrm>
          <a:prstGeom prst="rect">
            <a:avLst/>
          </a:prstGeom>
          <a:noFill/>
          <a:ln>
            <a:noFill/>
          </a:ln>
        </p:spPr>
      </p:pic>
      <p:pic>
        <p:nvPicPr>
          <p:cNvPr id="334" name="Google Shape;334;p20"/>
          <p:cNvPicPr preferRelativeResize="0"/>
          <p:nvPr/>
        </p:nvPicPr>
        <p:blipFill>
          <a:blip r:embed="rId4">
            <a:alphaModFix/>
          </a:blip>
          <a:stretch>
            <a:fillRect/>
          </a:stretch>
        </p:blipFill>
        <p:spPr>
          <a:xfrm>
            <a:off x="4560100" y="2694975"/>
            <a:ext cx="3585000" cy="72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static final variables are constants.</a:t>
            </a:r>
            <a:endParaRPr sz="1400"/>
          </a:p>
          <a:p>
            <a:pPr indent="0" lvl="0" marL="0" rtl="0" algn="l">
              <a:spcBef>
                <a:spcPts val="1200"/>
              </a:spcBef>
              <a:spcAft>
                <a:spcPts val="1200"/>
              </a:spcAft>
              <a:buNone/>
            </a:pPr>
            <a:r>
              <a:t/>
            </a:r>
            <a:endParaRPr sz="1400"/>
          </a:p>
        </p:txBody>
      </p:sp>
      <p:sp>
        <p:nvSpPr>
          <p:cNvPr id="340" name="Google Shape;340;p21"/>
          <p:cNvSpPr txBox="1"/>
          <p:nvPr>
            <p:ph type="title"/>
          </p:nvPr>
        </p:nvSpPr>
        <p:spPr>
          <a:xfrm>
            <a:off x="1123675"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Static and non-static parameters (7/n)</a:t>
            </a:r>
            <a:endParaRPr sz="2400">
              <a:solidFill>
                <a:srgbClr val="0B5394"/>
              </a:solidFill>
              <a:latin typeface="Nunito"/>
              <a:ea typeface="Nunito"/>
              <a:cs typeface="Nunito"/>
              <a:sym typeface="Nunito"/>
            </a:endParaRPr>
          </a:p>
        </p:txBody>
      </p:sp>
      <p:pic>
        <p:nvPicPr>
          <p:cNvPr id="341" name="Google Shape;341;p21"/>
          <p:cNvPicPr preferRelativeResize="0"/>
          <p:nvPr/>
        </p:nvPicPr>
        <p:blipFill>
          <a:blip r:embed="rId3">
            <a:alphaModFix/>
          </a:blip>
          <a:stretch>
            <a:fillRect/>
          </a:stretch>
        </p:blipFill>
        <p:spPr>
          <a:xfrm>
            <a:off x="6200575" y="1790550"/>
            <a:ext cx="2133600" cy="2628900"/>
          </a:xfrm>
          <a:prstGeom prst="rect">
            <a:avLst/>
          </a:prstGeom>
          <a:noFill/>
          <a:ln>
            <a:noFill/>
          </a:ln>
        </p:spPr>
      </p:pic>
      <p:sp>
        <p:nvSpPr>
          <p:cNvPr id="342" name="Google Shape;342;p21"/>
          <p:cNvSpPr txBox="1"/>
          <p:nvPr/>
        </p:nvSpPr>
        <p:spPr>
          <a:xfrm>
            <a:off x="1325875" y="2751150"/>
            <a:ext cx="4750200" cy="4002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public static final double PI = 3.141592653589793;</a:t>
            </a:r>
            <a:endParaRPr>
              <a:latin typeface="Nunito"/>
              <a:ea typeface="Nunito"/>
              <a:cs typeface="Nunito"/>
              <a:sym typeface="Nunito"/>
            </a:endParaRPr>
          </a:p>
        </p:txBody>
      </p:sp>
      <p:sp>
        <p:nvSpPr>
          <p:cNvPr id="343" name="Google Shape;343;p21"/>
          <p:cNvSpPr txBox="1"/>
          <p:nvPr/>
        </p:nvSpPr>
        <p:spPr>
          <a:xfrm>
            <a:off x="1114675" y="1973775"/>
            <a:ext cx="4961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ru">
                <a:latin typeface="Nunito"/>
                <a:ea typeface="Nunito"/>
                <a:cs typeface="Nunito"/>
                <a:sym typeface="Nunito"/>
              </a:rPr>
              <a:t>The variable is marked final because PI doesn’t change (as far as Java is concerned).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