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Nunito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747775"/>
          </p15:clr>
        </p15:guide>
        <p15:guide id="2" pos="2835">
          <p15:clr>
            <a:srgbClr val="747775"/>
          </p15:clr>
        </p15:guide>
        <p15:guide id="3" orient="horz" pos="850">
          <p15:clr>
            <a:srgbClr val="747775"/>
          </p15:clr>
        </p15:guide>
        <p15:guide id="4" pos="5363">
          <p15:clr>
            <a:srgbClr val="747775"/>
          </p15:clr>
        </p15:guide>
        <p15:guide id="5" pos="708">
          <p15:clr>
            <a:srgbClr val="747775"/>
          </p15:clr>
        </p15:guide>
        <p15:guide id="6" pos="397">
          <p15:clr>
            <a:srgbClr val="747775"/>
          </p15:clr>
        </p15:guide>
        <p15:guide id="7" orient="horz" pos="510">
          <p15:clr>
            <a:srgbClr val="747775"/>
          </p15:clr>
        </p15:guide>
        <p15:guide id="8" orient="horz">
          <p15:clr>
            <a:srgbClr val="747775"/>
          </p15:clr>
        </p15:guide>
        <p15:guide id="9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2835"/>
        <p:guide pos="850" orient="horz"/>
        <p:guide pos="5363"/>
        <p:guide pos="708"/>
        <p:guide pos="397"/>
        <p:guide pos="510" orient="horz"/>
        <p:guide orient="horz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NunitoMedium-bold.fntdata"/><Relationship Id="rId12" Type="http://schemas.openxmlformats.org/officeDocument/2006/relationships/slide" Target="slides/slide7.xml"/><Relationship Id="rId34" Type="http://schemas.openxmlformats.org/officeDocument/2006/relationships/font" Target="fonts/NunitoMedium-regular.fntdata"/><Relationship Id="rId15" Type="http://schemas.openxmlformats.org/officeDocument/2006/relationships/slide" Target="slides/slide10.xml"/><Relationship Id="rId37" Type="http://schemas.openxmlformats.org/officeDocument/2006/relationships/font" Target="fonts/Nunito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8c4c262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8c4c262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8c4c262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8c4c262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8c4c262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88c4c262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8c4c262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8c4c262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5dea0ed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5dea0ed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5dea0ed2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85dea0ed2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5dea0ed2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85dea0ed2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5dea0ed2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5dea0ed2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85dea0ed2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85dea0ed2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5dea0ed2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85dea0ed2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2408e56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2408e56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85dea0ed2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85dea0ed2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5dea0ed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85dea0ed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e248dc60b7_4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e248dc60b7_4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2408e56e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2408e56e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5dea0ed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5dea0ed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5dea0ed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5dea0ed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8c4c262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8c4c262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5dea0ed2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85dea0ed2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5dea0ed2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5dea0ed2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8c4c262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8c4c26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rcsdk12.org/cms/lib/NY01001156/Centricity/Domain/4951/Head_First_Java_Second_Edition.pdf#page=199&amp;zoom=100,0,0" TargetMode="External"/><Relationship Id="rId4" Type="http://schemas.openxmlformats.org/officeDocument/2006/relationships/hyperlink" Target="https://www.dasturlash.uz/lesson/java/article/232ecd1c-6c6f-11ec-bc12-e83935115a22" TargetMode="External"/><Relationship Id="rId5" Type="http://schemas.openxmlformats.org/officeDocument/2006/relationships/hyperlink" Target="https://javatodev.com/exception-handling-spring-boot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00000" y="3870125"/>
            <a:ext cx="383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Upcode Software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Engineer </a:t>
            </a:r>
            <a:r>
              <a:rPr lang="ru"/>
              <a:t>Team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977550" y="456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-2023-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123675" y="1350000"/>
            <a:ext cx="6891600" cy="16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Chapter-11: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Risky Behavior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6097300" y="4312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Head First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in Java (6/n)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25" y="1846750"/>
            <a:ext cx="2947650" cy="25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400" y="1677588"/>
            <a:ext cx="2697800" cy="28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in Java (7/n)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375" y="1350000"/>
            <a:ext cx="56388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825" y="2990325"/>
            <a:ext cx="5233900" cy="199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23"/>
          <p:cNvCxnSpPr/>
          <p:nvPr/>
        </p:nvCxnSpPr>
        <p:spPr>
          <a:xfrm>
            <a:off x="1319625" y="2924150"/>
            <a:ext cx="67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in Java (8/n)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850" y="1564600"/>
            <a:ext cx="2441850" cy="33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600" y="2078825"/>
            <a:ext cx="31146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in Java (9/n)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00" y="1612025"/>
            <a:ext cx="3958500" cy="3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700" y="1350000"/>
            <a:ext cx="2279848" cy="364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25"/>
          <p:cNvCxnSpPr/>
          <p:nvPr/>
        </p:nvCxnSpPr>
        <p:spPr>
          <a:xfrm>
            <a:off x="5300950" y="1364600"/>
            <a:ext cx="7500" cy="35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Java </a:t>
            </a: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Hierarchy</a:t>
            </a: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(1/n)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375" name="Google Shape;3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75" y="1350000"/>
            <a:ext cx="6751393" cy="3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Java Exception Hierarchy(2/n)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1123675" y="1350000"/>
            <a:ext cx="7390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System </a:t>
            </a: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errors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 are 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thrown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 by JVM and represented in the </a:t>
            </a: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Error 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class. The </a:t>
            </a: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Error 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class describes internal system errors. Such errors rarely occur</a:t>
            </a:r>
            <a:endParaRPr sz="1150">
              <a:solidFill>
                <a:srgbClr val="24242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2" name="Google Shape;3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073" y="2262225"/>
            <a:ext cx="5127876" cy="28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7"/>
          <p:cNvSpPr/>
          <p:nvPr/>
        </p:nvSpPr>
        <p:spPr>
          <a:xfrm>
            <a:off x="3456500" y="4026325"/>
            <a:ext cx="1949400" cy="1079700"/>
          </a:xfrm>
          <a:prstGeom prst="flowChartAlternateProcess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4" name="Google Shape;384;p27"/>
          <p:cNvCxnSpPr/>
          <p:nvPr/>
        </p:nvCxnSpPr>
        <p:spPr>
          <a:xfrm flipH="1" rot="-5400000">
            <a:off x="952550" y="2159050"/>
            <a:ext cx="2923500" cy="2009400"/>
          </a:xfrm>
          <a:prstGeom prst="curvedConnector3">
            <a:avLst>
              <a:gd fmla="val 96688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Java Exception Hierarchy(3/n)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375" y="2226425"/>
            <a:ext cx="5191601" cy="291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8"/>
          <p:cNvSpPr/>
          <p:nvPr/>
        </p:nvSpPr>
        <p:spPr>
          <a:xfrm>
            <a:off x="3966300" y="2226425"/>
            <a:ext cx="3299100" cy="1807200"/>
          </a:xfrm>
          <a:prstGeom prst="flowChartAlternateProcess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1123675" y="1350000"/>
            <a:ext cx="7390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Exception 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describes 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errors caused by your program and external circumstances. These errors can be caught and handled by your program.</a:t>
            </a:r>
            <a:endParaRPr sz="1150">
              <a:solidFill>
                <a:srgbClr val="24242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4" name="Google Shape;394;p28"/>
          <p:cNvCxnSpPr/>
          <p:nvPr/>
        </p:nvCxnSpPr>
        <p:spPr>
          <a:xfrm>
            <a:off x="2519275" y="1821975"/>
            <a:ext cx="1372200" cy="7872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What are the Types of Exception?(1/n)</a:t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401" name="Google Shape;401;p29"/>
          <p:cNvSpPr txBox="1"/>
          <p:nvPr/>
        </p:nvSpPr>
        <p:spPr>
          <a:xfrm>
            <a:off x="1123675" y="1350000"/>
            <a:ext cx="73902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50"/>
              <a:buFont typeface="Nunito"/>
              <a:buChar char="●"/>
            </a:pPr>
            <a:r>
              <a:rPr b="1" lang="ru" sz="1150">
                <a:solidFill>
                  <a:srgbClr val="37415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Checked exceptions:</a:t>
            </a:r>
            <a:r>
              <a:rPr lang="ru" sz="1150">
                <a:solidFill>
                  <a:srgbClr val="37415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These are the exceptions that are checked by the compiler at compile time. If a method throws a checked exception, then the caller of the method must either handle the exception or declare it in the throws clause.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50"/>
              <a:buChar char="●"/>
            </a:pPr>
            <a:r>
              <a:rPr b="1" lang="ru" sz="1150">
                <a:solidFill>
                  <a:srgbClr val="37415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Unchecked exceptions: </a:t>
            </a:r>
            <a:r>
              <a:rPr lang="ru" sz="1150">
                <a:solidFill>
                  <a:srgbClr val="37415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These are the exceptions that are not checked by the compiler at compile time. They include runtime exceptions and errors.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325" y="2526000"/>
            <a:ext cx="5093349" cy="25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What are the Types of Exception?(2/n)</a:t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409" name="Google Shape;409;p30"/>
          <p:cNvSpPr txBox="1"/>
          <p:nvPr/>
        </p:nvSpPr>
        <p:spPr>
          <a:xfrm>
            <a:off x="1123675" y="1350000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150">
                <a:solidFill>
                  <a:srgbClr val="37415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example of c</a:t>
            </a:r>
            <a:r>
              <a:rPr b="1" lang="ru" sz="1150">
                <a:solidFill>
                  <a:srgbClr val="37415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hecked exception: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0" name="Google Shape;4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75" y="2118900"/>
            <a:ext cx="5283500" cy="1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575" y="3966245"/>
            <a:ext cx="5283499" cy="96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What are the Types of Exception?(3/n)</a:t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418" name="Google Shape;418;p31"/>
          <p:cNvSpPr txBox="1"/>
          <p:nvPr/>
        </p:nvSpPr>
        <p:spPr>
          <a:xfrm>
            <a:off x="1123675" y="1350000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150">
                <a:solidFill>
                  <a:srgbClr val="37415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example of unchecked exception: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9" name="Google Shape;4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875" y="2708150"/>
            <a:ext cx="4472248" cy="14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1"/>
          <p:cNvSpPr txBox="1"/>
          <p:nvPr/>
        </p:nvSpPr>
        <p:spPr>
          <a:xfrm>
            <a:off x="1327100" y="1759675"/>
            <a:ext cx="6882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This code will be</a:t>
            </a: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 passed compile successfully. 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The compiler does not force the code to </a:t>
            </a: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try-catch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 because the expression a/b may </a:t>
            </a: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throw an Exception at runtime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123775" y="797825"/>
            <a:ext cx="72105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123775" y="1350125"/>
            <a:ext cx="72105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What is Exception?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Exception Handling in Java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Java Exception Hierarchy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What are the Types of Exception?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Reference resource</a:t>
            </a:r>
            <a:endParaRPr sz="14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What are the Types of Exception?(4/n)</a:t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32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427" name="Google Shape;427;p32"/>
          <p:cNvSpPr txBox="1"/>
          <p:nvPr/>
        </p:nvSpPr>
        <p:spPr>
          <a:xfrm>
            <a:off x="1123675" y="1350000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150">
                <a:solidFill>
                  <a:srgbClr val="37415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example of unchecked exception: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1327100" y="1759675"/>
            <a:ext cx="6882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Unchecked Exceptions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 are exceptions that </a:t>
            </a: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can be avoided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. That is, the programmer can prevent errors by checking the </a:t>
            </a:r>
            <a:r>
              <a:rPr b="1"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incoming parameters</a:t>
            </a:r>
            <a:r>
              <a:rPr lang="ru" sz="1150">
                <a:solidFill>
                  <a:srgbClr val="242424"/>
                </a:solidFill>
                <a:latin typeface="Nunito"/>
                <a:ea typeface="Nunito"/>
                <a:cs typeface="Nunito"/>
                <a:sym typeface="Nunito"/>
              </a:rPr>
              <a:t> while writing the code. For example, dividing a by b. A possible ArithmeticException can be avoided by checking that b is not equal to 0.</a:t>
            </a:r>
            <a:endParaRPr sz="1150">
              <a:solidFill>
                <a:srgbClr val="24242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9" name="Google Shape;4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75" y="2598375"/>
            <a:ext cx="5908925" cy="23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Reference Resource?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1123675" y="1350000"/>
            <a:ext cx="7390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88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Head First </a:t>
            </a:r>
            <a:r>
              <a:rPr b="1" lang="ru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book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1788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>
                <a:solidFill>
                  <a:srgbClr val="0F0F0F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Java Exception </a:t>
            </a:r>
            <a:r>
              <a:rPr lang="ru" u="sng">
                <a:solidFill>
                  <a:schemeClr val="hlink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  <a:hlinkClick r:id="rId4"/>
              </a:rPr>
              <a:t>in uzbek</a:t>
            </a:r>
            <a:endParaRPr>
              <a:solidFill>
                <a:srgbClr val="0F0F0F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178899" lvl="0" marL="179999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Nunito"/>
              <a:buAutoNum type="arabicPeriod"/>
            </a:pPr>
            <a:r>
              <a:rPr lang="ru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Exception Handling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5"/>
              </a:rPr>
              <a:t>Spring Boot REST API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>
            <p:ph idx="1" type="body"/>
          </p:nvPr>
        </p:nvSpPr>
        <p:spPr>
          <a:xfrm>
            <a:off x="1123675" y="1350000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1C4587"/>
                </a:solidFill>
              </a:rPr>
              <a:t>Thank you!</a:t>
            </a:r>
            <a:endParaRPr b="1" sz="165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1C4587"/>
                </a:solidFill>
              </a:rPr>
              <a:t>Presented by</a:t>
            </a:r>
            <a:r>
              <a:rPr b="1" lang="ru" sz="2400">
                <a:solidFill>
                  <a:srgbClr val="1C4587"/>
                </a:solidFill>
              </a:rPr>
              <a:t> 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1C4587"/>
                </a:solidFill>
              </a:rPr>
              <a:t>Jamshid Erkinov</a:t>
            </a:r>
            <a:endParaRPr b="1" sz="165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1C4587"/>
                </a:solidFill>
              </a:rPr>
              <a:t>(jamshiderkinov19992206@gmial.com)</a:t>
            </a:r>
            <a:endParaRPr b="1" sz="165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What is Exception</a:t>
            </a: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(1/n)</a:t>
            </a:r>
            <a:endParaRPr b="0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b="0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In Java, Exception is an 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unwanted </a:t>
            </a:r>
            <a:r>
              <a:rPr b="0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or 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unexpected </a:t>
            </a:r>
            <a:r>
              <a:rPr b="0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event, which occurs during the execution of a program, i.e. at run time, that disrupts the normal flow of the program’s instructions     </a:t>
            </a:r>
            <a:endParaRPr b="0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b="0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Exceptions 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can be caught</a:t>
            </a:r>
            <a:r>
              <a:rPr b="0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handled </a:t>
            </a:r>
            <a:r>
              <a:rPr b="0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by the program.</a:t>
            </a:r>
            <a:endParaRPr b="0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063" y="2155125"/>
            <a:ext cx="4601874" cy="28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in Java (1/n)</a:t>
            </a:r>
            <a:endParaRPr b="0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</a:t>
            </a:r>
            <a:r>
              <a:rPr b="0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is a mechanism to handle runtime errors     </a:t>
            </a:r>
            <a:endParaRPr b="0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It is </a:t>
            </a:r>
            <a:r>
              <a:rPr b="0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an object which is thrown at runtime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875" y="1891250"/>
            <a:ext cx="5009651" cy="33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in Java (2/n)</a:t>
            </a:r>
            <a:endParaRPr b="0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b="0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done with the 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object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62" y="1921875"/>
            <a:ext cx="4949875" cy="276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in Java (3/n)</a:t>
            </a:r>
            <a:endParaRPr b="0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375" y="1350000"/>
            <a:ext cx="54006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963" y="3175950"/>
            <a:ext cx="4568082" cy="19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in Java (3/n)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1500000" y="1374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Exception Handling Terms</a:t>
            </a:r>
            <a:endParaRPr b="1"/>
          </a:p>
        </p:txBody>
      </p:sp>
      <p:sp>
        <p:nvSpPr>
          <p:cNvPr id="318" name="Google Shape;318;p19"/>
          <p:cNvSpPr txBox="1"/>
          <p:nvPr/>
        </p:nvSpPr>
        <p:spPr>
          <a:xfrm>
            <a:off x="1123675" y="1717025"/>
            <a:ext cx="7390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ru" sz="1150"/>
              <a:t>try </a:t>
            </a:r>
            <a:r>
              <a:rPr lang="ru" sz="1150"/>
              <a:t>- used to enclose a segment of code that may produce a exception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ru" sz="1150"/>
              <a:t>catch </a:t>
            </a:r>
            <a:r>
              <a:rPr lang="ru" sz="1150"/>
              <a:t>- placed directly after the try block to handle one or more exception types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ru" sz="1150"/>
              <a:t>finally </a:t>
            </a:r>
            <a:r>
              <a:rPr lang="ru" sz="1150"/>
              <a:t>- optional statement used after a try-catch block to run a segment of code regardless if a exception is generated</a:t>
            </a:r>
            <a:endParaRPr sz="11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in Java (4/n)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75" y="1350000"/>
            <a:ext cx="4342225" cy="24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675" y="3877448"/>
            <a:ext cx="4342225" cy="100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Exception Handling in Java (5/n)</a:t>
            </a:r>
            <a:endParaRPr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1123675" y="1717025"/>
            <a:ext cx="739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988" y="1350000"/>
            <a:ext cx="4702024" cy="17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850" y="3267750"/>
            <a:ext cx="4596362" cy="18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