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Nunito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75">
          <p15:clr>
            <a:srgbClr val="747775"/>
          </p15:clr>
        </p15:guide>
        <p15:guide id="2" pos="2979">
          <p15:clr>
            <a:srgbClr val="747775"/>
          </p15:clr>
        </p15:guide>
        <p15:guide id="3" orient="horz" pos="850">
          <p15:clr>
            <a:srgbClr val="747775"/>
          </p15:clr>
        </p15:guide>
        <p15:guide id="4" pos="5250">
          <p15:clr>
            <a:srgbClr val="747775"/>
          </p15:clr>
        </p15:guide>
        <p15:guide id="5" pos="708">
          <p15:clr>
            <a:srgbClr val="747775"/>
          </p15:clr>
        </p15:guide>
        <p15:guide id="6" pos="397">
          <p15:clr>
            <a:srgbClr val="747775"/>
          </p15:clr>
        </p15:guide>
        <p15:guide id="7" orient="horz" pos="510">
          <p15:clr>
            <a:srgbClr val="747775"/>
          </p15:clr>
        </p15:guide>
        <p15:guide id="8" orient="horz" pos="850">
          <p15:clr>
            <a:srgbClr val="747775"/>
          </p15:clr>
        </p15:guide>
        <p15:guide id="9" orient="horz">
          <p15:clr>
            <a:srgbClr val="747775"/>
          </p15:clr>
        </p15:guide>
        <p15:guide id="10" orient="horz">
          <p15:clr>
            <a:srgbClr val="747775"/>
          </p15:clr>
        </p15:guide>
        <p15:guide id="11" orient="horz">
          <p15:clr>
            <a:srgbClr val="747775"/>
          </p15:clr>
        </p15:guide>
        <p15:guide id="12" orient="horz">
          <p15:clr>
            <a:srgbClr val="747775"/>
          </p15:clr>
        </p15:guide>
        <p15:guide id="13" orient="horz" pos="5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75" orient="horz"/>
        <p:guide pos="2979"/>
        <p:guide pos="850" orient="horz"/>
        <p:guide pos="5250"/>
        <p:guide pos="708"/>
        <p:guide pos="397"/>
        <p:guide pos="510" orient="horz"/>
        <p:guide pos="850" orient="horz"/>
        <p:guide orient="horz"/>
        <p:guide orient="horz"/>
        <p:guide orient="horz"/>
        <p:guide orient="horz"/>
        <p:guide pos="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NunitoMedium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39" Type="http://schemas.openxmlformats.org/officeDocument/2006/relationships/font" Target="fonts/NunitoMedium-italic.fntdata"/><Relationship Id="rId16" Type="http://schemas.openxmlformats.org/officeDocument/2006/relationships/slide" Target="slides/slide11.xml"/><Relationship Id="rId38" Type="http://schemas.openxmlformats.org/officeDocument/2006/relationships/font" Target="fonts/Nunito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519e2bbb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8519e2bbb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8519e2bbb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8519e2bbb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84d1d4951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84d1d4951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84d1d4951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84d1d4951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84d1d4951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84d1d4951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860f2746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860f2746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860f2746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860f2746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84d1d4951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84d1d495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248dc60b7_4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e248dc60b7_4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60f2746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60f2746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2408e56e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2408e56e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e248dc60b7_4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e248dc60b7_4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e248dc60b7_4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e248dc60b7_4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20dce4f0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20dce4f0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4d1d495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4d1d495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4d1d4951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84d1d4951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4d1d495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4d1d495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84d1d495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84d1d495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84d1d4951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84d1d4951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84d1d4951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84d1d4951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rcsdk12.org/cms/lib/NY01001156/Centricity/Domain/4951/Head_First_Java_Second_Edition.pdf#page=199&amp;zoom=100,0,0" TargetMode="External"/><Relationship Id="rId4" Type="http://schemas.openxmlformats.org/officeDocument/2006/relationships/hyperlink" Target="https://www.geeksforgeeks.org/data-structures/" TargetMode="External"/><Relationship Id="rId5" Type="http://schemas.openxmlformats.org/officeDocument/2006/relationships/hyperlink" Target="https://www.ebay.com/itm/363390058197" TargetMode="External"/><Relationship Id="rId6" Type="http://schemas.openxmlformats.org/officeDocument/2006/relationships/hyperlink" Target="https://javarevisited.blogspot.com/2011/09/generics-java-example-tutorial.html#ixzz8Elf58sul" TargetMode="External"/><Relationship Id="rId7" Type="http://schemas.openxmlformats.org/officeDocument/2006/relationships/hyperlink" Target="https://javarevisited.blogspot.com/2011/09/generics-java-example-tutorial.html#ixzz8Elf58su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4500000" y="3870125"/>
            <a:ext cx="3834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Upcode Software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Engineer </a:t>
            </a:r>
            <a:r>
              <a:rPr lang="ru"/>
              <a:t>Team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2977550" y="4565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-2023-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123675" y="1350000"/>
            <a:ext cx="72105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Chapter-16:</a:t>
            </a:r>
            <a:endParaRPr b="1" sz="36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 Structures</a:t>
            </a:r>
            <a:endParaRPr b="1" sz="36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6097300" y="431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highlight>
                  <a:srgbClr val="FFD966"/>
                </a:highlight>
                <a:latin typeface="Nunito"/>
                <a:ea typeface="Nunito"/>
                <a:cs typeface="Nunito"/>
                <a:sym typeface="Nunito"/>
              </a:rPr>
              <a:t>Book: Head First</a:t>
            </a:r>
            <a:endParaRPr sz="100">
              <a:highlight>
                <a:srgbClr val="FFD966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1158375" y="810000"/>
            <a:ext cx="7176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Collection Framework (5/n) - LinkedList</a:t>
            </a:r>
            <a:endParaRPr/>
          </a:p>
        </p:txBody>
      </p:sp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1123675" y="1350000"/>
            <a:ext cx="70305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self-referential class in Java can be used to build a singly linked list of Java.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SinglyLinkedList 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that encloses an inner self-referential class </a:t>
            </a:r>
            <a:r>
              <a:rPr lang="ru" sz="12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Node that has two fields: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 integer data field and a Node type “next” field. In addition, the outer class contains a</a:t>
            </a:r>
            <a:r>
              <a:rPr lang="ru" sz="12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reference/pointer/link to the HEAD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the document.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0">
              <a:solidFill>
                <a:srgbClr val="0F0F0F"/>
              </a:solidFill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1253100" y="2588250"/>
            <a:ext cx="3000000" cy="2216400"/>
          </a:xfrm>
          <a:prstGeom prst="rect">
            <a:avLst/>
          </a:prstGeom>
          <a:noFill/>
          <a:ln cap="flat" cmpd="sng" w="9525">
            <a:solidFill>
              <a:srgbClr val="0F0F0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LinkedListExamples </a:t>
            </a: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Node head; // head of list</a:t>
            </a:r>
            <a:endParaRPr b="1"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display()</a:t>
            </a: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Node n = head;</a:t>
            </a:r>
            <a:endParaRPr b="1"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while (n!=null){</a:t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.println(n.data + "\n");</a:t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n = n.next;</a:t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4771950" y="2649750"/>
            <a:ext cx="3642600" cy="215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LinkedListExamples list = new</a:t>
            </a:r>
            <a:r>
              <a:rPr b="1" lang="ru" sz="9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 LinkedListExamples();</a:t>
            </a:r>
            <a:endParaRPr b="1" sz="9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list.head = new Node(100);</a:t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Node second = new Node(2);</a:t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Node third = new Node(332);</a:t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list.head.next = second;</a:t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second.next = third;</a:t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list.display();</a:t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123675" y="773425"/>
            <a:ext cx="72105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Collection Framework (6/n)</a:t>
            </a:r>
            <a:endParaRPr/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75" y="1350000"/>
            <a:ext cx="5200049" cy="16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800" y="2954150"/>
            <a:ext cx="3531750" cy="2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1123675" y="810000"/>
            <a:ext cx="72105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990"/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Collection Framework (7/n) - SET</a:t>
            </a:r>
            <a:endParaRPr sz="2400"/>
          </a:p>
        </p:txBody>
      </p:sp>
      <p:sp>
        <p:nvSpPr>
          <p:cNvPr id="362" name="Google Shape;362;p24"/>
          <p:cNvSpPr txBox="1"/>
          <p:nvPr>
            <p:ph idx="1" type="body"/>
          </p:nvPr>
        </p:nvSpPr>
        <p:spPr>
          <a:xfrm>
            <a:off x="1123675" y="1350000"/>
            <a:ext cx="70305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Char char="●"/>
            </a:pPr>
            <a:r>
              <a:rPr lang="ru">
                <a:solidFill>
                  <a:srgbClr val="0F0F0F"/>
                </a:solidFill>
              </a:rPr>
              <a:t>The sorting all works, but now we have duplicates.</a:t>
            </a:r>
            <a:endParaRPr>
              <a:solidFill>
                <a:srgbClr val="0F0F0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Char char="●"/>
            </a:pPr>
            <a:r>
              <a:rPr b="1" lang="ru">
                <a:solidFill>
                  <a:srgbClr val="0F0F0F"/>
                </a:solidFill>
              </a:rPr>
              <a:t>The sorted list contains duplicates</a:t>
            </a:r>
            <a:r>
              <a:rPr lang="ru">
                <a:solidFill>
                  <a:srgbClr val="0F0F0F"/>
                </a:solidFill>
              </a:rPr>
              <a:t>.</a:t>
            </a:r>
            <a:endParaRPr>
              <a:solidFill>
                <a:srgbClr val="0F0F0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Char char="●"/>
            </a:pPr>
            <a:r>
              <a:rPr i="1" lang="ru" sz="1200">
                <a:solidFill>
                  <a:srgbClr val="0F0F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Collections </a:t>
            </a:r>
            <a:r>
              <a:rPr lang="ru" sz="1200">
                <a:solidFill>
                  <a:srgbClr val="0F0F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 is a method of </a:t>
            </a:r>
            <a:r>
              <a:rPr b="1" i="1" lang="ru" sz="1200">
                <a:solidFill>
                  <a:srgbClr val="0F0F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 Collections </a:t>
            </a:r>
            <a:r>
              <a:rPr b="1" lang="ru" sz="1200">
                <a:solidFill>
                  <a:srgbClr val="0F0F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used to sort a list</a:t>
            </a:r>
            <a:r>
              <a:rPr lang="ru" sz="1200">
                <a:solidFill>
                  <a:srgbClr val="0F0F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which implements the </a:t>
            </a:r>
            <a:r>
              <a:rPr i="1" lang="ru" sz="1200">
                <a:solidFill>
                  <a:srgbClr val="0F0F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 </a:t>
            </a:r>
            <a:r>
              <a:rPr lang="ru" sz="1200">
                <a:solidFill>
                  <a:srgbClr val="0F0F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interface. </a:t>
            </a:r>
            <a:r>
              <a:rPr b="1" lang="ru" sz="1200">
                <a:solidFill>
                  <a:srgbClr val="0F0F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the elements in the list must be mutually comparable</a:t>
            </a:r>
            <a:r>
              <a:rPr lang="ru" sz="1200">
                <a:solidFill>
                  <a:srgbClr val="0F0F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If a list consists of string elements, then </a:t>
            </a:r>
            <a:r>
              <a:rPr b="1" lang="ru" sz="1200">
                <a:solidFill>
                  <a:srgbClr val="0F0F0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will be sorted in alphabetical order.</a:t>
            </a:r>
            <a:endParaRPr b="1">
              <a:solidFill>
                <a:srgbClr val="0F0F0F"/>
              </a:solidFill>
            </a:endParaRPr>
          </a:p>
        </p:txBody>
      </p:sp>
      <p:pic>
        <p:nvPicPr>
          <p:cNvPr id="363" name="Google Shape;3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750" y="2668925"/>
            <a:ext cx="5019648" cy="164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1123675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Collection Framework (8/n)</a:t>
            </a:r>
            <a:endParaRPr sz="2400"/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1174950" y="1350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ru" sz="1400">
                <a:solidFill>
                  <a:srgbClr val="000000"/>
                </a:solidFill>
              </a:rPr>
              <a:t>LIST </a:t>
            </a:r>
            <a:r>
              <a:rPr lang="ru" sz="1400">
                <a:solidFill>
                  <a:srgbClr val="000000"/>
                </a:solidFill>
              </a:rPr>
              <a:t>- when sequence matters Collections that know about index position.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ru" sz="1400">
                <a:solidFill>
                  <a:srgbClr val="000000"/>
                </a:solidFill>
              </a:rPr>
              <a:t>SET </a:t>
            </a:r>
            <a:r>
              <a:rPr lang="ru" sz="1400">
                <a:solidFill>
                  <a:srgbClr val="000000"/>
                </a:solidFill>
              </a:rPr>
              <a:t>- when uniqueness matters Collections that do not allow duplicates.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ru" sz="1400">
                <a:solidFill>
                  <a:srgbClr val="000000"/>
                </a:solidFill>
              </a:rPr>
              <a:t>MAP </a:t>
            </a:r>
            <a:r>
              <a:rPr lang="ru" sz="1400">
                <a:solidFill>
                  <a:srgbClr val="000000"/>
                </a:solidFill>
              </a:rPr>
              <a:t>- when finding something by key matters Collections that use key-value pairs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370" name="Google Shape;3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925" y="2715425"/>
            <a:ext cx="3605375" cy="11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375" y="3891600"/>
            <a:ext cx="3351275" cy="11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4950" y="2931025"/>
            <a:ext cx="3524150" cy="13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title"/>
          </p:nvPr>
        </p:nvSpPr>
        <p:spPr>
          <a:xfrm>
            <a:off x="1303800" y="810000"/>
            <a:ext cx="703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Generic Methods &amp; Type (1/n)</a:t>
            </a:r>
            <a:endParaRPr sz="2400">
              <a:solidFill>
                <a:srgbClr val="1C4587"/>
              </a:solidFill>
            </a:endParaRPr>
          </a:p>
        </p:txBody>
      </p:sp>
      <p:sp>
        <p:nvSpPr>
          <p:cNvPr id="378" name="Google Shape;378;p26"/>
          <p:cNvSpPr txBox="1"/>
          <p:nvPr>
            <p:ph idx="1" type="body"/>
          </p:nvPr>
        </p:nvSpPr>
        <p:spPr>
          <a:xfrm>
            <a:off x="1303800" y="1425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We’ll just say it right here—virtually all of the code you write that deals with </a:t>
            </a:r>
            <a:r>
              <a:rPr b="1" lang="ru"/>
              <a:t>generics will be collection-related code</a:t>
            </a:r>
            <a:r>
              <a:rPr lang="ru"/>
              <a:t>.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/>
              <a:t>Generics </a:t>
            </a:r>
            <a:r>
              <a:rPr lang="ru"/>
              <a:t>can be used in other ways, the main point of generics is to let you write</a:t>
            </a:r>
            <a:r>
              <a:rPr b="1" lang="ru"/>
              <a:t> type-safe collections</a:t>
            </a:r>
            <a:r>
              <a:rPr lang="ru"/>
              <a:t>.</a:t>
            </a:r>
            <a:endParaRPr/>
          </a:p>
        </p:txBody>
      </p:sp>
      <p:pic>
        <p:nvPicPr>
          <p:cNvPr id="379" name="Google Shape;3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2515325"/>
            <a:ext cx="6746075" cy="2471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type="title"/>
          </p:nvPr>
        </p:nvSpPr>
        <p:spPr>
          <a:xfrm>
            <a:off x="1123675" y="810000"/>
            <a:ext cx="703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Generic Methods &amp; Type (2/n)</a:t>
            </a:r>
            <a:endParaRPr/>
          </a:p>
        </p:txBody>
      </p:sp>
      <p:sp>
        <p:nvSpPr>
          <p:cNvPr id="385" name="Google Shape;385;p27"/>
          <p:cNvSpPr txBox="1"/>
          <p:nvPr>
            <p:ph idx="1" type="body"/>
          </p:nvPr>
        </p:nvSpPr>
        <p:spPr>
          <a:xfrm>
            <a:off x="1181700" y="1350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50"/>
              <a:buFont typeface="Courier New"/>
              <a:buChar char="●"/>
            </a:pPr>
            <a:r>
              <a:rPr b="1" lang="ru" sz="1050">
                <a:solidFill>
                  <a:srgbClr val="0F0F0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 Generic Type Naming</a:t>
            </a:r>
            <a:r>
              <a:rPr b="1" lang="ru" sz="105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convention helps us understanding code easily and having a naming convention is one of the best practices of Java programming language. </a:t>
            </a:r>
            <a:endParaRPr sz="105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50"/>
              <a:buFont typeface="Courier New"/>
              <a:buChar char="●"/>
            </a:pPr>
            <a:r>
              <a:rPr lang="ru" sz="105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So generics also comes with its own naming conventions.</a:t>
            </a:r>
            <a:endParaRPr sz="105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50"/>
              <a:buFont typeface="Courier New"/>
              <a:buChar char="●"/>
            </a:pPr>
            <a:r>
              <a:rPr lang="ru" sz="105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Usually, type parameter names are single, uppercase letters to make it easily distinguishable from java variables. The most commonly used type parameter names are: E – Element (used extensively by the Java Collections Framework, for example ArrayList, Set etc.) </a:t>
            </a:r>
            <a:endParaRPr sz="1050">
              <a:solidFill>
                <a:srgbClr val="0F0F0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50"/>
              <a:buFont typeface="Courier New"/>
              <a:buChar char="●"/>
            </a:pPr>
            <a:r>
              <a:rPr b="1" lang="ru" sz="105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ru" sz="105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050">
                <a:solidFill>
                  <a:srgbClr val="0F0F0F"/>
                </a:solidFill>
                <a:latin typeface="Courier New"/>
                <a:ea typeface="Courier New"/>
                <a:cs typeface="Courier New"/>
                <a:sym typeface="Courier New"/>
              </a:rPr>
              <a:t>– Key (Used in Map) N – Number T – Type V – Value (Used in Map) S,U,V etc. – 2nd, 3rd, 4th types</a:t>
            </a:r>
            <a:endParaRPr b="1">
              <a:solidFill>
                <a:srgbClr val="0F0F0F"/>
              </a:solidFill>
            </a:endParaRPr>
          </a:p>
        </p:txBody>
      </p:sp>
      <p:pic>
        <p:nvPicPr>
          <p:cNvPr id="386" name="Google Shape;3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023" y="3254273"/>
            <a:ext cx="1785700" cy="17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type="title"/>
          </p:nvPr>
        </p:nvSpPr>
        <p:spPr>
          <a:xfrm>
            <a:off x="1303800" y="778400"/>
            <a:ext cx="70305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Generic Methods &amp; Type (3/n)</a:t>
            </a:r>
            <a:endParaRPr/>
          </a:p>
        </p:txBody>
      </p:sp>
      <p:pic>
        <p:nvPicPr>
          <p:cNvPr id="392" name="Google Shape;3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75" y="1612350"/>
            <a:ext cx="3243499" cy="19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950" y="1495725"/>
            <a:ext cx="3685999" cy="19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8"/>
          <p:cNvSpPr txBox="1"/>
          <p:nvPr/>
        </p:nvSpPr>
        <p:spPr>
          <a:xfrm>
            <a:off x="1243925" y="3604200"/>
            <a:ext cx="6654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1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 sz="11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 setOfAnyType = </a:t>
            </a: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ru" sz="11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 sz="11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1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1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339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setOfAnyType.</a:t>
            </a:r>
            <a:r>
              <a:rPr lang="ru" sz="1100">
                <a:solidFill>
                  <a:srgbClr val="006633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1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lang="ru" sz="11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1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//legal</a:t>
            </a:r>
            <a:endParaRPr i="1" sz="11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setOfAnyType.</a:t>
            </a:r>
            <a:r>
              <a:rPr lang="ru" sz="1100">
                <a:solidFill>
                  <a:srgbClr val="006633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1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1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3.0f</a:t>
            </a:r>
            <a:r>
              <a:rPr lang="ru" sz="11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ru" sz="1100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//legal - &lt;Object&gt; can accept any type</a:t>
            </a:r>
            <a:endParaRPr i="1" sz="11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C4587"/>
                </a:solidFill>
              </a:rPr>
              <a:t>Stream API and CPU 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id="400" name="Google Shape;4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71100"/>
            <a:ext cx="7030499" cy="34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/>
          <p:nvPr>
            <p:ph type="title"/>
          </p:nvPr>
        </p:nvSpPr>
        <p:spPr>
          <a:xfrm>
            <a:off x="1460525" y="642900"/>
            <a:ext cx="67167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Summary</a:t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30"/>
          <p:cNvSpPr txBox="1"/>
          <p:nvPr/>
        </p:nvSpPr>
        <p:spPr>
          <a:xfrm>
            <a:off x="1074750" y="1350000"/>
            <a:ext cx="7210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3024" lvl="0" marL="71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Nunito"/>
              <a:buAutoNum type="arabicPeriod"/>
            </a:pPr>
            <a:r>
              <a:rPr lang="ru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ru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Map </a:t>
            </a:r>
            <a:r>
              <a:rPr lang="ru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interface doesn’t actually extend the Collection interface, but Map is still considered part of the “</a:t>
            </a:r>
            <a:r>
              <a:rPr b="1" lang="ru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Collection Framework</a:t>
            </a:r>
            <a:r>
              <a:rPr lang="ru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” (also known as the “Collection API”).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53024" lvl="0" marL="71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150"/>
              <a:buFont typeface="Nunito"/>
              <a:buAutoNum type="arabicPeriod"/>
            </a:pPr>
            <a:r>
              <a:rPr lang="ru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Using a HashSet instead of ArrayList</a:t>
            </a:r>
            <a:endParaRPr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 txBox="1"/>
          <p:nvPr>
            <p:ph type="title"/>
          </p:nvPr>
        </p:nvSpPr>
        <p:spPr>
          <a:xfrm>
            <a:off x="1303800" y="810000"/>
            <a:ext cx="70305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</a:rPr>
              <a:t>Reference Book</a:t>
            </a:r>
            <a:endParaRPr sz="2400">
              <a:solidFill>
                <a:srgbClr val="1C4587"/>
              </a:solidFill>
            </a:endParaRPr>
          </a:p>
        </p:txBody>
      </p:sp>
      <p:pic>
        <p:nvPicPr>
          <p:cNvPr id="412" name="Google Shape;4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625" y="1765772"/>
            <a:ext cx="2150756" cy="28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075" y="1765775"/>
            <a:ext cx="1786966" cy="23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8950" y="1621813"/>
            <a:ext cx="2277575" cy="26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123775" y="797825"/>
            <a:ext cx="7210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2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123775" y="1474925"/>
            <a:ext cx="721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6099" lvl="0" marL="457200" rtl="0" algn="l"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rgbClr val="1F1F1F"/>
                </a:solidFill>
              </a:rPr>
              <a:t>Data Structures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 SemiBold"/>
              <a:buAutoNum type="arabicPeriod"/>
            </a:pPr>
            <a:r>
              <a:rPr lang="ru" sz="1400">
                <a:solidFill>
                  <a:srgbClr val="1F1F1F"/>
                </a:solidFill>
              </a:rPr>
              <a:t>Collection Framework </a:t>
            </a:r>
            <a:endParaRPr sz="1400">
              <a:solidFill>
                <a:srgbClr val="1F1F1F"/>
              </a:solidFill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rgbClr val="1F1F1F"/>
                </a:solidFill>
              </a:rPr>
              <a:t>Generic Methods &amp; Type</a:t>
            </a:r>
            <a:endParaRPr sz="1400">
              <a:solidFill>
                <a:srgbClr val="1F1F1F"/>
              </a:solidFill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rgbClr val="1F1F1F"/>
                </a:solidFill>
              </a:rPr>
              <a:t>Summary</a:t>
            </a:r>
            <a:endParaRPr sz="14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/>
          <p:nvPr>
            <p:ph type="title"/>
          </p:nvPr>
        </p:nvSpPr>
        <p:spPr>
          <a:xfrm>
            <a:off x="1270750" y="642900"/>
            <a:ext cx="72105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Reference Resources?</a:t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32"/>
          <p:cNvSpPr txBox="1"/>
          <p:nvPr>
            <p:ph idx="1" type="body"/>
          </p:nvPr>
        </p:nvSpPr>
        <p:spPr>
          <a:xfrm>
            <a:off x="1123675" y="1350000"/>
            <a:ext cx="7210500" cy="24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88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ru" sz="1400">
                <a:solidFill>
                  <a:srgbClr val="000000"/>
                </a:solidFill>
              </a:rPr>
              <a:t>Head First (</a:t>
            </a:r>
            <a:r>
              <a:rPr b="1" lang="ru" sz="1400" u="sng">
                <a:solidFill>
                  <a:schemeClr val="hlink"/>
                </a:solidFill>
                <a:hlinkClick r:id="rId3"/>
              </a:rPr>
              <a:t>book</a:t>
            </a:r>
            <a:r>
              <a:rPr b="1" lang="ru" sz="1400">
                <a:solidFill>
                  <a:srgbClr val="000000"/>
                </a:solidFill>
              </a:rPr>
              <a:t>)</a:t>
            </a:r>
            <a:endParaRPr b="1" sz="1400">
              <a:solidFill>
                <a:srgbClr val="000000"/>
              </a:solidFill>
            </a:endParaRPr>
          </a:p>
          <a:p>
            <a:pPr indent="-178899" lvl="0" marL="179999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AutoNum type="arabicPeriod"/>
            </a:pPr>
            <a:r>
              <a:rPr b="1" lang="ru" sz="1400">
                <a:solidFill>
                  <a:srgbClr val="0F0F0F"/>
                </a:solidFill>
                <a:highlight>
                  <a:srgbClr val="FFFFFF"/>
                </a:highlight>
              </a:rPr>
              <a:t>Data Structure</a:t>
            </a:r>
            <a:r>
              <a:rPr lang="ru" sz="1400">
                <a:solidFill>
                  <a:srgbClr val="0F0F0F"/>
                </a:solidFill>
                <a:highlight>
                  <a:srgbClr val="FFFFFF"/>
                </a:highlight>
              </a:rPr>
              <a:t> (</a:t>
            </a:r>
            <a:r>
              <a:rPr lang="ru" sz="1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resource</a:t>
            </a:r>
            <a:r>
              <a:rPr lang="ru" sz="1400">
                <a:solidFill>
                  <a:srgbClr val="0F0F0F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rgbClr val="0F0F0F"/>
              </a:solidFill>
              <a:highlight>
                <a:srgbClr val="FFFFFF"/>
              </a:highlight>
            </a:endParaRPr>
          </a:p>
          <a:p>
            <a:pPr indent="-178899" lvl="0" marL="179999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AutoNum type="arabicPeriod"/>
            </a:pPr>
            <a:r>
              <a:rPr b="1" lang="ru" sz="1400">
                <a:solidFill>
                  <a:srgbClr val="0F0F0F"/>
                </a:solidFill>
                <a:highlight>
                  <a:srgbClr val="FFFFFF"/>
                </a:highlight>
              </a:rPr>
              <a:t>Java Generics and </a:t>
            </a:r>
            <a:r>
              <a:rPr b="1" lang="ru" sz="14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Collections</a:t>
            </a:r>
            <a:r>
              <a:rPr b="1" lang="ru" sz="1400">
                <a:solidFill>
                  <a:srgbClr val="0F0F0F"/>
                </a:solidFill>
                <a:highlight>
                  <a:srgbClr val="FFFFFF"/>
                </a:highlight>
              </a:rPr>
              <a:t>: Speed Up the Java Development Process by Naftalin</a:t>
            </a:r>
            <a:endParaRPr b="1" sz="1400">
              <a:solidFill>
                <a:srgbClr val="0F0F0F"/>
              </a:solidFill>
              <a:highlight>
                <a:srgbClr val="FFFFFF"/>
              </a:highlight>
            </a:endParaRPr>
          </a:p>
          <a:p>
            <a:pPr indent="-178899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AutoNum type="arabicPeriod"/>
            </a:pPr>
            <a:r>
              <a:rPr b="1" lang="ru" sz="1400">
                <a:solidFill>
                  <a:srgbClr val="0F0F0F"/>
                </a:solidFill>
                <a:highlight>
                  <a:srgbClr val="FFFFFF"/>
                </a:highlight>
              </a:rPr>
              <a:t>Java Generic</a:t>
            </a:r>
            <a:r>
              <a:rPr lang="ru" sz="1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Blog</a:t>
            </a:r>
            <a:r>
              <a:rPr lang="ru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 </a:t>
            </a:r>
            <a:endParaRPr b="1" sz="1400">
              <a:solidFill>
                <a:srgbClr val="0F0F0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 txBox="1"/>
          <p:nvPr>
            <p:ph idx="1" type="body"/>
          </p:nvPr>
        </p:nvSpPr>
        <p:spPr>
          <a:xfrm>
            <a:off x="1123675" y="1350000"/>
            <a:ext cx="7030500" cy="2541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</a:rPr>
              <a:t>Thank you!</a:t>
            </a:r>
            <a:endParaRPr b="1"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</a:rPr>
              <a:t>Presented by</a:t>
            </a:r>
            <a:r>
              <a:rPr b="1" lang="ru" sz="2400">
                <a:solidFill>
                  <a:srgbClr val="1C4587"/>
                </a:solidFill>
              </a:rPr>
              <a:t> </a:t>
            </a:r>
            <a:endParaRPr b="1"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</a:rPr>
              <a:t>Hamdamboy Urunov</a:t>
            </a:r>
            <a:endParaRPr b="1"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</a:rPr>
              <a:t>(hamdamboy.urunov@gmail.com)</a:t>
            </a:r>
            <a:endParaRPr b="1"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123675" y="722425"/>
            <a:ext cx="70305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Structures (1/n)</a:t>
            </a:r>
            <a:endParaRPr sz="2400">
              <a:solidFill>
                <a:srgbClr val="1C45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292" name="Google Shape;292;p15"/>
          <p:cNvSpPr txBox="1"/>
          <p:nvPr/>
        </p:nvSpPr>
        <p:spPr>
          <a:xfrm>
            <a:off x="1167400" y="1350000"/>
            <a:ext cx="71376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749300" marR="279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150"/>
              <a:buFont typeface="Roboto"/>
              <a:buChar char="●"/>
            </a:pPr>
            <a:r>
              <a:rPr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 Collections Framework</a:t>
            </a:r>
            <a:r>
              <a:rPr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has </a:t>
            </a:r>
            <a:r>
              <a:rPr b="1"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data structure</a:t>
            </a:r>
            <a:r>
              <a:rPr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should work for virtually anything you’ll ever need to do.  </a:t>
            </a:r>
            <a:endParaRPr sz="11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749300" marR="279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150"/>
              <a:buFont typeface="Roboto"/>
              <a:buChar char="●"/>
            </a:pPr>
            <a:r>
              <a:rPr b="1"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data structure </a:t>
            </a:r>
            <a:r>
              <a:rPr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a storage that is used to store and organize data. It is a way of arranging data on </a:t>
            </a:r>
            <a:r>
              <a:rPr b="1"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computer so that it can be accessed and updated efficiently</a:t>
            </a:r>
            <a:r>
              <a:rPr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1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475" y="2263225"/>
            <a:ext cx="3873426" cy="272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123675" y="766125"/>
            <a:ext cx="7030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Structures (2/n)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123675" y="1350000"/>
            <a:ext cx="70305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3370" lvl="0" marL="269999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data structure</a:t>
            </a: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Data structure in which data elements are arranged sequentially or linearly, where each element is attached to its previous and next adjacent elements, is called a linear data structure. </a:t>
            </a:r>
            <a:b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i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Examples of linear data structures are array, stack, queue, linked list, etc.</a:t>
            </a:r>
            <a:endParaRPr b="1"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69" lvl="1" marL="719999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ru" sz="12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Static data structure</a:t>
            </a: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 data structure has a fixed memory size. It is easier to access the elements in a static data structure. </a:t>
            </a:r>
            <a:b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i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example of this </a:t>
            </a:r>
            <a:r>
              <a:rPr i="1" lang="ru" sz="1200">
                <a:solidFill>
                  <a:srgbClr val="000000"/>
                </a:solidFill>
                <a:highlight>
                  <a:srgbClr val="6AA84F"/>
                </a:highlight>
                <a:latin typeface="Arial"/>
                <a:ea typeface="Arial"/>
                <a:cs typeface="Arial"/>
                <a:sym typeface="Arial"/>
              </a:rPr>
              <a:t>data structure</a:t>
            </a:r>
            <a:r>
              <a:rPr i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i="1" lang="ru" sz="12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i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8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58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69" lvl="1" marL="719999" rtl="0" algn="just">
              <a:lnSpc>
                <a:spcPct val="158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ru" sz="12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Dynamic data structure</a:t>
            </a: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dynamic data structure, the size is not fixed. It can be randomly updated during the runtime which may be considered efficient concerning </a:t>
            </a: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memory (space) complexity of the code.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i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Examples of this data structure are </a:t>
            </a:r>
            <a:r>
              <a:rPr b="1" i="1" lang="ru" sz="12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queue, stack, etc.</a:t>
            </a:r>
            <a:endParaRPr b="1" u="sng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912" y="2790300"/>
            <a:ext cx="2775725" cy="1117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123675" y="766125"/>
            <a:ext cx="7030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Structures (3/n)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164750" y="1350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3600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Non-linear data structure: 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structures where data elements are not placed sequentially or linearly are called non-linear data structures. In a non-linear data structure, </a:t>
            </a: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can’t traverse all the elements in a single run only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i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Examples of non-linear </a:t>
            </a:r>
            <a:r>
              <a:rPr b="1" i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structures are trees and graphs.</a:t>
            </a:r>
            <a:endParaRPr b="1"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550" y="2560250"/>
            <a:ext cx="3220925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/>
          <p:nvPr/>
        </p:nvSpPr>
        <p:spPr>
          <a:xfrm>
            <a:off x="5404675" y="3504025"/>
            <a:ext cx="998100" cy="1391400"/>
          </a:xfrm>
          <a:prstGeom prst="rect">
            <a:avLst/>
          </a:prstGeom>
          <a:noFill/>
          <a:ln cap="flat" cmpd="sng" w="19050">
            <a:solidFill>
              <a:srgbClr val="274E1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123675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Collection Framework (1/n)</a:t>
            </a:r>
            <a:endParaRPr sz="2400"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123675" y="1350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ru">
                <a:solidFill>
                  <a:srgbClr val="000000"/>
                </a:solidFill>
              </a:rPr>
              <a:t>ArrayList </a:t>
            </a:r>
            <a:r>
              <a:rPr lang="ru">
                <a:solidFill>
                  <a:srgbClr val="000000"/>
                </a:solidFill>
              </a:rPr>
              <a:t>is not the only collection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a </a:t>
            </a:r>
            <a:r>
              <a:rPr b="1" lang="ru">
                <a:solidFill>
                  <a:srgbClr val="000000"/>
                </a:solidFill>
              </a:rPr>
              <a:t>TreeSet </a:t>
            </a:r>
            <a:r>
              <a:rPr lang="ru">
                <a:solidFill>
                  <a:srgbClr val="000000"/>
                </a:solidFill>
              </a:rPr>
              <a:t>instead of an </a:t>
            </a:r>
            <a:r>
              <a:rPr b="1" lang="ru">
                <a:solidFill>
                  <a:srgbClr val="000000"/>
                </a:solidFill>
              </a:rPr>
              <a:t>ArrayList</a:t>
            </a:r>
            <a:r>
              <a:rPr lang="ru">
                <a:solidFill>
                  <a:srgbClr val="000000"/>
                </a:solidFill>
              </a:rPr>
              <a:t>, the Strings would automatically land in the right place, alphabetically sorted.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500" y="2123425"/>
            <a:ext cx="4772851" cy="29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123675" y="810000"/>
            <a:ext cx="703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Collection Framework (2/n)</a:t>
            </a:r>
            <a:endParaRPr sz="2400"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123675" y="1350000"/>
            <a:ext cx="721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●"/>
            </a:pPr>
            <a:r>
              <a:rPr lang="ru">
                <a:solidFill>
                  <a:srgbClr val="1F1F1F"/>
                </a:solidFill>
              </a:rPr>
              <a:t>There IS a sort() method in the </a:t>
            </a:r>
            <a:r>
              <a:rPr b="1" lang="ru">
                <a:solidFill>
                  <a:srgbClr val="1F1F1F"/>
                </a:solidFill>
              </a:rPr>
              <a:t>Collections </a:t>
            </a:r>
            <a:r>
              <a:rPr lang="ru">
                <a:solidFill>
                  <a:srgbClr val="1F1F1F"/>
                </a:solidFill>
              </a:rPr>
              <a:t>class. </a:t>
            </a:r>
            <a:endParaRPr>
              <a:solidFill>
                <a:srgbClr val="1F1F1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●"/>
            </a:pPr>
            <a:r>
              <a:rPr lang="ru">
                <a:solidFill>
                  <a:srgbClr val="1F1F1F"/>
                </a:solidFill>
              </a:rPr>
              <a:t>It takes a </a:t>
            </a:r>
            <a:r>
              <a:rPr b="1" lang="ru">
                <a:solidFill>
                  <a:srgbClr val="1F1F1F"/>
                </a:solidFill>
              </a:rPr>
              <a:t>List, and since ArrayList implements the List interface</a:t>
            </a:r>
            <a:r>
              <a:rPr lang="ru">
                <a:solidFill>
                  <a:srgbClr val="1F1F1F"/>
                </a:solidFill>
              </a:rPr>
              <a:t>, </a:t>
            </a:r>
            <a:r>
              <a:rPr b="1" lang="ru">
                <a:solidFill>
                  <a:srgbClr val="1F1F1F"/>
                </a:solidFill>
              </a:rPr>
              <a:t>ArrayList IS-A List.</a:t>
            </a:r>
            <a:endParaRPr b="1">
              <a:solidFill>
                <a:srgbClr val="1F1F1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●"/>
            </a:pPr>
            <a:r>
              <a:rPr lang="ru">
                <a:solidFill>
                  <a:srgbClr val="1F1F1F"/>
                </a:solidFill>
              </a:rPr>
              <a:t>Thanks to polymorphism, you can pass an ArrayList to</a:t>
            </a:r>
            <a:r>
              <a:rPr b="1" lang="ru">
                <a:solidFill>
                  <a:srgbClr val="1F1F1F"/>
                </a:solidFill>
              </a:rPr>
              <a:t> a method declared to take List.</a:t>
            </a:r>
            <a:r>
              <a:rPr lang="ru">
                <a:solidFill>
                  <a:srgbClr val="1F1F1F"/>
                </a:solidFill>
              </a:rPr>
              <a:t> </a:t>
            </a:r>
            <a:endParaRPr>
              <a:solidFill>
                <a:srgbClr val="1F1F1F"/>
              </a:solidFill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400" y="2406750"/>
            <a:ext cx="3400651" cy="21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924" y="2376250"/>
            <a:ext cx="3605375" cy="2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123675" y="773425"/>
            <a:ext cx="72105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Collection Framework (3/n) - Array/ ArrayList</a:t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1123675" y="1883575"/>
            <a:ext cx="3000000" cy="3232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SampleArray </a:t>
            </a: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Integer[] number = new Integer[10];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for (int i=0; i&lt;9; i++){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number[i]=i;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ru" sz="1100"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.println(number[8]);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String[] gfg = new String[] { "G", "E", "E", "K", "S" };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ru" sz="1100"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.println(gfg.length);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ru" sz="1100"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.println(gfg);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068925" y="1350000"/>
            <a:ext cx="73200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Char char="●"/>
            </a:pPr>
            <a:r>
              <a:rPr lang="ru">
                <a:solidFill>
                  <a:srgbClr val="0F0F0F"/>
                </a:solidFill>
              </a:rPr>
              <a:t>Array and ArrayList</a:t>
            </a:r>
            <a:endParaRPr>
              <a:solidFill>
                <a:srgbClr val="0F0F0F"/>
              </a:solidFill>
            </a:endParaRPr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921" y="1883575"/>
            <a:ext cx="3605375" cy="115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925" y="3531900"/>
            <a:ext cx="3605376" cy="15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158375" y="810000"/>
            <a:ext cx="7176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Collection Framework (4/n) - LinkedList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1123675" y="1350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Firstly, </a:t>
            </a:r>
            <a:r>
              <a:rPr b="1" lang="ru" sz="12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 Linked List </a:t>
            </a:r>
            <a:r>
              <a:rPr lang="ru" sz="12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is a collection of things known as nodes that are kept </a:t>
            </a:r>
            <a:r>
              <a:rPr b="1" lang="ru" sz="12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in memory at random.</a:t>
            </a:r>
            <a:endParaRPr b="1" sz="12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Secondly, </a:t>
            </a:r>
            <a:r>
              <a:rPr b="1" lang="ru" sz="12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 node has two fields: data saved at that specific address and a pointer to the next node in the memory</a:t>
            </a:r>
            <a:r>
              <a:rPr lang="ru" sz="12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ru" sz="12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null pointer is contained in the list’s last node</a:t>
            </a:r>
            <a:endParaRPr b="1" sz="12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F0F0F"/>
              </a:solidFill>
            </a:endParaRPr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425" y="2596950"/>
            <a:ext cx="3387751" cy="1628350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340" name="Google Shape;340;p21"/>
          <p:cNvSpPr txBox="1"/>
          <p:nvPr/>
        </p:nvSpPr>
        <p:spPr>
          <a:xfrm>
            <a:off x="1223950" y="2637300"/>
            <a:ext cx="3000000" cy="1708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public class Node {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data;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Node </a:t>
            </a: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next;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Node(int d){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data =d;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next = null;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1223950" y="43852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Node Sample Code</a:t>
            </a: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