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61">
          <p15:clr>
            <a:srgbClr val="747775"/>
          </p15:clr>
        </p15:guide>
        <p15:guide id="2" pos="2835">
          <p15:clr>
            <a:srgbClr val="747775"/>
          </p15:clr>
        </p15:guide>
        <p15:guide id="3" orient="horz" pos="850">
          <p15:clr>
            <a:srgbClr val="747775"/>
          </p15:clr>
        </p15:guide>
        <p15:guide id="4" pos="5250">
          <p15:clr>
            <a:srgbClr val="747775"/>
          </p15:clr>
        </p15:guide>
        <p15:guide id="5" pos="708">
          <p15:clr>
            <a:srgbClr val="747775"/>
          </p15:clr>
        </p15:guide>
        <p15:guide id="6" pos="397">
          <p15:clr>
            <a:srgbClr val="747775"/>
          </p15:clr>
        </p15:guide>
        <p15:guide id="7" orient="horz" pos="510">
          <p15:clr>
            <a:srgbClr val="747775"/>
          </p15:clr>
        </p15:guide>
        <p15:guide id="8" orient="horz" pos="85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61" orient="horz"/>
        <p:guide pos="2835"/>
        <p:guide pos="850" orient="horz"/>
        <p:guide pos="5250"/>
        <p:guide pos="708"/>
        <p:guide pos="397"/>
        <p:guide pos="510" orient="horz"/>
        <p:guide pos="85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617c5e81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8617c5e81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61a39705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61a39705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1fbc80e1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1fbc80e1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267a14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267a14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7ce683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7ce683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7ce6838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7ce6838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1fbc80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1fbc80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61a3970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61a3970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61a3970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61a3970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1fbc80e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81fbc80e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617c5e81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8617c5e81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1fbc80e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81fbc80e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u.wikipedia.org/wiki/Java-%D0%B0%D0%BF%D0%BF%D0%BB%D0%B5%D1%82" TargetMode="External"/><Relationship Id="rId4" Type="http://schemas.openxmlformats.org/officeDocument/2006/relationships/hyperlink" Target="https://ru.wikipedia.org/wiki/Java-%D0%B0%D0%BF%D0%BF%D0%BB%D0%B5%D1%82" TargetMode="External"/><Relationship Id="rId5" Type="http://schemas.openxmlformats.org/officeDocument/2006/relationships/hyperlink" Target="https://ru.wikipedia.org/wiki/%D0%AD%D0%BB%D0%B5%D0%BC%D0%B5%D0%BD%D1%82%D1%8B_HTML#.D0.9E.D0.B1.D1.8A.D0.B5.D0.BA.D1.82.D1.8B" TargetMode="External"/><Relationship Id="rId6" Type="http://schemas.openxmlformats.org/officeDocument/2006/relationships/hyperlink" Target="https://ru.wikipedia.org/wiki/%D0%AD%D0%BB%D0%B5%D0%BC%D0%B5%D0%BD%D1%82%D1%8B_HTML#.D0.9E.D0.B1.D1.8A.D0.B5.D0.BA.D1.82.D1.8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u.wikipedia.org/wiki/Sun_Microsystems" TargetMode="External"/><Relationship Id="rId4" Type="http://schemas.openxmlformats.org/officeDocument/2006/relationships/hyperlink" Target="https://ru.wikipedia.org/wiki/Java" TargetMode="External"/><Relationship Id="rId5" Type="http://schemas.openxmlformats.org/officeDocument/2006/relationships/hyperlink" Target="https://ru.wikipedia.org/wiki/%D0%91%D1%80%D0%B0%D1%83%D0%B7%D0%B5%D1%80" TargetMode="External"/><Relationship Id="rId6" Type="http://schemas.openxmlformats.org/officeDocument/2006/relationships/hyperlink" Target="https://ru.wikipedia.org/wiki/Java-%D0%B0%D0%BF%D0%BF%D0%BB%D0%B5%D1%82" TargetMode="External"/><Relationship Id="rId7" Type="http://schemas.openxmlformats.org/officeDocument/2006/relationships/hyperlink" Target="https://ru.wikipedia.org/wiki/Java_Runtime_Environmen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500000" y="3870125"/>
            <a:ext cx="3834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Upcode Software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Engineer </a:t>
            </a:r>
            <a:r>
              <a:rPr lang="ru"/>
              <a:t>Team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977550" y="456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-2023-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30000" y="1452750"/>
            <a:ext cx="72105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Глава-17: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Выпусти свой код!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123675" y="1350000"/>
            <a:ext cx="7210500" cy="357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2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Что такое </a:t>
            </a:r>
            <a:r>
              <a:rPr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JAVA WEB START 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(3/n)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325" y="1350000"/>
            <a:ext cx="4091375" cy="35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1135050" y="1350000"/>
            <a:ext cx="71994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8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Файлы JNLP включают такую информацию, как месторасположение jar архивов, имя главного класса приложения. Правильно сконфигурированный браузер передает JNLP файлы среде JRE, которая загружает приложение на компьютер клиента и запускает его.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Несмотря на то, что этот протокол чаще всего служит для запуска самостоятельных приложений вне браузера, он также может использоваться для запуска обычных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апплетов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 окне браузера, расширяя стандартную функциональность, предоставляемую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HTML-тегами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 таких случаях.</a:t>
            </a:r>
            <a:endParaRPr b="1" sz="1400" u="sng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9" name="Google Shape;349;p23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Что такое </a:t>
            </a:r>
            <a:r>
              <a:rPr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JNLP–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файл 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(4/n)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/>
        </p:nvSpPr>
        <p:spPr>
          <a:xfrm>
            <a:off x="1132650" y="810000"/>
            <a:ext cx="67875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Reference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1132650" y="1720900"/>
            <a:ext cx="6787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AutoNum type="arabicPeriod"/>
            </a:pPr>
            <a:r>
              <a:rPr lang="ru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Head First book (page 611 - 635)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72E"/>
              </a:buClr>
              <a:buSzPts val="1400"/>
              <a:buFont typeface="Nunito"/>
              <a:buAutoNum type="arabicPeriod"/>
            </a:pPr>
            <a:r>
              <a:rPr lang="ru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Website (</a:t>
            </a:r>
            <a:r>
              <a:rPr lang="ru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https://drive.uqu.edu.sa/_/fbshareef/files/HeadFisrt_JAVA.pdf</a:t>
            </a:r>
            <a:r>
              <a:rPr lang="ru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/>
        </p:nvSpPr>
        <p:spPr>
          <a:xfrm>
            <a:off x="1132650" y="1532850"/>
            <a:ext cx="67878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b="1" sz="28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r>
              <a:rPr b="1" lang="ru" sz="18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 Nodirkhuja Tursunov</a:t>
            </a:r>
            <a:endParaRPr b="1" sz="18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ru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ameriqano</a:t>
            </a:r>
            <a:r>
              <a:rPr lang="ru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@gmail.com</a:t>
            </a:r>
            <a:r>
              <a:rPr lang="ru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123675" y="810000"/>
            <a:ext cx="67956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CONTENT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Развертывание приложения</a:t>
            </a:r>
            <a:r>
              <a:rPr b="1" lang="ru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Как использовать </a:t>
            </a:r>
            <a:r>
              <a:rPr b="1" lang="ru" sz="1400"/>
              <a:t>Jar </a:t>
            </a:r>
            <a:r>
              <a:rPr lang="ru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Что такое </a:t>
            </a:r>
            <a:r>
              <a:rPr b="1" lang="ru" sz="1400"/>
              <a:t>Java Web Start </a:t>
            </a:r>
            <a:r>
              <a:rPr lang="ru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Что такое </a:t>
            </a:r>
            <a:r>
              <a:rPr b="1" lang="ru" sz="1400"/>
              <a:t>JNLP</a:t>
            </a:r>
            <a:r>
              <a:rPr lang="ru" sz="1400"/>
              <a:t>-файл</a:t>
            </a:r>
            <a:r>
              <a:rPr b="1" lang="ru" sz="1400"/>
              <a:t> </a:t>
            </a:r>
            <a:r>
              <a:rPr lang="ru" sz="1400"/>
              <a:t>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000" y="2701300"/>
            <a:ext cx="3834174" cy="215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114675" y="1350000"/>
            <a:ext cx="72309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4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Локальная</a:t>
            </a:r>
            <a:r>
              <a:rPr lang="ru" sz="14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Приложение полностью выполняется на компьютере пользователя.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Локальный и удаленный способ </a:t>
            </a:r>
            <a:r>
              <a:rPr lang="ru" sz="14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- Приложение поставляется в виде клиентской части, которая выполняется на локальной пользовательской системе.</a:t>
            </a:r>
            <a:endParaRPr sz="140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У</a:t>
            </a:r>
            <a:r>
              <a:rPr b="1" lang="ru" sz="14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даленный способ  - JAVA </a:t>
            </a:r>
            <a:r>
              <a:rPr lang="ru" sz="14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приложение целиком выполняется на серверной системе, взаимодействие с которой происходит через клиентскую часть, не имеющую отношение к JAVA (с помощью браузера).</a:t>
            </a:r>
            <a:endParaRPr sz="140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1135050" y="810000"/>
            <a:ext cx="6729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Развертывание приложения.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(1/n)</a:t>
            </a:r>
            <a:endParaRPr sz="2400">
              <a:solidFill>
                <a:srgbClr val="0B5394"/>
              </a:solidFill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025" y="3439125"/>
            <a:ext cx="3943951" cy="14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123675" y="1350000"/>
            <a:ext cx="64992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40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JAR</a:t>
            </a:r>
            <a:r>
              <a:rPr lang="ru" sz="140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-файл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это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-архив (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ARchive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 Это простой архивный файл, сжатый по алгоритму </a:t>
            </a:r>
            <a:r>
              <a:rPr i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zip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>
            <p:ph type="title"/>
          </p:nvPr>
        </p:nvSpPr>
        <p:spPr>
          <a:xfrm>
            <a:off x="1135050" y="810000"/>
            <a:ext cx="6729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Как использовать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JAR 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(2/n)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123675" y="2187000"/>
            <a:ext cx="48435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Он был создан для удобства распространения программ, написанных на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Java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. Так как обычная программа содержит сотни, тысячи, а иногда и миллионы файлов. Файл может содержать: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файл манифеста 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META-INF/MANIFEST.MF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java-файлы (исходный код)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class-файлы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файлы, необходимые для работы программы: картинки,файлы с настройками и прочее (ресурсы)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электронные подписи, которые позволяют защитить программу от модификации</a:t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1988925" y="3511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475" y="1757850"/>
            <a:ext cx="2272701" cy="148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000" y="3299050"/>
            <a:ext cx="1799175" cy="15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123675" y="1350000"/>
            <a:ext cx="64992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Манифест - это текстовый файл формата </a:t>
            </a:r>
            <a:r>
              <a:rPr lang="ru" sz="5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ключ: значение</a:t>
            </a:r>
            <a:r>
              <a:rPr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он содержит описание jar-файла. В нем могут быть следующие ключи:</a:t>
            </a:r>
            <a:endParaRPr sz="5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b="1"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Manifest-Version</a:t>
            </a:r>
            <a:r>
              <a:rPr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версия манифеста</a:t>
            </a:r>
            <a:endParaRPr sz="5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b="1"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Main-Class</a:t>
            </a:r>
            <a:r>
              <a:rPr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имя главного класса (должен содержать метод </a:t>
            </a:r>
            <a:r>
              <a:rPr lang="ru" sz="5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такой jar-файл можно запустить как обычный исполняемый файл</a:t>
            </a:r>
            <a:endParaRPr sz="5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b="1"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Class-Path</a:t>
            </a:r>
            <a:r>
              <a:rPr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позволяет указать </a:t>
            </a:r>
            <a:r>
              <a:rPr lang="ru" sz="5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CLASSPATH</a:t>
            </a:r>
            <a:r>
              <a:rPr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который необходим для полноценной работы программы</a:t>
            </a:r>
            <a:endParaRPr sz="5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b="1"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SHA-Digest </a:t>
            </a:r>
            <a:r>
              <a:rPr lang="ru" sz="5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контрольная сумма определенного файла внутри архива</a:t>
            </a:r>
            <a:endParaRPr sz="5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5397" u="sng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35050" y="810000"/>
            <a:ext cx="6729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Как использовать </a:t>
            </a:r>
            <a:r>
              <a:rPr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JAR 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(2/n)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1748125" y="4206475"/>
            <a:ext cx="4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123675" y="1350000"/>
            <a:ext cx="64992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723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Кроме jar, также существуют другие архивы, связанные с Java:</a:t>
            </a:r>
            <a:endParaRPr sz="5723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9453" lvl="0" marL="457200" rtl="0" algn="l"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b="1" lang="ru" sz="5723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WAR </a:t>
            </a:r>
            <a:r>
              <a:rPr lang="ru" sz="5723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(Web Application aRchive) - содержит в себе приложение для веба</a:t>
            </a:r>
            <a:endParaRPr sz="5723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9453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b="1" lang="ru" sz="5723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 </a:t>
            </a:r>
            <a:r>
              <a:rPr lang="ru" sz="5723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(Enterprise Application aRchive) - содержит в себе энтерпрайз приложение (обычно из нескольких модулей)</a:t>
            </a:r>
            <a:endParaRPr sz="5723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9453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b="1" lang="ru" sz="5723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APK </a:t>
            </a:r>
            <a:r>
              <a:rPr lang="ru" sz="5723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(Android aPplication pacKage) - содержит в себе приложение для Android</a:t>
            </a:r>
            <a:endParaRPr sz="5723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5397" u="sng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 txBox="1"/>
          <p:nvPr>
            <p:ph type="title"/>
          </p:nvPr>
        </p:nvSpPr>
        <p:spPr>
          <a:xfrm>
            <a:off x="1135050" y="810000"/>
            <a:ext cx="6729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Как использовать </a:t>
            </a:r>
            <a:r>
              <a:rPr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JAR 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(2/n)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1748125" y="4206475"/>
            <a:ext cx="4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Web Start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(часто </a:t>
            </a:r>
            <a:r>
              <a:rPr b="1"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JavaWS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технология компании </a:t>
            </a:r>
            <a:r>
              <a:rPr lang="ru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Sun Microsystems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позволяющая запускать приложения на </a:t>
            </a:r>
            <a:r>
              <a:rPr lang="ru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из </a:t>
            </a:r>
            <a:r>
              <a:rPr lang="ru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браузера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Основана на протоколе Java Network Launching Protocol (JNLP). В отличие от </a:t>
            </a:r>
            <a:r>
              <a:rPr lang="ru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апплетов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приложения Web Start запускаются не в окне браузера и не имеют с ним прямой связи.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Релиз версии 1.0 Sun выпустила в Марте 2001 года. Начиная с версии J2SE 1.4 Web Start включается в комплектацию </a:t>
            </a:r>
            <a:r>
              <a:rPr lang="ru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Runtime Environment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по умолчанию.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Java 9 технологию WebStart объявили устаревшей и убрали в версии Java 11.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Что такое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JAVA WEB START 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(3/n)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Что такое </a:t>
            </a:r>
            <a:r>
              <a:rPr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JAVA WEB START 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(3/n)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325" y="1350000"/>
            <a:ext cx="3960450" cy="36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135050" y="1350000"/>
            <a:ext cx="71994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Протокол сетевого запуска Java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(JNLP) — это файл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Web Start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(JWS), который содержит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XML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-информацию для запуска программы Java по сети. Он сохраняется в формате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Network Launching Protocol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(JNLP). Он используется технологией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Web Start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(JWS), которая представляет собой технологию развертывания приложений для загрузки и запуска приложения. Файл JNLP содержит удаленный адрес сервера, с которого программа загружается и запускается на локальном компьютере.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6" name="Google Shape;336;p21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Что такое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JNLP–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файл 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(4/n)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