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Nunito"/>
      <p:regular r:id="rId34"/>
      <p:bold r:id="rId35"/>
      <p:italic r:id="rId36"/>
      <p:boldItalic r:id="rId37"/>
    </p:embeddedFont>
    <p:embeddedFont>
      <p:font typeface="Maven Pro"/>
      <p:regular r:id="rId38"/>
      <p:bold r:id="rId39"/>
    </p:embeddedFont>
    <p:embeddedFont>
      <p:font typeface="Nunito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75">
          <p15:clr>
            <a:srgbClr val="747775"/>
          </p15:clr>
        </p15:guide>
        <p15:guide id="2" pos="2835">
          <p15:clr>
            <a:srgbClr val="747775"/>
          </p15:clr>
        </p15:guide>
        <p15:guide id="3" orient="horz" pos="831">
          <p15:clr>
            <a:srgbClr val="747775"/>
          </p15:clr>
        </p15:guide>
        <p15:guide id="4" pos="5250">
          <p15:clr>
            <a:srgbClr val="747775"/>
          </p15:clr>
        </p15:guide>
        <p15:guide id="5" pos="708">
          <p15:clr>
            <a:srgbClr val="747775"/>
          </p15:clr>
        </p15:guide>
        <p15:guide id="6" pos="397">
          <p15:clr>
            <a:srgbClr val="747775"/>
          </p15:clr>
        </p15:guide>
        <p15:guide id="7" orient="horz" pos="831">
          <p15:clr>
            <a:srgbClr val="747775"/>
          </p15:clr>
        </p15:guide>
        <p15:guide id="8" orient="horz" pos="51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75" orient="horz"/>
        <p:guide pos="2835"/>
        <p:guide pos="831" orient="horz"/>
        <p:guide pos="5250"/>
        <p:guide pos="708"/>
        <p:guide pos="397"/>
        <p:guide pos="831" orient="horz"/>
        <p:guide pos="51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Medium-regular.fntdata"/><Relationship Id="rId20" Type="http://schemas.openxmlformats.org/officeDocument/2006/relationships/slide" Target="slides/slide15.xml"/><Relationship Id="rId42" Type="http://schemas.openxmlformats.org/officeDocument/2006/relationships/font" Target="fonts/NunitoMedium-italic.fntdata"/><Relationship Id="rId41" Type="http://schemas.openxmlformats.org/officeDocument/2006/relationships/font" Target="fonts/NunitoMedium-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NunitoMedium-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85df03c76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85df03c76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85df03c76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85df03c76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85df03c76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85df03c76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85df03c76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85df03c76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85df03c76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85df03c76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85df03c76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85df03c76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5df03c76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85df03c76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85df03c76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85df03c76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85df03c76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85df03c76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85df03c76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85df03c76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e2408e56e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e2408e56e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85df03c76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85df03c76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85df03c76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85df03c76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85df03c76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85df03c76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e248dc60b7_4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e248dc60b7_4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e248dc60b7_4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e248dc60b7_4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e2408e56e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e2408e56e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85df03c7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85df03c7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85df03c76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85df03c76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85df03c76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85df03c76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85df03c76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85df03c76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85df03c76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85df03c76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85df03c76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85df03c76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javatpoint.com/object-and-class-in-java" TargetMode="External"/><Relationship Id="rId4" Type="http://schemas.openxmlformats.org/officeDocument/2006/relationships/hyperlink" Target="https://www.geeksforgeeks.org/classes-objects-java/" TargetMode="External"/><Relationship Id="rId5" Type="http://schemas.openxmlformats.org/officeDocument/2006/relationships/hyperlink" Target="https://www.javatpoint.com/difference-between-object-and-class#:~:text=Class%20is%20a%20blueprint%20or%20template%20from%20which%20objects%20are%20created.&amp;text=Object%20is%20a%20real%20world,a%20group%20of%20similar%20objects.&amp;text=Object%20is%20a%20physical%20entity." TargetMode="External"/><Relationship Id="rId6" Type="http://schemas.openxmlformats.org/officeDocument/2006/relationships/hyperlink" Target="https://www.guru99.com/difference-between-object-and-clas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4500000" y="3870125"/>
            <a:ext cx="3834300" cy="695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ru"/>
              <a:t>Upcode Software </a:t>
            </a:r>
            <a:endParaRPr/>
          </a:p>
          <a:p>
            <a:pPr indent="0" lvl="0" marL="0" rtl="0" algn="r">
              <a:spcBef>
                <a:spcPts val="0"/>
              </a:spcBef>
              <a:spcAft>
                <a:spcPts val="0"/>
              </a:spcAft>
              <a:buNone/>
            </a:pPr>
            <a:r>
              <a:rPr lang="ru"/>
              <a:t>Engineer </a:t>
            </a:r>
            <a:r>
              <a:rPr lang="ru"/>
              <a:t>Team</a:t>
            </a:r>
            <a:endParaRPr/>
          </a:p>
        </p:txBody>
      </p:sp>
      <p:sp>
        <p:nvSpPr>
          <p:cNvPr id="278" name="Google Shape;278;p13"/>
          <p:cNvSpPr txBox="1"/>
          <p:nvPr/>
        </p:nvSpPr>
        <p:spPr>
          <a:xfrm>
            <a:off x="2977550" y="4565525"/>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600">
                <a:solidFill>
                  <a:schemeClr val="lt1"/>
                </a:solidFill>
                <a:latin typeface="Nunito"/>
                <a:ea typeface="Nunito"/>
                <a:cs typeface="Nunito"/>
                <a:sym typeface="Nunito"/>
              </a:rPr>
              <a:t>-2023-</a:t>
            </a:r>
            <a:endParaRPr sz="1600">
              <a:solidFill>
                <a:schemeClr val="lt1"/>
              </a:solidFill>
              <a:latin typeface="Nunito"/>
              <a:ea typeface="Nunito"/>
              <a:cs typeface="Nunito"/>
              <a:sym typeface="Nunito"/>
            </a:endParaRPr>
          </a:p>
        </p:txBody>
      </p:sp>
      <p:sp>
        <p:nvSpPr>
          <p:cNvPr id="279" name="Google Shape;279;p13"/>
          <p:cNvSpPr txBox="1"/>
          <p:nvPr/>
        </p:nvSpPr>
        <p:spPr>
          <a:xfrm>
            <a:off x="1123675" y="1350000"/>
            <a:ext cx="7210500" cy="19509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ru" sz="3600">
                <a:solidFill>
                  <a:srgbClr val="00FF00"/>
                </a:solidFill>
                <a:latin typeface="Nunito"/>
                <a:ea typeface="Nunito"/>
                <a:cs typeface="Nunito"/>
                <a:sym typeface="Nunito"/>
              </a:rPr>
              <a:t>Chapter-18: </a:t>
            </a:r>
            <a:br>
              <a:rPr b="1" lang="ru" sz="3600">
                <a:solidFill>
                  <a:srgbClr val="00FF00"/>
                </a:solidFill>
                <a:latin typeface="Nunito"/>
                <a:ea typeface="Nunito"/>
                <a:cs typeface="Nunito"/>
                <a:sym typeface="Nunito"/>
              </a:rPr>
            </a:br>
            <a:r>
              <a:rPr b="1" lang="ru" sz="3600">
                <a:solidFill>
                  <a:srgbClr val="FFFFFF"/>
                </a:solidFill>
                <a:latin typeface="Nunito"/>
                <a:ea typeface="Nunito"/>
                <a:cs typeface="Nunito"/>
                <a:sym typeface="Nunito"/>
              </a:rPr>
              <a:t>Distributed Computing</a:t>
            </a:r>
            <a:endParaRPr b="1" sz="3600">
              <a:solidFill>
                <a:srgbClr val="00FF00"/>
              </a:solidFill>
              <a:latin typeface="Nunito"/>
              <a:ea typeface="Nunito"/>
              <a:cs typeface="Nunito"/>
              <a:sym typeface="Nunito"/>
            </a:endParaRPr>
          </a:p>
        </p:txBody>
      </p:sp>
      <p:sp>
        <p:nvSpPr>
          <p:cNvPr id="280" name="Google Shape;280;p13"/>
          <p:cNvSpPr txBox="1"/>
          <p:nvPr/>
        </p:nvSpPr>
        <p:spPr>
          <a:xfrm>
            <a:off x="6097300" y="43125"/>
            <a:ext cx="3000000" cy="538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ru" sz="2300">
                <a:solidFill>
                  <a:schemeClr val="lt1"/>
                </a:solidFill>
                <a:latin typeface="Nunito"/>
                <a:ea typeface="Nunito"/>
                <a:cs typeface="Nunito"/>
                <a:sym typeface="Nunito"/>
              </a:rPr>
              <a:t>Head First</a:t>
            </a:r>
            <a:endParaRPr sz="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idx="1" type="body"/>
          </p:nvPr>
        </p:nvSpPr>
        <p:spPr>
          <a:xfrm>
            <a:off x="1303800" y="1455225"/>
            <a:ext cx="7030500" cy="3585000"/>
          </a:xfrm>
          <a:prstGeom prst="rect">
            <a:avLst/>
          </a:prstGeom>
        </p:spPr>
        <p:txBody>
          <a:bodyPr anchorCtr="0" anchor="t" bIns="91425" lIns="91425" spcFirstLastPara="1" rIns="91425" wrap="square" tIns="91425">
            <a:normAutofit lnSpcReduction="20000"/>
          </a:bodyPr>
          <a:lstStyle/>
          <a:p>
            <a:pPr indent="0" lvl="0" marL="0" rtl="0" algn="just">
              <a:lnSpc>
                <a:spcPct val="130000"/>
              </a:lnSpc>
              <a:spcBef>
                <a:spcPts val="1400"/>
              </a:spcBef>
              <a:spcAft>
                <a:spcPts val="0"/>
              </a:spcAft>
              <a:buNone/>
            </a:pPr>
            <a:r>
              <a:rPr b="1" lang="ru" sz="1400">
                <a:solidFill>
                  <a:srgbClr val="333333"/>
                </a:solidFill>
                <a:highlight>
                  <a:srgbClr val="FFFFFF"/>
                </a:highlight>
              </a:rPr>
              <a:t>The stub</a:t>
            </a:r>
            <a:r>
              <a:rPr lang="ru" sz="1400">
                <a:solidFill>
                  <a:srgbClr val="333333"/>
                </a:solidFill>
                <a:highlight>
                  <a:srgbClr val="FFFFFF"/>
                </a:highlight>
              </a:rPr>
              <a:t> is an object, acts as a gateway for the client side.</a:t>
            </a:r>
            <a:endParaRPr sz="1400">
              <a:solidFill>
                <a:srgbClr val="610B4B"/>
              </a:solidFill>
              <a:highlight>
                <a:srgbClr val="FFFFFF"/>
              </a:highlight>
            </a:endParaRPr>
          </a:p>
          <a:p>
            <a:pPr indent="0" lvl="0" marL="0" rtl="0" algn="just">
              <a:spcBef>
                <a:spcPts val="1200"/>
              </a:spcBef>
              <a:spcAft>
                <a:spcPts val="0"/>
              </a:spcAft>
              <a:buNone/>
            </a:pPr>
            <a:r>
              <a:rPr lang="ru" sz="1400">
                <a:solidFill>
                  <a:srgbClr val="333333"/>
                </a:solidFill>
                <a:highlight>
                  <a:srgbClr val="FFFFFF"/>
                </a:highlight>
              </a:rPr>
              <a:t>All the outgoing requests are routed through it. It resides at the client side and represents the remote object. When the caller invokes method on the stub object, it does the following tasks:</a:t>
            </a:r>
            <a:endParaRPr sz="1400">
              <a:solidFill>
                <a:srgbClr val="333333"/>
              </a:solidFill>
              <a:highlight>
                <a:srgbClr val="FFFFFF"/>
              </a:highlight>
            </a:endParaRPr>
          </a:p>
          <a:p>
            <a:pPr indent="-317500" lvl="0" marL="457200" rtl="0" algn="l">
              <a:lnSpc>
                <a:spcPct val="156250"/>
              </a:lnSpc>
              <a:spcBef>
                <a:spcPts val="1500"/>
              </a:spcBef>
              <a:spcAft>
                <a:spcPts val="0"/>
              </a:spcAft>
              <a:buClr>
                <a:srgbClr val="000000"/>
              </a:buClr>
              <a:buSzPts val="1400"/>
              <a:buFont typeface="Nunito"/>
              <a:buAutoNum type="arabicPeriod"/>
            </a:pPr>
            <a:r>
              <a:rPr lang="ru" sz="1400">
                <a:solidFill>
                  <a:srgbClr val="000000"/>
                </a:solidFill>
                <a:highlight>
                  <a:srgbClr val="FFFFFF"/>
                </a:highlight>
              </a:rPr>
              <a:t>It initiates a connection with remote Virtual Machine (JVM),</a:t>
            </a:r>
            <a:endParaRPr sz="1400">
              <a:solidFill>
                <a:srgbClr val="000000"/>
              </a:solidFill>
              <a:highlight>
                <a:srgbClr val="FFFFFF"/>
              </a:highlight>
            </a:endParaRPr>
          </a:p>
          <a:p>
            <a:pPr indent="-317500" lvl="0" marL="457200" rtl="0" algn="l">
              <a:lnSpc>
                <a:spcPct val="156250"/>
              </a:lnSpc>
              <a:spcBef>
                <a:spcPts val="0"/>
              </a:spcBef>
              <a:spcAft>
                <a:spcPts val="0"/>
              </a:spcAft>
              <a:buClr>
                <a:srgbClr val="000000"/>
              </a:buClr>
              <a:buSzPts val="1400"/>
              <a:buFont typeface="Nunito"/>
              <a:buAutoNum type="arabicPeriod"/>
            </a:pPr>
            <a:r>
              <a:rPr lang="ru" sz="1400">
                <a:solidFill>
                  <a:srgbClr val="000000"/>
                </a:solidFill>
                <a:highlight>
                  <a:srgbClr val="FFFFFF"/>
                </a:highlight>
              </a:rPr>
              <a:t>It writes and transmits (marshals) the parameters to the remote Virtual Machine (JVM),</a:t>
            </a:r>
            <a:endParaRPr sz="1400">
              <a:solidFill>
                <a:srgbClr val="000000"/>
              </a:solidFill>
              <a:highlight>
                <a:srgbClr val="FFFFFF"/>
              </a:highlight>
            </a:endParaRPr>
          </a:p>
          <a:p>
            <a:pPr indent="-317500" lvl="0" marL="457200" rtl="0" algn="l">
              <a:lnSpc>
                <a:spcPct val="156250"/>
              </a:lnSpc>
              <a:spcBef>
                <a:spcPts val="0"/>
              </a:spcBef>
              <a:spcAft>
                <a:spcPts val="0"/>
              </a:spcAft>
              <a:buClr>
                <a:srgbClr val="000000"/>
              </a:buClr>
              <a:buSzPts val="1400"/>
              <a:buFont typeface="Nunito"/>
              <a:buAutoNum type="arabicPeriod"/>
            </a:pPr>
            <a:r>
              <a:rPr lang="ru" sz="1400">
                <a:solidFill>
                  <a:srgbClr val="000000"/>
                </a:solidFill>
                <a:highlight>
                  <a:srgbClr val="FFFFFF"/>
                </a:highlight>
              </a:rPr>
              <a:t>It waits for the result</a:t>
            </a:r>
            <a:endParaRPr sz="1400">
              <a:solidFill>
                <a:srgbClr val="000000"/>
              </a:solidFill>
              <a:highlight>
                <a:srgbClr val="FFFFFF"/>
              </a:highlight>
            </a:endParaRPr>
          </a:p>
          <a:p>
            <a:pPr indent="-317500" lvl="0" marL="457200" rtl="0" algn="l">
              <a:lnSpc>
                <a:spcPct val="156250"/>
              </a:lnSpc>
              <a:spcBef>
                <a:spcPts val="0"/>
              </a:spcBef>
              <a:spcAft>
                <a:spcPts val="0"/>
              </a:spcAft>
              <a:buClr>
                <a:srgbClr val="000000"/>
              </a:buClr>
              <a:buSzPts val="1400"/>
              <a:buFont typeface="Nunito"/>
              <a:buAutoNum type="arabicPeriod"/>
            </a:pPr>
            <a:r>
              <a:rPr lang="ru" sz="1400">
                <a:solidFill>
                  <a:srgbClr val="000000"/>
                </a:solidFill>
                <a:highlight>
                  <a:srgbClr val="FFFFFF"/>
                </a:highlight>
              </a:rPr>
              <a:t>It reads (unmarshals) the return value or exception, and</a:t>
            </a:r>
            <a:endParaRPr sz="1400">
              <a:solidFill>
                <a:srgbClr val="000000"/>
              </a:solidFill>
              <a:highlight>
                <a:srgbClr val="FFFFFF"/>
              </a:highlight>
            </a:endParaRPr>
          </a:p>
          <a:p>
            <a:pPr indent="-317500" lvl="0" marL="457200" rtl="0" algn="l">
              <a:lnSpc>
                <a:spcPct val="156250"/>
              </a:lnSpc>
              <a:spcBef>
                <a:spcPts val="0"/>
              </a:spcBef>
              <a:spcAft>
                <a:spcPts val="0"/>
              </a:spcAft>
              <a:buClr>
                <a:srgbClr val="000000"/>
              </a:buClr>
              <a:buSzPts val="1400"/>
              <a:buFont typeface="Nunito"/>
              <a:buAutoNum type="arabicPeriod"/>
            </a:pPr>
            <a:r>
              <a:rPr lang="ru" sz="1400">
                <a:solidFill>
                  <a:srgbClr val="000000"/>
                </a:solidFill>
                <a:highlight>
                  <a:srgbClr val="FFFFFF"/>
                </a:highlight>
              </a:rPr>
              <a:t>It finally, returns the value to the caller.</a:t>
            </a:r>
            <a:endParaRPr sz="1400">
              <a:solidFill>
                <a:srgbClr val="000000"/>
              </a:solidFill>
              <a:highlight>
                <a:srgbClr val="FFFFFF"/>
              </a:highlight>
            </a:endParaRPr>
          </a:p>
          <a:p>
            <a:pPr indent="0" lvl="0" marL="0" rtl="0" algn="l">
              <a:spcBef>
                <a:spcPts val="1200"/>
              </a:spcBef>
              <a:spcAft>
                <a:spcPts val="1200"/>
              </a:spcAft>
              <a:buNone/>
            </a:pPr>
            <a:r>
              <a:t/>
            </a:r>
            <a:endParaRPr/>
          </a:p>
        </p:txBody>
      </p:sp>
      <p:sp>
        <p:nvSpPr>
          <p:cNvPr id="344" name="Google Shape;344;p22"/>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ru" sz="2400">
                <a:solidFill>
                  <a:srgbClr val="1C4587"/>
                </a:solidFill>
                <a:latin typeface="Nunito"/>
                <a:ea typeface="Nunito"/>
                <a:cs typeface="Nunito"/>
                <a:sym typeface="Nunito"/>
              </a:rPr>
              <a:t>2.</a:t>
            </a:r>
            <a:r>
              <a:rPr lang="ru" sz="2400">
                <a:solidFill>
                  <a:srgbClr val="1C4587"/>
                </a:solidFill>
                <a:latin typeface="Nunito"/>
                <a:ea typeface="Nunito"/>
                <a:cs typeface="Nunito"/>
                <a:sym typeface="Nunito"/>
              </a:rPr>
              <a:t> </a:t>
            </a:r>
            <a:r>
              <a:rPr lang="ru" sz="2400">
                <a:solidFill>
                  <a:srgbClr val="1C4587"/>
                </a:solidFill>
                <a:highlight>
                  <a:srgbClr val="FFFFFF"/>
                </a:highlight>
                <a:latin typeface="Nunito"/>
                <a:ea typeface="Nunito"/>
                <a:cs typeface="Nunito"/>
                <a:sym typeface="Nunito"/>
              </a:rPr>
              <a:t>What is a RMI (Remote Method Invocation) ?</a:t>
            </a:r>
            <a:endParaRPr sz="3400">
              <a:solidFill>
                <a:srgbClr val="1C4587"/>
              </a:solidFill>
              <a:highlight>
                <a:schemeClr val="lt1"/>
              </a:highlight>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idx="1" type="body"/>
          </p:nvPr>
        </p:nvSpPr>
        <p:spPr>
          <a:xfrm>
            <a:off x="1303800" y="1463925"/>
            <a:ext cx="7030500" cy="20190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b="1" lang="ru" sz="1400">
                <a:solidFill>
                  <a:srgbClr val="333333"/>
                </a:solidFill>
                <a:highlight>
                  <a:srgbClr val="FFFFFF"/>
                </a:highlight>
                <a:latin typeface="Roboto"/>
                <a:ea typeface="Roboto"/>
                <a:cs typeface="Roboto"/>
                <a:sym typeface="Roboto"/>
              </a:rPr>
              <a:t>The skeleton</a:t>
            </a:r>
            <a:r>
              <a:rPr lang="ru" sz="1400">
                <a:solidFill>
                  <a:srgbClr val="333333"/>
                </a:solidFill>
                <a:highlight>
                  <a:srgbClr val="FFFFFF"/>
                </a:highlight>
                <a:latin typeface="Roboto"/>
                <a:ea typeface="Roboto"/>
                <a:cs typeface="Roboto"/>
                <a:sym typeface="Roboto"/>
              </a:rPr>
              <a:t> is an object, acts as a gateway for the server side object. All the incoming requests are routed through it. When the skeleton receives the incoming request, it does the following tasks:</a:t>
            </a:r>
            <a:endParaRPr sz="1400">
              <a:solidFill>
                <a:srgbClr val="333333"/>
              </a:solidFill>
              <a:highlight>
                <a:srgbClr val="FFFFFF"/>
              </a:highlight>
              <a:latin typeface="Roboto"/>
              <a:ea typeface="Roboto"/>
              <a:cs typeface="Roboto"/>
              <a:sym typeface="Roboto"/>
            </a:endParaRPr>
          </a:p>
          <a:p>
            <a:pPr indent="-317500" lvl="0" marL="457200" rtl="0" algn="l">
              <a:lnSpc>
                <a:spcPct val="156250"/>
              </a:lnSpc>
              <a:spcBef>
                <a:spcPts val="1500"/>
              </a:spcBef>
              <a:spcAft>
                <a:spcPts val="0"/>
              </a:spcAft>
              <a:buClr>
                <a:srgbClr val="000000"/>
              </a:buClr>
              <a:buSzPts val="1400"/>
              <a:buFont typeface="Roboto"/>
              <a:buAutoNum type="arabicPeriod"/>
            </a:pPr>
            <a:r>
              <a:rPr lang="ru" sz="1400">
                <a:solidFill>
                  <a:srgbClr val="000000"/>
                </a:solidFill>
                <a:highlight>
                  <a:srgbClr val="FFFFFF"/>
                </a:highlight>
                <a:latin typeface="Roboto"/>
                <a:ea typeface="Roboto"/>
                <a:cs typeface="Roboto"/>
                <a:sym typeface="Roboto"/>
              </a:rPr>
              <a:t>It reads the parameter for the remote method</a:t>
            </a:r>
            <a:endParaRPr sz="1400">
              <a:solidFill>
                <a:srgbClr val="000000"/>
              </a:solidFill>
              <a:highlight>
                <a:srgbClr val="FFFFFF"/>
              </a:highlight>
              <a:latin typeface="Roboto"/>
              <a:ea typeface="Roboto"/>
              <a:cs typeface="Roboto"/>
              <a:sym typeface="Roboto"/>
            </a:endParaRPr>
          </a:p>
          <a:p>
            <a:pPr indent="-317500" lvl="0" marL="457200" rtl="0" algn="l">
              <a:lnSpc>
                <a:spcPct val="156250"/>
              </a:lnSpc>
              <a:spcBef>
                <a:spcPts val="0"/>
              </a:spcBef>
              <a:spcAft>
                <a:spcPts val="0"/>
              </a:spcAft>
              <a:buClr>
                <a:srgbClr val="000000"/>
              </a:buClr>
              <a:buSzPts val="1400"/>
              <a:buFont typeface="Roboto"/>
              <a:buAutoNum type="arabicPeriod"/>
            </a:pPr>
            <a:r>
              <a:rPr lang="ru" sz="1400">
                <a:solidFill>
                  <a:srgbClr val="000000"/>
                </a:solidFill>
                <a:highlight>
                  <a:srgbClr val="FFFFFF"/>
                </a:highlight>
                <a:latin typeface="Roboto"/>
                <a:ea typeface="Roboto"/>
                <a:cs typeface="Roboto"/>
                <a:sym typeface="Roboto"/>
              </a:rPr>
              <a:t>It invokes the method on the actual remote object, and</a:t>
            </a:r>
            <a:endParaRPr sz="1400">
              <a:solidFill>
                <a:srgbClr val="000000"/>
              </a:solidFill>
              <a:highlight>
                <a:srgbClr val="FFFFFF"/>
              </a:highlight>
              <a:latin typeface="Roboto"/>
              <a:ea typeface="Roboto"/>
              <a:cs typeface="Roboto"/>
              <a:sym typeface="Roboto"/>
            </a:endParaRPr>
          </a:p>
          <a:p>
            <a:pPr indent="-317500" lvl="0" marL="457200" rtl="0" algn="l">
              <a:lnSpc>
                <a:spcPct val="156250"/>
              </a:lnSpc>
              <a:spcBef>
                <a:spcPts val="0"/>
              </a:spcBef>
              <a:spcAft>
                <a:spcPts val="0"/>
              </a:spcAft>
              <a:buClr>
                <a:srgbClr val="000000"/>
              </a:buClr>
              <a:buSzPts val="1400"/>
              <a:buFont typeface="Roboto"/>
              <a:buAutoNum type="arabicPeriod"/>
            </a:pPr>
            <a:r>
              <a:rPr lang="ru" sz="1400">
                <a:solidFill>
                  <a:srgbClr val="000000"/>
                </a:solidFill>
                <a:highlight>
                  <a:srgbClr val="FFFFFF"/>
                </a:highlight>
                <a:latin typeface="Roboto"/>
                <a:ea typeface="Roboto"/>
                <a:cs typeface="Roboto"/>
                <a:sym typeface="Roboto"/>
              </a:rPr>
              <a:t>It writes and transmits (marshals) the result to the caller.</a:t>
            </a:r>
            <a:endParaRPr sz="1400"/>
          </a:p>
        </p:txBody>
      </p:sp>
      <p:sp>
        <p:nvSpPr>
          <p:cNvPr id="350" name="Google Shape;350;p23"/>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ru" sz="2400">
                <a:solidFill>
                  <a:srgbClr val="1C4587"/>
                </a:solidFill>
                <a:latin typeface="Nunito"/>
                <a:ea typeface="Nunito"/>
                <a:cs typeface="Nunito"/>
                <a:sym typeface="Nunito"/>
              </a:rPr>
              <a:t>2.</a:t>
            </a:r>
            <a:r>
              <a:rPr lang="ru" sz="2400">
                <a:solidFill>
                  <a:srgbClr val="1C4587"/>
                </a:solidFill>
                <a:latin typeface="Nunito"/>
                <a:ea typeface="Nunito"/>
                <a:cs typeface="Nunito"/>
                <a:sym typeface="Nunito"/>
              </a:rPr>
              <a:t> </a:t>
            </a:r>
            <a:r>
              <a:rPr lang="ru" sz="2400">
                <a:solidFill>
                  <a:srgbClr val="1C4587"/>
                </a:solidFill>
                <a:highlight>
                  <a:srgbClr val="FFFFFF"/>
                </a:highlight>
                <a:latin typeface="Nunito"/>
                <a:ea typeface="Nunito"/>
                <a:cs typeface="Nunito"/>
                <a:sym typeface="Nunito"/>
              </a:rPr>
              <a:t>What is a RMI (Remote Method Invocation) ?</a:t>
            </a:r>
            <a:endParaRPr sz="3400">
              <a:solidFill>
                <a:srgbClr val="1C4587"/>
              </a:solidFill>
              <a:highlight>
                <a:schemeClr val="lt1"/>
              </a:highlight>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24"/>
          <p:cNvPicPr preferRelativeResize="0"/>
          <p:nvPr/>
        </p:nvPicPr>
        <p:blipFill>
          <a:blip r:embed="rId3">
            <a:alphaModFix/>
          </a:blip>
          <a:stretch>
            <a:fillRect/>
          </a:stretch>
        </p:blipFill>
        <p:spPr>
          <a:xfrm>
            <a:off x="2066925" y="1757363"/>
            <a:ext cx="5010150" cy="3152775"/>
          </a:xfrm>
          <a:prstGeom prst="rect">
            <a:avLst/>
          </a:prstGeom>
          <a:noFill/>
          <a:ln>
            <a:noFill/>
          </a:ln>
        </p:spPr>
      </p:pic>
      <p:sp>
        <p:nvSpPr>
          <p:cNvPr id="356" name="Google Shape;356;p24"/>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ru" sz="2400">
                <a:solidFill>
                  <a:srgbClr val="1C4587"/>
                </a:solidFill>
                <a:latin typeface="Nunito"/>
                <a:ea typeface="Nunito"/>
                <a:cs typeface="Nunito"/>
                <a:sym typeface="Nunito"/>
              </a:rPr>
              <a:t>2.</a:t>
            </a:r>
            <a:r>
              <a:rPr lang="ru" sz="2400">
                <a:solidFill>
                  <a:srgbClr val="1C4587"/>
                </a:solidFill>
                <a:latin typeface="Nunito"/>
                <a:ea typeface="Nunito"/>
                <a:cs typeface="Nunito"/>
                <a:sym typeface="Nunito"/>
              </a:rPr>
              <a:t> </a:t>
            </a:r>
            <a:r>
              <a:rPr lang="ru" sz="2400">
                <a:solidFill>
                  <a:srgbClr val="1C4587"/>
                </a:solidFill>
                <a:highlight>
                  <a:srgbClr val="FFFFFF"/>
                </a:highlight>
                <a:latin typeface="Nunito"/>
                <a:ea typeface="Nunito"/>
                <a:cs typeface="Nunito"/>
                <a:sym typeface="Nunito"/>
              </a:rPr>
              <a:t>What is a RMI (Remote Method Invocation) ?</a:t>
            </a:r>
            <a:endParaRPr sz="3400">
              <a:solidFill>
                <a:srgbClr val="1C4587"/>
              </a:solidFill>
              <a:highlight>
                <a:schemeClr val="lt1"/>
              </a:highlight>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idx="1" type="body"/>
          </p:nvPr>
        </p:nvSpPr>
        <p:spPr>
          <a:xfrm>
            <a:off x="1303800" y="1707600"/>
            <a:ext cx="7030500" cy="3332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ru" sz="1400">
                <a:solidFill>
                  <a:srgbClr val="333333"/>
                </a:solidFill>
                <a:highlight>
                  <a:srgbClr val="FFFFFF"/>
                </a:highlight>
              </a:rPr>
              <a:t>The is given the 6 steps to write the RMI program.</a:t>
            </a:r>
            <a:endParaRPr b="1" sz="1400">
              <a:solidFill>
                <a:srgbClr val="333333"/>
              </a:solidFill>
              <a:highlight>
                <a:srgbClr val="FFFFFF"/>
              </a:highlight>
            </a:endParaRPr>
          </a:p>
          <a:p>
            <a:pPr indent="-317500" lvl="0" marL="457200" rtl="0" algn="just">
              <a:lnSpc>
                <a:spcPct val="156250"/>
              </a:lnSpc>
              <a:spcBef>
                <a:spcPts val="1500"/>
              </a:spcBef>
              <a:spcAft>
                <a:spcPts val="0"/>
              </a:spcAft>
              <a:buClr>
                <a:srgbClr val="000000"/>
              </a:buClr>
              <a:buSzPts val="1400"/>
              <a:buFont typeface="Nunito"/>
              <a:buAutoNum type="arabicPeriod"/>
            </a:pPr>
            <a:r>
              <a:rPr lang="ru" sz="1400">
                <a:solidFill>
                  <a:srgbClr val="000000"/>
                </a:solidFill>
                <a:highlight>
                  <a:srgbClr val="FFFFFF"/>
                </a:highlight>
              </a:rPr>
              <a:t>Create the remote interface</a:t>
            </a:r>
            <a:endParaRPr sz="1400">
              <a:solidFill>
                <a:srgbClr val="000000"/>
              </a:solidFill>
              <a:highlight>
                <a:srgbClr val="FFFFFF"/>
              </a:highlight>
            </a:endParaRPr>
          </a:p>
          <a:p>
            <a:pPr indent="-317500" lvl="0" marL="457200" rtl="0" algn="just">
              <a:lnSpc>
                <a:spcPct val="156250"/>
              </a:lnSpc>
              <a:spcBef>
                <a:spcPts val="0"/>
              </a:spcBef>
              <a:spcAft>
                <a:spcPts val="0"/>
              </a:spcAft>
              <a:buClr>
                <a:srgbClr val="000000"/>
              </a:buClr>
              <a:buSzPts val="1400"/>
              <a:buFont typeface="Nunito"/>
              <a:buAutoNum type="arabicPeriod"/>
            </a:pPr>
            <a:r>
              <a:rPr lang="ru" sz="1400">
                <a:solidFill>
                  <a:srgbClr val="000000"/>
                </a:solidFill>
                <a:highlight>
                  <a:srgbClr val="FFFFFF"/>
                </a:highlight>
              </a:rPr>
              <a:t>Provide the implementation of the remote interface</a:t>
            </a:r>
            <a:endParaRPr sz="1400">
              <a:solidFill>
                <a:srgbClr val="000000"/>
              </a:solidFill>
              <a:highlight>
                <a:srgbClr val="FFFFFF"/>
              </a:highlight>
            </a:endParaRPr>
          </a:p>
          <a:p>
            <a:pPr indent="-317500" lvl="0" marL="457200" rtl="0" algn="just">
              <a:lnSpc>
                <a:spcPct val="156250"/>
              </a:lnSpc>
              <a:spcBef>
                <a:spcPts val="0"/>
              </a:spcBef>
              <a:spcAft>
                <a:spcPts val="0"/>
              </a:spcAft>
              <a:buClr>
                <a:srgbClr val="000000"/>
              </a:buClr>
              <a:buSzPts val="1400"/>
              <a:buFont typeface="Nunito"/>
              <a:buAutoNum type="arabicPeriod"/>
            </a:pPr>
            <a:r>
              <a:rPr lang="ru" sz="1400">
                <a:solidFill>
                  <a:srgbClr val="000000"/>
                </a:solidFill>
                <a:highlight>
                  <a:srgbClr val="FFFFFF"/>
                </a:highlight>
              </a:rPr>
              <a:t>Compile the implementation class and create the stub and skeleton objects using the rmic tool</a:t>
            </a:r>
            <a:endParaRPr sz="1400">
              <a:solidFill>
                <a:srgbClr val="000000"/>
              </a:solidFill>
              <a:highlight>
                <a:srgbClr val="FFFFFF"/>
              </a:highlight>
            </a:endParaRPr>
          </a:p>
          <a:p>
            <a:pPr indent="-317500" lvl="0" marL="457200" rtl="0" algn="just">
              <a:lnSpc>
                <a:spcPct val="156250"/>
              </a:lnSpc>
              <a:spcBef>
                <a:spcPts val="0"/>
              </a:spcBef>
              <a:spcAft>
                <a:spcPts val="0"/>
              </a:spcAft>
              <a:buClr>
                <a:srgbClr val="000000"/>
              </a:buClr>
              <a:buSzPts val="1400"/>
              <a:buFont typeface="Nunito"/>
              <a:buAutoNum type="arabicPeriod"/>
            </a:pPr>
            <a:r>
              <a:rPr lang="ru" sz="1400">
                <a:solidFill>
                  <a:srgbClr val="000000"/>
                </a:solidFill>
                <a:highlight>
                  <a:srgbClr val="FFFFFF"/>
                </a:highlight>
              </a:rPr>
              <a:t>Start the registry service by rmiregistry tool</a:t>
            </a:r>
            <a:endParaRPr sz="1400">
              <a:solidFill>
                <a:srgbClr val="000000"/>
              </a:solidFill>
              <a:highlight>
                <a:srgbClr val="FFFFFF"/>
              </a:highlight>
            </a:endParaRPr>
          </a:p>
          <a:p>
            <a:pPr indent="-317500" lvl="0" marL="457200" rtl="0" algn="just">
              <a:lnSpc>
                <a:spcPct val="156250"/>
              </a:lnSpc>
              <a:spcBef>
                <a:spcPts val="0"/>
              </a:spcBef>
              <a:spcAft>
                <a:spcPts val="0"/>
              </a:spcAft>
              <a:buClr>
                <a:srgbClr val="000000"/>
              </a:buClr>
              <a:buSzPts val="1400"/>
              <a:buFont typeface="Nunito"/>
              <a:buAutoNum type="arabicPeriod"/>
            </a:pPr>
            <a:r>
              <a:rPr lang="ru" sz="1400">
                <a:solidFill>
                  <a:srgbClr val="000000"/>
                </a:solidFill>
                <a:highlight>
                  <a:srgbClr val="FFFFFF"/>
                </a:highlight>
              </a:rPr>
              <a:t>Create and start the remote application</a:t>
            </a:r>
            <a:endParaRPr sz="1400">
              <a:solidFill>
                <a:srgbClr val="000000"/>
              </a:solidFill>
              <a:highlight>
                <a:srgbClr val="FFFFFF"/>
              </a:highlight>
            </a:endParaRPr>
          </a:p>
          <a:p>
            <a:pPr indent="-317500" lvl="0" marL="457200" rtl="0" algn="just">
              <a:lnSpc>
                <a:spcPct val="156250"/>
              </a:lnSpc>
              <a:spcBef>
                <a:spcPts val="0"/>
              </a:spcBef>
              <a:spcAft>
                <a:spcPts val="0"/>
              </a:spcAft>
              <a:buClr>
                <a:srgbClr val="000000"/>
              </a:buClr>
              <a:buSzPts val="1400"/>
              <a:buFont typeface="Nunito"/>
              <a:buAutoNum type="arabicPeriod"/>
            </a:pPr>
            <a:r>
              <a:rPr lang="ru" sz="1400">
                <a:solidFill>
                  <a:srgbClr val="000000"/>
                </a:solidFill>
                <a:highlight>
                  <a:srgbClr val="FFFFFF"/>
                </a:highlight>
              </a:rPr>
              <a:t>Create and start the client application</a:t>
            </a:r>
            <a:endParaRPr sz="1400">
              <a:solidFill>
                <a:srgbClr val="333333"/>
              </a:solidFill>
              <a:highlight>
                <a:srgbClr val="FFFFFF"/>
              </a:highlight>
            </a:endParaRPr>
          </a:p>
        </p:txBody>
      </p:sp>
      <p:sp>
        <p:nvSpPr>
          <p:cNvPr id="362" name="Google Shape;362;p25"/>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ru" sz="2400">
                <a:solidFill>
                  <a:srgbClr val="1C4587"/>
                </a:solidFill>
                <a:latin typeface="Nunito"/>
                <a:ea typeface="Nunito"/>
                <a:cs typeface="Nunito"/>
                <a:sym typeface="Nunito"/>
              </a:rPr>
              <a:t>2.</a:t>
            </a:r>
            <a:r>
              <a:rPr lang="ru" sz="2400">
                <a:solidFill>
                  <a:srgbClr val="1C4587"/>
                </a:solidFill>
                <a:latin typeface="Nunito"/>
                <a:ea typeface="Nunito"/>
                <a:cs typeface="Nunito"/>
                <a:sym typeface="Nunito"/>
              </a:rPr>
              <a:t> </a:t>
            </a:r>
            <a:r>
              <a:rPr lang="ru" sz="2400">
                <a:solidFill>
                  <a:srgbClr val="1C4587"/>
                </a:solidFill>
                <a:highlight>
                  <a:srgbClr val="FFFFFF"/>
                </a:highlight>
                <a:latin typeface="Nunito"/>
                <a:ea typeface="Nunito"/>
                <a:cs typeface="Nunito"/>
                <a:sym typeface="Nunito"/>
              </a:rPr>
              <a:t>What is a RMI (Remote Method Invocation) ?</a:t>
            </a:r>
            <a:endParaRPr sz="3400">
              <a:solidFill>
                <a:srgbClr val="1C4587"/>
              </a:solidFill>
              <a:highlight>
                <a:schemeClr val="lt1"/>
              </a:highlight>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26"/>
          <p:cNvPicPr preferRelativeResize="0"/>
          <p:nvPr/>
        </p:nvPicPr>
        <p:blipFill>
          <a:blip r:embed="rId3">
            <a:alphaModFix/>
          </a:blip>
          <a:stretch>
            <a:fillRect/>
          </a:stretch>
        </p:blipFill>
        <p:spPr>
          <a:xfrm>
            <a:off x="1866325" y="1537800"/>
            <a:ext cx="5366775" cy="3408975"/>
          </a:xfrm>
          <a:prstGeom prst="rect">
            <a:avLst/>
          </a:prstGeom>
          <a:noFill/>
          <a:ln>
            <a:noFill/>
          </a:ln>
        </p:spPr>
      </p:pic>
      <p:sp>
        <p:nvSpPr>
          <p:cNvPr id="368" name="Google Shape;368;p26"/>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ru" sz="2400">
                <a:solidFill>
                  <a:srgbClr val="1C4587"/>
                </a:solidFill>
                <a:latin typeface="Nunito"/>
                <a:ea typeface="Nunito"/>
                <a:cs typeface="Nunito"/>
                <a:sym typeface="Nunito"/>
              </a:rPr>
              <a:t>2.</a:t>
            </a:r>
            <a:r>
              <a:rPr lang="ru" sz="2400">
                <a:solidFill>
                  <a:srgbClr val="1C4587"/>
                </a:solidFill>
                <a:latin typeface="Nunito"/>
                <a:ea typeface="Nunito"/>
                <a:cs typeface="Nunito"/>
                <a:sym typeface="Nunito"/>
              </a:rPr>
              <a:t> </a:t>
            </a:r>
            <a:r>
              <a:rPr lang="ru" sz="2400">
                <a:solidFill>
                  <a:srgbClr val="1C4587"/>
                </a:solidFill>
                <a:highlight>
                  <a:srgbClr val="FFFFFF"/>
                </a:highlight>
                <a:latin typeface="Nunito"/>
                <a:ea typeface="Nunito"/>
                <a:cs typeface="Nunito"/>
                <a:sym typeface="Nunito"/>
              </a:rPr>
              <a:t>What is a RMI (Remote Method Invocation) ?</a:t>
            </a:r>
            <a:endParaRPr sz="3400">
              <a:solidFill>
                <a:srgbClr val="1C4587"/>
              </a:solidFill>
              <a:highlight>
                <a:schemeClr val="lt1"/>
              </a:highlight>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idx="1" type="body"/>
          </p:nvPr>
        </p:nvSpPr>
        <p:spPr>
          <a:xfrm>
            <a:off x="1303800" y="1403000"/>
            <a:ext cx="7030500" cy="35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400">
                <a:solidFill>
                  <a:srgbClr val="000000"/>
                </a:solidFill>
                <a:highlight>
                  <a:srgbClr val="FFFFFF"/>
                </a:highlight>
              </a:rPr>
              <a:t>The following diagram shows the </a:t>
            </a:r>
            <a:r>
              <a:rPr b="1" lang="ru" sz="1400">
                <a:solidFill>
                  <a:srgbClr val="000000"/>
                </a:solidFill>
                <a:highlight>
                  <a:srgbClr val="FFFFFF"/>
                </a:highlight>
              </a:rPr>
              <a:t>architecture of an RMI</a:t>
            </a:r>
            <a:r>
              <a:rPr lang="ru" sz="1400">
                <a:solidFill>
                  <a:srgbClr val="000000"/>
                </a:solidFill>
                <a:highlight>
                  <a:srgbClr val="FFFFFF"/>
                </a:highlight>
              </a:rPr>
              <a:t> application.</a:t>
            </a:r>
            <a:endParaRPr sz="1400">
              <a:solidFill>
                <a:srgbClr val="000000"/>
              </a:solidFill>
              <a:highlight>
                <a:srgbClr val="FFFFFF"/>
              </a:highlight>
            </a:endParaRPr>
          </a:p>
          <a:p>
            <a:pPr indent="0" lvl="0" marL="0" rtl="0" algn="l">
              <a:spcBef>
                <a:spcPts val="1200"/>
              </a:spcBef>
              <a:spcAft>
                <a:spcPts val="1200"/>
              </a:spcAft>
              <a:buNone/>
            </a:pPr>
            <a:r>
              <a:t/>
            </a:r>
            <a:endParaRPr sz="1100">
              <a:solidFill>
                <a:srgbClr val="000000"/>
              </a:solidFill>
              <a:highlight>
                <a:srgbClr val="FFFFFF"/>
              </a:highlight>
              <a:latin typeface="Verdana"/>
              <a:ea typeface="Verdana"/>
              <a:cs typeface="Verdana"/>
              <a:sym typeface="Verdana"/>
            </a:endParaRPr>
          </a:p>
        </p:txBody>
      </p:sp>
      <p:sp>
        <p:nvSpPr>
          <p:cNvPr id="374" name="Google Shape;374;p27"/>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ru" sz="2400">
                <a:solidFill>
                  <a:srgbClr val="1C4587"/>
                </a:solidFill>
                <a:latin typeface="Nunito"/>
                <a:ea typeface="Nunito"/>
                <a:cs typeface="Nunito"/>
                <a:sym typeface="Nunito"/>
              </a:rPr>
              <a:t>2.</a:t>
            </a:r>
            <a:r>
              <a:rPr lang="ru" sz="2400">
                <a:solidFill>
                  <a:srgbClr val="1C4587"/>
                </a:solidFill>
                <a:latin typeface="Nunito"/>
                <a:ea typeface="Nunito"/>
                <a:cs typeface="Nunito"/>
                <a:sym typeface="Nunito"/>
              </a:rPr>
              <a:t> </a:t>
            </a:r>
            <a:r>
              <a:rPr lang="ru" sz="2400">
                <a:solidFill>
                  <a:srgbClr val="1C4587"/>
                </a:solidFill>
                <a:highlight>
                  <a:srgbClr val="FFFFFF"/>
                </a:highlight>
                <a:latin typeface="Nunito"/>
                <a:ea typeface="Nunito"/>
                <a:cs typeface="Nunito"/>
                <a:sym typeface="Nunito"/>
              </a:rPr>
              <a:t>What is a RMI (Remote Method Invocation) ?</a:t>
            </a:r>
            <a:endParaRPr sz="3400">
              <a:solidFill>
                <a:srgbClr val="1C4587"/>
              </a:solidFill>
              <a:highlight>
                <a:schemeClr val="lt1"/>
              </a:highlight>
              <a:latin typeface="Nunito"/>
              <a:ea typeface="Nunito"/>
              <a:cs typeface="Nunito"/>
              <a:sym typeface="Nunito"/>
            </a:endParaRPr>
          </a:p>
        </p:txBody>
      </p:sp>
      <p:pic>
        <p:nvPicPr>
          <p:cNvPr id="375" name="Google Shape;375;p27"/>
          <p:cNvPicPr preferRelativeResize="0"/>
          <p:nvPr/>
        </p:nvPicPr>
        <p:blipFill>
          <a:blip r:embed="rId3">
            <a:alphaModFix/>
          </a:blip>
          <a:stretch>
            <a:fillRect/>
          </a:stretch>
        </p:blipFill>
        <p:spPr>
          <a:xfrm>
            <a:off x="1642500" y="2005825"/>
            <a:ext cx="5715000" cy="2715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ph idx="1" type="body"/>
          </p:nvPr>
        </p:nvSpPr>
        <p:spPr>
          <a:xfrm>
            <a:off x="1303800" y="1707600"/>
            <a:ext cx="7030500" cy="2824200"/>
          </a:xfrm>
          <a:prstGeom prst="rect">
            <a:avLst/>
          </a:prstGeom>
        </p:spPr>
        <p:txBody>
          <a:bodyPr anchorCtr="0" anchor="t" bIns="91425" lIns="91425" spcFirstLastPara="1" rIns="91425" wrap="square" tIns="91425">
            <a:normAutofit/>
          </a:bodyPr>
          <a:lstStyle/>
          <a:p>
            <a:pPr indent="-317500" lvl="0" marL="457200" rtl="0" algn="just">
              <a:spcBef>
                <a:spcPts val="1200"/>
              </a:spcBef>
              <a:spcAft>
                <a:spcPts val="0"/>
              </a:spcAft>
              <a:buClr>
                <a:srgbClr val="000000"/>
              </a:buClr>
              <a:buSzPts val="1400"/>
              <a:buChar char="●"/>
            </a:pPr>
            <a:r>
              <a:rPr b="1" lang="ru" sz="1400">
                <a:solidFill>
                  <a:srgbClr val="000000"/>
                </a:solidFill>
              </a:rPr>
              <a:t>Transport Layer</a:t>
            </a:r>
            <a:r>
              <a:rPr lang="ru" sz="1400">
                <a:solidFill>
                  <a:srgbClr val="000000"/>
                </a:solidFill>
              </a:rPr>
              <a:t> − This layer connects the client and the server. It manages the existing connection and also sets up new connections.</a:t>
            </a:r>
            <a:endParaRPr sz="1400">
              <a:solidFill>
                <a:srgbClr val="000000"/>
              </a:solidFill>
            </a:endParaRPr>
          </a:p>
          <a:p>
            <a:pPr indent="-317500" lvl="0" marL="457200" rtl="0" algn="just">
              <a:spcBef>
                <a:spcPts val="0"/>
              </a:spcBef>
              <a:spcAft>
                <a:spcPts val="0"/>
              </a:spcAft>
              <a:buClr>
                <a:srgbClr val="000000"/>
              </a:buClr>
              <a:buSzPts val="1400"/>
              <a:buChar char="●"/>
            </a:pPr>
            <a:r>
              <a:rPr b="1" lang="ru" sz="1400">
                <a:solidFill>
                  <a:srgbClr val="000000"/>
                </a:solidFill>
              </a:rPr>
              <a:t>Stub </a:t>
            </a:r>
            <a:r>
              <a:rPr lang="ru" sz="1400">
                <a:solidFill>
                  <a:srgbClr val="000000"/>
                </a:solidFill>
              </a:rPr>
              <a:t>− A stub is a representation (proxy) of the remote object at client. It resides in the client system; it acts as a gateway for the client program.</a:t>
            </a:r>
            <a:endParaRPr sz="1400">
              <a:solidFill>
                <a:srgbClr val="000000"/>
              </a:solidFill>
            </a:endParaRPr>
          </a:p>
          <a:p>
            <a:pPr indent="-317500" lvl="0" marL="457200" rtl="0" algn="just">
              <a:spcBef>
                <a:spcPts val="0"/>
              </a:spcBef>
              <a:spcAft>
                <a:spcPts val="0"/>
              </a:spcAft>
              <a:buClr>
                <a:srgbClr val="000000"/>
              </a:buClr>
              <a:buSzPts val="1400"/>
              <a:buChar char="●"/>
            </a:pPr>
            <a:r>
              <a:rPr b="1" lang="ru" sz="1400">
                <a:solidFill>
                  <a:srgbClr val="000000"/>
                </a:solidFill>
              </a:rPr>
              <a:t>Skeleton </a:t>
            </a:r>
            <a:r>
              <a:rPr lang="ru" sz="1400">
                <a:solidFill>
                  <a:srgbClr val="000000"/>
                </a:solidFill>
              </a:rPr>
              <a:t>− This is the object which resides on the server side. stub communicates with this skeleton to pass request to the remote object.</a:t>
            </a:r>
            <a:endParaRPr sz="1400">
              <a:solidFill>
                <a:srgbClr val="000000"/>
              </a:solidFill>
            </a:endParaRPr>
          </a:p>
          <a:p>
            <a:pPr indent="-317500" lvl="0" marL="457200" rtl="0" algn="just">
              <a:spcBef>
                <a:spcPts val="0"/>
              </a:spcBef>
              <a:spcAft>
                <a:spcPts val="0"/>
              </a:spcAft>
              <a:buClr>
                <a:srgbClr val="000000"/>
              </a:buClr>
              <a:buSzPts val="1400"/>
              <a:buChar char="●"/>
            </a:pPr>
            <a:r>
              <a:rPr b="1" lang="ru" sz="1400">
                <a:solidFill>
                  <a:srgbClr val="000000"/>
                </a:solidFill>
              </a:rPr>
              <a:t>RRL(Remote Reference Layer)</a:t>
            </a:r>
            <a:r>
              <a:rPr lang="ru" sz="1400">
                <a:solidFill>
                  <a:srgbClr val="000000"/>
                </a:solidFill>
              </a:rPr>
              <a:t> − It is the layer which manages the references made by the client to the remote object.</a:t>
            </a:r>
            <a:endParaRPr sz="1600"/>
          </a:p>
        </p:txBody>
      </p:sp>
      <p:sp>
        <p:nvSpPr>
          <p:cNvPr id="381" name="Google Shape;381;p28"/>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ru" sz="2400">
                <a:solidFill>
                  <a:srgbClr val="1C4587"/>
                </a:solidFill>
                <a:latin typeface="Nunito"/>
                <a:ea typeface="Nunito"/>
                <a:cs typeface="Nunito"/>
                <a:sym typeface="Nunito"/>
              </a:rPr>
              <a:t>2.</a:t>
            </a:r>
            <a:r>
              <a:rPr lang="ru" sz="2400">
                <a:solidFill>
                  <a:srgbClr val="1C4587"/>
                </a:solidFill>
                <a:latin typeface="Nunito"/>
                <a:ea typeface="Nunito"/>
                <a:cs typeface="Nunito"/>
                <a:sym typeface="Nunito"/>
              </a:rPr>
              <a:t> </a:t>
            </a:r>
            <a:r>
              <a:rPr lang="ru" sz="2400">
                <a:solidFill>
                  <a:srgbClr val="1C4587"/>
                </a:solidFill>
                <a:highlight>
                  <a:srgbClr val="FFFFFF"/>
                </a:highlight>
                <a:latin typeface="Nunito"/>
                <a:ea typeface="Nunito"/>
                <a:cs typeface="Nunito"/>
                <a:sym typeface="Nunito"/>
              </a:rPr>
              <a:t>What is a RMI (Remote Method Invocation) ?</a:t>
            </a:r>
            <a:endParaRPr sz="3400">
              <a:solidFill>
                <a:srgbClr val="1C4587"/>
              </a:solidFill>
              <a:highlight>
                <a:schemeClr val="lt1"/>
              </a:highlight>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9"/>
          <p:cNvSpPr txBox="1"/>
          <p:nvPr>
            <p:ph idx="1" type="body"/>
          </p:nvPr>
        </p:nvSpPr>
        <p:spPr>
          <a:xfrm>
            <a:off x="1303800" y="1354525"/>
            <a:ext cx="7030500" cy="18327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ru" sz="1400">
                <a:solidFill>
                  <a:srgbClr val="000000"/>
                </a:solidFill>
                <a:latin typeface="Verdana"/>
                <a:ea typeface="Verdana"/>
                <a:cs typeface="Verdana"/>
                <a:sym typeface="Verdana"/>
              </a:rPr>
              <a:t>RMI registry</a:t>
            </a:r>
            <a:r>
              <a:rPr lang="ru" sz="1400">
                <a:solidFill>
                  <a:srgbClr val="000000"/>
                </a:solidFill>
                <a:latin typeface="Verdana"/>
                <a:ea typeface="Verdana"/>
                <a:cs typeface="Verdana"/>
                <a:sym typeface="Verdana"/>
              </a:rPr>
              <a:t> is a namespace on which all server objects are placed. Each time the server creates an object, it registers this object with the RMIregistry (using </a:t>
            </a:r>
            <a:r>
              <a:rPr b="1" lang="ru" sz="1400">
                <a:solidFill>
                  <a:srgbClr val="000000"/>
                </a:solidFill>
                <a:latin typeface="Verdana"/>
                <a:ea typeface="Verdana"/>
                <a:cs typeface="Verdana"/>
                <a:sym typeface="Verdana"/>
              </a:rPr>
              <a:t>bind()</a:t>
            </a:r>
            <a:r>
              <a:rPr lang="ru" sz="1400">
                <a:solidFill>
                  <a:srgbClr val="000000"/>
                </a:solidFill>
                <a:latin typeface="Verdana"/>
                <a:ea typeface="Verdana"/>
                <a:cs typeface="Verdana"/>
                <a:sym typeface="Verdana"/>
              </a:rPr>
              <a:t> or </a:t>
            </a:r>
            <a:r>
              <a:rPr b="1" lang="ru" sz="1400">
                <a:solidFill>
                  <a:srgbClr val="000000"/>
                </a:solidFill>
                <a:latin typeface="Verdana"/>
                <a:ea typeface="Verdana"/>
                <a:cs typeface="Verdana"/>
                <a:sym typeface="Verdana"/>
              </a:rPr>
              <a:t>reBind()</a:t>
            </a:r>
            <a:r>
              <a:rPr lang="ru" sz="1400">
                <a:solidFill>
                  <a:srgbClr val="000000"/>
                </a:solidFill>
                <a:latin typeface="Verdana"/>
                <a:ea typeface="Verdana"/>
                <a:cs typeface="Verdana"/>
                <a:sym typeface="Verdana"/>
              </a:rPr>
              <a:t> methods). These are registered using a unique name known as </a:t>
            </a:r>
            <a:r>
              <a:rPr b="1" lang="ru" sz="1400">
                <a:solidFill>
                  <a:srgbClr val="000000"/>
                </a:solidFill>
                <a:latin typeface="Verdana"/>
                <a:ea typeface="Verdana"/>
                <a:cs typeface="Verdana"/>
                <a:sym typeface="Verdana"/>
              </a:rPr>
              <a:t>bind name</a:t>
            </a:r>
            <a:r>
              <a:rPr lang="ru" sz="1400">
                <a:solidFill>
                  <a:srgbClr val="000000"/>
                </a:solidFill>
                <a:latin typeface="Verdana"/>
                <a:ea typeface="Verdana"/>
                <a:cs typeface="Verdana"/>
                <a:sym typeface="Verdana"/>
              </a:rPr>
              <a:t>.</a:t>
            </a:r>
            <a:endParaRPr sz="1400">
              <a:solidFill>
                <a:srgbClr val="000000"/>
              </a:solidFill>
              <a:latin typeface="Verdana"/>
              <a:ea typeface="Verdana"/>
              <a:cs typeface="Verdana"/>
              <a:sym typeface="Verdana"/>
            </a:endParaRPr>
          </a:p>
          <a:p>
            <a:pPr indent="0" lvl="0" marL="0" rtl="0" algn="just">
              <a:spcBef>
                <a:spcPts val="0"/>
              </a:spcBef>
              <a:spcAft>
                <a:spcPts val="0"/>
              </a:spcAft>
              <a:buNone/>
            </a:pPr>
            <a:r>
              <a:rPr lang="ru" sz="1400">
                <a:solidFill>
                  <a:srgbClr val="000000"/>
                </a:solidFill>
                <a:highlight>
                  <a:srgbClr val="FFFFFF"/>
                </a:highlight>
                <a:latin typeface="Verdana"/>
                <a:ea typeface="Verdana"/>
                <a:cs typeface="Verdana"/>
                <a:sym typeface="Verdana"/>
              </a:rPr>
              <a:t>To invoke a remote object, the client needs a reference of that object. At that time, the client fetches the object from the registry using its bind name (using </a:t>
            </a:r>
            <a:r>
              <a:rPr b="1" lang="ru" sz="1400">
                <a:solidFill>
                  <a:srgbClr val="000000"/>
                </a:solidFill>
                <a:highlight>
                  <a:srgbClr val="FFFFFF"/>
                </a:highlight>
                <a:latin typeface="Verdana"/>
                <a:ea typeface="Verdana"/>
                <a:cs typeface="Verdana"/>
                <a:sym typeface="Verdana"/>
              </a:rPr>
              <a:t>lookup()</a:t>
            </a:r>
            <a:r>
              <a:rPr lang="ru" sz="1400">
                <a:solidFill>
                  <a:srgbClr val="000000"/>
                </a:solidFill>
                <a:highlight>
                  <a:srgbClr val="FFFFFF"/>
                </a:highlight>
                <a:latin typeface="Verdana"/>
                <a:ea typeface="Verdana"/>
                <a:cs typeface="Verdana"/>
                <a:sym typeface="Verdana"/>
              </a:rPr>
              <a:t> method).</a:t>
            </a:r>
            <a:endParaRPr sz="1400"/>
          </a:p>
        </p:txBody>
      </p:sp>
      <p:sp>
        <p:nvSpPr>
          <p:cNvPr id="387" name="Google Shape;387;p29"/>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ru" sz="2400">
                <a:solidFill>
                  <a:srgbClr val="1C4587"/>
                </a:solidFill>
                <a:latin typeface="Nunito"/>
                <a:ea typeface="Nunito"/>
                <a:cs typeface="Nunito"/>
                <a:sym typeface="Nunito"/>
              </a:rPr>
              <a:t>2.</a:t>
            </a:r>
            <a:r>
              <a:rPr lang="ru" sz="2400">
                <a:solidFill>
                  <a:srgbClr val="1C4587"/>
                </a:solidFill>
                <a:latin typeface="Nunito"/>
                <a:ea typeface="Nunito"/>
                <a:cs typeface="Nunito"/>
                <a:sym typeface="Nunito"/>
              </a:rPr>
              <a:t> </a:t>
            </a:r>
            <a:r>
              <a:rPr lang="ru" sz="2400">
                <a:solidFill>
                  <a:srgbClr val="1C4587"/>
                </a:solidFill>
                <a:highlight>
                  <a:srgbClr val="FFFFFF"/>
                </a:highlight>
                <a:latin typeface="Nunito"/>
                <a:ea typeface="Nunito"/>
                <a:cs typeface="Nunito"/>
                <a:sym typeface="Nunito"/>
              </a:rPr>
              <a:t>What is a RMI (Remote Method Invocation) ?</a:t>
            </a:r>
            <a:endParaRPr sz="3400">
              <a:solidFill>
                <a:srgbClr val="1C4587"/>
              </a:solidFill>
              <a:highlight>
                <a:schemeClr val="lt1"/>
              </a:highlight>
              <a:latin typeface="Nunito"/>
              <a:ea typeface="Nunito"/>
              <a:cs typeface="Nunito"/>
              <a:sym typeface="Nunito"/>
            </a:endParaRPr>
          </a:p>
        </p:txBody>
      </p:sp>
      <p:pic>
        <p:nvPicPr>
          <p:cNvPr id="388" name="Google Shape;388;p29"/>
          <p:cNvPicPr preferRelativeResize="0"/>
          <p:nvPr/>
        </p:nvPicPr>
        <p:blipFill>
          <a:blip r:embed="rId3">
            <a:alphaModFix/>
          </a:blip>
          <a:stretch>
            <a:fillRect/>
          </a:stretch>
        </p:blipFill>
        <p:spPr>
          <a:xfrm>
            <a:off x="4147950" y="3013050"/>
            <a:ext cx="3220151" cy="2026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0"/>
          <p:cNvSpPr txBox="1"/>
          <p:nvPr>
            <p:ph idx="1" type="body"/>
          </p:nvPr>
        </p:nvSpPr>
        <p:spPr>
          <a:xfrm>
            <a:off x="1303800" y="15328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400">
                <a:solidFill>
                  <a:srgbClr val="4A4A4A"/>
                </a:solidFill>
                <a:highlight>
                  <a:srgbClr val="FFFFFF"/>
                </a:highlight>
              </a:rPr>
              <a:t>Servlet is a server-side Java program module that handles client requests and implements the </a:t>
            </a:r>
            <a:r>
              <a:rPr i="1" lang="ru" sz="1400">
                <a:solidFill>
                  <a:srgbClr val="4A4A4A"/>
                </a:solidFill>
                <a:highlight>
                  <a:srgbClr val="FFFFFF"/>
                </a:highlight>
              </a:rPr>
              <a:t>servlet</a:t>
            </a:r>
            <a:r>
              <a:rPr lang="ru" sz="1400">
                <a:solidFill>
                  <a:srgbClr val="4A4A4A"/>
                </a:solidFill>
                <a:highlight>
                  <a:srgbClr val="FFFFFF"/>
                </a:highlight>
              </a:rPr>
              <a:t> interface. </a:t>
            </a:r>
            <a:endParaRPr sz="1500"/>
          </a:p>
        </p:txBody>
      </p:sp>
      <p:sp>
        <p:nvSpPr>
          <p:cNvPr id="394" name="Google Shape;394;p30"/>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ru" sz="2400">
                <a:solidFill>
                  <a:srgbClr val="1C4587"/>
                </a:solidFill>
                <a:latin typeface="Nunito"/>
                <a:ea typeface="Nunito"/>
                <a:cs typeface="Nunito"/>
                <a:sym typeface="Nunito"/>
              </a:rPr>
              <a:t>3.</a:t>
            </a:r>
            <a:r>
              <a:rPr lang="ru" sz="2400">
                <a:solidFill>
                  <a:srgbClr val="1C4587"/>
                </a:solidFill>
                <a:latin typeface="Nunito"/>
                <a:ea typeface="Nunito"/>
                <a:cs typeface="Nunito"/>
                <a:sym typeface="Nunito"/>
              </a:rPr>
              <a:t> </a:t>
            </a:r>
            <a:r>
              <a:rPr lang="ru" sz="2400">
                <a:solidFill>
                  <a:srgbClr val="1C4587"/>
                </a:solidFill>
                <a:highlight>
                  <a:srgbClr val="FFFFFF"/>
                </a:highlight>
                <a:latin typeface="Nunito"/>
                <a:ea typeface="Nunito"/>
                <a:cs typeface="Nunito"/>
                <a:sym typeface="Nunito"/>
              </a:rPr>
              <a:t>What is a Servlets ?</a:t>
            </a:r>
            <a:endParaRPr sz="3400">
              <a:solidFill>
                <a:srgbClr val="1C4587"/>
              </a:solidFill>
              <a:highlight>
                <a:schemeClr val="lt1"/>
              </a:highlight>
              <a:latin typeface="Nunito"/>
              <a:ea typeface="Nunito"/>
              <a:cs typeface="Nunito"/>
              <a:sym typeface="Nunito"/>
            </a:endParaRPr>
          </a:p>
        </p:txBody>
      </p:sp>
      <p:pic>
        <p:nvPicPr>
          <p:cNvPr id="395" name="Google Shape;395;p30"/>
          <p:cNvPicPr preferRelativeResize="0"/>
          <p:nvPr/>
        </p:nvPicPr>
        <p:blipFill>
          <a:blip r:embed="rId3">
            <a:alphaModFix/>
          </a:blip>
          <a:stretch>
            <a:fillRect/>
          </a:stretch>
        </p:blipFill>
        <p:spPr>
          <a:xfrm>
            <a:off x="1621375" y="2438650"/>
            <a:ext cx="5916324" cy="25996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1"/>
          <p:cNvSpPr txBox="1"/>
          <p:nvPr>
            <p:ph idx="1" type="body"/>
          </p:nvPr>
        </p:nvSpPr>
        <p:spPr>
          <a:xfrm>
            <a:off x="1303800" y="1380450"/>
            <a:ext cx="7030500" cy="2541600"/>
          </a:xfrm>
          <a:prstGeom prst="rect">
            <a:avLst/>
          </a:prstGeom>
        </p:spPr>
        <p:txBody>
          <a:bodyPr anchorCtr="0" anchor="t" bIns="91425" lIns="91425" spcFirstLastPara="1" rIns="91425" wrap="square" tIns="91425">
            <a:normAutofit fontScale="40000" lnSpcReduction="10000"/>
          </a:bodyPr>
          <a:lstStyle/>
          <a:p>
            <a:pPr indent="-317500" lvl="0" marL="457200" rtl="0" algn="just">
              <a:lnSpc>
                <a:spcPct val="100000"/>
              </a:lnSpc>
              <a:spcBef>
                <a:spcPts val="0"/>
              </a:spcBef>
              <a:spcAft>
                <a:spcPts val="0"/>
              </a:spcAft>
              <a:buSzPct val="100000"/>
              <a:buChar char="●"/>
            </a:pPr>
            <a:r>
              <a:rPr lang="ru" sz="3500">
                <a:solidFill>
                  <a:srgbClr val="4A4A4A"/>
                </a:solidFill>
              </a:rPr>
              <a:t>The entire life cycle of a servlet is managed by the </a:t>
            </a:r>
            <a:r>
              <a:rPr i="1" lang="ru" sz="3500">
                <a:solidFill>
                  <a:srgbClr val="4A4A4A"/>
                </a:solidFill>
              </a:rPr>
              <a:t>Servlet container</a:t>
            </a:r>
            <a:r>
              <a:rPr lang="ru" sz="3500">
                <a:solidFill>
                  <a:srgbClr val="4A4A4A"/>
                </a:solidFill>
              </a:rPr>
              <a:t> which uses the </a:t>
            </a:r>
            <a:r>
              <a:rPr b="1" i="1" lang="ru" sz="3500">
                <a:solidFill>
                  <a:srgbClr val="4A4A4A"/>
                </a:solidFill>
              </a:rPr>
              <a:t>javax.servlet.</a:t>
            </a:r>
            <a:endParaRPr b="1" i="1" sz="3500">
              <a:solidFill>
                <a:srgbClr val="4A4A4A"/>
              </a:solidFill>
            </a:endParaRPr>
          </a:p>
          <a:p>
            <a:pPr indent="-317500" lvl="0" marL="457200" rtl="0" algn="just">
              <a:lnSpc>
                <a:spcPct val="100000"/>
              </a:lnSpc>
              <a:spcBef>
                <a:spcPts val="0"/>
              </a:spcBef>
              <a:spcAft>
                <a:spcPts val="0"/>
              </a:spcAft>
              <a:buClr>
                <a:srgbClr val="4A4A4A"/>
              </a:buClr>
              <a:buSzPct val="100000"/>
              <a:buChar char="●"/>
            </a:pPr>
            <a:r>
              <a:rPr i="1" lang="ru" sz="3500">
                <a:solidFill>
                  <a:srgbClr val="4A4A4A"/>
                </a:solidFill>
              </a:rPr>
              <a:t>Servlet</a:t>
            </a:r>
            <a:r>
              <a:rPr lang="ru" sz="3500">
                <a:solidFill>
                  <a:srgbClr val="4A4A4A"/>
                </a:solidFill>
              </a:rPr>
              <a:t> interface to understand the Servlet object and manage it.</a:t>
            </a:r>
            <a:endParaRPr sz="3500">
              <a:solidFill>
                <a:srgbClr val="4A4A4A"/>
              </a:solidFill>
            </a:endParaRPr>
          </a:p>
          <a:p>
            <a:pPr indent="0" lvl="0" marL="457200" rtl="0" algn="just">
              <a:lnSpc>
                <a:spcPct val="100000"/>
              </a:lnSpc>
              <a:spcBef>
                <a:spcPts val="0"/>
              </a:spcBef>
              <a:spcAft>
                <a:spcPts val="0"/>
              </a:spcAft>
              <a:buNone/>
            </a:pPr>
            <a:r>
              <a:t/>
            </a:r>
            <a:endParaRPr sz="3500">
              <a:solidFill>
                <a:srgbClr val="4A4A4A"/>
              </a:solidFill>
            </a:endParaRPr>
          </a:p>
          <a:p>
            <a:pPr indent="457200" lvl="0" marL="0" rtl="0" algn="just">
              <a:spcBef>
                <a:spcPts val="0"/>
              </a:spcBef>
              <a:spcAft>
                <a:spcPts val="0"/>
              </a:spcAft>
              <a:buNone/>
            </a:pPr>
            <a:r>
              <a:rPr lang="ru" sz="3500">
                <a:solidFill>
                  <a:srgbClr val="4A4A4A"/>
                </a:solidFill>
                <a:highlight>
                  <a:srgbClr val="FFFFFF"/>
                </a:highlight>
              </a:rPr>
              <a:t>The Servlet life cycle mainly goes through four stages: </a:t>
            </a:r>
            <a:endParaRPr sz="3500">
              <a:solidFill>
                <a:srgbClr val="4A4A4A"/>
              </a:solidFill>
              <a:highlight>
                <a:srgbClr val="FFFFFF"/>
              </a:highlight>
            </a:endParaRPr>
          </a:p>
          <a:p>
            <a:pPr indent="-317499" lvl="0" marL="899999" rtl="0" algn="just">
              <a:spcBef>
                <a:spcPts val="0"/>
              </a:spcBef>
              <a:spcAft>
                <a:spcPts val="0"/>
              </a:spcAft>
              <a:buClr>
                <a:srgbClr val="4A4A4A"/>
              </a:buClr>
              <a:buSzPct val="100000"/>
              <a:buFont typeface="Nunito"/>
              <a:buChar char="●"/>
            </a:pPr>
            <a:r>
              <a:rPr lang="ru" sz="3500">
                <a:solidFill>
                  <a:srgbClr val="4A4A4A"/>
                </a:solidFill>
              </a:rPr>
              <a:t>Loading a Servlet</a:t>
            </a:r>
            <a:endParaRPr sz="3500">
              <a:solidFill>
                <a:srgbClr val="4A4A4A"/>
              </a:solidFill>
            </a:endParaRPr>
          </a:p>
          <a:p>
            <a:pPr indent="-317499" lvl="0" marL="899999" rtl="0" algn="just">
              <a:spcBef>
                <a:spcPts val="0"/>
              </a:spcBef>
              <a:spcAft>
                <a:spcPts val="0"/>
              </a:spcAft>
              <a:buClr>
                <a:srgbClr val="4A4A4A"/>
              </a:buClr>
              <a:buSzPct val="100000"/>
              <a:buFont typeface="Nunito"/>
              <a:buChar char="●"/>
            </a:pPr>
            <a:r>
              <a:rPr lang="ru" sz="3500">
                <a:solidFill>
                  <a:srgbClr val="4A4A4A"/>
                </a:solidFill>
              </a:rPr>
              <a:t>Initializing the Servlet</a:t>
            </a:r>
            <a:endParaRPr sz="3500">
              <a:solidFill>
                <a:srgbClr val="4A4A4A"/>
              </a:solidFill>
            </a:endParaRPr>
          </a:p>
          <a:p>
            <a:pPr indent="-317499" lvl="0" marL="899999" rtl="0" algn="just">
              <a:spcBef>
                <a:spcPts val="0"/>
              </a:spcBef>
              <a:spcAft>
                <a:spcPts val="0"/>
              </a:spcAft>
              <a:buClr>
                <a:srgbClr val="4A4A4A"/>
              </a:buClr>
              <a:buSzPct val="100000"/>
              <a:buFont typeface="Nunito"/>
              <a:buChar char="●"/>
            </a:pPr>
            <a:r>
              <a:rPr lang="ru" sz="3500">
                <a:solidFill>
                  <a:srgbClr val="4A4A4A"/>
                </a:solidFill>
              </a:rPr>
              <a:t>Request handling</a:t>
            </a:r>
            <a:endParaRPr sz="3500">
              <a:solidFill>
                <a:srgbClr val="4A4A4A"/>
              </a:solidFill>
            </a:endParaRPr>
          </a:p>
          <a:p>
            <a:pPr indent="-317499" lvl="0" marL="899999" rtl="0" algn="just">
              <a:spcBef>
                <a:spcPts val="0"/>
              </a:spcBef>
              <a:spcAft>
                <a:spcPts val="0"/>
              </a:spcAft>
              <a:buClr>
                <a:srgbClr val="4A4A4A"/>
              </a:buClr>
              <a:buSzPct val="100000"/>
              <a:buFont typeface="Nunito"/>
              <a:buChar char="●"/>
            </a:pPr>
            <a:r>
              <a:rPr lang="ru" sz="3500">
                <a:solidFill>
                  <a:srgbClr val="4A4A4A"/>
                </a:solidFill>
              </a:rPr>
              <a:t>Destroying the servlet</a:t>
            </a:r>
            <a:endParaRPr sz="3500">
              <a:solidFill>
                <a:srgbClr val="4A4A4A"/>
              </a:solidFill>
            </a:endParaRPr>
          </a:p>
          <a:p>
            <a:pPr indent="0" lvl="0" marL="457200" rtl="0" algn="l">
              <a:spcBef>
                <a:spcPts val="1200"/>
              </a:spcBef>
              <a:spcAft>
                <a:spcPts val="0"/>
              </a:spcAft>
              <a:buNone/>
            </a:pPr>
            <a:r>
              <a:t/>
            </a:r>
            <a:endParaRPr sz="1200">
              <a:solidFill>
                <a:srgbClr val="4A4A4A"/>
              </a:solidFill>
              <a:latin typeface="Arial"/>
              <a:ea typeface="Arial"/>
              <a:cs typeface="Arial"/>
              <a:sym typeface="Arial"/>
            </a:endParaRPr>
          </a:p>
          <a:p>
            <a:pPr indent="0" lvl="0" marL="0" rtl="0" algn="l">
              <a:spcBef>
                <a:spcPts val="1200"/>
              </a:spcBef>
              <a:spcAft>
                <a:spcPts val="1200"/>
              </a:spcAft>
              <a:buNone/>
            </a:pPr>
            <a:r>
              <a:t/>
            </a:r>
            <a:endParaRPr sz="1200">
              <a:solidFill>
                <a:srgbClr val="4A4A4A"/>
              </a:solidFill>
              <a:highlight>
                <a:srgbClr val="FFFFFF"/>
              </a:highlight>
              <a:latin typeface="Arial"/>
              <a:ea typeface="Arial"/>
              <a:cs typeface="Arial"/>
              <a:sym typeface="Arial"/>
            </a:endParaRPr>
          </a:p>
        </p:txBody>
      </p:sp>
      <p:sp>
        <p:nvSpPr>
          <p:cNvPr id="401" name="Google Shape;401;p31"/>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ru" sz="2400">
                <a:solidFill>
                  <a:srgbClr val="1C4587"/>
                </a:solidFill>
                <a:latin typeface="Nunito"/>
                <a:ea typeface="Nunito"/>
                <a:cs typeface="Nunito"/>
                <a:sym typeface="Nunito"/>
              </a:rPr>
              <a:t>3.</a:t>
            </a:r>
            <a:r>
              <a:rPr lang="ru" sz="2400">
                <a:solidFill>
                  <a:srgbClr val="1C4587"/>
                </a:solidFill>
                <a:latin typeface="Nunito"/>
                <a:ea typeface="Nunito"/>
                <a:cs typeface="Nunito"/>
                <a:sym typeface="Nunito"/>
              </a:rPr>
              <a:t> </a:t>
            </a:r>
            <a:r>
              <a:rPr lang="ru" sz="2400">
                <a:solidFill>
                  <a:srgbClr val="1C4587"/>
                </a:solidFill>
                <a:highlight>
                  <a:srgbClr val="FFFFFF"/>
                </a:highlight>
                <a:latin typeface="Nunito"/>
                <a:ea typeface="Nunito"/>
                <a:cs typeface="Nunito"/>
                <a:sym typeface="Nunito"/>
              </a:rPr>
              <a:t>What is a Servlets ?</a:t>
            </a:r>
            <a:endParaRPr sz="3400">
              <a:solidFill>
                <a:srgbClr val="1C4587"/>
              </a:solidFill>
              <a:highlight>
                <a:schemeClr val="lt1"/>
              </a:highlight>
              <a:latin typeface="Nunito"/>
              <a:ea typeface="Nunito"/>
              <a:cs typeface="Nunito"/>
              <a:sym typeface="Nunito"/>
            </a:endParaRPr>
          </a:p>
        </p:txBody>
      </p:sp>
      <p:pic>
        <p:nvPicPr>
          <p:cNvPr id="402" name="Google Shape;402;p31"/>
          <p:cNvPicPr preferRelativeResize="0"/>
          <p:nvPr/>
        </p:nvPicPr>
        <p:blipFill>
          <a:blip r:embed="rId3">
            <a:alphaModFix/>
          </a:blip>
          <a:stretch>
            <a:fillRect/>
          </a:stretch>
        </p:blipFill>
        <p:spPr>
          <a:xfrm>
            <a:off x="1948225" y="3526550"/>
            <a:ext cx="5691775" cy="144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123775" y="797825"/>
            <a:ext cx="7210500" cy="677100"/>
          </a:xfrm>
          <a:prstGeom prst="rect">
            <a:avLst/>
          </a:prstGeom>
        </p:spPr>
        <p:txBody>
          <a:bodyPr anchorCtr="0" anchor="t" bIns="91425" lIns="91425" spcFirstLastPara="1" rIns="91425" wrap="square" tIns="91425">
            <a:normAutofit/>
          </a:bodyPr>
          <a:lstStyle/>
          <a:p>
            <a:pPr indent="0" lvl="0" marL="89999" rtl="0" algn="l">
              <a:spcBef>
                <a:spcPts val="0"/>
              </a:spcBef>
              <a:spcAft>
                <a:spcPts val="0"/>
              </a:spcAft>
              <a:buNone/>
            </a:pPr>
            <a:r>
              <a:rPr lang="ru" sz="2400">
                <a:solidFill>
                  <a:srgbClr val="1C4587"/>
                </a:solidFill>
                <a:latin typeface="Arial"/>
                <a:ea typeface="Arial"/>
                <a:cs typeface="Arial"/>
                <a:sym typeface="Arial"/>
              </a:rPr>
              <a:t>CONTENT</a:t>
            </a:r>
            <a:endParaRPr sz="2400">
              <a:solidFill>
                <a:srgbClr val="1C4587"/>
              </a:solidFill>
              <a:latin typeface="Arial"/>
              <a:ea typeface="Arial"/>
              <a:cs typeface="Arial"/>
              <a:sym typeface="Arial"/>
            </a:endParaRPr>
          </a:p>
        </p:txBody>
      </p:sp>
      <p:sp>
        <p:nvSpPr>
          <p:cNvPr id="286" name="Google Shape;286;p14"/>
          <p:cNvSpPr txBox="1"/>
          <p:nvPr>
            <p:ph idx="1" type="body"/>
          </p:nvPr>
        </p:nvSpPr>
        <p:spPr>
          <a:xfrm>
            <a:off x="1123775" y="1474925"/>
            <a:ext cx="7210500" cy="2541600"/>
          </a:xfrm>
          <a:prstGeom prst="rect">
            <a:avLst/>
          </a:prstGeom>
        </p:spPr>
        <p:txBody>
          <a:bodyPr anchorCtr="0" anchor="t" bIns="91425" lIns="91425" spcFirstLastPara="1" rIns="91425" wrap="square" tIns="91425">
            <a:normAutofit/>
          </a:bodyPr>
          <a:lstStyle/>
          <a:p>
            <a:pPr indent="-186099" lvl="0" marL="457200" rtl="0" algn="l">
              <a:spcBef>
                <a:spcPts val="0"/>
              </a:spcBef>
              <a:spcAft>
                <a:spcPts val="0"/>
              </a:spcAft>
              <a:buClr>
                <a:srgbClr val="1F1F1F"/>
              </a:buClr>
              <a:buSzPts val="1400"/>
              <a:buFont typeface="Nunito SemiBold"/>
              <a:buAutoNum type="arabicPeriod"/>
            </a:pPr>
            <a:r>
              <a:rPr lang="ru" sz="1400">
                <a:solidFill>
                  <a:srgbClr val="1F1F1F"/>
                </a:solidFill>
              </a:rPr>
              <a:t>What is Distributed Computing ?</a:t>
            </a:r>
            <a:endParaRPr sz="1400">
              <a:solidFill>
                <a:srgbClr val="1F1F1F"/>
              </a:solidFill>
            </a:endParaRPr>
          </a:p>
          <a:p>
            <a:pPr indent="-186099" lvl="0" marL="457200" rtl="0" algn="l">
              <a:spcBef>
                <a:spcPts val="0"/>
              </a:spcBef>
              <a:spcAft>
                <a:spcPts val="0"/>
              </a:spcAft>
              <a:buClr>
                <a:srgbClr val="1F1F1F"/>
              </a:buClr>
              <a:buSzPts val="1400"/>
              <a:buFont typeface="Nunito SemiBold"/>
              <a:buAutoNum type="arabicPeriod"/>
            </a:pPr>
            <a:r>
              <a:rPr lang="ru" sz="1400">
                <a:solidFill>
                  <a:srgbClr val="222222"/>
                </a:solidFill>
                <a:highlight>
                  <a:srgbClr val="FFFFFF"/>
                </a:highlight>
              </a:rPr>
              <a:t>What is a RMI (Remote Method Invocation) ?</a:t>
            </a:r>
            <a:endParaRPr sz="1400">
              <a:solidFill>
                <a:srgbClr val="1F1F1F"/>
              </a:solidFill>
            </a:endParaRPr>
          </a:p>
          <a:p>
            <a:pPr indent="-186099" lvl="0" marL="457200" rtl="0" algn="l">
              <a:spcBef>
                <a:spcPts val="0"/>
              </a:spcBef>
              <a:spcAft>
                <a:spcPts val="0"/>
              </a:spcAft>
              <a:buClr>
                <a:srgbClr val="1F1F1F"/>
              </a:buClr>
              <a:buSzPts val="1400"/>
              <a:buFont typeface="Nunito SemiBold"/>
              <a:buAutoNum type="arabicPeriod"/>
            </a:pPr>
            <a:r>
              <a:rPr lang="ru" sz="1400">
                <a:solidFill>
                  <a:srgbClr val="222222"/>
                </a:solidFill>
                <a:highlight>
                  <a:srgbClr val="FFFFFF"/>
                </a:highlight>
              </a:rPr>
              <a:t>What is a Servlets ?</a:t>
            </a:r>
            <a:endParaRPr sz="1400">
              <a:solidFill>
                <a:srgbClr val="222222"/>
              </a:solidFill>
              <a:highlight>
                <a:srgbClr val="FFFFFF"/>
              </a:highlight>
            </a:endParaRPr>
          </a:p>
          <a:p>
            <a:pPr indent="-186099" lvl="0" marL="457200" rtl="0" algn="l">
              <a:spcBef>
                <a:spcPts val="0"/>
              </a:spcBef>
              <a:spcAft>
                <a:spcPts val="0"/>
              </a:spcAft>
              <a:buClr>
                <a:srgbClr val="222222"/>
              </a:buClr>
              <a:buSzPts val="1400"/>
              <a:buFont typeface="Nunito SemiBold"/>
              <a:buAutoNum type="arabicPeriod"/>
            </a:pPr>
            <a:r>
              <a:rPr lang="ru" sz="1400">
                <a:solidFill>
                  <a:srgbClr val="222222"/>
                </a:solidFill>
                <a:highlight>
                  <a:srgbClr val="FFFFFF"/>
                </a:highlight>
              </a:rPr>
              <a:t>Source code </a:t>
            </a:r>
            <a:endParaRPr sz="1400">
              <a:solidFill>
                <a:srgbClr val="222222"/>
              </a:solidFill>
              <a:highlight>
                <a:srgbClr val="FFFFFF"/>
              </a:highlight>
            </a:endParaRPr>
          </a:p>
          <a:p>
            <a:pPr indent="-186099" lvl="0" marL="457200" rtl="0" algn="l">
              <a:spcBef>
                <a:spcPts val="0"/>
              </a:spcBef>
              <a:spcAft>
                <a:spcPts val="0"/>
              </a:spcAft>
              <a:buClr>
                <a:srgbClr val="222222"/>
              </a:buClr>
              <a:buSzPts val="1400"/>
              <a:buFont typeface="Nunito SemiBold"/>
              <a:buAutoNum type="arabicPeriod"/>
            </a:pPr>
            <a:r>
              <a:rPr lang="ru" sz="1400">
                <a:solidFill>
                  <a:srgbClr val="1F1F1F"/>
                </a:solidFill>
              </a:rPr>
              <a:t>Used materials </a:t>
            </a:r>
            <a:r>
              <a:rPr lang="ru" sz="1400">
                <a:solidFill>
                  <a:srgbClr val="1F1F1F"/>
                </a:solidFill>
              </a:rPr>
              <a:t>and</a:t>
            </a:r>
            <a:r>
              <a:rPr lang="ru" sz="1400">
                <a:solidFill>
                  <a:srgbClr val="1F1F1F"/>
                </a:solidFill>
              </a:rPr>
              <a:t> references</a:t>
            </a:r>
            <a:endParaRPr sz="1400">
              <a:solidFill>
                <a:srgbClr val="1F1F1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32"/>
          <p:cNvPicPr preferRelativeResize="0"/>
          <p:nvPr/>
        </p:nvPicPr>
        <p:blipFill>
          <a:blip r:embed="rId3">
            <a:alphaModFix/>
          </a:blip>
          <a:stretch>
            <a:fillRect/>
          </a:stretch>
        </p:blipFill>
        <p:spPr>
          <a:xfrm>
            <a:off x="5402675" y="1671950"/>
            <a:ext cx="2931631" cy="3240826"/>
          </a:xfrm>
          <a:prstGeom prst="rect">
            <a:avLst/>
          </a:prstGeom>
          <a:noFill/>
          <a:ln>
            <a:noFill/>
          </a:ln>
        </p:spPr>
      </p:pic>
      <p:sp>
        <p:nvSpPr>
          <p:cNvPr id="408" name="Google Shape;408;p32"/>
          <p:cNvSpPr txBox="1"/>
          <p:nvPr/>
        </p:nvSpPr>
        <p:spPr>
          <a:xfrm>
            <a:off x="1295400" y="2057400"/>
            <a:ext cx="3570600" cy="18471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ru" sz="1600">
                <a:solidFill>
                  <a:srgbClr val="4A4A4A"/>
                </a:solidFill>
                <a:highlight>
                  <a:srgbClr val="FFFFFF"/>
                </a:highlight>
                <a:latin typeface="Nunito"/>
                <a:ea typeface="Nunito"/>
                <a:cs typeface="Nunito"/>
                <a:sym typeface="Nunito"/>
              </a:rPr>
              <a:t>The Servlet life cycle mainly goes through four stages: </a:t>
            </a:r>
            <a:endParaRPr sz="1600">
              <a:solidFill>
                <a:srgbClr val="4A4A4A"/>
              </a:solidFill>
              <a:highlight>
                <a:srgbClr val="FFFFFF"/>
              </a:highlight>
              <a:latin typeface="Nunito"/>
              <a:ea typeface="Nunito"/>
              <a:cs typeface="Nunito"/>
              <a:sym typeface="Nunito"/>
            </a:endParaRPr>
          </a:p>
          <a:p>
            <a:pPr indent="-330199" lvl="0" marL="899999" rtl="0" algn="just">
              <a:lnSpc>
                <a:spcPct val="115000"/>
              </a:lnSpc>
              <a:spcBef>
                <a:spcPts val="0"/>
              </a:spcBef>
              <a:spcAft>
                <a:spcPts val="0"/>
              </a:spcAft>
              <a:buClr>
                <a:srgbClr val="4A4A4A"/>
              </a:buClr>
              <a:buSzPts val="1600"/>
              <a:buFont typeface="Nunito"/>
              <a:buChar char="●"/>
            </a:pPr>
            <a:r>
              <a:rPr lang="ru" sz="1600">
                <a:solidFill>
                  <a:srgbClr val="4A4A4A"/>
                </a:solidFill>
                <a:latin typeface="Nunito"/>
                <a:ea typeface="Nunito"/>
                <a:cs typeface="Nunito"/>
                <a:sym typeface="Nunito"/>
              </a:rPr>
              <a:t>Loading a Servlet</a:t>
            </a:r>
            <a:endParaRPr sz="1600">
              <a:solidFill>
                <a:srgbClr val="4A4A4A"/>
              </a:solidFill>
              <a:latin typeface="Nunito"/>
              <a:ea typeface="Nunito"/>
              <a:cs typeface="Nunito"/>
              <a:sym typeface="Nunito"/>
            </a:endParaRPr>
          </a:p>
          <a:p>
            <a:pPr indent="-330199" lvl="0" marL="899999" rtl="0" algn="just">
              <a:lnSpc>
                <a:spcPct val="115000"/>
              </a:lnSpc>
              <a:spcBef>
                <a:spcPts val="0"/>
              </a:spcBef>
              <a:spcAft>
                <a:spcPts val="0"/>
              </a:spcAft>
              <a:buClr>
                <a:srgbClr val="4A4A4A"/>
              </a:buClr>
              <a:buSzPts val="1600"/>
              <a:buFont typeface="Nunito"/>
              <a:buChar char="●"/>
            </a:pPr>
            <a:r>
              <a:rPr lang="ru" sz="1600">
                <a:solidFill>
                  <a:srgbClr val="4A4A4A"/>
                </a:solidFill>
                <a:latin typeface="Nunito"/>
                <a:ea typeface="Nunito"/>
                <a:cs typeface="Nunito"/>
                <a:sym typeface="Nunito"/>
              </a:rPr>
              <a:t>Initializing the Servlet</a:t>
            </a:r>
            <a:endParaRPr sz="1600">
              <a:solidFill>
                <a:srgbClr val="4A4A4A"/>
              </a:solidFill>
              <a:latin typeface="Nunito"/>
              <a:ea typeface="Nunito"/>
              <a:cs typeface="Nunito"/>
              <a:sym typeface="Nunito"/>
            </a:endParaRPr>
          </a:p>
          <a:p>
            <a:pPr indent="-330199" lvl="0" marL="899999" rtl="0" algn="just">
              <a:lnSpc>
                <a:spcPct val="115000"/>
              </a:lnSpc>
              <a:spcBef>
                <a:spcPts val="0"/>
              </a:spcBef>
              <a:spcAft>
                <a:spcPts val="0"/>
              </a:spcAft>
              <a:buClr>
                <a:srgbClr val="4A4A4A"/>
              </a:buClr>
              <a:buSzPts val="1600"/>
              <a:buFont typeface="Nunito"/>
              <a:buChar char="●"/>
            </a:pPr>
            <a:r>
              <a:rPr lang="ru" sz="1600">
                <a:solidFill>
                  <a:srgbClr val="4A4A4A"/>
                </a:solidFill>
                <a:latin typeface="Nunito"/>
                <a:ea typeface="Nunito"/>
                <a:cs typeface="Nunito"/>
                <a:sym typeface="Nunito"/>
              </a:rPr>
              <a:t>Request handling</a:t>
            </a:r>
            <a:endParaRPr sz="1600">
              <a:solidFill>
                <a:srgbClr val="4A4A4A"/>
              </a:solidFill>
              <a:latin typeface="Nunito"/>
              <a:ea typeface="Nunito"/>
              <a:cs typeface="Nunito"/>
              <a:sym typeface="Nunito"/>
            </a:endParaRPr>
          </a:p>
          <a:p>
            <a:pPr indent="-330199" lvl="0" marL="899999" rtl="0" algn="just">
              <a:lnSpc>
                <a:spcPct val="115000"/>
              </a:lnSpc>
              <a:spcBef>
                <a:spcPts val="0"/>
              </a:spcBef>
              <a:spcAft>
                <a:spcPts val="0"/>
              </a:spcAft>
              <a:buClr>
                <a:srgbClr val="4A4A4A"/>
              </a:buClr>
              <a:buSzPts val="1600"/>
              <a:buFont typeface="Nunito"/>
              <a:buChar char="●"/>
            </a:pPr>
            <a:r>
              <a:rPr lang="ru" sz="1600">
                <a:solidFill>
                  <a:srgbClr val="4A4A4A"/>
                </a:solidFill>
                <a:latin typeface="Nunito"/>
                <a:ea typeface="Nunito"/>
                <a:cs typeface="Nunito"/>
                <a:sym typeface="Nunito"/>
              </a:rPr>
              <a:t>Destroying the servlet</a:t>
            </a:r>
            <a:endParaRPr sz="1600">
              <a:solidFill>
                <a:srgbClr val="4A4A4A"/>
              </a:solidFill>
              <a:latin typeface="Nunito"/>
              <a:ea typeface="Nunito"/>
              <a:cs typeface="Nunito"/>
              <a:sym typeface="Nunito"/>
            </a:endParaRPr>
          </a:p>
        </p:txBody>
      </p:sp>
      <p:sp>
        <p:nvSpPr>
          <p:cNvPr id="409" name="Google Shape;409;p32"/>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ru" sz="2400">
                <a:solidFill>
                  <a:srgbClr val="1C4587"/>
                </a:solidFill>
                <a:latin typeface="Nunito"/>
                <a:ea typeface="Nunito"/>
                <a:cs typeface="Nunito"/>
                <a:sym typeface="Nunito"/>
              </a:rPr>
              <a:t>3.</a:t>
            </a:r>
            <a:r>
              <a:rPr lang="ru" sz="2400">
                <a:solidFill>
                  <a:srgbClr val="1C4587"/>
                </a:solidFill>
                <a:latin typeface="Nunito"/>
                <a:ea typeface="Nunito"/>
                <a:cs typeface="Nunito"/>
                <a:sym typeface="Nunito"/>
              </a:rPr>
              <a:t> </a:t>
            </a:r>
            <a:r>
              <a:rPr lang="ru" sz="2400">
                <a:solidFill>
                  <a:srgbClr val="1C4587"/>
                </a:solidFill>
                <a:highlight>
                  <a:srgbClr val="FFFFFF"/>
                </a:highlight>
                <a:latin typeface="Nunito"/>
                <a:ea typeface="Nunito"/>
                <a:cs typeface="Nunito"/>
                <a:sym typeface="Nunito"/>
              </a:rPr>
              <a:t>What is a Servlets ?</a:t>
            </a:r>
            <a:endParaRPr sz="3400">
              <a:solidFill>
                <a:srgbClr val="1C4587"/>
              </a:solidFill>
              <a:highlight>
                <a:schemeClr val="lt1"/>
              </a:highlight>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3"/>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ru" sz="2400">
                <a:solidFill>
                  <a:srgbClr val="1C4587"/>
                </a:solidFill>
                <a:latin typeface="Nunito"/>
                <a:ea typeface="Nunito"/>
                <a:cs typeface="Nunito"/>
                <a:sym typeface="Nunito"/>
              </a:rPr>
              <a:t>3. </a:t>
            </a:r>
            <a:r>
              <a:rPr lang="ru" sz="2400">
                <a:solidFill>
                  <a:srgbClr val="1C4587"/>
                </a:solidFill>
                <a:highlight>
                  <a:srgbClr val="FFFFFF"/>
                </a:highlight>
                <a:latin typeface="Nunito"/>
                <a:ea typeface="Nunito"/>
                <a:cs typeface="Nunito"/>
                <a:sym typeface="Nunito"/>
              </a:rPr>
              <a:t>What is a Servlets ?</a:t>
            </a:r>
            <a:endParaRPr sz="3400">
              <a:solidFill>
                <a:srgbClr val="1C4587"/>
              </a:solidFill>
              <a:highlight>
                <a:schemeClr val="lt1"/>
              </a:highlight>
              <a:latin typeface="Nunito"/>
              <a:ea typeface="Nunito"/>
              <a:cs typeface="Nunito"/>
              <a:sym typeface="Nunito"/>
            </a:endParaRPr>
          </a:p>
        </p:txBody>
      </p:sp>
      <p:pic>
        <p:nvPicPr>
          <p:cNvPr id="415" name="Google Shape;415;p33"/>
          <p:cNvPicPr preferRelativeResize="0"/>
          <p:nvPr/>
        </p:nvPicPr>
        <p:blipFill>
          <a:blip r:embed="rId3">
            <a:alphaModFix/>
          </a:blip>
          <a:stretch>
            <a:fillRect/>
          </a:stretch>
        </p:blipFill>
        <p:spPr>
          <a:xfrm>
            <a:off x="1149500" y="1478350"/>
            <a:ext cx="4151525" cy="2752725"/>
          </a:xfrm>
          <a:prstGeom prst="rect">
            <a:avLst/>
          </a:prstGeom>
          <a:noFill/>
          <a:ln>
            <a:noFill/>
          </a:ln>
        </p:spPr>
      </p:pic>
      <p:pic>
        <p:nvPicPr>
          <p:cNvPr id="416" name="Google Shape;416;p33"/>
          <p:cNvPicPr preferRelativeResize="0"/>
          <p:nvPr/>
        </p:nvPicPr>
        <p:blipFill>
          <a:blip r:embed="rId4">
            <a:alphaModFix/>
          </a:blip>
          <a:stretch>
            <a:fillRect/>
          </a:stretch>
        </p:blipFill>
        <p:spPr>
          <a:xfrm>
            <a:off x="5401200" y="1478350"/>
            <a:ext cx="3111251" cy="2605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4"/>
          <p:cNvSpPr txBox="1"/>
          <p:nvPr>
            <p:ph idx="1" type="body"/>
          </p:nvPr>
        </p:nvSpPr>
        <p:spPr>
          <a:xfrm>
            <a:off x="1303800" y="1517775"/>
            <a:ext cx="7030500" cy="3190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ru" sz="1400">
                <a:solidFill>
                  <a:srgbClr val="333333"/>
                </a:solidFill>
                <a:highlight>
                  <a:srgbClr val="FFFFFF"/>
                </a:highlight>
              </a:rPr>
              <a:t>There are many advantages of Servlet over CGI. </a:t>
            </a:r>
            <a:endParaRPr sz="1400">
              <a:solidFill>
                <a:srgbClr val="333333"/>
              </a:solidFill>
              <a:highlight>
                <a:srgbClr val="FFFFFF"/>
              </a:highlight>
            </a:endParaRPr>
          </a:p>
          <a:p>
            <a:pPr indent="0" lvl="0" marL="0" rtl="0" algn="just">
              <a:lnSpc>
                <a:spcPct val="100000"/>
              </a:lnSpc>
              <a:spcBef>
                <a:spcPts val="0"/>
              </a:spcBef>
              <a:spcAft>
                <a:spcPts val="0"/>
              </a:spcAft>
              <a:buNone/>
            </a:pPr>
            <a:r>
              <a:rPr lang="ru" sz="1400">
                <a:solidFill>
                  <a:srgbClr val="333333"/>
                </a:solidFill>
                <a:highlight>
                  <a:srgbClr val="FFFFFF"/>
                </a:highlight>
              </a:rPr>
              <a:t>The web container creates threads for handling the multiple requests to the Servlet. </a:t>
            </a:r>
            <a:endParaRPr sz="1400">
              <a:solidFill>
                <a:srgbClr val="333333"/>
              </a:solidFill>
              <a:highlight>
                <a:srgbClr val="FFFFFF"/>
              </a:highlight>
            </a:endParaRPr>
          </a:p>
          <a:p>
            <a:pPr indent="0" lvl="0" marL="0" rtl="0" algn="just">
              <a:lnSpc>
                <a:spcPct val="100000"/>
              </a:lnSpc>
              <a:spcBef>
                <a:spcPts val="0"/>
              </a:spcBef>
              <a:spcAft>
                <a:spcPts val="0"/>
              </a:spcAft>
              <a:buNone/>
            </a:pPr>
            <a:r>
              <a:rPr lang="ru" sz="1400">
                <a:solidFill>
                  <a:srgbClr val="333333"/>
                </a:solidFill>
                <a:highlight>
                  <a:srgbClr val="FFFFFF"/>
                </a:highlight>
              </a:rPr>
              <a:t>Threads have many benefits over the Processes such as they share a common memory area, lightweight, cost of communication between the threads are low. </a:t>
            </a:r>
            <a:endParaRPr sz="1400">
              <a:solidFill>
                <a:srgbClr val="333333"/>
              </a:solidFill>
              <a:highlight>
                <a:srgbClr val="FFFFFF"/>
              </a:highlight>
            </a:endParaRPr>
          </a:p>
          <a:p>
            <a:pPr indent="0" lvl="0" marL="0" rtl="0" algn="just">
              <a:lnSpc>
                <a:spcPct val="100000"/>
              </a:lnSpc>
              <a:spcBef>
                <a:spcPts val="0"/>
              </a:spcBef>
              <a:spcAft>
                <a:spcPts val="0"/>
              </a:spcAft>
              <a:buNone/>
            </a:pPr>
            <a:r>
              <a:rPr lang="ru" sz="1400">
                <a:solidFill>
                  <a:srgbClr val="333333"/>
                </a:solidFill>
                <a:highlight>
                  <a:srgbClr val="FFFFFF"/>
                </a:highlight>
              </a:rPr>
              <a:t>The advantages of Servlet are as follows:</a:t>
            </a:r>
            <a:endParaRPr sz="1400">
              <a:solidFill>
                <a:srgbClr val="333333"/>
              </a:solidFill>
              <a:highlight>
                <a:srgbClr val="FFFFFF"/>
              </a:highlight>
            </a:endParaRPr>
          </a:p>
          <a:p>
            <a:pPr indent="-317500" lvl="0" marL="457200" marR="25400" rtl="0" algn="just">
              <a:lnSpc>
                <a:spcPct val="100000"/>
              </a:lnSpc>
              <a:spcBef>
                <a:spcPts val="1500"/>
              </a:spcBef>
              <a:spcAft>
                <a:spcPts val="0"/>
              </a:spcAft>
              <a:buClr>
                <a:srgbClr val="000000"/>
              </a:buClr>
              <a:buSzPts val="1400"/>
              <a:buFont typeface="Roboto"/>
              <a:buChar char="●"/>
            </a:pPr>
            <a:r>
              <a:rPr b="1" lang="ru" sz="1400">
                <a:solidFill>
                  <a:srgbClr val="000000"/>
                </a:solidFill>
                <a:highlight>
                  <a:srgbClr val="FFFFFF"/>
                </a:highlight>
              </a:rPr>
              <a:t>Better performance:</a:t>
            </a:r>
            <a:r>
              <a:rPr lang="ru" sz="1400">
                <a:solidFill>
                  <a:srgbClr val="000000"/>
                </a:solidFill>
                <a:highlight>
                  <a:srgbClr val="FFFFFF"/>
                </a:highlight>
              </a:rPr>
              <a:t> because it creates a thread for each request, not process.</a:t>
            </a:r>
            <a:endParaRPr sz="1400">
              <a:solidFill>
                <a:srgbClr val="000000"/>
              </a:solidFill>
              <a:highlight>
                <a:srgbClr val="FFFFFF"/>
              </a:highlight>
            </a:endParaRPr>
          </a:p>
          <a:p>
            <a:pPr indent="-317500" lvl="0" marL="457200" marR="25400" rtl="0" algn="just">
              <a:lnSpc>
                <a:spcPct val="100000"/>
              </a:lnSpc>
              <a:spcBef>
                <a:spcPts val="0"/>
              </a:spcBef>
              <a:spcAft>
                <a:spcPts val="0"/>
              </a:spcAft>
              <a:buClr>
                <a:srgbClr val="000000"/>
              </a:buClr>
              <a:buSzPts val="1400"/>
              <a:buFont typeface="Roboto"/>
              <a:buChar char="●"/>
            </a:pPr>
            <a:r>
              <a:rPr b="1" lang="ru" sz="1400">
                <a:solidFill>
                  <a:srgbClr val="000000"/>
                </a:solidFill>
                <a:highlight>
                  <a:srgbClr val="FFFFFF"/>
                </a:highlight>
              </a:rPr>
              <a:t>Portability</a:t>
            </a:r>
            <a:r>
              <a:rPr lang="ru" sz="1400">
                <a:solidFill>
                  <a:srgbClr val="000000"/>
                </a:solidFill>
                <a:highlight>
                  <a:srgbClr val="FFFFFF"/>
                </a:highlight>
              </a:rPr>
              <a:t>: because it uses Java language.</a:t>
            </a:r>
            <a:endParaRPr sz="1400">
              <a:solidFill>
                <a:srgbClr val="000000"/>
              </a:solidFill>
              <a:highlight>
                <a:srgbClr val="FFFFFF"/>
              </a:highlight>
            </a:endParaRPr>
          </a:p>
          <a:p>
            <a:pPr indent="-317500" lvl="0" marL="457200" marR="25400" rtl="0" algn="just">
              <a:lnSpc>
                <a:spcPct val="100000"/>
              </a:lnSpc>
              <a:spcBef>
                <a:spcPts val="0"/>
              </a:spcBef>
              <a:spcAft>
                <a:spcPts val="0"/>
              </a:spcAft>
              <a:buClr>
                <a:srgbClr val="000000"/>
              </a:buClr>
              <a:buSzPts val="1400"/>
              <a:buFont typeface="Roboto"/>
              <a:buChar char="●"/>
            </a:pPr>
            <a:r>
              <a:rPr b="1" lang="ru" sz="1400">
                <a:solidFill>
                  <a:srgbClr val="000000"/>
                </a:solidFill>
                <a:highlight>
                  <a:srgbClr val="FFFFFF"/>
                </a:highlight>
              </a:rPr>
              <a:t>Robust</a:t>
            </a:r>
            <a:r>
              <a:rPr lang="ru" sz="1400">
                <a:solidFill>
                  <a:srgbClr val="000000"/>
                </a:solidFill>
                <a:highlight>
                  <a:srgbClr val="FFFFFF"/>
                </a:highlight>
              </a:rPr>
              <a:t>: JVM manages Servlets, so we don't need to worry about the memory leak, garbage collection, etc.</a:t>
            </a:r>
            <a:endParaRPr sz="1400">
              <a:solidFill>
                <a:srgbClr val="000000"/>
              </a:solidFill>
              <a:highlight>
                <a:srgbClr val="FFFFFF"/>
              </a:highlight>
            </a:endParaRPr>
          </a:p>
          <a:p>
            <a:pPr indent="-317500" lvl="0" marL="457200" marR="25400" rtl="0" algn="just">
              <a:lnSpc>
                <a:spcPct val="100000"/>
              </a:lnSpc>
              <a:spcBef>
                <a:spcPts val="0"/>
              </a:spcBef>
              <a:spcAft>
                <a:spcPts val="0"/>
              </a:spcAft>
              <a:buClr>
                <a:srgbClr val="000000"/>
              </a:buClr>
              <a:buSzPts val="1400"/>
              <a:buFont typeface="Roboto"/>
              <a:buChar char="●"/>
            </a:pPr>
            <a:r>
              <a:rPr b="1" lang="ru" sz="1400">
                <a:solidFill>
                  <a:srgbClr val="000000"/>
                </a:solidFill>
                <a:highlight>
                  <a:srgbClr val="FFFFFF"/>
                </a:highlight>
              </a:rPr>
              <a:t>Secure</a:t>
            </a:r>
            <a:r>
              <a:rPr lang="ru" sz="1400">
                <a:solidFill>
                  <a:srgbClr val="000000"/>
                </a:solidFill>
                <a:highlight>
                  <a:srgbClr val="FFFFFF"/>
                </a:highlight>
              </a:rPr>
              <a:t>: because it uses java language.</a:t>
            </a:r>
            <a:endParaRPr sz="1400">
              <a:solidFill>
                <a:srgbClr val="333333"/>
              </a:solidFill>
              <a:highlight>
                <a:srgbClr val="FFFFFF"/>
              </a:highlight>
            </a:endParaRPr>
          </a:p>
        </p:txBody>
      </p:sp>
      <p:sp>
        <p:nvSpPr>
          <p:cNvPr id="422" name="Google Shape;422;p34"/>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ru" sz="2400">
                <a:solidFill>
                  <a:srgbClr val="1C4587"/>
                </a:solidFill>
                <a:latin typeface="Nunito"/>
                <a:ea typeface="Nunito"/>
                <a:cs typeface="Nunito"/>
                <a:sym typeface="Nunito"/>
              </a:rPr>
              <a:t>3. </a:t>
            </a:r>
            <a:r>
              <a:rPr lang="ru" sz="2400">
                <a:solidFill>
                  <a:srgbClr val="1C4587"/>
                </a:solidFill>
                <a:highlight>
                  <a:srgbClr val="FFFFFF"/>
                </a:highlight>
                <a:latin typeface="Nunito"/>
                <a:ea typeface="Nunito"/>
                <a:cs typeface="Nunito"/>
                <a:sym typeface="Nunito"/>
              </a:rPr>
              <a:t>What is a Servlets ?</a:t>
            </a:r>
            <a:endParaRPr sz="3400">
              <a:solidFill>
                <a:srgbClr val="1C4587"/>
              </a:solidFill>
              <a:highlight>
                <a:schemeClr val="lt1"/>
              </a:highlight>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5"/>
          <p:cNvSpPr txBox="1"/>
          <p:nvPr>
            <p:ph type="title"/>
          </p:nvPr>
        </p:nvSpPr>
        <p:spPr>
          <a:xfrm>
            <a:off x="1270750" y="642900"/>
            <a:ext cx="7210500" cy="7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400">
                <a:solidFill>
                  <a:srgbClr val="1C4587"/>
                </a:solidFill>
                <a:latin typeface="Nunito"/>
                <a:ea typeface="Nunito"/>
                <a:cs typeface="Nunito"/>
                <a:sym typeface="Nunito"/>
              </a:rPr>
              <a:t>Reference Resources?</a:t>
            </a:r>
            <a:endParaRPr sz="2400">
              <a:solidFill>
                <a:srgbClr val="1C4587"/>
              </a:solidFill>
              <a:latin typeface="Nunito"/>
              <a:ea typeface="Nunito"/>
              <a:cs typeface="Nunito"/>
              <a:sym typeface="Nunito"/>
            </a:endParaRPr>
          </a:p>
        </p:txBody>
      </p:sp>
      <p:sp>
        <p:nvSpPr>
          <p:cNvPr id="428" name="Google Shape;428;p35"/>
          <p:cNvSpPr txBox="1"/>
          <p:nvPr>
            <p:ph idx="1" type="body"/>
          </p:nvPr>
        </p:nvSpPr>
        <p:spPr>
          <a:xfrm>
            <a:off x="1123675" y="1350000"/>
            <a:ext cx="7210500" cy="2492700"/>
          </a:xfrm>
          <a:prstGeom prst="rect">
            <a:avLst/>
          </a:prstGeom>
        </p:spPr>
        <p:txBody>
          <a:bodyPr anchorCtr="0" anchor="t" bIns="91425" lIns="91425" spcFirstLastPara="1" rIns="91425" wrap="square" tIns="91425">
            <a:normAutofit/>
          </a:bodyPr>
          <a:lstStyle/>
          <a:p>
            <a:pPr indent="-178899" lvl="0" marL="179999" rtl="0" algn="l">
              <a:lnSpc>
                <a:spcPct val="115000"/>
              </a:lnSpc>
              <a:spcBef>
                <a:spcPts val="0"/>
              </a:spcBef>
              <a:spcAft>
                <a:spcPts val="0"/>
              </a:spcAft>
              <a:buClr>
                <a:srgbClr val="000000"/>
              </a:buClr>
              <a:buSzPts val="1400"/>
              <a:buAutoNum type="arabicPeriod"/>
            </a:pPr>
            <a:r>
              <a:rPr lang="ru" sz="1400">
                <a:solidFill>
                  <a:srgbClr val="000000"/>
                </a:solidFill>
              </a:rPr>
              <a:t>Head First JAVA (book)</a:t>
            </a:r>
            <a:endParaRPr sz="1400">
              <a:solidFill>
                <a:srgbClr val="000000"/>
              </a:solidFill>
            </a:endParaRPr>
          </a:p>
          <a:p>
            <a:pPr indent="-178899" lvl="0" marL="179999" rtl="0" algn="l">
              <a:lnSpc>
                <a:spcPct val="115000"/>
              </a:lnSpc>
              <a:spcBef>
                <a:spcPts val="0"/>
              </a:spcBef>
              <a:spcAft>
                <a:spcPts val="0"/>
              </a:spcAft>
              <a:buClr>
                <a:srgbClr val="000000"/>
              </a:buClr>
              <a:buSzPts val="1400"/>
              <a:buAutoNum type="arabicPeriod"/>
            </a:pPr>
            <a:r>
              <a:rPr lang="ru" sz="1400">
                <a:solidFill>
                  <a:srgbClr val="000000"/>
                </a:solidFill>
              </a:rPr>
              <a:t>Object and class in java in </a:t>
            </a:r>
            <a:r>
              <a:rPr lang="ru" sz="1400" u="sng">
                <a:solidFill>
                  <a:schemeClr val="hlink"/>
                </a:solidFill>
                <a:hlinkClick r:id="rId3"/>
              </a:rPr>
              <a:t>www.javatpoint.com</a:t>
            </a:r>
            <a:endParaRPr sz="1400">
              <a:solidFill>
                <a:srgbClr val="000000"/>
              </a:solidFill>
            </a:endParaRPr>
          </a:p>
          <a:p>
            <a:pPr indent="-178899" lvl="0" marL="179999" rtl="0" algn="l">
              <a:spcBef>
                <a:spcPts val="0"/>
              </a:spcBef>
              <a:spcAft>
                <a:spcPts val="0"/>
              </a:spcAft>
              <a:buClr>
                <a:srgbClr val="000000"/>
              </a:buClr>
              <a:buSzPts val="1400"/>
              <a:buAutoNum type="arabicPeriod"/>
            </a:pPr>
            <a:r>
              <a:rPr lang="ru" sz="1400">
                <a:solidFill>
                  <a:srgbClr val="273239"/>
                </a:solidFill>
                <a:highlight>
                  <a:srgbClr val="FFFFFF"/>
                </a:highlight>
              </a:rPr>
              <a:t>Classes and Objects in Java in </a:t>
            </a:r>
            <a:r>
              <a:rPr lang="ru" sz="1400" u="sng">
                <a:solidFill>
                  <a:schemeClr val="hlink"/>
                </a:solidFill>
                <a:highlight>
                  <a:srgbClr val="FFFFFF"/>
                </a:highlight>
                <a:hlinkClick r:id="rId4"/>
              </a:rPr>
              <a:t>www.geeksforgeeks.org</a:t>
            </a:r>
            <a:endParaRPr sz="1400">
              <a:solidFill>
                <a:srgbClr val="273239"/>
              </a:solidFill>
              <a:highlight>
                <a:srgbClr val="FFFFFF"/>
              </a:highlight>
            </a:endParaRPr>
          </a:p>
          <a:p>
            <a:pPr indent="-178899" lvl="0" marL="179999" rtl="0" algn="just">
              <a:lnSpc>
                <a:spcPct val="130000"/>
              </a:lnSpc>
              <a:spcBef>
                <a:spcPts val="0"/>
              </a:spcBef>
              <a:spcAft>
                <a:spcPts val="0"/>
              </a:spcAft>
              <a:buClr>
                <a:srgbClr val="000000"/>
              </a:buClr>
              <a:buSzPts val="1400"/>
              <a:buAutoNum type="arabicPeriod"/>
            </a:pPr>
            <a:r>
              <a:rPr lang="ru" sz="1400">
                <a:solidFill>
                  <a:srgbClr val="000000"/>
                </a:solidFill>
                <a:highlight>
                  <a:srgbClr val="FFFFFF"/>
                </a:highlight>
              </a:rPr>
              <a:t>Difference between object and class in </a:t>
            </a:r>
            <a:r>
              <a:rPr lang="ru" sz="1400" u="sng">
                <a:solidFill>
                  <a:schemeClr val="hlink"/>
                </a:solidFill>
                <a:hlinkClick r:id="rId5"/>
              </a:rPr>
              <a:t>www.javatpoint.com</a:t>
            </a:r>
            <a:endParaRPr sz="1400">
              <a:solidFill>
                <a:srgbClr val="0F0F0F"/>
              </a:solidFill>
              <a:highlight>
                <a:srgbClr val="FFFFFF"/>
              </a:highlight>
            </a:endParaRPr>
          </a:p>
          <a:p>
            <a:pPr indent="-178899" lvl="0" marL="179999" rtl="0" algn="l">
              <a:lnSpc>
                <a:spcPct val="102000"/>
              </a:lnSpc>
              <a:spcBef>
                <a:spcPts val="0"/>
              </a:spcBef>
              <a:spcAft>
                <a:spcPts val="0"/>
              </a:spcAft>
              <a:buClr>
                <a:srgbClr val="000000"/>
              </a:buClr>
              <a:buSzPts val="1400"/>
              <a:buAutoNum type="arabicPeriod"/>
            </a:pPr>
            <a:r>
              <a:rPr lang="ru" sz="1400">
                <a:solidFill>
                  <a:srgbClr val="000000"/>
                </a:solidFill>
                <a:highlight>
                  <a:srgbClr val="FFFFFF"/>
                </a:highlight>
              </a:rPr>
              <a:t>Difference Between Class and Object in OOPs in </a:t>
            </a:r>
            <a:r>
              <a:rPr lang="ru" sz="1400" u="sng">
                <a:solidFill>
                  <a:schemeClr val="hlink"/>
                </a:solidFill>
                <a:highlight>
                  <a:srgbClr val="FFFFFF"/>
                </a:highlight>
                <a:hlinkClick r:id="rId6"/>
              </a:rPr>
              <a:t>www.guru99.com</a:t>
            </a:r>
            <a:endParaRPr sz="1400">
              <a:solidFill>
                <a:srgbClr val="000000"/>
              </a:solidFill>
              <a:highlight>
                <a:srgbClr val="FFFFFF"/>
              </a:highlight>
            </a:endParaRPr>
          </a:p>
          <a:p>
            <a:pPr indent="0" lvl="0" marL="179999" rtl="0" algn="just">
              <a:lnSpc>
                <a:spcPct val="130000"/>
              </a:lnSpc>
              <a:spcBef>
                <a:spcPts val="400"/>
              </a:spcBef>
              <a:spcAft>
                <a:spcPts val="0"/>
              </a:spcAft>
              <a:buNone/>
            </a:pPr>
            <a:r>
              <a:t/>
            </a:r>
            <a:endParaRPr sz="1400">
              <a:solidFill>
                <a:srgbClr val="0F0F0F"/>
              </a:solidFill>
              <a:highlight>
                <a:srgbClr val="FFFFFF"/>
              </a:highlight>
            </a:endParaRPr>
          </a:p>
          <a:p>
            <a:pPr indent="0" lvl="0" marL="0" rtl="0" algn="l">
              <a:lnSpc>
                <a:spcPct val="115000"/>
              </a:lnSpc>
              <a:spcBef>
                <a:spcPts val="600"/>
              </a:spcBef>
              <a:spcAft>
                <a:spcPts val="1200"/>
              </a:spcAft>
              <a:buNone/>
            </a:pPr>
            <a:r>
              <a:t/>
            </a:r>
            <a:endParaRPr sz="14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6"/>
          <p:cNvSpPr txBox="1"/>
          <p:nvPr>
            <p:ph idx="1" type="body"/>
          </p:nvPr>
        </p:nvSpPr>
        <p:spPr>
          <a:xfrm>
            <a:off x="1123675" y="1360475"/>
            <a:ext cx="7030500" cy="2541600"/>
          </a:xfrm>
          <a:prstGeom prst="rect">
            <a:avLst/>
          </a:prstGeom>
          <a:solidFill>
            <a:schemeClr val="lt1"/>
          </a:solidFill>
        </p:spPr>
        <p:txBody>
          <a:bodyPr anchorCtr="0" anchor="t" bIns="91425" lIns="91425" spcFirstLastPara="1" rIns="91425" wrap="square" tIns="91425">
            <a:normAutofit/>
          </a:bodyPr>
          <a:lstStyle/>
          <a:p>
            <a:pPr indent="0" lvl="0" marL="0" rtl="0" algn="ctr">
              <a:spcBef>
                <a:spcPts val="0"/>
              </a:spcBef>
              <a:spcAft>
                <a:spcPts val="0"/>
              </a:spcAft>
              <a:buNone/>
            </a:pPr>
            <a:r>
              <a:rPr b="1" lang="ru" sz="2400">
                <a:solidFill>
                  <a:srgbClr val="1C4587"/>
                </a:solidFill>
              </a:rPr>
              <a:t>Thank you!</a:t>
            </a:r>
            <a:endParaRPr b="1" sz="2400">
              <a:solidFill>
                <a:srgbClr val="1C4587"/>
              </a:solidFill>
            </a:endParaRPr>
          </a:p>
          <a:p>
            <a:pPr indent="0" lvl="0" marL="0" rtl="0" algn="ctr">
              <a:spcBef>
                <a:spcPts val="1200"/>
              </a:spcBef>
              <a:spcAft>
                <a:spcPts val="0"/>
              </a:spcAft>
              <a:buNone/>
            </a:pPr>
            <a:r>
              <a:rPr lang="ru" sz="2400">
                <a:solidFill>
                  <a:srgbClr val="1C4587"/>
                </a:solidFill>
              </a:rPr>
              <a:t>Presented by Sanjar</a:t>
            </a:r>
            <a:r>
              <a:rPr b="1" lang="ru" sz="2400">
                <a:solidFill>
                  <a:srgbClr val="1C4587"/>
                </a:solidFill>
              </a:rPr>
              <a:t> </a:t>
            </a:r>
            <a:endParaRPr b="1" sz="2400">
              <a:solidFill>
                <a:srgbClr val="1C4587"/>
              </a:solidFill>
            </a:endParaRPr>
          </a:p>
          <a:p>
            <a:pPr indent="0" lvl="0" marL="0" rtl="0" algn="ctr">
              <a:spcBef>
                <a:spcPts val="1200"/>
              </a:spcBef>
              <a:spcAft>
                <a:spcPts val="1200"/>
              </a:spcAft>
              <a:buNone/>
            </a:pPr>
            <a:r>
              <a:t/>
            </a:r>
            <a:endParaRPr sz="2400">
              <a:solidFill>
                <a:srgbClr val="1C4587"/>
              </a:solidFill>
              <a:highlight>
                <a:schemeClr val="lt1"/>
              </a:highlight>
              <a:latin typeface="Nunito Medium"/>
              <a:ea typeface="Nunito Medium"/>
              <a:cs typeface="Nunito Medium"/>
              <a:sym typeface="Nuni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152400" lvl="0" marL="269999" rtl="0" algn="l">
              <a:lnSpc>
                <a:spcPct val="115000"/>
              </a:lnSpc>
              <a:spcBef>
                <a:spcPts val="0"/>
              </a:spcBef>
              <a:spcAft>
                <a:spcPts val="0"/>
              </a:spcAft>
              <a:buClr>
                <a:srgbClr val="1C4587"/>
              </a:buClr>
              <a:buSzPts val="2400"/>
              <a:buFont typeface="Nunito"/>
              <a:buAutoNum type="arabicPeriod"/>
            </a:pPr>
            <a:r>
              <a:rPr lang="ru" sz="2400">
                <a:solidFill>
                  <a:srgbClr val="1C4587"/>
                </a:solidFill>
                <a:latin typeface="Nunito"/>
                <a:ea typeface="Nunito"/>
                <a:cs typeface="Nunito"/>
                <a:sym typeface="Nunito"/>
              </a:rPr>
              <a:t> </a:t>
            </a:r>
            <a:r>
              <a:rPr lang="ru" sz="2400">
                <a:solidFill>
                  <a:srgbClr val="1C4587"/>
                </a:solidFill>
                <a:latin typeface="Nunito"/>
                <a:ea typeface="Nunito"/>
                <a:cs typeface="Nunito"/>
                <a:sym typeface="Nunito"/>
              </a:rPr>
              <a:t>What is Distributed Computing </a:t>
            </a:r>
            <a:r>
              <a:rPr lang="ru" sz="2400">
                <a:solidFill>
                  <a:srgbClr val="1C4587"/>
                </a:solidFill>
                <a:highlight>
                  <a:schemeClr val="lt1"/>
                </a:highlight>
                <a:latin typeface="Nunito"/>
                <a:ea typeface="Nunito"/>
                <a:cs typeface="Nunito"/>
                <a:sym typeface="Nunito"/>
              </a:rPr>
              <a:t>? </a:t>
            </a:r>
            <a:endParaRPr sz="2400">
              <a:solidFill>
                <a:srgbClr val="1C4587"/>
              </a:solidFill>
              <a:highlight>
                <a:schemeClr val="lt1"/>
              </a:highlight>
              <a:latin typeface="Nunito"/>
              <a:ea typeface="Nunito"/>
              <a:cs typeface="Nunito"/>
              <a:sym typeface="Nunito"/>
            </a:endParaRPr>
          </a:p>
        </p:txBody>
      </p:sp>
      <p:sp>
        <p:nvSpPr>
          <p:cNvPr id="292" name="Google Shape;292;p15"/>
          <p:cNvSpPr txBox="1"/>
          <p:nvPr/>
        </p:nvSpPr>
        <p:spPr>
          <a:xfrm>
            <a:off x="1123675" y="1317375"/>
            <a:ext cx="7184700" cy="1354500"/>
          </a:xfrm>
          <a:prstGeom prst="rect">
            <a:avLst/>
          </a:prstGeom>
          <a:noFill/>
          <a:ln>
            <a:noFill/>
          </a:ln>
        </p:spPr>
        <p:txBody>
          <a:bodyPr anchorCtr="0" anchor="t" bIns="91425" lIns="90000" spcFirstLastPara="1" rIns="91425" wrap="square" tIns="91425">
            <a:spAutoFit/>
          </a:bodyPr>
          <a:lstStyle/>
          <a:p>
            <a:pPr indent="-178899" lvl="0" marL="269999" rtl="0" algn="just">
              <a:lnSpc>
                <a:spcPct val="150000"/>
              </a:lnSpc>
              <a:spcBef>
                <a:spcPts val="0"/>
              </a:spcBef>
              <a:spcAft>
                <a:spcPts val="0"/>
              </a:spcAft>
              <a:buClr>
                <a:srgbClr val="0F0F0F"/>
              </a:buClr>
              <a:buSzPts val="1400"/>
              <a:buFont typeface="Nunito"/>
              <a:buChar char="●"/>
            </a:pPr>
            <a:r>
              <a:rPr b="1" lang="ru">
                <a:solidFill>
                  <a:srgbClr val="0F0F0F"/>
                </a:solidFill>
                <a:highlight>
                  <a:srgbClr val="FFFFFF"/>
                </a:highlight>
                <a:latin typeface="Nunito"/>
                <a:ea typeface="Nunito"/>
                <a:cs typeface="Nunito"/>
                <a:sym typeface="Nunito"/>
              </a:rPr>
              <a:t>Distributed computing</a:t>
            </a:r>
            <a:r>
              <a:rPr lang="ru">
                <a:solidFill>
                  <a:srgbClr val="0F0F0F"/>
                </a:solidFill>
                <a:highlight>
                  <a:srgbClr val="FFFFFF"/>
                </a:highlight>
                <a:latin typeface="Nunito"/>
                <a:ea typeface="Nunito"/>
                <a:cs typeface="Nunito"/>
                <a:sym typeface="Nunito"/>
              </a:rPr>
              <a:t> is the concurrent usage of more than one connected computer to solve a problem over a network connection. </a:t>
            </a:r>
            <a:endParaRPr>
              <a:solidFill>
                <a:srgbClr val="0F0F0F"/>
              </a:solidFill>
              <a:highlight>
                <a:srgbClr val="FFFFFF"/>
              </a:highlight>
              <a:latin typeface="Nunito"/>
              <a:ea typeface="Nunito"/>
              <a:cs typeface="Nunito"/>
              <a:sym typeface="Nunito"/>
            </a:endParaRPr>
          </a:p>
          <a:p>
            <a:pPr indent="0" lvl="0" marL="269999" rtl="0" algn="just">
              <a:lnSpc>
                <a:spcPct val="150000"/>
              </a:lnSpc>
              <a:spcBef>
                <a:spcPts val="0"/>
              </a:spcBef>
              <a:spcAft>
                <a:spcPts val="0"/>
              </a:spcAft>
              <a:buNone/>
            </a:pPr>
            <a:r>
              <a:rPr lang="ru">
                <a:solidFill>
                  <a:srgbClr val="273239"/>
                </a:solidFill>
                <a:highlight>
                  <a:srgbClr val="FFFFFF"/>
                </a:highlight>
                <a:latin typeface="Nunito"/>
                <a:ea typeface="Nunito"/>
                <a:cs typeface="Nunito"/>
                <a:sym typeface="Nunito"/>
              </a:rPr>
              <a:t>There are several key components of a Distributed Computing System:</a:t>
            </a:r>
            <a:endParaRPr>
              <a:solidFill>
                <a:srgbClr val="273239"/>
              </a:solidFill>
              <a:highlight>
                <a:srgbClr val="FFFFFF"/>
              </a:highlight>
              <a:latin typeface="Nunito"/>
              <a:ea typeface="Nunito"/>
              <a:cs typeface="Nunito"/>
              <a:sym typeface="Nunito"/>
            </a:endParaRPr>
          </a:p>
          <a:p>
            <a:pPr indent="0" lvl="0" marL="457200" rtl="0" algn="just">
              <a:lnSpc>
                <a:spcPct val="158000"/>
              </a:lnSpc>
              <a:spcBef>
                <a:spcPts val="0"/>
              </a:spcBef>
              <a:spcAft>
                <a:spcPts val="1800"/>
              </a:spcAft>
              <a:buNone/>
            </a:pPr>
            <a:r>
              <a:t/>
            </a:r>
            <a:endParaRPr sz="1300">
              <a:solidFill>
                <a:srgbClr val="273239"/>
              </a:solidFill>
              <a:highlight>
                <a:srgbClr val="FFFFFF"/>
              </a:highlight>
              <a:latin typeface="Nunito"/>
              <a:ea typeface="Nunito"/>
              <a:cs typeface="Nunito"/>
              <a:sym typeface="Nunito"/>
            </a:endParaRPr>
          </a:p>
        </p:txBody>
      </p:sp>
      <p:pic>
        <p:nvPicPr>
          <p:cNvPr id="293" name="Google Shape;293;p15"/>
          <p:cNvPicPr preferRelativeResize="0"/>
          <p:nvPr/>
        </p:nvPicPr>
        <p:blipFill>
          <a:blip r:embed="rId3">
            <a:alphaModFix/>
          </a:blip>
          <a:stretch>
            <a:fillRect/>
          </a:stretch>
        </p:blipFill>
        <p:spPr>
          <a:xfrm>
            <a:off x="1393175" y="2714750"/>
            <a:ext cx="3528706" cy="2166825"/>
          </a:xfrm>
          <a:prstGeom prst="rect">
            <a:avLst/>
          </a:prstGeom>
          <a:noFill/>
          <a:ln>
            <a:noFill/>
          </a:ln>
        </p:spPr>
      </p:pic>
      <p:pic>
        <p:nvPicPr>
          <p:cNvPr id="294" name="Google Shape;294;p15"/>
          <p:cNvPicPr preferRelativeResize="0"/>
          <p:nvPr/>
        </p:nvPicPr>
        <p:blipFill>
          <a:blip r:embed="rId3">
            <a:alphaModFix/>
          </a:blip>
          <a:stretch>
            <a:fillRect/>
          </a:stretch>
        </p:blipFill>
        <p:spPr>
          <a:xfrm>
            <a:off x="1253925" y="2714750"/>
            <a:ext cx="3528706" cy="2166825"/>
          </a:xfrm>
          <a:prstGeom prst="rect">
            <a:avLst/>
          </a:prstGeom>
          <a:noFill/>
          <a:ln>
            <a:noFill/>
          </a:ln>
        </p:spPr>
      </p:pic>
      <p:pic>
        <p:nvPicPr>
          <p:cNvPr id="295" name="Google Shape;295;p15"/>
          <p:cNvPicPr preferRelativeResize="0"/>
          <p:nvPr/>
        </p:nvPicPr>
        <p:blipFill>
          <a:blip r:embed="rId4">
            <a:alphaModFix/>
          </a:blip>
          <a:stretch>
            <a:fillRect/>
          </a:stretch>
        </p:blipFill>
        <p:spPr>
          <a:xfrm>
            <a:off x="4709825" y="2524350"/>
            <a:ext cx="3828726" cy="235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idx="1" type="body"/>
          </p:nvPr>
        </p:nvSpPr>
        <p:spPr>
          <a:xfrm>
            <a:off x="1303800" y="1609050"/>
            <a:ext cx="7030500" cy="2541600"/>
          </a:xfrm>
          <a:prstGeom prst="rect">
            <a:avLst/>
          </a:prstGeom>
        </p:spPr>
        <p:txBody>
          <a:bodyPr anchorCtr="0" anchor="t" bIns="91425" lIns="91425" spcFirstLastPara="1" rIns="91425" wrap="square" tIns="91425">
            <a:normAutofit/>
          </a:bodyPr>
          <a:lstStyle/>
          <a:p>
            <a:pPr indent="0" lvl="0" marL="0" rtl="0" algn="just">
              <a:lnSpc>
                <a:spcPct val="158000"/>
              </a:lnSpc>
              <a:spcBef>
                <a:spcPts val="0"/>
              </a:spcBef>
              <a:spcAft>
                <a:spcPts val="0"/>
              </a:spcAft>
              <a:buNone/>
            </a:pPr>
            <a:r>
              <a:rPr b="1" lang="ru" sz="1400">
                <a:solidFill>
                  <a:srgbClr val="273239"/>
                </a:solidFill>
                <a:highlight>
                  <a:srgbClr val="FFFFFF"/>
                </a:highlight>
              </a:rPr>
              <a:t>There are several key components of a Distributed Computing System:</a:t>
            </a:r>
            <a:endParaRPr b="1" sz="1400">
              <a:solidFill>
                <a:srgbClr val="273239"/>
              </a:solidFill>
              <a:highlight>
                <a:srgbClr val="FFFFFF"/>
              </a:highlight>
            </a:endParaRPr>
          </a:p>
          <a:p>
            <a:pPr indent="-317500" lvl="0" marL="457200" rtl="0" algn="just">
              <a:lnSpc>
                <a:spcPct val="158000"/>
              </a:lnSpc>
              <a:spcBef>
                <a:spcPts val="1800"/>
              </a:spcBef>
              <a:spcAft>
                <a:spcPts val="0"/>
              </a:spcAft>
              <a:buClr>
                <a:srgbClr val="273239"/>
              </a:buClr>
              <a:buSzPts val="1400"/>
              <a:buFont typeface="Nunito"/>
              <a:buChar char="●"/>
            </a:pPr>
            <a:r>
              <a:rPr b="1" lang="ru" sz="1400">
                <a:solidFill>
                  <a:srgbClr val="273239"/>
                </a:solidFill>
                <a:highlight>
                  <a:srgbClr val="FFFFFF"/>
                </a:highlight>
              </a:rPr>
              <a:t>Devices or Systems</a:t>
            </a:r>
            <a:endParaRPr sz="1400">
              <a:solidFill>
                <a:srgbClr val="273239"/>
              </a:solidFill>
              <a:highlight>
                <a:srgbClr val="FFFFFF"/>
              </a:highlight>
            </a:endParaRPr>
          </a:p>
          <a:p>
            <a:pPr indent="-317500" lvl="0" marL="457200" rtl="0" algn="just">
              <a:lnSpc>
                <a:spcPct val="158000"/>
              </a:lnSpc>
              <a:spcBef>
                <a:spcPts val="0"/>
              </a:spcBef>
              <a:spcAft>
                <a:spcPts val="0"/>
              </a:spcAft>
              <a:buClr>
                <a:srgbClr val="273239"/>
              </a:buClr>
              <a:buSzPts val="1400"/>
              <a:buFont typeface="Nunito"/>
              <a:buChar char="●"/>
            </a:pPr>
            <a:r>
              <a:rPr b="1" lang="ru" sz="1400">
                <a:solidFill>
                  <a:srgbClr val="273239"/>
                </a:solidFill>
                <a:highlight>
                  <a:srgbClr val="FFFFFF"/>
                </a:highlight>
              </a:rPr>
              <a:t>Network</a:t>
            </a:r>
            <a:endParaRPr b="1" sz="1400">
              <a:solidFill>
                <a:srgbClr val="273239"/>
              </a:solidFill>
              <a:highlight>
                <a:srgbClr val="FFFFFF"/>
              </a:highlight>
            </a:endParaRPr>
          </a:p>
          <a:p>
            <a:pPr indent="-317500" lvl="0" marL="457200" rtl="0" algn="just">
              <a:lnSpc>
                <a:spcPct val="158000"/>
              </a:lnSpc>
              <a:spcBef>
                <a:spcPts val="0"/>
              </a:spcBef>
              <a:spcAft>
                <a:spcPts val="0"/>
              </a:spcAft>
              <a:buClr>
                <a:srgbClr val="273239"/>
              </a:buClr>
              <a:buSzPts val="1400"/>
              <a:buFont typeface="Nunito"/>
              <a:buChar char="●"/>
            </a:pPr>
            <a:r>
              <a:rPr b="1" lang="ru" sz="1400">
                <a:solidFill>
                  <a:srgbClr val="273239"/>
                </a:solidFill>
                <a:highlight>
                  <a:srgbClr val="FFFFFF"/>
                </a:highlight>
              </a:rPr>
              <a:t>Resource Management</a:t>
            </a:r>
            <a:endParaRPr sz="1400"/>
          </a:p>
        </p:txBody>
      </p:sp>
      <p:sp>
        <p:nvSpPr>
          <p:cNvPr id="301" name="Google Shape;301;p16"/>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152400" lvl="0" marL="269999" rtl="0" algn="l">
              <a:lnSpc>
                <a:spcPct val="115000"/>
              </a:lnSpc>
              <a:spcBef>
                <a:spcPts val="0"/>
              </a:spcBef>
              <a:spcAft>
                <a:spcPts val="0"/>
              </a:spcAft>
              <a:buClr>
                <a:srgbClr val="1C4587"/>
              </a:buClr>
              <a:buSzPts val="2400"/>
              <a:buFont typeface="Nunito"/>
              <a:buAutoNum type="arabicPeriod"/>
            </a:pPr>
            <a:r>
              <a:rPr lang="ru" sz="2400">
                <a:solidFill>
                  <a:srgbClr val="1C4587"/>
                </a:solidFill>
                <a:latin typeface="Nunito"/>
                <a:ea typeface="Nunito"/>
                <a:cs typeface="Nunito"/>
                <a:sym typeface="Nunito"/>
              </a:rPr>
              <a:t> What is Distributed Computing </a:t>
            </a:r>
            <a:r>
              <a:rPr lang="ru" sz="2400">
                <a:solidFill>
                  <a:srgbClr val="1C4587"/>
                </a:solidFill>
                <a:highlight>
                  <a:schemeClr val="lt1"/>
                </a:highlight>
                <a:latin typeface="Nunito"/>
                <a:ea typeface="Nunito"/>
                <a:cs typeface="Nunito"/>
                <a:sym typeface="Nunito"/>
              </a:rPr>
              <a:t>? </a:t>
            </a:r>
            <a:endParaRPr sz="2400">
              <a:solidFill>
                <a:srgbClr val="1C4587"/>
              </a:solidFill>
              <a:highlight>
                <a:schemeClr val="lt1"/>
              </a:highlight>
              <a:latin typeface="Nunito"/>
              <a:ea typeface="Nunito"/>
              <a:cs typeface="Nunito"/>
              <a:sym typeface="Nunito"/>
            </a:endParaRPr>
          </a:p>
        </p:txBody>
      </p:sp>
      <p:pic>
        <p:nvPicPr>
          <p:cNvPr id="302" name="Google Shape;302;p16"/>
          <p:cNvPicPr preferRelativeResize="0"/>
          <p:nvPr/>
        </p:nvPicPr>
        <p:blipFill>
          <a:blip r:embed="rId3">
            <a:alphaModFix/>
          </a:blip>
          <a:stretch>
            <a:fillRect/>
          </a:stretch>
        </p:blipFill>
        <p:spPr>
          <a:xfrm>
            <a:off x="4822350" y="2516975"/>
            <a:ext cx="3315875" cy="2267025"/>
          </a:xfrm>
          <a:prstGeom prst="rect">
            <a:avLst/>
          </a:prstGeom>
          <a:noFill/>
          <a:ln>
            <a:noFill/>
          </a:ln>
        </p:spPr>
      </p:pic>
      <p:pic>
        <p:nvPicPr>
          <p:cNvPr id="303" name="Google Shape;303;p16"/>
          <p:cNvPicPr preferRelativeResize="0"/>
          <p:nvPr/>
        </p:nvPicPr>
        <p:blipFill>
          <a:blip r:embed="rId4">
            <a:alphaModFix/>
          </a:blip>
          <a:stretch>
            <a:fillRect/>
          </a:stretch>
        </p:blipFill>
        <p:spPr>
          <a:xfrm>
            <a:off x="1574000" y="3302375"/>
            <a:ext cx="2506475" cy="163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idx="1" type="body"/>
          </p:nvPr>
        </p:nvSpPr>
        <p:spPr>
          <a:xfrm>
            <a:off x="1303800" y="1304250"/>
            <a:ext cx="7030500" cy="352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400">
                <a:solidFill>
                  <a:srgbClr val="273239"/>
                </a:solidFill>
                <a:highlight>
                  <a:srgbClr val="FFFFFF"/>
                </a:highlight>
              </a:rPr>
              <a:t>There are several characteristics that define a Distributed Computing System</a:t>
            </a:r>
            <a:r>
              <a:rPr lang="ru" sz="1400">
                <a:solidFill>
                  <a:srgbClr val="273239"/>
                </a:solidFill>
                <a:highlight>
                  <a:srgbClr val="FFFFFF"/>
                </a:highlight>
              </a:rPr>
              <a:t>:</a:t>
            </a:r>
            <a:endParaRPr sz="1400">
              <a:solidFill>
                <a:srgbClr val="273239"/>
              </a:solidFill>
              <a:highlight>
                <a:srgbClr val="FFFFFF"/>
              </a:highlight>
            </a:endParaRPr>
          </a:p>
          <a:p>
            <a:pPr indent="-317500" lvl="0" marL="457200" rtl="0" algn="just">
              <a:lnSpc>
                <a:spcPct val="158000"/>
              </a:lnSpc>
              <a:spcBef>
                <a:spcPts val="1200"/>
              </a:spcBef>
              <a:spcAft>
                <a:spcPts val="0"/>
              </a:spcAft>
              <a:buClr>
                <a:srgbClr val="273239"/>
              </a:buClr>
              <a:buSzPts val="1400"/>
              <a:buChar char="●"/>
            </a:pPr>
            <a:r>
              <a:rPr b="1" lang="ru" sz="1400">
                <a:solidFill>
                  <a:srgbClr val="273239"/>
                </a:solidFill>
                <a:highlight>
                  <a:srgbClr val="FFFFFF"/>
                </a:highlight>
              </a:rPr>
              <a:t>Multiple Devices or Systems:</a:t>
            </a:r>
            <a:endParaRPr b="1" sz="1400">
              <a:solidFill>
                <a:srgbClr val="273239"/>
              </a:solidFill>
              <a:highlight>
                <a:srgbClr val="FFFFFF"/>
              </a:highlight>
            </a:endParaRPr>
          </a:p>
          <a:p>
            <a:pPr indent="-317500" lvl="0" marL="457200" rtl="0" algn="just">
              <a:lnSpc>
                <a:spcPct val="158000"/>
              </a:lnSpc>
              <a:spcBef>
                <a:spcPts val="0"/>
              </a:spcBef>
              <a:spcAft>
                <a:spcPts val="0"/>
              </a:spcAft>
              <a:buClr>
                <a:srgbClr val="273239"/>
              </a:buClr>
              <a:buSzPts val="1400"/>
              <a:buChar char="●"/>
            </a:pPr>
            <a:r>
              <a:rPr b="1" lang="ru" sz="1400">
                <a:solidFill>
                  <a:srgbClr val="273239"/>
                </a:solidFill>
                <a:highlight>
                  <a:srgbClr val="FFFFFF"/>
                </a:highlight>
              </a:rPr>
              <a:t>Peer-to-Peer Architecture</a:t>
            </a:r>
            <a:endParaRPr b="1" sz="1400">
              <a:solidFill>
                <a:srgbClr val="273239"/>
              </a:solidFill>
              <a:highlight>
                <a:srgbClr val="FFFFFF"/>
              </a:highlight>
            </a:endParaRPr>
          </a:p>
          <a:p>
            <a:pPr indent="-317500" lvl="0" marL="457200" rtl="0" algn="just">
              <a:lnSpc>
                <a:spcPct val="158000"/>
              </a:lnSpc>
              <a:spcBef>
                <a:spcPts val="0"/>
              </a:spcBef>
              <a:spcAft>
                <a:spcPts val="0"/>
              </a:spcAft>
              <a:buClr>
                <a:srgbClr val="273239"/>
              </a:buClr>
              <a:buSzPts val="1400"/>
              <a:buChar char="●"/>
            </a:pPr>
            <a:r>
              <a:rPr b="1" lang="ru" sz="1400">
                <a:solidFill>
                  <a:srgbClr val="273239"/>
                </a:solidFill>
                <a:highlight>
                  <a:srgbClr val="FFFFFF"/>
                </a:highlight>
              </a:rPr>
              <a:t>Shared Resources</a:t>
            </a:r>
            <a:endParaRPr b="1" sz="1400">
              <a:solidFill>
                <a:srgbClr val="273239"/>
              </a:solidFill>
              <a:highlight>
                <a:srgbClr val="FFFFFF"/>
              </a:highlight>
            </a:endParaRPr>
          </a:p>
          <a:p>
            <a:pPr indent="-317500" lvl="0" marL="457200" rtl="0" algn="just">
              <a:lnSpc>
                <a:spcPct val="158000"/>
              </a:lnSpc>
              <a:spcBef>
                <a:spcPts val="0"/>
              </a:spcBef>
              <a:spcAft>
                <a:spcPts val="0"/>
              </a:spcAft>
              <a:buClr>
                <a:srgbClr val="273239"/>
              </a:buClr>
              <a:buSzPts val="1400"/>
              <a:buChar char="●"/>
            </a:pPr>
            <a:r>
              <a:rPr b="1" lang="ru" sz="1400">
                <a:solidFill>
                  <a:srgbClr val="273239"/>
                </a:solidFill>
                <a:highlight>
                  <a:srgbClr val="FFFFFF"/>
                </a:highlight>
              </a:rPr>
              <a:t>Horizontal Scaling</a:t>
            </a:r>
            <a:endParaRPr sz="1400">
              <a:solidFill>
                <a:srgbClr val="273239"/>
              </a:solidFill>
              <a:highlight>
                <a:srgbClr val="FFFFFF"/>
              </a:highlight>
            </a:endParaRPr>
          </a:p>
        </p:txBody>
      </p:sp>
      <p:sp>
        <p:nvSpPr>
          <p:cNvPr id="309" name="Google Shape;309;p17"/>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152400" lvl="0" marL="269999" rtl="0" algn="l">
              <a:lnSpc>
                <a:spcPct val="115000"/>
              </a:lnSpc>
              <a:spcBef>
                <a:spcPts val="0"/>
              </a:spcBef>
              <a:spcAft>
                <a:spcPts val="0"/>
              </a:spcAft>
              <a:buClr>
                <a:srgbClr val="1C4587"/>
              </a:buClr>
              <a:buSzPts val="2400"/>
              <a:buFont typeface="Nunito"/>
              <a:buAutoNum type="arabicPeriod"/>
            </a:pPr>
            <a:r>
              <a:rPr lang="ru" sz="2400">
                <a:solidFill>
                  <a:srgbClr val="1C4587"/>
                </a:solidFill>
                <a:latin typeface="Nunito"/>
                <a:ea typeface="Nunito"/>
                <a:cs typeface="Nunito"/>
                <a:sym typeface="Nunito"/>
              </a:rPr>
              <a:t> What is Distributed Computing </a:t>
            </a:r>
            <a:r>
              <a:rPr lang="ru" sz="2400">
                <a:solidFill>
                  <a:srgbClr val="1C4587"/>
                </a:solidFill>
                <a:highlight>
                  <a:schemeClr val="lt1"/>
                </a:highlight>
                <a:latin typeface="Nunito"/>
                <a:ea typeface="Nunito"/>
                <a:cs typeface="Nunito"/>
                <a:sym typeface="Nunito"/>
              </a:rPr>
              <a:t>? </a:t>
            </a:r>
            <a:endParaRPr sz="2400">
              <a:solidFill>
                <a:srgbClr val="1C4587"/>
              </a:solidFill>
              <a:highlight>
                <a:schemeClr val="lt1"/>
              </a:highlight>
              <a:latin typeface="Nunito"/>
              <a:ea typeface="Nunito"/>
              <a:cs typeface="Nunito"/>
              <a:sym typeface="Nunito"/>
            </a:endParaRPr>
          </a:p>
        </p:txBody>
      </p:sp>
      <p:pic>
        <p:nvPicPr>
          <p:cNvPr id="310" name="Google Shape;310;p17"/>
          <p:cNvPicPr preferRelativeResize="0"/>
          <p:nvPr/>
        </p:nvPicPr>
        <p:blipFill>
          <a:blip r:embed="rId3">
            <a:alphaModFix/>
          </a:blip>
          <a:stretch>
            <a:fillRect/>
          </a:stretch>
        </p:blipFill>
        <p:spPr>
          <a:xfrm>
            <a:off x="5757650" y="1787550"/>
            <a:ext cx="2476475" cy="1841301"/>
          </a:xfrm>
          <a:prstGeom prst="rect">
            <a:avLst/>
          </a:prstGeom>
          <a:noFill/>
          <a:ln>
            <a:noFill/>
          </a:ln>
        </p:spPr>
      </p:pic>
      <p:pic>
        <p:nvPicPr>
          <p:cNvPr id="311" name="Google Shape;311;p17"/>
          <p:cNvPicPr preferRelativeResize="0"/>
          <p:nvPr/>
        </p:nvPicPr>
        <p:blipFill>
          <a:blip r:embed="rId4">
            <a:alphaModFix/>
          </a:blip>
          <a:stretch>
            <a:fillRect/>
          </a:stretch>
        </p:blipFill>
        <p:spPr>
          <a:xfrm>
            <a:off x="1427200" y="3384975"/>
            <a:ext cx="2476475" cy="1612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idx="1" type="body"/>
          </p:nvPr>
        </p:nvSpPr>
        <p:spPr>
          <a:xfrm>
            <a:off x="1303800" y="1446500"/>
            <a:ext cx="7030500" cy="3454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ru" sz="1400">
                <a:solidFill>
                  <a:srgbClr val="273239"/>
                </a:solidFill>
                <a:highlight>
                  <a:srgbClr val="FFFFFF"/>
                </a:highlight>
              </a:rPr>
              <a:t>Advantages of the Distributed Computing System are:</a:t>
            </a:r>
            <a:endParaRPr sz="1400">
              <a:solidFill>
                <a:srgbClr val="273239"/>
              </a:solidFill>
              <a:highlight>
                <a:srgbClr val="FFFFFF"/>
              </a:highlight>
            </a:endParaRPr>
          </a:p>
          <a:p>
            <a:pPr indent="-317500" lvl="0" marL="685800" rtl="0" algn="just">
              <a:lnSpc>
                <a:spcPct val="158000"/>
              </a:lnSpc>
              <a:spcBef>
                <a:spcPts val="800"/>
              </a:spcBef>
              <a:spcAft>
                <a:spcPts val="0"/>
              </a:spcAft>
              <a:buClr>
                <a:srgbClr val="273239"/>
              </a:buClr>
              <a:buSzPts val="1400"/>
              <a:buChar char="●"/>
            </a:pPr>
            <a:r>
              <a:rPr b="1" lang="ru" sz="1400">
                <a:solidFill>
                  <a:srgbClr val="273239"/>
                </a:solidFill>
                <a:highlight>
                  <a:srgbClr val="FFFFFF"/>
                </a:highlight>
              </a:rPr>
              <a:t>Scalability</a:t>
            </a:r>
            <a:endParaRPr sz="1400">
              <a:solidFill>
                <a:srgbClr val="273239"/>
              </a:solidFill>
              <a:highlight>
                <a:srgbClr val="FFFFFF"/>
              </a:highlight>
            </a:endParaRPr>
          </a:p>
          <a:p>
            <a:pPr indent="-317500" lvl="0" marL="685800" rtl="0" algn="just">
              <a:lnSpc>
                <a:spcPct val="158000"/>
              </a:lnSpc>
              <a:spcBef>
                <a:spcPts val="0"/>
              </a:spcBef>
              <a:spcAft>
                <a:spcPts val="0"/>
              </a:spcAft>
              <a:buClr>
                <a:srgbClr val="273239"/>
              </a:buClr>
              <a:buSzPts val="1400"/>
              <a:buChar char="●"/>
            </a:pPr>
            <a:r>
              <a:rPr b="1" lang="ru" sz="1400">
                <a:solidFill>
                  <a:srgbClr val="273239"/>
                </a:solidFill>
                <a:highlight>
                  <a:srgbClr val="FFFFFF"/>
                </a:highlight>
              </a:rPr>
              <a:t>Reliability</a:t>
            </a:r>
            <a:endParaRPr sz="1400">
              <a:solidFill>
                <a:srgbClr val="273239"/>
              </a:solidFill>
              <a:highlight>
                <a:srgbClr val="FFFFFF"/>
              </a:highlight>
            </a:endParaRPr>
          </a:p>
          <a:p>
            <a:pPr indent="-317500" lvl="0" marL="685800" rtl="0" algn="just">
              <a:lnSpc>
                <a:spcPct val="158000"/>
              </a:lnSpc>
              <a:spcBef>
                <a:spcPts val="0"/>
              </a:spcBef>
              <a:spcAft>
                <a:spcPts val="0"/>
              </a:spcAft>
              <a:buClr>
                <a:srgbClr val="273239"/>
              </a:buClr>
              <a:buSzPts val="1400"/>
              <a:buChar char="●"/>
            </a:pPr>
            <a:r>
              <a:rPr b="1" lang="ru" sz="1400">
                <a:solidFill>
                  <a:srgbClr val="273239"/>
                </a:solidFill>
                <a:highlight>
                  <a:srgbClr val="FFFFFF"/>
                </a:highlight>
              </a:rPr>
              <a:t>Flexibility </a:t>
            </a:r>
            <a:endParaRPr sz="1400">
              <a:solidFill>
                <a:srgbClr val="273239"/>
              </a:solidFill>
              <a:highlight>
                <a:srgbClr val="FFFFFF"/>
              </a:highlight>
            </a:endParaRPr>
          </a:p>
          <a:p>
            <a:pPr indent="0" lvl="0" marL="0" rtl="0" algn="just">
              <a:lnSpc>
                <a:spcPct val="158000"/>
              </a:lnSpc>
              <a:spcBef>
                <a:spcPts val="1800"/>
              </a:spcBef>
              <a:spcAft>
                <a:spcPts val="0"/>
              </a:spcAft>
              <a:buNone/>
            </a:pPr>
            <a:r>
              <a:rPr lang="ru" sz="1400">
                <a:solidFill>
                  <a:srgbClr val="273239"/>
                </a:solidFill>
                <a:highlight>
                  <a:srgbClr val="FFFFFF"/>
                </a:highlight>
              </a:rPr>
              <a:t>There are a few limitations to Distributed Computing System</a:t>
            </a:r>
            <a:endParaRPr sz="1400">
              <a:solidFill>
                <a:srgbClr val="273239"/>
              </a:solidFill>
              <a:highlight>
                <a:srgbClr val="FFFFFF"/>
              </a:highlight>
            </a:endParaRPr>
          </a:p>
          <a:p>
            <a:pPr indent="-317500" lvl="0" marL="685800" rtl="0" algn="just">
              <a:lnSpc>
                <a:spcPct val="158000"/>
              </a:lnSpc>
              <a:spcBef>
                <a:spcPts val="1800"/>
              </a:spcBef>
              <a:spcAft>
                <a:spcPts val="0"/>
              </a:spcAft>
              <a:buClr>
                <a:srgbClr val="273239"/>
              </a:buClr>
              <a:buSzPts val="1400"/>
              <a:buChar char="●"/>
            </a:pPr>
            <a:r>
              <a:rPr b="1" lang="ru" sz="1400">
                <a:solidFill>
                  <a:srgbClr val="273239"/>
                </a:solidFill>
                <a:highlight>
                  <a:srgbClr val="FFFFFF"/>
                </a:highlight>
              </a:rPr>
              <a:t>Complexity: </a:t>
            </a:r>
            <a:endParaRPr sz="1400">
              <a:solidFill>
                <a:srgbClr val="273239"/>
              </a:solidFill>
              <a:highlight>
                <a:srgbClr val="FFFFFF"/>
              </a:highlight>
            </a:endParaRPr>
          </a:p>
          <a:p>
            <a:pPr indent="-317500" lvl="0" marL="685800" rtl="0" algn="just">
              <a:lnSpc>
                <a:spcPct val="158000"/>
              </a:lnSpc>
              <a:spcBef>
                <a:spcPts val="0"/>
              </a:spcBef>
              <a:spcAft>
                <a:spcPts val="0"/>
              </a:spcAft>
              <a:buClr>
                <a:srgbClr val="273239"/>
              </a:buClr>
              <a:buSzPts val="1400"/>
              <a:buChar char="●"/>
            </a:pPr>
            <a:r>
              <a:rPr b="1" lang="ru" sz="1400">
                <a:solidFill>
                  <a:srgbClr val="273239"/>
                </a:solidFill>
                <a:highlight>
                  <a:srgbClr val="FFFFFF"/>
                </a:highlight>
              </a:rPr>
              <a:t>Security: </a:t>
            </a:r>
            <a:endParaRPr sz="1400">
              <a:solidFill>
                <a:srgbClr val="273239"/>
              </a:solidFill>
              <a:highlight>
                <a:srgbClr val="FFFFFF"/>
              </a:highlight>
            </a:endParaRPr>
          </a:p>
          <a:p>
            <a:pPr indent="-317500" lvl="0" marL="685800" rtl="0" algn="just">
              <a:lnSpc>
                <a:spcPct val="158000"/>
              </a:lnSpc>
              <a:spcBef>
                <a:spcPts val="0"/>
              </a:spcBef>
              <a:spcAft>
                <a:spcPts val="0"/>
              </a:spcAft>
              <a:buClr>
                <a:srgbClr val="273239"/>
              </a:buClr>
              <a:buSzPts val="1400"/>
              <a:buChar char="●"/>
            </a:pPr>
            <a:r>
              <a:rPr b="1" lang="ru" sz="1400">
                <a:solidFill>
                  <a:srgbClr val="273239"/>
                </a:solidFill>
                <a:highlight>
                  <a:srgbClr val="FFFFFF"/>
                </a:highlight>
              </a:rPr>
              <a:t>Performance: </a:t>
            </a:r>
            <a:endParaRPr sz="1400">
              <a:solidFill>
                <a:srgbClr val="273239"/>
              </a:solidFill>
              <a:highlight>
                <a:srgbClr val="FFFFFF"/>
              </a:highlight>
            </a:endParaRPr>
          </a:p>
        </p:txBody>
      </p:sp>
      <p:sp>
        <p:nvSpPr>
          <p:cNvPr id="317" name="Google Shape;317;p18"/>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152400" lvl="0" marL="269999" rtl="0" algn="l">
              <a:lnSpc>
                <a:spcPct val="115000"/>
              </a:lnSpc>
              <a:spcBef>
                <a:spcPts val="0"/>
              </a:spcBef>
              <a:spcAft>
                <a:spcPts val="0"/>
              </a:spcAft>
              <a:buClr>
                <a:srgbClr val="1C4587"/>
              </a:buClr>
              <a:buSzPts val="2400"/>
              <a:buFont typeface="Nunito"/>
              <a:buAutoNum type="arabicPeriod"/>
            </a:pPr>
            <a:r>
              <a:rPr lang="ru" sz="2400">
                <a:solidFill>
                  <a:srgbClr val="1C4587"/>
                </a:solidFill>
                <a:latin typeface="Nunito"/>
                <a:ea typeface="Nunito"/>
                <a:cs typeface="Nunito"/>
                <a:sym typeface="Nunito"/>
              </a:rPr>
              <a:t> What is Distributed Computing </a:t>
            </a:r>
            <a:r>
              <a:rPr lang="ru" sz="2400">
                <a:solidFill>
                  <a:srgbClr val="1C4587"/>
                </a:solidFill>
                <a:highlight>
                  <a:schemeClr val="lt1"/>
                </a:highlight>
                <a:latin typeface="Nunito"/>
                <a:ea typeface="Nunito"/>
                <a:cs typeface="Nunito"/>
                <a:sym typeface="Nunito"/>
              </a:rPr>
              <a:t>? </a:t>
            </a:r>
            <a:endParaRPr sz="2400">
              <a:solidFill>
                <a:srgbClr val="1C4587"/>
              </a:solidFill>
              <a:highlight>
                <a:schemeClr val="lt1"/>
              </a:highlight>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idx="1" type="body"/>
          </p:nvPr>
        </p:nvSpPr>
        <p:spPr>
          <a:xfrm>
            <a:off x="1303800" y="16852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ru" sz="1400">
                <a:solidFill>
                  <a:srgbClr val="273239"/>
                </a:solidFill>
                <a:highlight>
                  <a:srgbClr val="FFFFFF"/>
                </a:highlight>
              </a:rPr>
              <a:t>Distributed Computing Systems have a number of applications, including:</a:t>
            </a:r>
            <a:endParaRPr b="1" sz="1400">
              <a:solidFill>
                <a:srgbClr val="273239"/>
              </a:solidFill>
              <a:highlight>
                <a:srgbClr val="FFFFFF"/>
              </a:highlight>
            </a:endParaRPr>
          </a:p>
          <a:p>
            <a:pPr indent="-317500" lvl="0" marL="685800" rtl="0" algn="just">
              <a:lnSpc>
                <a:spcPct val="158000"/>
              </a:lnSpc>
              <a:spcBef>
                <a:spcPts val="800"/>
              </a:spcBef>
              <a:spcAft>
                <a:spcPts val="0"/>
              </a:spcAft>
              <a:buClr>
                <a:srgbClr val="273239"/>
              </a:buClr>
              <a:buSzPts val="1400"/>
              <a:buChar char="●"/>
            </a:pPr>
            <a:r>
              <a:rPr b="1" lang="ru" sz="1400">
                <a:solidFill>
                  <a:srgbClr val="273239"/>
                </a:solidFill>
                <a:highlight>
                  <a:srgbClr val="FFFFFF"/>
                </a:highlight>
              </a:rPr>
              <a:t>Cloud Computing </a:t>
            </a:r>
            <a:endParaRPr sz="1400">
              <a:solidFill>
                <a:srgbClr val="273239"/>
              </a:solidFill>
              <a:highlight>
                <a:srgbClr val="FFFFFF"/>
              </a:highlight>
            </a:endParaRPr>
          </a:p>
          <a:p>
            <a:pPr indent="-317500" lvl="0" marL="685800" rtl="0" algn="just">
              <a:lnSpc>
                <a:spcPct val="158000"/>
              </a:lnSpc>
              <a:spcBef>
                <a:spcPts val="0"/>
              </a:spcBef>
              <a:spcAft>
                <a:spcPts val="0"/>
              </a:spcAft>
              <a:buClr>
                <a:srgbClr val="273239"/>
              </a:buClr>
              <a:buSzPts val="1400"/>
              <a:buChar char="●"/>
            </a:pPr>
            <a:r>
              <a:rPr b="1" lang="ru" sz="1400">
                <a:solidFill>
                  <a:srgbClr val="273239"/>
                </a:solidFill>
                <a:highlight>
                  <a:srgbClr val="FFFFFF"/>
                </a:highlight>
              </a:rPr>
              <a:t>Peer-to-Peer Networks</a:t>
            </a:r>
            <a:endParaRPr b="1" sz="1400">
              <a:solidFill>
                <a:srgbClr val="273239"/>
              </a:solidFill>
              <a:highlight>
                <a:srgbClr val="FFFFFF"/>
              </a:highlight>
            </a:endParaRPr>
          </a:p>
          <a:p>
            <a:pPr indent="-317500" lvl="0" marL="685800" rtl="0" algn="just">
              <a:lnSpc>
                <a:spcPct val="158000"/>
              </a:lnSpc>
              <a:spcBef>
                <a:spcPts val="0"/>
              </a:spcBef>
              <a:spcAft>
                <a:spcPts val="0"/>
              </a:spcAft>
              <a:buClr>
                <a:srgbClr val="273239"/>
              </a:buClr>
              <a:buSzPts val="1400"/>
              <a:buChar char="●"/>
            </a:pPr>
            <a:r>
              <a:rPr b="1" lang="ru" sz="1400">
                <a:solidFill>
                  <a:srgbClr val="273239"/>
                </a:solidFill>
                <a:highlight>
                  <a:srgbClr val="FFFFFF"/>
                </a:highlight>
              </a:rPr>
              <a:t>Distributed Architectures</a:t>
            </a:r>
            <a:endParaRPr sz="1400"/>
          </a:p>
        </p:txBody>
      </p:sp>
      <p:sp>
        <p:nvSpPr>
          <p:cNvPr id="323" name="Google Shape;323;p19"/>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152400" lvl="0" marL="269999" rtl="0" algn="l">
              <a:lnSpc>
                <a:spcPct val="115000"/>
              </a:lnSpc>
              <a:spcBef>
                <a:spcPts val="0"/>
              </a:spcBef>
              <a:spcAft>
                <a:spcPts val="0"/>
              </a:spcAft>
              <a:buClr>
                <a:srgbClr val="1C4587"/>
              </a:buClr>
              <a:buSzPts val="2400"/>
              <a:buFont typeface="Nunito"/>
              <a:buAutoNum type="arabicPeriod"/>
            </a:pPr>
            <a:r>
              <a:rPr lang="ru" sz="2400">
                <a:solidFill>
                  <a:srgbClr val="1C4587"/>
                </a:solidFill>
                <a:latin typeface="Nunito"/>
                <a:ea typeface="Nunito"/>
                <a:cs typeface="Nunito"/>
                <a:sym typeface="Nunito"/>
              </a:rPr>
              <a:t> What is Distributed Computing </a:t>
            </a:r>
            <a:r>
              <a:rPr lang="ru" sz="2400">
                <a:solidFill>
                  <a:srgbClr val="1C4587"/>
                </a:solidFill>
                <a:highlight>
                  <a:schemeClr val="lt1"/>
                </a:highlight>
                <a:latin typeface="Nunito"/>
                <a:ea typeface="Nunito"/>
                <a:cs typeface="Nunito"/>
                <a:sym typeface="Nunito"/>
              </a:rPr>
              <a:t>? </a:t>
            </a:r>
            <a:endParaRPr sz="2400">
              <a:solidFill>
                <a:srgbClr val="1C4587"/>
              </a:solidFill>
              <a:highlight>
                <a:schemeClr val="lt1"/>
              </a:highlight>
              <a:latin typeface="Nunito"/>
              <a:ea typeface="Nunito"/>
              <a:cs typeface="Nunito"/>
              <a:sym typeface="Nunito"/>
            </a:endParaRPr>
          </a:p>
        </p:txBody>
      </p:sp>
      <p:pic>
        <p:nvPicPr>
          <p:cNvPr id="324" name="Google Shape;324;p19"/>
          <p:cNvPicPr preferRelativeResize="0"/>
          <p:nvPr/>
        </p:nvPicPr>
        <p:blipFill>
          <a:blip r:embed="rId3">
            <a:alphaModFix/>
          </a:blip>
          <a:stretch>
            <a:fillRect/>
          </a:stretch>
        </p:blipFill>
        <p:spPr>
          <a:xfrm>
            <a:off x="2034875" y="3317675"/>
            <a:ext cx="2567400" cy="1732450"/>
          </a:xfrm>
          <a:prstGeom prst="rect">
            <a:avLst/>
          </a:prstGeom>
          <a:noFill/>
          <a:ln>
            <a:noFill/>
          </a:ln>
        </p:spPr>
      </p:pic>
      <p:pic>
        <p:nvPicPr>
          <p:cNvPr id="325" name="Google Shape;325;p19"/>
          <p:cNvPicPr preferRelativeResize="0"/>
          <p:nvPr/>
        </p:nvPicPr>
        <p:blipFill>
          <a:blip r:embed="rId4">
            <a:alphaModFix/>
          </a:blip>
          <a:stretch>
            <a:fillRect/>
          </a:stretch>
        </p:blipFill>
        <p:spPr>
          <a:xfrm>
            <a:off x="5220175" y="2090525"/>
            <a:ext cx="2471675" cy="208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333333"/>
              </a:buClr>
              <a:buSzPts val="1400"/>
              <a:buChar char="●"/>
            </a:pPr>
            <a:r>
              <a:rPr b="1" lang="ru" sz="1400">
                <a:solidFill>
                  <a:srgbClr val="333333"/>
                </a:solidFill>
                <a:highlight>
                  <a:srgbClr val="FFFFFF"/>
                </a:highlight>
              </a:rPr>
              <a:t>The RMI (Remote Method Invocation)</a:t>
            </a:r>
            <a:r>
              <a:rPr lang="ru" sz="1400">
                <a:solidFill>
                  <a:srgbClr val="333333"/>
                </a:solidFill>
                <a:highlight>
                  <a:srgbClr val="FFFFFF"/>
                </a:highlight>
              </a:rPr>
              <a:t> is an API that provides a mechanism to create distributed application in java. </a:t>
            </a:r>
            <a:endParaRPr sz="1400">
              <a:solidFill>
                <a:srgbClr val="333333"/>
              </a:solidFill>
              <a:highlight>
                <a:srgbClr val="FFFFFF"/>
              </a:highlight>
            </a:endParaRPr>
          </a:p>
          <a:p>
            <a:pPr indent="-317500" lvl="0" marL="457200" rtl="0" algn="just">
              <a:spcBef>
                <a:spcPts val="0"/>
              </a:spcBef>
              <a:spcAft>
                <a:spcPts val="0"/>
              </a:spcAft>
              <a:buClr>
                <a:srgbClr val="333333"/>
              </a:buClr>
              <a:buSzPts val="1400"/>
              <a:buChar char="●"/>
            </a:pPr>
            <a:r>
              <a:rPr lang="ru" sz="1400">
                <a:solidFill>
                  <a:srgbClr val="333333"/>
                </a:solidFill>
                <a:highlight>
                  <a:srgbClr val="FFFFFF"/>
                </a:highlight>
              </a:rPr>
              <a:t>The RMI allows an object to invoke methods on an object running in another JVM.</a:t>
            </a:r>
            <a:endParaRPr sz="1400">
              <a:solidFill>
                <a:srgbClr val="333333"/>
              </a:solidFill>
              <a:highlight>
                <a:srgbClr val="FFFFFF"/>
              </a:highlight>
            </a:endParaRPr>
          </a:p>
          <a:p>
            <a:pPr indent="-317500" lvl="0" marL="457200" rtl="0" algn="just">
              <a:spcBef>
                <a:spcPts val="0"/>
              </a:spcBef>
              <a:spcAft>
                <a:spcPts val="0"/>
              </a:spcAft>
              <a:buClr>
                <a:srgbClr val="333333"/>
              </a:buClr>
              <a:buSzPts val="1400"/>
              <a:buChar char="●"/>
            </a:pPr>
            <a:r>
              <a:rPr lang="ru" sz="1400">
                <a:solidFill>
                  <a:srgbClr val="333333"/>
                </a:solidFill>
                <a:highlight>
                  <a:srgbClr val="FFFFFF"/>
                </a:highlight>
              </a:rPr>
              <a:t>The RMI provides remote communication between the applications using two objects </a:t>
            </a:r>
            <a:r>
              <a:rPr b="1" i="1" lang="ru" sz="1400">
                <a:solidFill>
                  <a:srgbClr val="333333"/>
                </a:solidFill>
                <a:highlight>
                  <a:srgbClr val="FFFFFF"/>
                </a:highlight>
              </a:rPr>
              <a:t>stub</a:t>
            </a:r>
            <a:r>
              <a:rPr lang="ru" sz="1400">
                <a:solidFill>
                  <a:srgbClr val="333333"/>
                </a:solidFill>
                <a:highlight>
                  <a:srgbClr val="FFFFFF"/>
                </a:highlight>
              </a:rPr>
              <a:t> and </a:t>
            </a:r>
            <a:r>
              <a:rPr b="1" i="1" lang="ru" sz="1400">
                <a:solidFill>
                  <a:srgbClr val="333333"/>
                </a:solidFill>
                <a:highlight>
                  <a:srgbClr val="FFFFFF"/>
                </a:highlight>
              </a:rPr>
              <a:t>skeleton</a:t>
            </a:r>
            <a:r>
              <a:rPr lang="ru" sz="1400">
                <a:solidFill>
                  <a:srgbClr val="333333"/>
                </a:solidFill>
                <a:highlight>
                  <a:srgbClr val="FFFFFF"/>
                </a:highlight>
              </a:rPr>
              <a:t>.</a:t>
            </a:r>
            <a:endParaRPr sz="1400">
              <a:solidFill>
                <a:srgbClr val="333333"/>
              </a:solidFill>
              <a:highlight>
                <a:srgbClr val="FFFFFF"/>
              </a:highlight>
            </a:endParaRPr>
          </a:p>
          <a:p>
            <a:pPr indent="-317500" lvl="0" marL="457200" rtl="0" algn="just">
              <a:spcBef>
                <a:spcPts val="0"/>
              </a:spcBef>
              <a:spcAft>
                <a:spcPts val="0"/>
              </a:spcAft>
              <a:buClr>
                <a:srgbClr val="333333"/>
              </a:buClr>
              <a:buSzPts val="1400"/>
              <a:buChar char="●"/>
            </a:pPr>
            <a:r>
              <a:rPr lang="ru" sz="1400">
                <a:solidFill>
                  <a:srgbClr val="000000"/>
                </a:solidFill>
                <a:highlight>
                  <a:srgbClr val="FFFFFF"/>
                </a:highlight>
              </a:rPr>
              <a:t>RMI is used to build distributed applications; </a:t>
            </a:r>
            <a:endParaRPr sz="1400">
              <a:solidFill>
                <a:srgbClr val="000000"/>
              </a:solidFill>
              <a:highlight>
                <a:srgbClr val="FFFFFF"/>
              </a:highlight>
            </a:endParaRPr>
          </a:p>
          <a:p>
            <a:pPr indent="-317500" lvl="0" marL="457200" rtl="0" algn="just">
              <a:spcBef>
                <a:spcPts val="0"/>
              </a:spcBef>
              <a:spcAft>
                <a:spcPts val="0"/>
              </a:spcAft>
              <a:buClr>
                <a:srgbClr val="333333"/>
              </a:buClr>
              <a:buSzPts val="1400"/>
              <a:buChar char="●"/>
            </a:pPr>
            <a:r>
              <a:rPr lang="ru" sz="1400">
                <a:solidFill>
                  <a:srgbClr val="000000"/>
                </a:solidFill>
                <a:highlight>
                  <a:srgbClr val="FFFFFF"/>
                </a:highlight>
              </a:rPr>
              <a:t>RMI provides remote communication between Java programs. It is provided in the package </a:t>
            </a:r>
            <a:r>
              <a:rPr b="1" lang="ru" sz="1400">
                <a:solidFill>
                  <a:srgbClr val="000000"/>
                </a:solidFill>
                <a:highlight>
                  <a:srgbClr val="FFFFFF"/>
                </a:highlight>
              </a:rPr>
              <a:t>java.rmi.</a:t>
            </a:r>
            <a:endParaRPr b="1" sz="1400">
              <a:solidFill>
                <a:srgbClr val="333333"/>
              </a:solidFill>
              <a:highlight>
                <a:srgbClr val="FFFFFF"/>
              </a:highlight>
            </a:endParaRPr>
          </a:p>
        </p:txBody>
      </p:sp>
      <p:sp>
        <p:nvSpPr>
          <p:cNvPr id="331" name="Google Shape;331;p20"/>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ru" sz="2400">
                <a:solidFill>
                  <a:srgbClr val="1C4587"/>
                </a:solidFill>
                <a:latin typeface="Nunito"/>
                <a:ea typeface="Nunito"/>
                <a:cs typeface="Nunito"/>
                <a:sym typeface="Nunito"/>
              </a:rPr>
              <a:t>2.</a:t>
            </a:r>
            <a:r>
              <a:rPr lang="ru" sz="2400">
                <a:solidFill>
                  <a:srgbClr val="1C4587"/>
                </a:solidFill>
                <a:latin typeface="Nunito"/>
                <a:ea typeface="Nunito"/>
                <a:cs typeface="Nunito"/>
                <a:sym typeface="Nunito"/>
              </a:rPr>
              <a:t> </a:t>
            </a:r>
            <a:r>
              <a:rPr lang="ru" sz="2400">
                <a:solidFill>
                  <a:srgbClr val="1C4587"/>
                </a:solidFill>
                <a:highlight>
                  <a:srgbClr val="FFFFFF"/>
                </a:highlight>
                <a:latin typeface="Nunito"/>
                <a:ea typeface="Nunito"/>
                <a:cs typeface="Nunito"/>
                <a:sym typeface="Nunito"/>
              </a:rPr>
              <a:t>What is a RMI (Remote Method Invocation) ?</a:t>
            </a:r>
            <a:endParaRPr sz="3400">
              <a:solidFill>
                <a:srgbClr val="1C4587"/>
              </a:solidFill>
              <a:highlight>
                <a:schemeClr val="lt1"/>
              </a:highlight>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7" name="Google Shape;337;p21"/>
          <p:cNvPicPr preferRelativeResize="0"/>
          <p:nvPr/>
        </p:nvPicPr>
        <p:blipFill>
          <a:blip r:embed="rId3">
            <a:alphaModFix/>
          </a:blip>
          <a:stretch>
            <a:fillRect/>
          </a:stretch>
        </p:blipFill>
        <p:spPr>
          <a:xfrm>
            <a:off x="934800" y="1666400"/>
            <a:ext cx="7760600" cy="3419950"/>
          </a:xfrm>
          <a:prstGeom prst="rect">
            <a:avLst/>
          </a:prstGeom>
          <a:noFill/>
          <a:ln>
            <a:noFill/>
          </a:ln>
        </p:spPr>
      </p:pic>
      <p:sp>
        <p:nvSpPr>
          <p:cNvPr id="338" name="Google Shape;338;p21"/>
          <p:cNvSpPr txBox="1"/>
          <p:nvPr>
            <p:ph type="title"/>
          </p:nvPr>
        </p:nvSpPr>
        <p:spPr>
          <a:xfrm>
            <a:off x="1149500" y="666400"/>
            <a:ext cx="7184700" cy="6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ru" sz="2400">
                <a:solidFill>
                  <a:srgbClr val="1C4587"/>
                </a:solidFill>
                <a:latin typeface="Nunito"/>
                <a:ea typeface="Nunito"/>
                <a:cs typeface="Nunito"/>
                <a:sym typeface="Nunito"/>
              </a:rPr>
              <a:t>2.</a:t>
            </a:r>
            <a:r>
              <a:rPr lang="ru" sz="2400">
                <a:solidFill>
                  <a:srgbClr val="1C4587"/>
                </a:solidFill>
                <a:latin typeface="Nunito"/>
                <a:ea typeface="Nunito"/>
                <a:cs typeface="Nunito"/>
                <a:sym typeface="Nunito"/>
              </a:rPr>
              <a:t> </a:t>
            </a:r>
            <a:r>
              <a:rPr lang="ru" sz="2400">
                <a:solidFill>
                  <a:srgbClr val="1C4587"/>
                </a:solidFill>
                <a:highlight>
                  <a:srgbClr val="FFFFFF"/>
                </a:highlight>
                <a:latin typeface="Nunito"/>
                <a:ea typeface="Nunito"/>
                <a:cs typeface="Nunito"/>
                <a:sym typeface="Nunito"/>
              </a:rPr>
              <a:t>What is a RMI (Remote Method Invocation) ?</a:t>
            </a:r>
            <a:endParaRPr sz="3400">
              <a:solidFill>
                <a:srgbClr val="1C4587"/>
              </a:solidFill>
              <a:highlight>
                <a:schemeClr val="lt1"/>
              </a:highlight>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