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Nuni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75">
          <p15:clr>
            <a:srgbClr val="747775"/>
          </p15:clr>
        </p15:guide>
        <p15:guide id="2" pos="2835">
          <p15:clr>
            <a:srgbClr val="747775"/>
          </p15:clr>
        </p15:guide>
        <p15:guide id="3" orient="horz" pos="831">
          <p15:clr>
            <a:srgbClr val="747775"/>
          </p15:clr>
        </p15:guide>
        <p15:guide id="4" pos="5250">
          <p15:clr>
            <a:srgbClr val="747775"/>
          </p15:clr>
        </p15:guide>
        <p15:guide id="5" pos="708">
          <p15:clr>
            <a:srgbClr val="747775"/>
          </p15:clr>
        </p15:guide>
        <p15:guide id="6" pos="397">
          <p15:clr>
            <a:srgbClr val="747775"/>
          </p15:clr>
        </p15:guide>
        <p15:guide id="7" orient="horz" pos="831">
          <p15:clr>
            <a:srgbClr val="747775"/>
          </p15:clr>
        </p15:guide>
        <p15:guide id="8" orient="horz" pos="51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5" orient="horz"/>
        <p:guide pos="2835"/>
        <p:guide pos="831" orient="horz"/>
        <p:guide pos="5250"/>
        <p:guide pos="708"/>
        <p:guide pos="397"/>
        <p:guide pos="831" orient="horz"/>
        <p:guide pos="5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bold.fntdata"/><Relationship Id="rId30" Type="http://schemas.openxmlformats.org/officeDocument/2006/relationships/font" Target="fonts/Nuni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Nuni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27dc1f5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27dc1f5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26f9ef2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26f9ef2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827dc1f5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827dc1f5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248dc60b7_4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248dc60b7_4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248dc60b7_4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248dc60b7_4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2408e56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2408e56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2408e56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2408e56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f8005a0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f8005a0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f8005a0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f8005a0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13cff5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13cff5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26f9ef2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26f9ef2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26f9ef2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26f9ef2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2408e56e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2408e56e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javatpoint.com/object-and-class-in-java" TargetMode="External"/><Relationship Id="rId4" Type="http://schemas.openxmlformats.org/officeDocument/2006/relationships/hyperlink" Target="https://www.geeksforgeeks.org/classes-objects-java/" TargetMode="External"/><Relationship Id="rId5" Type="http://schemas.openxmlformats.org/officeDocument/2006/relationships/hyperlink" Target="https://www.javatpoint.com/difference-between-object-and-class#:~:text=Class%20is%20a%20blueprint%20or%20template%20from%20which%20objects%20are%20created.&amp;text=Object%20is%20a%20real%20world,a%20group%20of%20similar%20objects.&amp;text=Object%20is%20a%20physical%20entity." TargetMode="External"/><Relationship Id="rId6" Type="http://schemas.openxmlformats.org/officeDocument/2006/relationships/hyperlink" Target="https://www.guru99.com/difference-between-object-and-clas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23675" y="1350000"/>
            <a:ext cx="72105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Chapter-2: </a:t>
            </a:r>
            <a:b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Trip to </a:t>
            </a: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Objectville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6097300" y="4312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Head First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705350"/>
            <a:ext cx="70305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4. </a:t>
            </a: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Additional</a:t>
            </a: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 data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A variable which is created inside the class but outside the method is known as an instance variable.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Instance variable doesn't get memory at compile time.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gets memory at runtime when an object or instance is created. That is why it is known as an instance variable.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Java, a method is like a function which is used to expose the behavior of an object.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 Reusability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 Optimization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169575" y="755375"/>
            <a:ext cx="721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2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ru" sz="22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Source code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75" y="1574825"/>
            <a:ext cx="7482299" cy="34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711000"/>
            <a:ext cx="70305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rgbClr val="273239"/>
                </a:solidFill>
                <a:highlight>
                  <a:srgbClr val="FFFFFF"/>
                </a:highlight>
              </a:rPr>
              <a:t>Ways to Create an Object of a Class</a:t>
            </a:r>
            <a:endParaRPr b="1" sz="5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73239"/>
                </a:solidFill>
                <a:highlight>
                  <a:srgbClr val="FFFFFF"/>
                </a:highlight>
              </a:rPr>
              <a:t>1. </a:t>
            </a:r>
            <a:r>
              <a:rPr b="1" lang="ru" sz="5600">
                <a:solidFill>
                  <a:srgbClr val="273239"/>
                </a:solidFill>
                <a:highlight>
                  <a:srgbClr val="FFFFFF"/>
                </a:highlight>
              </a:rPr>
              <a:t>Using new keyword </a:t>
            </a:r>
            <a:r>
              <a:rPr lang="ru" sz="5600">
                <a:solidFill>
                  <a:srgbClr val="273239"/>
                </a:solidFill>
                <a:highlight>
                  <a:srgbClr val="FFFFFF"/>
                </a:highlight>
              </a:rPr>
              <a:t>=&gt; </a:t>
            </a:r>
            <a:r>
              <a:rPr lang="ru" sz="5600">
                <a:solidFill>
                  <a:srgbClr val="273239"/>
                </a:solidFill>
              </a:rPr>
              <a:t>Test t = new Test();</a:t>
            </a:r>
            <a:endParaRPr sz="5600">
              <a:solidFill>
                <a:srgbClr val="273239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73239"/>
                </a:solidFill>
              </a:rPr>
              <a:t>2. </a:t>
            </a:r>
            <a:r>
              <a:rPr b="1" lang="ru" sz="5600">
                <a:solidFill>
                  <a:srgbClr val="273239"/>
                </a:solidFill>
                <a:highlight>
                  <a:srgbClr val="FFFFFF"/>
                </a:highlight>
              </a:rPr>
              <a:t>Using Class.forName(String className) method</a:t>
            </a:r>
            <a:r>
              <a:rPr lang="ru" sz="5600">
                <a:solidFill>
                  <a:srgbClr val="273239"/>
                </a:solidFill>
                <a:highlight>
                  <a:srgbClr val="FFFFFF"/>
                </a:highlight>
              </a:rPr>
              <a:t> =&gt; </a:t>
            </a:r>
            <a:endParaRPr sz="5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73239"/>
                </a:solidFill>
              </a:rPr>
              <a:t>Test obj = (Test)Class.forName("com.p1.Test").newInstance();</a:t>
            </a:r>
            <a:endParaRPr sz="5600">
              <a:solidFill>
                <a:srgbClr val="273239"/>
              </a:solidFill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73239"/>
                </a:solidFill>
              </a:rPr>
              <a:t>3. </a:t>
            </a:r>
            <a:r>
              <a:rPr b="1" lang="ru" sz="5600">
                <a:solidFill>
                  <a:srgbClr val="273239"/>
                </a:solidFill>
                <a:highlight>
                  <a:srgbClr val="FFFFFF"/>
                </a:highlight>
              </a:rPr>
              <a:t>Using clone() method =&gt;</a:t>
            </a:r>
            <a:r>
              <a:rPr lang="ru" sz="56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ru" sz="5600">
                <a:solidFill>
                  <a:srgbClr val="273239"/>
                </a:solidFill>
              </a:rPr>
              <a:t>Test t1 = new Test();</a:t>
            </a:r>
            <a:endParaRPr sz="5600">
              <a:solidFill>
                <a:srgbClr val="273239"/>
              </a:solidFill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73239"/>
                </a:solidFill>
              </a:rPr>
              <a:t>					Test t2 = (Test)t1.clone();</a:t>
            </a:r>
            <a:endParaRPr sz="5600">
              <a:solidFill>
                <a:srgbClr val="273239"/>
              </a:solidFill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73239"/>
                </a:solidFill>
              </a:rPr>
              <a:t>4.</a:t>
            </a:r>
            <a:r>
              <a:rPr b="1" lang="ru" sz="5600">
                <a:solidFill>
                  <a:srgbClr val="273239"/>
                </a:solidFill>
              </a:rPr>
              <a:t> </a:t>
            </a:r>
            <a:r>
              <a:rPr b="1" lang="ru" sz="5600">
                <a:solidFill>
                  <a:srgbClr val="273239"/>
                </a:solidFill>
                <a:highlight>
                  <a:srgbClr val="FFFFFF"/>
                </a:highlight>
              </a:rPr>
              <a:t>Deserialization =&gt; </a:t>
            </a:r>
            <a:r>
              <a:rPr lang="ru" sz="5600">
                <a:solidFill>
                  <a:srgbClr val="273239"/>
                </a:solidFill>
              </a:rPr>
              <a:t>FileInputStream file = new FileInputStream(filename);</a:t>
            </a:r>
            <a:endParaRPr sz="5600">
              <a:solidFill>
                <a:srgbClr val="273239"/>
              </a:solidFill>
            </a:endParaRPr>
          </a:p>
          <a:p>
            <a:pPr indent="0" lvl="0" marL="13716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73239"/>
                </a:solidFill>
              </a:rPr>
              <a:t>        ObjectInputStream in = new ObjectInputStream(file);</a:t>
            </a:r>
            <a:endParaRPr sz="5600">
              <a:solidFill>
                <a:srgbClr val="273239"/>
              </a:solidFill>
            </a:endParaRPr>
          </a:p>
          <a:p>
            <a:pPr indent="0" lvl="0" marL="13716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5600">
                <a:solidFill>
                  <a:srgbClr val="273239"/>
                </a:solidFill>
              </a:rPr>
              <a:t>        Object obj = in.readObject();</a:t>
            </a:r>
            <a:endParaRPr sz="5600">
              <a:solidFill>
                <a:srgbClr val="273239"/>
              </a:solidFill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273239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273239"/>
              </a:solidFill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273239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>
            <p:ph type="title"/>
          </p:nvPr>
        </p:nvSpPr>
        <p:spPr>
          <a:xfrm>
            <a:off x="1169575" y="755375"/>
            <a:ext cx="721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2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ru" sz="22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Source code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270750" y="642900"/>
            <a:ext cx="7210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Reference Resources?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123675" y="1350000"/>
            <a:ext cx="72105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Head First JAVA (book)</a:t>
            </a:r>
            <a:endParaRPr sz="1400">
              <a:solidFill>
                <a:srgbClr val="000000"/>
              </a:solidFill>
            </a:endParaRPr>
          </a:p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Object and class in java in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www.javatpoint.com</a:t>
            </a:r>
            <a:endParaRPr sz="1400">
              <a:solidFill>
                <a:srgbClr val="000000"/>
              </a:solidFill>
            </a:endParaRPr>
          </a:p>
          <a:p>
            <a:pPr indent="-178899" lvl="0" marL="17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Classes and Objects in Java in </a:t>
            </a:r>
            <a:r>
              <a:rPr lang="ru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www.geeksforgeeks.org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178899" lvl="0" marL="179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Difference between object and class in </a:t>
            </a:r>
            <a:r>
              <a:rPr lang="ru" sz="1400" u="sng">
                <a:solidFill>
                  <a:schemeClr val="hlink"/>
                </a:solidFill>
                <a:hlinkClick r:id="rId5"/>
              </a:rPr>
              <a:t>www.javatpoint.com</a:t>
            </a:r>
            <a:endParaRPr sz="1400">
              <a:solidFill>
                <a:srgbClr val="0F0F0F"/>
              </a:solidFill>
              <a:highlight>
                <a:srgbClr val="FFFFFF"/>
              </a:highlight>
            </a:endParaRPr>
          </a:p>
          <a:p>
            <a:pPr indent="-178899" lvl="0" marL="179999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Difference Between Class and Object in OOPs in </a:t>
            </a:r>
            <a:r>
              <a:rPr lang="ru" sz="1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www.guru99.com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179999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F0F0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123675" y="1360475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</a:rPr>
              <a:t>Thank you!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</a:rPr>
              <a:t>Presented by Sanjar</a:t>
            </a:r>
            <a:r>
              <a:rPr b="1" lang="ru" sz="2400">
                <a:solidFill>
                  <a:srgbClr val="1C4587"/>
                </a:solidFill>
              </a:rPr>
              <a:t> 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23775" y="797825"/>
            <a:ext cx="7210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123775" y="1474925"/>
            <a:ext cx="721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What is Object ?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What is a Class?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Difference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between class and object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 ?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Additional data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Source code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Used materials </a:t>
            </a:r>
            <a:r>
              <a:rPr lang="ru" sz="1400">
                <a:solidFill>
                  <a:srgbClr val="1F1F1F"/>
                </a:solidFill>
              </a:rPr>
              <a:t>and</a:t>
            </a:r>
            <a:r>
              <a:rPr lang="ru" sz="1400">
                <a:solidFill>
                  <a:srgbClr val="1F1F1F"/>
                </a:solidFill>
              </a:rPr>
              <a:t> references</a:t>
            </a:r>
            <a:endParaRPr sz="14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149500" y="666400"/>
            <a:ext cx="71847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Nunito"/>
              <a:buAutoNum type="arabicPeriod"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 W</a:t>
            </a: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hat is Object </a:t>
            </a: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? </a:t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123675" y="1317375"/>
            <a:ext cx="7184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-1788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Nunito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object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is an instance of a class.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0F0F0F"/>
              </a:solidFill>
              <a:highlight>
                <a:srgbClr val="FAFBF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1788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Nunito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object has 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its own </a:t>
            </a:r>
            <a:r>
              <a:rPr b="1"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identity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behavior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, and </a:t>
            </a:r>
            <a:r>
              <a:rPr b="1"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state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rgbClr val="0F0F0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1788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Nunito"/>
              <a:buChar char="●"/>
            </a:pPr>
            <a:r>
              <a:rPr b="1"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Objects 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are created during runtime.</a:t>
            </a:r>
            <a:endParaRPr>
              <a:solidFill>
                <a:srgbClr val="0F0F0F"/>
              </a:solidFill>
              <a:highlight>
                <a:srgbClr val="FAFBF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1788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Nunito"/>
              <a:buChar char="●"/>
            </a:pPr>
            <a:r>
              <a:rPr b="1"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Objects 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are 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allocated to memory and space addresses. </a:t>
            </a:r>
            <a:endParaRPr>
              <a:solidFill>
                <a:srgbClr val="0F0F0F"/>
              </a:solidFill>
              <a:highlight>
                <a:srgbClr val="FAFB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613375"/>
            <a:ext cx="3786875" cy="23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200" y="2730050"/>
            <a:ext cx="3603600" cy="2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130050" y="688525"/>
            <a:ext cx="72042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89999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</a:t>
            </a: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 What is Object </a:t>
            </a: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? </a:t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123675" y="1317375"/>
            <a:ext cx="42957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-178899" lvl="0" marL="269999" marR="25400" rtl="0" algn="just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State</a:t>
            </a:r>
            <a:r>
              <a:rPr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represents the data (value) of an object.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178899" lvl="0" marL="26999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Behavior</a:t>
            </a:r>
            <a:r>
              <a:rPr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represents the behavior (functionality) of an object such as deposit, withdraw, etc.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178899" lvl="0" marL="26999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Identity</a:t>
            </a:r>
            <a:r>
              <a:rPr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An object identity is typically implemented via a unique ID. The value of the ID is not visible to the external user. However, it is used internally by the JVM to identify each object uniquely.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178899" lvl="0" marL="269999" marR="2540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Nunito"/>
              <a:buChar char="●"/>
            </a:pPr>
            <a:r>
              <a:rPr b="1"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An object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 is created using the </a:t>
            </a:r>
            <a:r>
              <a:rPr b="1"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new </a:t>
            </a:r>
            <a:r>
              <a:rPr lang="ru">
                <a:solidFill>
                  <a:srgbClr val="0F0F0F"/>
                </a:solidFill>
                <a:highlight>
                  <a:srgbClr val="FAFBFC"/>
                </a:highlight>
                <a:latin typeface="Nunito"/>
                <a:ea typeface="Nunito"/>
                <a:cs typeface="Nunito"/>
                <a:sym typeface="Nunito"/>
              </a:rPr>
              <a:t>keyword.</a:t>
            </a:r>
            <a:endParaRPr>
              <a:solidFill>
                <a:srgbClr val="0F0F0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775" y="2032825"/>
            <a:ext cx="3419824" cy="213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123675" y="771025"/>
            <a:ext cx="7210500" cy="6102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200">
                <a:solidFill>
                  <a:srgbClr val="1C4587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ru" sz="2200">
                <a:solidFill>
                  <a:srgbClr val="1C4587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What is a Class ?</a:t>
            </a:r>
            <a:endParaRPr sz="2600"/>
          </a:p>
        </p:txBody>
      </p:sp>
      <p:sp>
        <p:nvSpPr>
          <p:cNvPr id="307" name="Google Shape;307;p17"/>
          <p:cNvSpPr txBox="1"/>
          <p:nvPr/>
        </p:nvSpPr>
        <p:spPr>
          <a:xfrm>
            <a:off x="1123675" y="1541125"/>
            <a:ext cx="3069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-17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Nunito"/>
              <a:buChar char="●"/>
            </a:pPr>
            <a:r>
              <a:rPr lang="ru">
                <a:solidFill>
                  <a:srgbClr val="0F0F0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Class  is a user-defined blueprint or prototype from which objects are created.</a:t>
            </a:r>
            <a:endParaRPr>
              <a:solidFill>
                <a:srgbClr val="0F0F0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1788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Nunito"/>
              <a:buChar char="●"/>
            </a:pPr>
            <a:r>
              <a:rPr lang="ru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class shares common characteristics/ </a:t>
            </a:r>
            <a:r>
              <a:rPr b="1" lang="ru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behavior </a:t>
            </a:r>
            <a:r>
              <a:rPr lang="ru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and common properties/ </a:t>
            </a:r>
            <a:r>
              <a:rPr b="1" lang="ru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attributes</a:t>
            </a:r>
            <a:r>
              <a:rPr lang="ru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866" y="1040575"/>
            <a:ext cx="4384184" cy="37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169575" y="679175"/>
            <a:ext cx="721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2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2. What is a Class ?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123675" y="1354425"/>
            <a:ext cx="73179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899" lvl="0" marL="269999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Class is not a real-world entity. It is just a template or blueprint or prototype from which objects are created.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178899" lvl="0" marL="269999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Class does not occupy memory.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178899" lvl="0" marL="269999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Class is a group of variables of different data types and a group of methods.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178899" lvl="0" marL="269999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A Class in Java can contain: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○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Data member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○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Method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○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Constructor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○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Nested Class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○"/>
            </a:pP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</a:rPr>
              <a:t>Interface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169575" y="679175"/>
            <a:ext cx="721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2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2. What is a Class ?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00" y="1318650"/>
            <a:ext cx="4179395" cy="3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00" y="1692650"/>
            <a:ext cx="377686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265" y="1674075"/>
            <a:ext cx="3758534" cy="322509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>
            <p:ph type="title"/>
          </p:nvPr>
        </p:nvSpPr>
        <p:spPr>
          <a:xfrm>
            <a:off x="1169575" y="755375"/>
            <a:ext cx="721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2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2. What is a Class ?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123675" y="689725"/>
            <a:ext cx="72105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4. </a:t>
            </a: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ifference between class and object ?</a:t>
            </a:r>
            <a:endParaRPr sz="2400">
              <a:solidFill>
                <a:srgbClr val="1C4587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75" y="1501525"/>
            <a:ext cx="7531650" cy="35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400" y="1386275"/>
            <a:ext cx="3640250" cy="7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