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 SemiBold"/>
      <p:regular r:id="rId24"/>
      <p:bold r:id="rId25"/>
      <p:italic r:id="rId26"/>
      <p:boldItalic r:id="rId27"/>
    </p:embeddedFont>
    <p:embeddedFont>
      <p:font typeface="Nunito"/>
      <p:regular r:id="rId28"/>
      <p:bold r:id="rId29"/>
      <p:italic r:id="rId30"/>
      <p:boldItalic r:id="rId31"/>
    </p:embeddedFont>
    <p:embeddedFont>
      <p:font typeface="Maven Pro"/>
      <p:regular r:id="rId32"/>
      <p:bold r:id="rId33"/>
    </p:embeddedFont>
    <p:embeddedFont>
      <p:font typeface="Nunito Medium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0">
          <p15:clr>
            <a:srgbClr val="747775"/>
          </p15:clr>
        </p15:guide>
        <p15:guide id="2" pos="2835">
          <p15:clr>
            <a:srgbClr val="747775"/>
          </p15:clr>
        </p15:guide>
        <p15:guide id="3" orient="horz" pos="850">
          <p15:clr>
            <a:srgbClr val="747775"/>
          </p15:clr>
        </p15:guide>
        <p15:guide id="4" pos="5363">
          <p15:clr>
            <a:srgbClr val="747775"/>
          </p15:clr>
        </p15:guide>
        <p15:guide id="5" pos="708">
          <p15:clr>
            <a:srgbClr val="747775"/>
          </p15:clr>
        </p15:guide>
        <p15:guide id="6" pos="397">
          <p15:clr>
            <a:srgbClr val="747775"/>
          </p15:clr>
        </p15:guide>
        <p15:guide id="7" orient="horz" pos="510">
          <p15:clr>
            <a:srgbClr val="747775"/>
          </p15:clr>
        </p15:guide>
        <p15:guide id="8" orient="horz">
          <p15:clr>
            <a:srgbClr val="747775"/>
          </p15:clr>
        </p15:guide>
        <p15:guide id="9" orient="horz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0" orient="horz"/>
        <p:guide pos="2835"/>
        <p:guide pos="850" orient="horz"/>
        <p:guide pos="5363"/>
        <p:guide pos="708"/>
        <p:guide pos="397"/>
        <p:guide pos="510" orient="horz"/>
        <p:guide orient="horz"/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SemiBold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SemiBold-italic.fntdata"/><Relationship Id="rId25" Type="http://schemas.openxmlformats.org/officeDocument/2006/relationships/font" Target="fonts/NunitoSemiBold-bold.fntdata"/><Relationship Id="rId28" Type="http://schemas.openxmlformats.org/officeDocument/2006/relationships/font" Target="fonts/Nunito-regular.fntdata"/><Relationship Id="rId27" Type="http://schemas.openxmlformats.org/officeDocument/2006/relationships/font" Target="fonts/Nunito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6.xml"/><Relationship Id="rId33" Type="http://schemas.openxmlformats.org/officeDocument/2006/relationships/font" Target="fonts/MavenPro-bold.fntdata"/><Relationship Id="rId10" Type="http://schemas.openxmlformats.org/officeDocument/2006/relationships/slide" Target="slides/slide5.xml"/><Relationship Id="rId32" Type="http://schemas.openxmlformats.org/officeDocument/2006/relationships/font" Target="fonts/MavenPro-regular.fntdata"/><Relationship Id="rId13" Type="http://schemas.openxmlformats.org/officeDocument/2006/relationships/slide" Target="slides/slide8.xml"/><Relationship Id="rId35" Type="http://schemas.openxmlformats.org/officeDocument/2006/relationships/font" Target="fonts/NunitoMedium-bold.fntdata"/><Relationship Id="rId12" Type="http://schemas.openxmlformats.org/officeDocument/2006/relationships/slide" Target="slides/slide7.xml"/><Relationship Id="rId34" Type="http://schemas.openxmlformats.org/officeDocument/2006/relationships/font" Target="fonts/NunitoMedium-regular.fntdata"/><Relationship Id="rId15" Type="http://schemas.openxmlformats.org/officeDocument/2006/relationships/slide" Target="slides/slide10.xml"/><Relationship Id="rId37" Type="http://schemas.openxmlformats.org/officeDocument/2006/relationships/font" Target="fonts/NunitoMedium-boldItalic.fntdata"/><Relationship Id="rId14" Type="http://schemas.openxmlformats.org/officeDocument/2006/relationships/slide" Target="slides/slide9.xml"/><Relationship Id="rId36" Type="http://schemas.openxmlformats.org/officeDocument/2006/relationships/font" Target="fonts/NunitoMedium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88c6d6306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88c6d6306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88c6d6306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88c6d6306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88c6d6306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88c6d6306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88c6d6306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88c6d6306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e248dc60b7_4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e248dc60b7_4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e248dc60b7_4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e248dc60b7_4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8237d9685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8237d9685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8237d9685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8237d9685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e248dc60b7_4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e248dc60b7_4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e2408e56e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e2408e56e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e2408e56e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e2408e56e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3f8005a04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3f8005a04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413cff5d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413cff5d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81fb34fdb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81fb34fdb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e2408e56e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e2408e56e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e25636dd3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e25636dd3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88c6d630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88c6d630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2.computer.org/portal/web/csdl/doi?doc=abs/proceedings/cgo/2004/2102/00/21020100abs.ht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3.png"/><Relationship Id="rId7" Type="http://schemas.openxmlformats.org/officeDocument/2006/relationships/image" Target="../media/image22.png"/><Relationship Id="rId8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14.png"/><Relationship Id="rId7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idx="1" type="subTitle"/>
          </p:nvPr>
        </p:nvSpPr>
        <p:spPr>
          <a:xfrm>
            <a:off x="4500000" y="3870125"/>
            <a:ext cx="38343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Upcode Software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Engineer </a:t>
            </a:r>
            <a:r>
              <a:rPr lang="ru"/>
              <a:t>Team</a:t>
            </a:r>
            <a:endParaRPr/>
          </a:p>
        </p:txBody>
      </p:sp>
      <p:sp>
        <p:nvSpPr>
          <p:cNvPr id="278" name="Google Shape;278;p13"/>
          <p:cNvSpPr txBox="1"/>
          <p:nvPr/>
        </p:nvSpPr>
        <p:spPr>
          <a:xfrm>
            <a:off x="2977550" y="45655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-2023-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1123675" y="1350000"/>
            <a:ext cx="6891600" cy="16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Chapter-3:</a:t>
            </a:r>
            <a:endParaRPr b="1"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Know Your Variables</a:t>
            </a:r>
            <a:endParaRPr b="1" sz="3600">
              <a:solidFill>
                <a:srgbClr val="00FF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6097300" y="43125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Head First</a:t>
            </a:r>
            <a:endParaRPr sz="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"/>
          <p:cNvSpPr txBox="1"/>
          <p:nvPr>
            <p:ph type="title"/>
          </p:nvPr>
        </p:nvSpPr>
        <p:spPr>
          <a:xfrm>
            <a:off x="1123675" y="810000"/>
            <a:ext cx="7390200" cy="540000"/>
          </a:xfrm>
          <a:prstGeom prst="rect">
            <a:avLst/>
          </a:prstGeom>
        </p:spPr>
        <p:txBody>
          <a:bodyPr anchorCtr="0" anchor="t" bIns="91425" lIns="180000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100"/>
              </a:spcAft>
              <a:buNone/>
            </a:pPr>
            <a:r>
              <a:rPr lang="ru" sz="2400">
                <a:solidFill>
                  <a:srgbClr val="1C4587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Reference data type (4/n)</a:t>
            </a:r>
            <a:endParaRPr b="0" sz="2400">
              <a:solidFill>
                <a:srgbClr val="1C4587"/>
              </a:solidFill>
              <a:highlight>
                <a:schemeClr val="lt1"/>
              </a:highlight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348" name="Google Shape;3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434925"/>
            <a:ext cx="57340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3"/>
          <p:cNvSpPr txBox="1"/>
          <p:nvPr>
            <p:ph type="title"/>
          </p:nvPr>
        </p:nvSpPr>
        <p:spPr>
          <a:xfrm>
            <a:off x="1123675" y="810000"/>
            <a:ext cx="7390200" cy="540000"/>
          </a:xfrm>
          <a:prstGeom prst="rect">
            <a:avLst/>
          </a:prstGeom>
        </p:spPr>
        <p:txBody>
          <a:bodyPr anchorCtr="0" anchor="t" bIns="91425" lIns="180000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100"/>
              </a:spcAft>
              <a:buNone/>
            </a:pPr>
            <a:r>
              <a:rPr lang="ru" sz="2400">
                <a:solidFill>
                  <a:srgbClr val="1C4587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Reference data type (5/n)</a:t>
            </a:r>
            <a:endParaRPr b="0" sz="2400">
              <a:solidFill>
                <a:srgbClr val="1C4587"/>
              </a:solidFill>
              <a:highlight>
                <a:schemeClr val="lt1"/>
              </a:highlight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354" name="Google Shape;3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7463" y="1659850"/>
            <a:ext cx="576262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4"/>
          <p:cNvSpPr txBox="1"/>
          <p:nvPr>
            <p:ph type="title"/>
          </p:nvPr>
        </p:nvSpPr>
        <p:spPr>
          <a:xfrm>
            <a:off x="1123675" y="810000"/>
            <a:ext cx="7390200" cy="540000"/>
          </a:xfrm>
          <a:prstGeom prst="rect">
            <a:avLst/>
          </a:prstGeom>
        </p:spPr>
        <p:txBody>
          <a:bodyPr anchorCtr="0" anchor="t" bIns="91425" lIns="180000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100"/>
              </a:spcAft>
              <a:buNone/>
            </a:pPr>
            <a:r>
              <a:rPr lang="ru" sz="2400">
                <a:solidFill>
                  <a:srgbClr val="1C4587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Reference data type (6/n)</a:t>
            </a:r>
            <a:endParaRPr b="0" sz="2400">
              <a:solidFill>
                <a:srgbClr val="1C4587"/>
              </a:solidFill>
              <a:highlight>
                <a:schemeClr val="lt1"/>
              </a:highlight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360" name="Google Shape;3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2966" y="2400613"/>
            <a:ext cx="3262826" cy="217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5"/>
          <p:cNvSpPr txBox="1"/>
          <p:nvPr>
            <p:ph type="title"/>
          </p:nvPr>
        </p:nvSpPr>
        <p:spPr>
          <a:xfrm>
            <a:off x="1123675" y="810000"/>
            <a:ext cx="7390200" cy="540000"/>
          </a:xfrm>
          <a:prstGeom prst="rect">
            <a:avLst/>
          </a:prstGeom>
        </p:spPr>
        <p:txBody>
          <a:bodyPr anchorCtr="0" anchor="t" bIns="91425" lIns="180000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100"/>
              </a:spcAft>
              <a:buNone/>
            </a:pPr>
            <a:r>
              <a:rPr lang="ru" sz="2400">
                <a:solidFill>
                  <a:srgbClr val="1C4587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Reference data type (7/n)</a:t>
            </a:r>
            <a:endParaRPr b="0" sz="2400">
              <a:solidFill>
                <a:srgbClr val="1C4587"/>
              </a:solidFill>
              <a:highlight>
                <a:schemeClr val="lt1"/>
              </a:highlight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366" name="Google Shape;366;p25"/>
          <p:cNvSpPr txBox="1"/>
          <p:nvPr/>
        </p:nvSpPr>
        <p:spPr>
          <a:xfrm>
            <a:off x="1123675" y="1350000"/>
            <a:ext cx="7390200" cy="3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Font typeface="Nunito"/>
              <a:buChar char="●"/>
            </a:pPr>
            <a:r>
              <a:rPr lang="ru" sz="1250">
                <a:solidFill>
                  <a:srgbClr val="273239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Each element will occupy the memory space required to accommodate the values for its type, i.e.; depending on the data type of the elements, 1, 4, or 8 bytes of memory are allocated for each element. The next memory address is assigned to the next element in the array.</a:t>
            </a:r>
            <a:endParaRPr sz="1250">
              <a:solidFill>
                <a:srgbClr val="273239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273239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50"/>
              <a:buFont typeface="Nunito"/>
              <a:buChar char="●"/>
            </a:pPr>
            <a:r>
              <a:rPr lang="ru" sz="1250">
                <a:solidFill>
                  <a:srgbClr val="202124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Minimum object size is </a:t>
            </a:r>
            <a:r>
              <a:rPr lang="ru" sz="1250">
                <a:solidFill>
                  <a:srgbClr val="040C28"/>
                </a:solidFill>
                <a:latin typeface="Nunito"/>
                <a:ea typeface="Nunito"/>
                <a:cs typeface="Nunito"/>
                <a:sym typeface="Nunito"/>
              </a:rPr>
              <a:t>16 bytes for modern 64-bit JDK</a:t>
            </a:r>
            <a:r>
              <a:rPr lang="ru" sz="1250">
                <a:solidFill>
                  <a:srgbClr val="202124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since the object has 12-byte header, padded to a multiple of 8 bytes. In 32-bit JDK, the overhead is 8 bytes, padded to a multiple of 4 bytes.</a:t>
            </a:r>
            <a:endParaRPr sz="1250">
              <a:solidFill>
                <a:srgbClr val="202124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202124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50"/>
              <a:buFont typeface="Nunito"/>
              <a:buChar char="●"/>
            </a:pPr>
            <a:r>
              <a:rPr lang="ru" sz="1250">
                <a:solidFill>
                  <a:srgbClr val="23262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That's not specified by the Java standard and thus you should not worry about it. Technically, references are usually as big as the machine's word size, i.e. 32 bit on a 32 bit machine and 64 bit on a 64 bit machine, though some 64 bit JVMs use </a:t>
            </a:r>
            <a:r>
              <a:rPr lang="ru" sz="1250" u="sng">
                <a:solidFill>
                  <a:schemeClr val="hlink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  <a:hlinkClick r:id="rId3"/>
              </a:rPr>
              <a:t>special magic</a:t>
            </a:r>
            <a:r>
              <a:rPr lang="ru" sz="1250">
                <a:solidFill>
                  <a:srgbClr val="23262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to allow 32 bit references.</a:t>
            </a:r>
            <a:endParaRPr sz="1250">
              <a:solidFill>
                <a:srgbClr val="23262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rgbClr val="202124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6"/>
          <p:cNvSpPr txBox="1"/>
          <p:nvPr>
            <p:ph type="title"/>
          </p:nvPr>
        </p:nvSpPr>
        <p:spPr>
          <a:xfrm>
            <a:off x="1123675" y="810000"/>
            <a:ext cx="73902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100"/>
              </a:spcAft>
              <a:buNone/>
            </a:pPr>
            <a:r>
              <a:rPr lang="ru" sz="2400">
                <a:solidFill>
                  <a:srgbClr val="1C4587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What is garbage collectible heap?(1/n)</a:t>
            </a:r>
            <a:endParaRPr sz="2400">
              <a:solidFill>
                <a:srgbClr val="1C458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2" name="Google Shape;3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675" y="1629550"/>
            <a:ext cx="7390324" cy="310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 txBox="1"/>
          <p:nvPr>
            <p:ph type="title"/>
          </p:nvPr>
        </p:nvSpPr>
        <p:spPr>
          <a:xfrm>
            <a:off x="1123675" y="810000"/>
            <a:ext cx="73902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1C4587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What is garbage collectible heap?(2/n)</a:t>
            </a:r>
            <a:endParaRPr sz="2400">
              <a:solidFill>
                <a:srgbClr val="1C4587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C458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8" name="Google Shape;3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127" y="1614100"/>
            <a:ext cx="6769301" cy="291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8"/>
          <p:cNvSpPr txBox="1"/>
          <p:nvPr>
            <p:ph type="title"/>
          </p:nvPr>
        </p:nvSpPr>
        <p:spPr>
          <a:xfrm>
            <a:off x="1123675" y="810000"/>
            <a:ext cx="73902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1C4587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What is garbage collectible heap?(3/n)</a:t>
            </a:r>
            <a:endParaRPr sz="2400">
              <a:solidFill>
                <a:srgbClr val="1C4587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C458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4" name="Google Shape;3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683" y="2045550"/>
            <a:ext cx="2150892" cy="197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4150" y="2045550"/>
            <a:ext cx="2304633" cy="197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1350" y="2045560"/>
            <a:ext cx="2422650" cy="1916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3671" y="4322850"/>
            <a:ext cx="2228554" cy="6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71087" y="4444288"/>
            <a:ext cx="10953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74013" y="4384975"/>
            <a:ext cx="1457322" cy="39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9"/>
          <p:cNvSpPr txBox="1"/>
          <p:nvPr>
            <p:ph type="title"/>
          </p:nvPr>
        </p:nvSpPr>
        <p:spPr>
          <a:xfrm>
            <a:off x="1123675" y="810000"/>
            <a:ext cx="73902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ru" sz="2150">
                <a:solidFill>
                  <a:srgbClr val="1C4587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Reference vs Primitive</a:t>
            </a:r>
            <a:endParaRPr sz="2150">
              <a:solidFill>
                <a:srgbClr val="1C4587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C458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5" name="Google Shape;3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928" y="1411776"/>
            <a:ext cx="7210523" cy="3667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0"/>
          <p:cNvSpPr txBox="1"/>
          <p:nvPr>
            <p:ph idx="1" type="body"/>
          </p:nvPr>
        </p:nvSpPr>
        <p:spPr>
          <a:xfrm>
            <a:off x="1123675" y="1350000"/>
            <a:ext cx="7030500" cy="25416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50">
                <a:solidFill>
                  <a:srgbClr val="1C4587"/>
                </a:solidFill>
              </a:rPr>
              <a:t>Thank you!</a:t>
            </a:r>
            <a:endParaRPr b="1" sz="1650"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50">
                <a:solidFill>
                  <a:srgbClr val="1C4587"/>
                </a:solidFill>
              </a:rPr>
              <a:t>Presented by</a:t>
            </a:r>
            <a:r>
              <a:rPr b="1" lang="ru" sz="2400">
                <a:solidFill>
                  <a:srgbClr val="1C4587"/>
                </a:solidFill>
              </a:rPr>
              <a:t> </a:t>
            </a:r>
            <a:endParaRPr b="1" sz="2400"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50">
                <a:solidFill>
                  <a:srgbClr val="1C4587"/>
                </a:solidFill>
              </a:rPr>
              <a:t>Jamshid Erkinov</a:t>
            </a:r>
            <a:endParaRPr b="1" sz="1650"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50">
                <a:solidFill>
                  <a:srgbClr val="1C4587"/>
                </a:solidFill>
              </a:rPr>
              <a:t>(jamshiderkinov19992206@gmial.com)</a:t>
            </a:r>
            <a:endParaRPr b="1" sz="1650"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rgbClr val="1C4587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123775" y="797825"/>
            <a:ext cx="7210500" cy="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8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2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1123775" y="1350125"/>
            <a:ext cx="7210500" cy="20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6099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Nunito"/>
              <a:buAutoNum type="arabicPeriod"/>
            </a:pPr>
            <a:r>
              <a:rPr lang="ru" sz="1400">
                <a:solidFill>
                  <a:srgbClr val="1F1F1F"/>
                </a:solidFill>
              </a:rPr>
              <a:t>Variables in Java</a:t>
            </a:r>
            <a:endParaRPr sz="1400">
              <a:solidFill>
                <a:srgbClr val="1F1F1F"/>
              </a:solidFill>
            </a:endParaRPr>
          </a:p>
          <a:p>
            <a:pPr indent="-186099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Nunito"/>
              <a:buAutoNum type="arabicPeriod"/>
            </a:pPr>
            <a:r>
              <a:rPr lang="ru" sz="1400">
                <a:solidFill>
                  <a:srgbClr val="222222"/>
                </a:solidFill>
                <a:highlight>
                  <a:srgbClr val="FFFFFF"/>
                </a:highlight>
              </a:rPr>
              <a:t>Primitive data type</a:t>
            </a:r>
            <a:endParaRPr sz="1400">
              <a:solidFill>
                <a:srgbClr val="1F1F1F"/>
              </a:solidFill>
            </a:endParaRPr>
          </a:p>
          <a:p>
            <a:pPr indent="-186099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Nunito"/>
              <a:buAutoNum type="arabicPeriod"/>
            </a:pPr>
            <a:r>
              <a:rPr lang="ru" sz="1400">
                <a:solidFill>
                  <a:srgbClr val="222222"/>
                </a:solidFill>
                <a:highlight>
                  <a:srgbClr val="FFFFFF"/>
                </a:highlight>
              </a:rPr>
              <a:t>Reference data type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186099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Nunito"/>
              <a:buAutoNum type="arabicPeriod"/>
            </a:pPr>
            <a:r>
              <a:rPr lang="ru" sz="1400">
                <a:solidFill>
                  <a:srgbClr val="222222"/>
                </a:solidFill>
                <a:highlight>
                  <a:srgbClr val="FFFFFF"/>
                </a:highlight>
              </a:rPr>
              <a:t>What is garbage collectible heap?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186099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Nunito SemiBold"/>
              <a:buAutoNum type="arabicPeriod"/>
            </a:pPr>
            <a:r>
              <a:rPr lang="ru" sz="1400">
                <a:solidFill>
                  <a:srgbClr val="222222"/>
                </a:solidFill>
                <a:highlight>
                  <a:srgbClr val="FFFFFF"/>
                </a:highlight>
              </a:rPr>
              <a:t>Reference vs Primitive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186099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Nunito"/>
              <a:buAutoNum type="arabicPeriod"/>
            </a:pPr>
            <a:r>
              <a:rPr lang="ru" sz="1400">
                <a:solidFill>
                  <a:srgbClr val="1F1F1F"/>
                </a:solidFill>
              </a:rPr>
              <a:t>Used materials </a:t>
            </a:r>
            <a:r>
              <a:rPr lang="ru" sz="1400">
                <a:solidFill>
                  <a:srgbClr val="1F1F1F"/>
                </a:solidFill>
              </a:rPr>
              <a:t>and</a:t>
            </a:r>
            <a:r>
              <a:rPr lang="ru" sz="1400">
                <a:solidFill>
                  <a:srgbClr val="1F1F1F"/>
                </a:solidFill>
              </a:rPr>
              <a:t> references</a:t>
            </a:r>
            <a:endParaRPr sz="1400">
              <a:solidFill>
                <a:srgbClr val="1F1F1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/>
        </p:nvSpPr>
        <p:spPr>
          <a:xfrm>
            <a:off x="1123675" y="810000"/>
            <a:ext cx="73902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ru" sz="9600">
                <a:solidFill>
                  <a:srgbClr val="1C4587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Variables in Java</a:t>
            </a:r>
            <a:r>
              <a:rPr b="1" lang="ru" sz="9600">
                <a:solidFill>
                  <a:srgbClr val="1C4587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(1/n)</a:t>
            </a:r>
            <a:endParaRPr b="1" sz="9600">
              <a:solidFill>
                <a:srgbClr val="1C4587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92" name="Google Shape;292;p15"/>
          <p:cNvSpPr txBox="1"/>
          <p:nvPr/>
        </p:nvSpPr>
        <p:spPr>
          <a:xfrm>
            <a:off x="1123675" y="1350000"/>
            <a:ext cx="73902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1625" lvl="0" marL="457200" marR="279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9"/>
              </a:buClr>
              <a:buSzPts val="1150"/>
              <a:buFont typeface="Roboto"/>
              <a:buChar char="●"/>
            </a:pPr>
            <a:r>
              <a:rPr lang="ru" sz="1150">
                <a:solidFill>
                  <a:srgbClr val="24242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In Java, </a:t>
            </a:r>
            <a:r>
              <a:rPr b="1" lang="ru" sz="1150">
                <a:solidFill>
                  <a:srgbClr val="24242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Variables </a:t>
            </a:r>
            <a:r>
              <a:rPr lang="ru" sz="1150">
                <a:solidFill>
                  <a:srgbClr val="24242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are the data containers that save the data values during Jav</a:t>
            </a:r>
            <a:r>
              <a:rPr lang="ru" sz="1150">
                <a:solidFill>
                  <a:srgbClr val="24242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lang="ru" sz="1150">
                <a:solidFill>
                  <a:srgbClr val="24242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program execution.</a:t>
            </a:r>
            <a:endParaRPr sz="1150">
              <a:solidFill>
                <a:srgbClr val="242424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1625" lvl="0" marL="4572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150"/>
              <a:buFont typeface="Roboto"/>
              <a:buChar char="●"/>
            </a:pPr>
            <a:r>
              <a:rPr lang="ru" sz="1150">
                <a:solidFill>
                  <a:srgbClr val="242424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V</a:t>
            </a:r>
            <a:r>
              <a:rPr lang="ru" sz="1150">
                <a:solidFill>
                  <a:srgbClr val="242424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ariables </a:t>
            </a:r>
            <a:r>
              <a:rPr b="1" lang="ru" sz="1150">
                <a:solidFill>
                  <a:srgbClr val="242424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must have</a:t>
            </a:r>
            <a:r>
              <a:rPr lang="ru" sz="1150">
                <a:solidFill>
                  <a:srgbClr val="242424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a </a:t>
            </a:r>
            <a:r>
              <a:rPr b="1" lang="ru" sz="1150">
                <a:solidFill>
                  <a:srgbClr val="242424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type!</a:t>
            </a:r>
            <a:endParaRPr b="1" sz="1150">
              <a:solidFill>
                <a:srgbClr val="242424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1625" lvl="0" marL="457200" marR="279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150"/>
              <a:buFont typeface="Roboto"/>
              <a:buChar char="●"/>
            </a:pPr>
            <a:r>
              <a:rPr lang="ru" sz="1150">
                <a:solidFill>
                  <a:srgbClr val="242424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Variables </a:t>
            </a:r>
            <a:r>
              <a:rPr b="1" lang="ru" sz="1150">
                <a:solidFill>
                  <a:srgbClr val="242424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must have</a:t>
            </a:r>
            <a:r>
              <a:rPr lang="ru" sz="1150">
                <a:solidFill>
                  <a:srgbClr val="242424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a </a:t>
            </a:r>
            <a:r>
              <a:rPr b="1" lang="ru" sz="1150">
                <a:solidFill>
                  <a:srgbClr val="242424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name!</a:t>
            </a:r>
            <a:r>
              <a:rPr b="1" lang="ru" sz="1150">
                <a:solidFill>
                  <a:srgbClr val="24242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endParaRPr b="1" sz="1150">
              <a:solidFill>
                <a:srgbClr val="242424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1625" lvl="0" marL="4572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150"/>
              <a:buFont typeface="Roboto"/>
              <a:buChar char="●"/>
            </a:pPr>
            <a:r>
              <a:rPr b="1" lang="ru" sz="1150">
                <a:solidFill>
                  <a:srgbClr val="282829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Variable</a:t>
            </a:r>
            <a:r>
              <a:rPr lang="ru" sz="1150">
                <a:solidFill>
                  <a:srgbClr val="282829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, in simpler terms, is a </a:t>
            </a:r>
            <a:r>
              <a:rPr b="1" lang="ru" sz="1150">
                <a:solidFill>
                  <a:srgbClr val="282829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name</a:t>
            </a:r>
            <a:r>
              <a:rPr lang="ru" sz="1150">
                <a:solidFill>
                  <a:srgbClr val="282829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given to a </a:t>
            </a:r>
            <a:r>
              <a:rPr b="1" lang="ru" sz="1150">
                <a:solidFill>
                  <a:srgbClr val="282829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memory location.</a:t>
            </a:r>
            <a:endParaRPr b="1" sz="1150">
              <a:solidFill>
                <a:srgbClr val="242424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3388" y="2864000"/>
            <a:ext cx="4270781" cy="17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250" y="1915200"/>
            <a:ext cx="6425498" cy="3120201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6"/>
          <p:cNvSpPr txBox="1"/>
          <p:nvPr/>
        </p:nvSpPr>
        <p:spPr>
          <a:xfrm>
            <a:off x="1197050" y="756850"/>
            <a:ext cx="774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9999" rtl="0" algn="l">
              <a:lnSpc>
                <a:spcPct val="115000"/>
              </a:lnSpc>
              <a:spcBef>
                <a:spcPts val="1800"/>
              </a:spcBef>
              <a:spcAft>
                <a:spcPts val="1100"/>
              </a:spcAft>
              <a:buNone/>
            </a:pPr>
            <a:r>
              <a:rPr b="1" lang="ru" sz="2400">
                <a:solidFill>
                  <a:srgbClr val="1C4587"/>
                </a:solidFill>
                <a:highlight>
                  <a:schemeClr val="lt1"/>
                </a:highlight>
              </a:rPr>
              <a:t>Variables in Java(3/n)</a:t>
            </a:r>
            <a:endParaRPr/>
          </a:p>
        </p:txBody>
      </p:sp>
      <p:sp>
        <p:nvSpPr>
          <p:cNvPr id="300" name="Google Shape;300;p16"/>
          <p:cNvSpPr txBox="1"/>
          <p:nvPr/>
        </p:nvSpPr>
        <p:spPr>
          <a:xfrm>
            <a:off x="1123675" y="1350000"/>
            <a:ext cx="73902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162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150"/>
              <a:buFont typeface="Roboto"/>
              <a:buChar char="●"/>
            </a:pPr>
            <a:r>
              <a:rPr lang="ru" sz="1150">
                <a:solidFill>
                  <a:srgbClr val="222222"/>
                </a:solidFill>
                <a:highlight>
                  <a:schemeClr val="lt1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In Java, variables come in two flavors: </a:t>
            </a:r>
            <a:r>
              <a:rPr b="1" lang="ru" sz="1150">
                <a:solidFill>
                  <a:srgbClr val="242424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primitive </a:t>
            </a:r>
            <a:r>
              <a:rPr lang="ru" sz="1150">
                <a:solidFill>
                  <a:srgbClr val="222222"/>
                </a:solidFill>
                <a:highlight>
                  <a:schemeClr val="lt1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and </a:t>
            </a:r>
            <a:r>
              <a:rPr b="1" lang="ru" sz="1150">
                <a:solidFill>
                  <a:srgbClr val="242424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reference</a:t>
            </a:r>
            <a:endParaRPr b="1" sz="1150">
              <a:solidFill>
                <a:srgbClr val="242424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162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150"/>
              <a:buFont typeface="Nunito"/>
              <a:buChar char="●"/>
            </a:pPr>
            <a:r>
              <a:rPr lang="ru" sz="1150">
                <a:solidFill>
                  <a:srgbClr val="242424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All the variables must </a:t>
            </a:r>
            <a:r>
              <a:rPr b="1" lang="ru" sz="1150">
                <a:solidFill>
                  <a:srgbClr val="242424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declare </a:t>
            </a:r>
            <a:r>
              <a:rPr lang="ru" sz="1150">
                <a:solidFill>
                  <a:srgbClr val="242424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with </a:t>
            </a:r>
            <a:r>
              <a:rPr b="1" lang="ru" sz="1150">
                <a:solidFill>
                  <a:srgbClr val="242424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variable type</a:t>
            </a:r>
            <a:r>
              <a:rPr lang="ru" sz="1150">
                <a:solidFill>
                  <a:srgbClr val="242424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lang="ru" sz="1150">
                <a:solidFill>
                  <a:srgbClr val="242424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name</a:t>
            </a:r>
            <a:r>
              <a:rPr lang="ru" sz="1150">
                <a:solidFill>
                  <a:srgbClr val="242424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b="1" sz="1150">
              <a:solidFill>
                <a:srgbClr val="242424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123675" y="810000"/>
            <a:ext cx="73902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100"/>
              </a:spcAft>
              <a:buNone/>
            </a:pPr>
            <a:r>
              <a:rPr lang="ru" sz="2400">
                <a:solidFill>
                  <a:srgbClr val="1C4587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Primitive data type (1/n)</a:t>
            </a:r>
            <a:endParaRPr sz="2400">
              <a:solidFill>
                <a:srgbClr val="1C458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4564275" y="2764825"/>
            <a:ext cx="1027200" cy="16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chemeClr val="lt1"/>
              </a:highlight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07" name="Google Shape;307;p17"/>
          <p:cNvSpPr txBox="1"/>
          <p:nvPr/>
        </p:nvSpPr>
        <p:spPr>
          <a:xfrm>
            <a:off x="1123800" y="4716900"/>
            <a:ext cx="7185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/>
          </a:p>
        </p:txBody>
      </p:sp>
      <p:pic>
        <p:nvPicPr>
          <p:cNvPr id="308" name="Google Shape;3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175" y="1525813"/>
            <a:ext cx="2359000" cy="128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9473" y="1350000"/>
            <a:ext cx="4419101" cy="16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4075" y="3081425"/>
            <a:ext cx="489585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>
            <p:ph type="title"/>
          </p:nvPr>
        </p:nvSpPr>
        <p:spPr>
          <a:xfrm>
            <a:off x="1123675" y="810000"/>
            <a:ext cx="73902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100"/>
              </a:spcAft>
              <a:buNone/>
            </a:pPr>
            <a:r>
              <a:rPr lang="ru" sz="2400">
                <a:solidFill>
                  <a:srgbClr val="1C4587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Primitive data type(2/n)</a:t>
            </a:r>
            <a:endParaRPr/>
          </a:p>
        </p:txBody>
      </p:sp>
      <p:pic>
        <p:nvPicPr>
          <p:cNvPr id="316" name="Google Shape;3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675" y="1494875"/>
            <a:ext cx="572452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/>
          <p:nvPr>
            <p:ph type="title"/>
          </p:nvPr>
        </p:nvSpPr>
        <p:spPr>
          <a:xfrm>
            <a:off x="1123675" y="810000"/>
            <a:ext cx="73902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ru" sz="2150">
                <a:solidFill>
                  <a:srgbClr val="1C4587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Reference data type (1/n)</a:t>
            </a:r>
            <a:endParaRPr b="0" sz="2150">
              <a:solidFill>
                <a:srgbClr val="242424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1625" lvl="0" marL="457200" rtl="0" algn="l">
              <a:spcBef>
                <a:spcPts val="1100"/>
              </a:spcBef>
              <a:spcAft>
                <a:spcPts val="0"/>
              </a:spcAft>
              <a:buClr>
                <a:srgbClr val="242424"/>
              </a:buClr>
              <a:buSzPts val="1150"/>
              <a:buFont typeface="Nunito"/>
              <a:buChar char="●"/>
            </a:pPr>
            <a:r>
              <a:rPr b="0" lang="ru" sz="1150">
                <a:solidFill>
                  <a:srgbClr val="24242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The </a:t>
            </a:r>
            <a:r>
              <a:rPr lang="ru" sz="1150">
                <a:solidFill>
                  <a:srgbClr val="24242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object reference variable</a:t>
            </a:r>
            <a:r>
              <a:rPr b="0" lang="ru" sz="1150">
                <a:solidFill>
                  <a:srgbClr val="24242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holds bits that represent a </a:t>
            </a:r>
            <a:r>
              <a:rPr lang="ru" sz="1150">
                <a:solidFill>
                  <a:srgbClr val="24242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way to access an object.</a:t>
            </a:r>
            <a:endParaRPr sz="1150">
              <a:solidFill>
                <a:srgbClr val="242424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150"/>
              <a:buFont typeface="Nunito"/>
              <a:buChar char="●"/>
            </a:pPr>
            <a:r>
              <a:rPr lang="ru" sz="1150">
                <a:solidFill>
                  <a:srgbClr val="24242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Object reference variable</a:t>
            </a:r>
            <a:r>
              <a:rPr b="0" lang="ru" sz="1150">
                <a:solidFill>
                  <a:srgbClr val="24242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like remote control of an object and It has </a:t>
            </a:r>
            <a:r>
              <a:rPr lang="ru" sz="1150">
                <a:solidFill>
                  <a:srgbClr val="24242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 type</a:t>
            </a:r>
            <a:r>
              <a:rPr b="0" lang="ru" sz="1150">
                <a:solidFill>
                  <a:srgbClr val="24242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but it doesn’t have </a:t>
            </a:r>
            <a:r>
              <a:rPr lang="ru" sz="1150">
                <a:solidFill>
                  <a:srgbClr val="24242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exactly a size.</a:t>
            </a:r>
            <a:r>
              <a:rPr b="0" lang="ru" sz="1150">
                <a:solidFill>
                  <a:srgbClr val="24242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endParaRPr sz="1150">
              <a:solidFill>
                <a:srgbClr val="1C458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2" name="Google Shape;3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925" y="2861525"/>
            <a:ext cx="1731475" cy="189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0000" y="2755975"/>
            <a:ext cx="4014000" cy="184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>
            <p:ph type="title"/>
          </p:nvPr>
        </p:nvSpPr>
        <p:spPr>
          <a:xfrm>
            <a:off x="1123675" y="810000"/>
            <a:ext cx="7390200" cy="540000"/>
          </a:xfrm>
          <a:prstGeom prst="rect">
            <a:avLst/>
          </a:prstGeom>
        </p:spPr>
        <p:txBody>
          <a:bodyPr anchorCtr="0" anchor="t" bIns="91425" lIns="180000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100"/>
              </a:spcAft>
              <a:buNone/>
            </a:pPr>
            <a:r>
              <a:rPr lang="ru" sz="2400">
                <a:solidFill>
                  <a:srgbClr val="1C4587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Reference data type (2/n)</a:t>
            </a:r>
            <a:endParaRPr b="0" sz="2400">
              <a:solidFill>
                <a:srgbClr val="1C4587"/>
              </a:solidFill>
              <a:highlight>
                <a:schemeClr val="lt1"/>
              </a:highlight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329" name="Google Shape;3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675" y="1350000"/>
            <a:ext cx="288942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850" y="1349988"/>
            <a:ext cx="1243400" cy="121777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0"/>
          <p:cNvSpPr txBox="1"/>
          <p:nvPr/>
        </p:nvSpPr>
        <p:spPr>
          <a:xfrm>
            <a:off x="1123675" y="2555900"/>
            <a:ext cx="6233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1 → Declaration —</a:t>
            </a:r>
            <a:r>
              <a:rPr lang="ru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Tell the JVM to allocate space for the reference variable whose name is the dog and Whose type is Dog forever.</a:t>
            </a:r>
            <a:endParaRPr/>
          </a:p>
        </p:txBody>
      </p:sp>
      <p:sp>
        <p:nvSpPr>
          <p:cNvPr id="332" name="Google Shape;332;p20"/>
          <p:cNvSpPr txBox="1"/>
          <p:nvPr/>
        </p:nvSpPr>
        <p:spPr>
          <a:xfrm>
            <a:off x="1123675" y="3318950"/>
            <a:ext cx="6047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2 → Creation —</a:t>
            </a:r>
            <a:r>
              <a:rPr lang="ru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Tell the JVM to allocate space for a new Dog object on the heap.</a:t>
            </a:r>
            <a:endParaRPr/>
          </a:p>
        </p:txBody>
      </p:sp>
      <p:sp>
        <p:nvSpPr>
          <p:cNvPr id="333" name="Google Shape;333;p20"/>
          <p:cNvSpPr txBox="1"/>
          <p:nvPr/>
        </p:nvSpPr>
        <p:spPr>
          <a:xfrm>
            <a:off x="1123675" y="3998600"/>
            <a:ext cx="6089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3 → Assignment — </a:t>
            </a:r>
            <a:r>
              <a:rPr lang="ru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Assign a new Dog object to the dog reference variable.</a:t>
            </a:r>
            <a:endParaRPr/>
          </a:p>
        </p:txBody>
      </p:sp>
      <p:pic>
        <p:nvPicPr>
          <p:cNvPr id="334" name="Google Shape;33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21800" y="2584800"/>
            <a:ext cx="496450" cy="58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57341" y="3277392"/>
            <a:ext cx="625372" cy="72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19203" y="4196341"/>
            <a:ext cx="1101651" cy="8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"/>
          <p:cNvSpPr txBox="1"/>
          <p:nvPr>
            <p:ph type="title"/>
          </p:nvPr>
        </p:nvSpPr>
        <p:spPr>
          <a:xfrm>
            <a:off x="1123675" y="810000"/>
            <a:ext cx="7390200" cy="540000"/>
          </a:xfrm>
          <a:prstGeom prst="rect">
            <a:avLst/>
          </a:prstGeom>
        </p:spPr>
        <p:txBody>
          <a:bodyPr anchorCtr="0" anchor="t" bIns="91425" lIns="180000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100"/>
              </a:spcAft>
              <a:buNone/>
            </a:pPr>
            <a:r>
              <a:rPr lang="ru" sz="2400">
                <a:solidFill>
                  <a:srgbClr val="1C4587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Reference data type (3/n)</a:t>
            </a:r>
            <a:endParaRPr b="0" sz="2400">
              <a:solidFill>
                <a:srgbClr val="1C4587"/>
              </a:solidFill>
              <a:highlight>
                <a:schemeClr val="lt1"/>
              </a:highlight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342" name="Google Shape;3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050" y="1479900"/>
            <a:ext cx="5367900" cy="348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