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0">
          <p15:clr>
            <a:srgbClr val="747775"/>
          </p15:clr>
        </p15:guide>
        <p15:guide id="2" pos="707">
          <p15:clr>
            <a:srgbClr val="747775"/>
          </p15:clr>
        </p15:guide>
        <p15:guide id="3" orient="horz" pos="850">
          <p15:clr>
            <a:srgbClr val="747775"/>
          </p15:clr>
        </p15:guide>
        <p15:guide id="4" pos="5365">
          <p15:clr>
            <a:srgbClr val="747775"/>
          </p15:clr>
        </p15:guide>
        <p15:guide id="5" orient="horz" pos="306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10" orient="horz"/>
        <p:guide pos="707"/>
        <p:guide pos="850" orient="horz"/>
        <p:guide pos="5365"/>
        <p:guide pos="306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1fbc80e1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81fbc80e1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81fbc80e1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81fbc80e1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81fbc80e1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81fbc80e1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49b63d2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49b63d2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849b63d2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849b63d2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849b63d2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849b63d2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849b63d27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849b63d27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81fbc80e1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81fbc80e1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81fbc80e1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81fbc80e1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81fbc80e1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81fbc80e1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7ce6838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7ce6838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81fbc80e1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81fbc80e1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81fbc80e1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81fbc80e1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81fbc80e1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81fbc80e1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81fbc80e1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81fbc80e1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8267a144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8267a144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7ce68382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e7ce68382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81fbc80e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81fbc80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1fbc80e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81fbc80e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1fbc80e1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81fbc80e1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1fbc80e1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81fbc80e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81fbc80e1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81fbc80e1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81fbc80e1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81fbc80e1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javatpoint.com/java-heap" TargetMode="External"/><Relationship Id="rId4" Type="http://schemas.openxmlformats.org/officeDocument/2006/relationships/hyperlink" Target="https://www.javatpoint.com/java-string" TargetMode="External"/><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4500000" y="3870125"/>
            <a:ext cx="3834300" cy="695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ru"/>
              <a:t>Upcode Software </a:t>
            </a:r>
            <a:endParaRPr/>
          </a:p>
          <a:p>
            <a:pPr indent="0" lvl="0" marL="0" rtl="0" algn="r">
              <a:spcBef>
                <a:spcPts val="0"/>
              </a:spcBef>
              <a:spcAft>
                <a:spcPts val="0"/>
              </a:spcAft>
              <a:buNone/>
            </a:pPr>
            <a:r>
              <a:rPr lang="ru"/>
              <a:t>Engineer </a:t>
            </a:r>
            <a:r>
              <a:rPr lang="ru"/>
              <a:t>Team</a:t>
            </a:r>
            <a:endParaRPr/>
          </a:p>
        </p:txBody>
      </p:sp>
      <p:sp>
        <p:nvSpPr>
          <p:cNvPr id="278" name="Google Shape;278;p13"/>
          <p:cNvSpPr txBox="1"/>
          <p:nvPr/>
        </p:nvSpPr>
        <p:spPr>
          <a:xfrm>
            <a:off x="2977550" y="456552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600">
                <a:solidFill>
                  <a:schemeClr val="lt1"/>
                </a:solidFill>
                <a:latin typeface="Nunito"/>
                <a:ea typeface="Nunito"/>
                <a:cs typeface="Nunito"/>
                <a:sym typeface="Nunito"/>
              </a:rPr>
              <a:t>-2023-</a:t>
            </a:r>
            <a:endParaRPr sz="1600">
              <a:solidFill>
                <a:schemeClr val="lt1"/>
              </a:solidFill>
              <a:latin typeface="Nunito"/>
              <a:ea typeface="Nunito"/>
              <a:cs typeface="Nunito"/>
              <a:sym typeface="Nunito"/>
            </a:endParaRPr>
          </a:p>
        </p:txBody>
      </p:sp>
      <p:sp>
        <p:nvSpPr>
          <p:cNvPr id="279" name="Google Shape;279;p13"/>
          <p:cNvSpPr txBox="1"/>
          <p:nvPr/>
        </p:nvSpPr>
        <p:spPr>
          <a:xfrm>
            <a:off x="630000" y="1452750"/>
            <a:ext cx="7210500" cy="19509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ru" sz="3600">
                <a:solidFill>
                  <a:srgbClr val="00FF00"/>
                </a:solidFill>
                <a:latin typeface="Nunito"/>
                <a:ea typeface="Nunito"/>
                <a:cs typeface="Nunito"/>
                <a:sym typeface="Nunito"/>
              </a:rPr>
              <a:t>Chapter-4:</a:t>
            </a:r>
            <a:endParaRPr b="1" sz="3600">
              <a:solidFill>
                <a:srgbClr val="00FF00"/>
              </a:solidFill>
              <a:latin typeface="Nunito"/>
              <a:ea typeface="Nunito"/>
              <a:cs typeface="Nunito"/>
              <a:sym typeface="Nunito"/>
            </a:endParaRPr>
          </a:p>
          <a:p>
            <a:pPr indent="0" lvl="0" marL="0" rtl="0" algn="l">
              <a:spcBef>
                <a:spcPts val="0"/>
              </a:spcBef>
              <a:spcAft>
                <a:spcPts val="0"/>
              </a:spcAft>
              <a:buNone/>
            </a:pPr>
            <a:r>
              <a:rPr b="1" lang="ru" sz="3600">
                <a:solidFill>
                  <a:srgbClr val="FFFFFF"/>
                </a:solidFill>
                <a:latin typeface="Nunito"/>
                <a:ea typeface="Nunito"/>
                <a:cs typeface="Nunito"/>
                <a:sym typeface="Nunito"/>
              </a:rPr>
              <a:t>How Objects Behave</a:t>
            </a:r>
            <a:endParaRPr b="1" sz="3600">
              <a:solidFill>
                <a:srgbClr val="00FF0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idx="1" type="body"/>
          </p:nvPr>
        </p:nvSpPr>
        <p:spPr>
          <a:xfrm>
            <a:off x="1123675" y="1350000"/>
            <a:ext cx="72105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ru" sz="1400"/>
              <a:t>You can pass variables into a method, as long as the variable type matches the parameter type.</a:t>
            </a:r>
            <a:endParaRPr b="1" sz="1400"/>
          </a:p>
        </p:txBody>
      </p:sp>
      <p:sp>
        <p:nvSpPr>
          <p:cNvPr id="347" name="Google Shape;347;p22"/>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You can send more than one thing to a method. </a:t>
            </a:r>
            <a:r>
              <a:rPr b="0" lang="ru" sz="2000">
                <a:solidFill>
                  <a:srgbClr val="0B5394"/>
                </a:solidFill>
                <a:latin typeface="Nunito"/>
                <a:ea typeface="Nunito"/>
                <a:cs typeface="Nunito"/>
                <a:sym typeface="Nunito"/>
              </a:rPr>
              <a:t>(2/n)</a:t>
            </a:r>
            <a:endParaRPr sz="2000">
              <a:solidFill>
                <a:srgbClr val="0B5394"/>
              </a:solidFill>
              <a:latin typeface="Nunito"/>
              <a:ea typeface="Nunito"/>
              <a:cs typeface="Nunito"/>
              <a:sym typeface="Nunito"/>
            </a:endParaRPr>
          </a:p>
        </p:txBody>
      </p:sp>
      <p:pic>
        <p:nvPicPr>
          <p:cNvPr id="348" name="Google Shape;348;p22"/>
          <p:cNvPicPr preferRelativeResize="0"/>
          <p:nvPr/>
        </p:nvPicPr>
        <p:blipFill>
          <a:blip r:embed="rId3">
            <a:alphaModFix/>
          </a:blip>
          <a:stretch>
            <a:fillRect/>
          </a:stretch>
        </p:blipFill>
        <p:spPr>
          <a:xfrm>
            <a:off x="1875863" y="2157613"/>
            <a:ext cx="5248275" cy="235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p:nvPr/>
        </p:nvSpPr>
        <p:spPr>
          <a:xfrm>
            <a:off x="3234725" y="1398800"/>
            <a:ext cx="2928600" cy="74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4" name="Google Shape;354;p23"/>
          <p:cNvSpPr txBox="1"/>
          <p:nvPr>
            <p:ph idx="1" type="body"/>
          </p:nvPr>
        </p:nvSpPr>
        <p:spPr>
          <a:xfrm>
            <a:off x="1123675" y="1350000"/>
            <a:ext cx="7210500" cy="351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ru" sz="1400"/>
              <a:t>Java is pass-by-value. </a:t>
            </a:r>
            <a:endParaRPr b="1" sz="1400"/>
          </a:p>
          <a:p>
            <a:pPr indent="0" lvl="0" marL="0" rtl="0" algn="ctr">
              <a:spcBef>
                <a:spcPts val="1200"/>
              </a:spcBef>
              <a:spcAft>
                <a:spcPts val="1200"/>
              </a:spcAft>
              <a:buNone/>
            </a:pPr>
            <a:r>
              <a:rPr b="1" lang="ru" sz="1400"/>
              <a:t>That means pass-by-copy</a:t>
            </a:r>
            <a:endParaRPr b="1" sz="1400"/>
          </a:p>
        </p:txBody>
      </p:sp>
      <p:sp>
        <p:nvSpPr>
          <p:cNvPr id="355" name="Google Shape;355;p23"/>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You can send more than one thing to a method. </a:t>
            </a:r>
            <a:r>
              <a:rPr b="0" lang="ru" sz="2000">
                <a:solidFill>
                  <a:srgbClr val="0B5394"/>
                </a:solidFill>
                <a:latin typeface="Nunito"/>
                <a:ea typeface="Nunito"/>
                <a:cs typeface="Nunito"/>
                <a:sym typeface="Nunito"/>
              </a:rPr>
              <a:t>(3/n)</a:t>
            </a:r>
            <a:endParaRPr sz="2000">
              <a:solidFill>
                <a:srgbClr val="0B5394"/>
              </a:solidFill>
              <a:latin typeface="Nunito"/>
              <a:ea typeface="Nunito"/>
              <a:cs typeface="Nunito"/>
              <a:sym typeface="Nunito"/>
            </a:endParaRPr>
          </a:p>
        </p:txBody>
      </p:sp>
      <p:pic>
        <p:nvPicPr>
          <p:cNvPr id="356" name="Google Shape;356;p23"/>
          <p:cNvPicPr preferRelativeResize="0"/>
          <p:nvPr/>
        </p:nvPicPr>
        <p:blipFill>
          <a:blip r:embed="rId3">
            <a:alphaModFix/>
          </a:blip>
          <a:stretch>
            <a:fillRect/>
          </a:stretch>
        </p:blipFill>
        <p:spPr>
          <a:xfrm>
            <a:off x="6819148" y="1349998"/>
            <a:ext cx="1263950" cy="1561325"/>
          </a:xfrm>
          <a:prstGeom prst="rect">
            <a:avLst/>
          </a:prstGeom>
          <a:noFill/>
          <a:ln>
            <a:noFill/>
          </a:ln>
        </p:spPr>
      </p:pic>
      <p:pic>
        <p:nvPicPr>
          <p:cNvPr id="357" name="Google Shape;357;p23"/>
          <p:cNvPicPr preferRelativeResize="0"/>
          <p:nvPr/>
        </p:nvPicPr>
        <p:blipFill>
          <a:blip r:embed="rId4">
            <a:alphaModFix/>
          </a:blip>
          <a:stretch>
            <a:fillRect/>
          </a:stretch>
        </p:blipFill>
        <p:spPr>
          <a:xfrm>
            <a:off x="1971113" y="2972000"/>
            <a:ext cx="5057775" cy="179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You can send more than one thing to a method. </a:t>
            </a:r>
            <a:r>
              <a:rPr b="0" lang="ru" sz="2000">
                <a:solidFill>
                  <a:srgbClr val="0B5394"/>
                </a:solidFill>
                <a:latin typeface="Nunito"/>
                <a:ea typeface="Nunito"/>
                <a:cs typeface="Nunito"/>
                <a:sym typeface="Nunito"/>
              </a:rPr>
              <a:t>(4/n)</a:t>
            </a:r>
            <a:endParaRPr sz="2000">
              <a:solidFill>
                <a:srgbClr val="0B5394"/>
              </a:solidFill>
              <a:latin typeface="Nunito"/>
              <a:ea typeface="Nunito"/>
              <a:cs typeface="Nunito"/>
              <a:sym typeface="Nunito"/>
            </a:endParaRPr>
          </a:p>
        </p:txBody>
      </p:sp>
      <p:pic>
        <p:nvPicPr>
          <p:cNvPr id="363" name="Google Shape;363;p24"/>
          <p:cNvPicPr preferRelativeResize="0"/>
          <p:nvPr/>
        </p:nvPicPr>
        <p:blipFill>
          <a:blip r:embed="rId3">
            <a:alphaModFix/>
          </a:blip>
          <a:stretch>
            <a:fillRect/>
          </a:stretch>
        </p:blipFill>
        <p:spPr>
          <a:xfrm>
            <a:off x="1952125" y="1581899"/>
            <a:ext cx="5165725" cy="327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idx="1" type="body"/>
          </p:nvPr>
        </p:nvSpPr>
        <p:spPr>
          <a:xfrm>
            <a:off x="1121950" y="1350000"/>
            <a:ext cx="73947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ru" sz="1400">
                <a:solidFill>
                  <a:srgbClr val="333333"/>
                </a:solidFill>
                <a:highlight>
                  <a:srgbClr val="FFFFFF"/>
                </a:highlight>
              </a:rPr>
              <a:t>String pool</a:t>
            </a:r>
            <a:r>
              <a:rPr lang="ru" sz="1400">
                <a:solidFill>
                  <a:srgbClr val="333333"/>
                </a:solidFill>
                <a:highlight>
                  <a:srgbClr val="FFFFFF"/>
                </a:highlight>
              </a:rPr>
              <a:t> is nothing but a storage area in </a:t>
            </a:r>
            <a:r>
              <a:rPr lang="ru" sz="1400">
                <a:solidFill>
                  <a:srgbClr val="008000"/>
                </a:solidFill>
                <a:highlight>
                  <a:srgbClr val="FFFFFF"/>
                </a:highlight>
                <a:uFill>
                  <a:noFill/>
                </a:uFill>
                <a:hlinkClick r:id="rId3">
                  <a:extLst>
                    <a:ext uri="{A12FA001-AC4F-418D-AE19-62706E023703}">
                      <ahyp:hlinkClr val="tx"/>
                    </a:ext>
                  </a:extLst>
                </a:hlinkClick>
              </a:rPr>
              <a:t>Java heap</a:t>
            </a:r>
            <a:r>
              <a:rPr lang="ru" sz="1400">
                <a:solidFill>
                  <a:srgbClr val="333333"/>
                </a:solidFill>
                <a:highlight>
                  <a:srgbClr val="FFFFFF"/>
                </a:highlight>
              </a:rPr>
              <a:t> where string literals stores. It is also known as </a:t>
            </a:r>
            <a:r>
              <a:rPr b="1" lang="ru" sz="1400">
                <a:solidFill>
                  <a:srgbClr val="333333"/>
                </a:solidFill>
                <a:highlight>
                  <a:srgbClr val="FFFFFF"/>
                </a:highlight>
              </a:rPr>
              <a:t>String Intern Pool</a:t>
            </a:r>
            <a:r>
              <a:rPr lang="ru" sz="1400">
                <a:solidFill>
                  <a:srgbClr val="333333"/>
                </a:solidFill>
                <a:highlight>
                  <a:srgbClr val="FFFFFF"/>
                </a:highlight>
              </a:rPr>
              <a:t> or </a:t>
            </a:r>
            <a:r>
              <a:rPr b="1" lang="ru" sz="1400">
                <a:solidFill>
                  <a:srgbClr val="333333"/>
                </a:solidFill>
                <a:highlight>
                  <a:srgbClr val="FFFFFF"/>
                </a:highlight>
              </a:rPr>
              <a:t>String Constant Pool</a:t>
            </a:r>
            <a:r>
              <a:rPr lang="ru" sz="1400">
                <a:solidFill>
                  <a:srgbClr val="333333"/>
                </a:solidFill>
                <a:highlight>
                  <a:srgbClr val="FFFFFF"/>
                </a:highlight>
              </a:rPr>
              <a:t>. It is just like object allocation. By default, it is empty and privately maintained by the </a:t>
            </a:r>
            <a:r>
              <a:rPr b="1" lang="ru" sz="1400">
                <a:solidFill>
                  <a:srgbClr val="008000"/>
                </a:solidFill>
                <a:highlight>
                  <a:srgbClr val="FFFFFF"/>
                </a:highlight>
                <a:uFill>
                  <a:noFill/>
                </a:uFill>
                <a:hlinkClick r:id="rId4">
                  <a:extLst>
                    <a:ext uri="{A12FA001-AC4F-418D-AE19-62706E023703}">
                      <ahyp:hlinkClr val="tx"/>
                    </a:ext>
                  </a:extLst>
                </a:hlinkClick>
              </a:rPr>
              <a:t>Java String</a:t>
            </a:r>
            <a:r>
              <a:rPr lang="ru" sz="1400">
                <a:solidFill>
                  <a:srgbClr val="333333"/>
                </a:solidFill>
                <a:highlight>
                  <a:srgbClr val="FFFFFF"/>
                </a:highlight>
              </a:rPr>
              <a:t> class. </a:t>
            </a:r>
            <a:endParaRPr sz="1400">
              <a:solidFill>
                <a:srgbClr val="333333"/>
              </a:solidFill>
              <a:highlight>
                <a:srgbClr val="FFFFFF"/>
              </a:highlight>
            </a:endParaRPr>
          </a:p>
          <a:p>
            <a:pPr indent="-317500" lvl="0" marL="457200" rtl="0" algn="l">
              <a:spcBef>
                <a:spcPts val="0"/>
              </a:spcBef>
              <a:spcAft>
                <a:spcPts val="0"/>
              </a:spcAft>
              <a:buSzPts val="1400"/>
              <a:buChar char="●"/>
            </a:pPr>
            <a:r>
              <a:rPr lang="ru" sz="1400">
                <a:solidFill>
                  <a:srgbClr val="333333"/>
                </a:solidFill>
                <a:highlight>
                  <a:srgbClr val="FFFFFF"/>
                </a:highlight>
              </a:rPr>
              <a:t>Whenever we create a string the string object occupies some space in the heap memory. Creating a number of strings may increase the cost and memory too which may reduce the performance also.</a:t>
            </a:r>
            <a:endParaRPr sz="1400"/>
          </a:p>
        </p:txBody>
      </p:sp>
      <p:sp>
        <p:nvSpPr>
          <p:cNvPr id="369" name="Google Shape;369;p25"/>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What is String pool ? (1/n)</a:t>
            </a:r>
            <a:endParaRPr sz="2000">
              <a:solidFill>
                <a:srgbClr val="0B5394"/>
              </a:solidFill>
              <a:latin typeface="Nunito"/>
              <a:ea typeface="Nunito"/>
              <a:cs typeface="Nunito"/>
              <a:sym typeface="Nunito"/>
            </a:endParaRPr>
          </a:p>
        </p:txBody>
      </p:sp>
      <p:pic>
        <p:nvPicPr>
          <p:cNvPr id="370" name="Google Shape;370;p25"/>
          <p:cNvPicPr preferRelativeResize="0"/>
          <p:nvPr/>
        </p:nvPicPr>
        <p:blipFill>
          <a:blip r:embed="rId5">
            <a:alphaModFix/>
          </a:blip>
          <a:stretch>
            <a:fillRect/>
          </a:stretch>
        </p:blipFill>
        <p:spPr>
          <a:xfrm>
            <a:off x="3031525" y="2917100"/>
            <a:ext cx="3417551" cy="2001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idx="1" type="body"/>
          </p:nvPr>
        </p:nvSpPr>
        <p:spPr>
          <a:xfrm>
            <a:off x="1121950" y="1350000"/>
            <a:ext cx="73947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333333"/>
              </a:buClr>
              <a:buSzPts val="1400"/>
              <a:buChar char="●"/>
            </a:pPr>
            <a:r>
              <a:rPr lang="ru" sz="1400">
                <a:solidFill>
                  <a:srgbClr val="333333"/>
                </a:solidFill>
                <a:highlight>
                  <a:srgbClr val="FFFFFF"/>
                </a:highlight>
              </a:rPr>
              <a:t>The JVM performs some steps during the initialization of string literals that increase the performance and decrease the memory load. To decrease the number of String objects created in the JVM the String class keeps a pool of strings.</a:t>
            </a:r>
            <a:endParaRPr sz="1400">
              <a:solidFill>
                <a:srgbClr val="333333"/>
              </a:solidFill>
              <a:highlight>
                <a:srgbClr val="FFFFFF"/>
              </a:highlight>
            </a:endParaRPr>
          </a:p>
          <a:p>
            <a:pPr indent="-330200" lvl="0" marL="457200" rtl="0" algn="l">
              <a:spcBef>
                <a:spcPts val="0"/>
              </a:spcBef>
              <a:spcAft>
                <a:spcPts val="0"/>
              </a:spcAft>
              <a:buClr>
                <a:srgbClr val="333333"/>
              </a:buClr>
              <a:buSzPts val="1600"/>
              <a:buChar char="●"/>
            </a:pPr>
            <a:r>
              <a:rPr lang="ru" sz="1400">
                <a:solidFill>
                  <a:srgbClr val="333333"/>
                </a:solidFill>
                <a:highlight>
                  <a:srgbClr val="FFFFFF"/>
                </a:highlight>
              </a:rPr>
              <a:t>When we create a string literal, the JVM first check that literal in the String pool. If the literal is already present in the pool, it returns a reference to the pooled instance. If the literal is not present in the pool, a new String object takes place in the String pool.</a:t>
            </a:r>
            <a:endParaRPr sz="1400">
              <a:solidFill>
                <a:srgbClr val="333333"/>
              </a:solidFill>
              <a:highlight>
                <a:srgbClr val="FFFFFF"/>
              </a:highlight>
            </a:endParaRPr>
          </a:p>
          <a:p>
            <a:pPr indent="0" lvl="0" marL="0" rtl="0" algn="l">
              <a:spcBef>
                <a:spcPts val="1200"/>
              </a:spcBef>
              <a:spcAft>
                <a:spcPts val="1200"/>
              </a:spcAft>
              <a:buNone/>
            </a:pPr>
            <a:r>
              <a:t/>
            </a:r>
            <a:endParaRPr sz="1400">
              <a:solidFill>
                <a:srgbClr val="333333"/>
              </a:solidFill>
              <a:highlight>
                <a:srgbClr val="FFFFFF"/>
              </a:highlight>
            </a:endParaRPr>
          </a:p>
        </p:txBody>
      </p:sp>
      <p:sp>
        <p:nvSpPr>
          <p:cNvPr id="376" name="Google Shape;376;p26"/>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What is String pool ? (2/n)</a:t>
            </a:r>
            <a:endParaRPr sz="2000">
              <a:solidFill>
                <a:srgbClr val="0B5394"/>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idx="1" type="body"/>
          </p:nvPr>
        </p:nvSpPr>
        <p:spPr>
          <a:xfrm>
            <a:off x="1135050" y="1350000"/>
            <a:ext cx="73815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333333"/>
              </a:buClr>
              <a:buSzPts val="1400"/>
              <a:buChar char="●"/>
            </a:pPr>
            <a:r>
              <a:rPr lang="ru" sz="1400">
                <a:solidFill>
                  <a:srgbClr val="333333"/>
                </a:solidFill>
                <a:highlight>
                  <a:srgbClr val="FFFFFF"/>
                </a:highlight>
              </a:rPr>
              <a:t>There are two ways to create a string in Java:</a:t>
            </a:r>
            <a:endParaRPr sz="1400">
              <a:solidFill>
                <a:srgbClr val="333333"/>
              </a:solidFill>
              <a:highlight>
                <a:srgbClr val="FFFFFF"/>
              </a:highlight>
            </a:endParaRPr>
          </a:p>
          <a:p>
            <a:pPr indent="-317500" lvl="0" marL="457200" rtl="0" algn="just">
              <a:lnSpc>
                <a:spcPct val="130000"/>
              </a:lnSpc>
              <a:spcBef>
                <a:spcPts val="0"/>
              </a:spcBef>
              <a:spcAft>
                <a:spcPts val="0"/>
              </a:spcAft>
              <a:buClr>
                <a:srgbClr val="333333"/>
              </a:buClr>
              <a:buSzPts val="1400"/>
              <a:buChar char="●"/>
            </a:pPr>
            <a:r>
              <a:rPr lang="ru" sz="1400">
                <a:solidFill>
                  <a:srgbClr val="333333"/>
                </a:solidFill>
                <a:highlight>
                  <a:srgbClr val="FFFFFF"/>
                </a:highlight>
              </a:rPr>
              <a:t>Using String Literal.</a:t>
            </a:r>
            <a:endParaRPr sz="1400">
              <a:solidFill>
                <a:srgbClr val="333333"/>
              </a:solidFill>
              <a:highlight>
                <a:srgbClr val="FFFFFF"/>
              </a:highlight>
            </a:endParaRPr>
          </a:p>
          <a:p>
            <a:pPr indent="0" lvl="0" marL="0" rtl="0" algn="just">
              <a:lnSpc>
                <a:spcPct val="130000"/>
              </a:lnSpc>
              <a:spcBef>
                <a:spcPts val="1400"/>
              </a:spcBef>
              <a:spcAft>
                <a:spcPts val="0"/>
              </a:spcAft>
              <a:buNone/>
            </a:pPr>
            <a:r>
              <a:t/>
            </a:r>
            <a:endParaRPr sz="1400">
              <a:solidFill>
                <a:srgbClr val="333333"/>
              </a:solidFill>
              <a:highlight>
                <a:srgbClr val="FFFFFF"/>
              </a:highlight>
            </a:endParaRPr>
          </a:p>
          <a:p>
            <a:pPr indent="0" lvl="0" marL="0" rtl="0" algn="just">
              <a:lnSpc>
                <a:spcPct val="130000"/>
              </a:lnSpc>
              <a:spcBef>
                <a:spcPts val="1400"/>
              </a:spcBef>
              <a:spcAft>
                <a:spcPts val="0"/>
              </a:spcAft>
              <a:buNone/>
            </a:pPr>
            <a:r>
              <a:t/>
            </a:r>
            <a:endParaRPr sz="1400">
              <a:solidFill>
                <a:srgbClr val="333333"/>
              </a:solidFill>
              <a:highlight>
                <a:srgbClr val="FFFFFF"/>
              </a:highlight>
            </a:endParaRPr>
          </a:p>
          <a:p>
            <a:pPr indent="0" lvl="0" marL="0" rtl="0" algn="just">
              <a:lnSpc>
                <a:spcPct val="130000"/>
              </a:lnSpc>
              <a:spcBef>
                <a:spcPts val="1400"/>
              </a:spcBef>
              <a:spcAft>
                <a:spcPts val="0"/>
              </a:spcAft>
              <a:buNone/>
            </a:pPr>
            <a:r>
              <a:t/>
            </a:r>
            <a:endParaRPr sz="1400">
              <a:solidFill>
                <a:srgbClr val="333333"/>
              </a:solidFill>
              <a:highlight>
                <a:srgbClr val="FFFFFF"/>
              </a:highlight>
            </a:endParaRPr>
          </a:p>
          <a:p>
            <a:pPr indent="-317500" lvl="0" marL="457200" rtl="0" algn="just">
              <a:lnSpc>
                <a:spcPct val="130000"/>
              </a:lnSpc>
              <a:spcBef>
                <a:spcPts val="1400"/>
              </a:spcBef>
              <a:spcAft>
                <a:spcPts val="0"/>
              </a:spcAft>
              <a:buClr>
                <a:srgbClr val="333333"/>
              </a:buClr>
              <a:buSzPts val="1400"/>
              <a:buChar char="●"/>
            </a:pPr>
            <a:r>
              <a:rPr lang="ru" sz="1400">
                <a:solidFill>
                  <a:srgbClr val="333333"/>
                </a:solidFill>
                <a:highlight>
                  <a:srgbClr val="FFFFFF"/>
                </a:highlight>
              </a:rPr>
              <a:t>Using new Keyword.</a:t>
            </a:r>
            <a:endParaRPr sz="1400">
              <a:solidFill>
                <a:srgbClr val="333333"/>
              </a:solidFill>
              <a:highlight>
                <a:srgbClr val="FFFFFF"/>
              </a:highlight>
            </a:endParaRPr>
          </a:p>
        </p:txBody>
      </p:sp>
      <p:sp>
        <p:nvSpPr>
          <p:cNvPr id="382" name="Google Shape;382;p27"/>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What is String pool ? (3/n)</a:t>
            </a:r>
            <a:endParaRPr sz="2000">
              <a:solidFill>
                <a:srgbClr val="0B5394"/>
              </a:solidFill>
              <a:latin typeface="Nunito"/>
              <a:ea typeface="Nunito"/>
              <a:cs typeface="Nunito"/>
              <a:sym typeface="Nunito"/>
            </a:endParaRPr>
          </a:p>
        </p:txBody>
      </p:sp>
      <p:sp>
        <p:nvSpPr>
          <p:cNvPr id="383" name="Google Shape;383;p27"/>
          <p:cNvSpPr/>
          <p:nvPr/>
        </p:nvSpPr>
        <p:spPr>
          <a:xfrm>
            <a:off x="1916075" y="2025350"/>
            <a:ext cx="3336600" cy="1137600"/>
          </a:xfrm>
          <a:prstGeom prst="snip1Rect">
            <a:avLst>
              <a:gd fmla="val 16667" name="adj"/>
            </a:avLst>
          </a:prstGeom>
          <a:solidFill>
            <a:schemeClr val="lt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84" name="Google Shape;384;p27"/>
          <p:cNvSpPr txBox="1"/>
          <p:nvPr/>
        </p:nvSpPr>
        <p:spPr>
          <a:xfrm>
            <a:off x="2338600" y="2020650"/>
            <a:ext cx="3000000" cy="110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ru" sz="1200">
                <a:solidFill>
                  <a:srgbClr val="333333"/>
                </a:solidFill>
                <a:highlight>
                  <a:srgbClr val="FFFFFF"/>
                </a:highlight>
                <a:latin typeface="Roboto"/>
                <a:ea typeface="Roboto"/>
                <a:cs typeface="Roboto"/>
                <a:sym typeface="Roboto"/>
              </a:rPr>
              <a:t>String str1 = "Python";</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ru" sz="1200">
                <a:solidFill>
                  <a:srgbClr val="333333"/>
                </a:solidFill>
                <a:highlight>
                  <a:srgbClr val="FFFFFF"/>
                </a:highlight>
                <a:latin typeface="Roboto"/>
                <a:ea typeface="Roboto"/>
                <a:cs typeface="Roboto"/>
                <a:sym typeface="Roboto"/>
              </a:rPr>
              <a:t>String str2 = "Data Science";</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1200"/>
              </a:spcAft>
              <a:buNone/>
            </a:pPr>
            <a:r>
              <a:rPr lang="ru" sz="1200">
                <a:solidFill>
                  <a:srgbClr val="333333"/>
                </a:solidFill>
                <a:highlight>
                  <a:srgbClr val="FFFFFF"/>
                </a:highlight>
                <a:latin typeface="Roboto"/>
                <a:ea typeface="Roboto"/>
                <a:cs typeface="Roboto"/>
                <a:sym typeface="Roboto"/>
              </a:rPr>
              <a:t>String str3 = "Python";</a:t>
            </a:r>
            <a:endParaRPr sz="1200">
              <a:solidFill>
                <a:srgbClr val="333333"/>
              </a:solidFill>
              <a:highlight>
                <a:srgbClr val="FFFFFF"/>
              </a:highlight>
              <a:latin typeface="Roboto"/>
              <a:ea typeface="Roboto"/>
              <a:cs typeface="Roboto"/>
              <a:sym typeface="Roboto"/>
            </a:endParaRPr>
          </a:p>
        </p:txBody>
      </p:sp>
      <p:sp>
        <p:nvSpPr>
          <p:cNvPr id="385" name="Google Shape;385;p27"/>
          <p:cNvSpPr/>
          <p:nvPr/>
        </p:nvSpPr>
        <p:spPr>
          <a:xfrm>
            <a:off x="1925800" y="3838300"/>
            <a:ext cx="3336600" cy="1137600"/>
          </a:xfrm>
          <a:prstGeom prst="snip1Rect">
            <a:avLst>
              <a:gd fmla="val 16667" name="adj"/>
            </a:avLst>
          </a:prstGeom>
          <a:solidFill>
            <a:schemeClr val="lt1"/>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86" name="Google Shape;386;p27"/>
          <p:cNvSpPr txBox="1"/>
          <p:nvPr/>
        </p:nvSpPr>
        <p:spPr>
          <a:xfrm>
            <a:off x="2338600" y="3839425"/>
            <a:ext cx="3000000" cy="110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ru" sz="1200">
                <a:solidFill>
                  <a:srgbClr val="333333"/>
                </a:solidFill>
                <a:highlight>
                  <a:srgbClr val="FFFFFF"/>
                </a:highlight>
                <a:latin typeface="Roboto"/>
                <a:ea typeface="Roboto"/>
                <a:cs typeface="Roboto"/>
                <a:sym typeface="Roboto"/>
              </a:rPr>
              <a:t>String str1 = new String ("Java");</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ru" sz="1200">
                <a:solidFill>
                  <a:srgbClr val="333333"/>
                </a:solidFill>
                <a:highlight>
                  <a:srgbClr val="FFFFFF"/>
                </a:highlight>
                <a:latin typeface="Roboto"/>
                <a:ea typeface="Roboto"/>
                <a:cs typeface="Roboto"/>
                <a:sym typeface="Roboto"/>
              </a:rPr>
              <a:t>String str2 = new String ("C++");</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1200"/>
              </a:spcAft>
              <a:buNone/>
            </a:pPr>
            <a:r>
              <a:rPr lang="ru" sz="1200">
                <a:solidFill>
                  <a:srgbClr val="333333"/>
                </a:solidFill>
                <a:highlight>
                  <a:srgbClr val="FFFFFF"/>
                </a:highlight>
                <a:latin typeface="Roboto"/>
                <a:ea typeface="Roboto"/>
                <a:cs typeface="Roboto"/>
                <a:sym typeface="Roboto"/>
              </a:rPr>
              <a:t>String str3 = new String ("Data Science");</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txBox="1"/>
          <p:nvPr>
            <p:ph idx="1" type="body"/>
          </p:nvPr>
        </p:nvSpPr>
        <p:spPr>
          <a:xfrm>
            <a:off x="1121950" y="1350000"/>
            <a:ext cx="7394700" cy="35100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rgbClr val="333333"/>
              </a:buClr>
              <a:buSzPts val="1400"/>
              <a:buChar char="●"/>
            </a:pPr>
            <a:r>
              <a:rPr lang="ru" sz="1400">
                <a:solidFill>
                  <a:srgbClr val="333333"/>
                </a:solidFill>
                <a:highlight>
                  <a:srgbClr val="FFFFFF"/>
                </a:highlight>
              </a:rPr>
              <a:t>Let's understand what is the difference between them. Let's compare the string literals' references.</a:t>
            </a:r>
            <a:endParaRPr sz="1400">
              <a:solidFill>
                <a:srgbClr val="333333"/>
              </a:solidFill>
              <a:highlight>
                <a:srgbClr val="FFFFFF"/>
              </a:highlight>
            </a:endParaRPr>
          </a:p>
          <a:p>
            <a:pPr indent="-317500" lvl="0" marL="457200" rtl="0" algn="just">
              <a:spcBef>
                <a:spcPts val="0"/>
              </a:spcBef>
              <a:spcAft>
                <a:spcPts val="0"/>
              </a:spcAft>
              <a:buClr>
                <a:srgbClr val="333333"/>
              </a:buClr>
              <a:buSzPts val="1400"/>
              <a:buChar char="●"/>
            </a:pPr>
            <a:r>
              <a:rPr lang="ru" sz="1400">
                <a:solidFill>
                  <a:srgbClr val="333333"/>
                </a:solidFill>
                <a:highlight>
                  <a:srgbClr val="FFFFFF"/>
                </a:highlight>
              </a:rPr>
              <a:t>s1==s3    //true</a:t>
            </a:r>
            <a:endParaRPr sz="1400">
              <a:solidFill>
                <a:srgbClr val="333333"/>
              </a:solidFill>
              <a:highlight>
                <a:srgbClr val="FFFFFF"/>
              </a:highlight>
            </a:endParaRPr>
          </a:p>
          <a:p>
            <a:pPr indent="-317500" lvl="0" marL="457200" rtl="0" algn="just">
              <a:spcBef>
                <a:spcPts val="0"/>
              </a:spcBef>
              <a:spcAft>
                <a:spcPts val="0"/>
              </a:spcAft>
              <a:buClr>
                <a:srgbClr val="333333"/>
              </a:buClr>
              <a:buSzPts val="1400"/>
              <a:buChar char="●"/>
            </a:pPr>
            <a:r>
              <a:rPr lang="ru" sz="1400">
                <a:solidFill>
                  <a:srgbClr val="333333"/>
                </a:solidFill>
                <a:highlight>
                  <a:srgbClr val="FFFFFF"/>
                </a:highlight>
              </a:rPr>
              <a:t>s2==s3    //false</a:t>
            </a:r>
            <a:endParaRPr sz="1400"/>
          </a:p>
        </p:txBody>
      </p:sp>
      <p:sp>
        <p:nvSpPr>
          <p:cNvPr id="392" name="Google Shape;392;p28"/>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What is String pool ? (4/n)</a:t>
            </a:r>
            <a:endParaRPr sz="2000">
              <a:solidFill>
                <a:srgbClr val="0B5394"/>
              </a:solidFill>
              <a:latin typeface="Nunito"/>
              <a:ea typeface="Nunito"/>
              <a:cs typeface="Nunito"/>
              <a:sym typeface="Nunito"/>
            </a:endParaRPr>
          </a:p>
        </p:txBody>
      </p:sp>
      <p:pic>
        <p:nvPicPr>
          <p:cNvPr id="393" name="Google Shape;393;p28"/>
          <p:cNvPicPr preferRelativeResize="0"/>
          <p:nvPr/>
        </p:nvPicPr>
        <p:blipFill>
          <a:blip r:embed="rId3">
            <a:alphaModFix/>
          </a:blip>
          <a:stretch>
            <a:fillRect/>
          </a:stretch>
        </p:blipFill>
        <p:spPr>
          <a:xfrm>
            <a:off x="2379775" y="2503250"/>
            <a:ext cx="4162525" cy="222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ph idx="1" type="body"/>
          </p:nvPr>
        </p:nvSpPr>
        <p:spPr>
          <a:xfrm flipH="1">
            <a:off x="1135050" y="1350000"/>
            <a:ext cx="7210500" cy="3510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ru" sz="1400"/>
              <a:t>Cool things you can do with parameters and return types.</a:t>
            </a:r>
            <a:endParaRPr b="1" sz="1400"/>
          </a:p>
          <a:p>
            <a:pPr indent="-317500" lvl="0" marL="457200" rtl="0" algn="l">
              <a:lnSpc>
                <a:spcPct val="115000"/>
              </a:lnSpc>
              <a:spcBef>
                <a:spcPts val="0"/>
              </a:spcBef>
              <a:spcAft>
                <a:spcPts val="0"/>
              </a:spcAft>
              <a:buSzPts val="1400"/>
              <a:buChar char="●"/>
            </a:pPr>
            <a:r>
              <a:rPr lang="ru" sz="1400"/>
              <a:t>Getters and Setters. If you’re into being all formal about it, you might prefer to call them Accessors and Mutators. But that’s a waste of perfectly good syllables.</a:t>
            </a:r>
            <a:endParaRPr sz="1400"/>
          </a:p>
          <a:p>
            <a:pPr indent="-317500" lvl="0" marL="457200" rtl="0" algn="l">
              <a:lnSpc>
                <a:spcPct val="115000"/>
              </a:lnSpc>
              <a:spcBef>
                <a:spcPts val="0"/>
              </a:spcBef>
              <a:spcAft>
                <a:spcPts val="0"/>
              </a:spcAft>
              <a:buSzPts val="1400"/>
              <a:buChar char="●"/>
            </a:pPr>
            <a:r>
              <a:rPr lang="ru" sz="1400"/>
              <a:t>Besides, Getters and Setters fits the Java naming convention, so that’s what we’ll call them.</a:t>
            </a:r>
            <a:endParaRPr sz="1400"/>
          </a:p>
          <a:p>
            <a:pPr indent="-317500" lvl="0" marL="457200" rtl="0" algn="l">
              <a:lnSpc>
                <a:spcPct val="115000"/>
              </a:lnSpc>
              <a:spcBef>
                <a:spcPts val="0"/>
              </a:spcBef>
              <a:spcAft>
                <a:spcPts val="0"/>
              </a:spcAft>
              <a:buSzPts val="1400"/>
              <a:buChar char="●"/>
            </a:pPr>
            <a:r>
              <a:rPr lang="ru" sz="1400"/>
              <a:t>Getters and Setters let you, well, get and set things.</a:t>
            </a:r>
            <a:endParaRPr sz="1400"/>
          </a:p>
        </p:txBody>
      </p:sp>
      <p:sp>
        <p:nvSpPr>
          <p:cNvPr id="399" name="Google Shape;399;p29"/>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Encapsulation in an object. (1/n)</a:t>
            </a:r>
            <a:endParaRPr sz="2400">
              <a:solidFill>
                <a:srgbClr val="0B5394"/>
              </a:solidFill>
              <a:latin typeface="Nunito"/>
              <a:ea typeface="Nunito"/>
              <a:cs typeface="Nunito"/>
              <a:sym typeface="Nunito"/>
            </a:endParaRPr>
          </a:p>
        </p:txBody>
      </p:sp>
      <p:pic>
        <p:nvPicPr>
          <p:cNvPr id="400" name="Google Shape;400;p29"/>
          <p:cNvPicPr preferRelativeResize="0"/>
          <p:nvPr/>
        </p:nvPicPr>
        <p:blipFill>
          <a:blip r:embed="rId3">
            <a:alphaModFix/>
          </a:blip>
          <a:stretch>
            <a:fillRect/>
          </a:stretch>
        </p:blipFill>
        <p:spPr>
          <a:xfrm>
            <a:off x="5930325" y="2435950"/>
            <a:ext cx="2415225" cy="242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0"/>
          <p:cNvSpPr txBox="1"/>
          <p:nvPr>
            <p:ph idx="1" type="body"/>
          </p:nvPr>
        </p:nvSpPr>
        <p:spPr>
          <a:xfrm>
            <a:off x="1135050" y="1350000"/>
            <a:ext cx="72105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Even though the methods don’t really add new functionality, the cool thing is that you can change your mind later. you can come back and make a method safer, faster, better.</a:t>
            </a:r>
            <a:endParaRPr sz="1400"/>
          </a:p>
        </p:txBody>
      </p:sp>
      <p:sp>
        <p:nvSpPr>
          <p:cNvPr id="406" name="Google Shape;406;p30"/>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Encapsulation in an object. (2/n)</a:t>
            </a:r>
            <a:endParaRPr sz="2400">
              <a:solidFill>
                <a:srgbClr val="0B5394"/>
              </a:solidFill>
              <a:latin typeface="Nunito"/>
              <a:ea typeface="Nunito"/>
              <a:cs typeface="Nunito"/>
              <a:sym typeface="Nunito"/>
            </a:endParaRPr>
          </a:p>
        </p:txBody>
      </p:sp>
      <p:pic>
        <p:nvPicPr>
          <p:cNvPr id="407" name="Google Shape;407;p30"/>
          <p:cNvPicPr preferRelativeResize="0"/>
          <p:nvPr/>
        </p:nvPicPr>
        <p:blipFill>
          <a:blip r:embed="rId3">
            <a:alphaModFix/>
          </a:blip>
          <a:stretch>
            <a:fillRect/>
          </a:stretch>
        </p:blipFill>
        <p:spPr>
          <a:xfrm>
            <a:off x="5303775" y="2034850"/>
            <a:ext cx="3041775" cy="1541175"/>
          </a:xfrm>
          <a:prstGeom prst="rect">
            <a:avLst/>
          </a:prstGeom>
          <a:noFill/>
          <a:ln>
            <a:noFill/>
          </a:ln>
        </p:spPr>
      </p:pic>
      <p:pic>
        <p:nvPicPr>
          <p:cNvPr id="408" name="Google Shape;408;p30"/>
          <p:cNvPicPr preferRelativeResize="0"/>
          <p:nvPr/>
        </p:nvPicPr>
        <p:blipFill>
          <a:blip r:embed="rId4">
            <a:alphaModFix/>
          </a:blip>
          <a:stretch>
            <a:fillRect/>
          </a:stretch>
        </p:blipFill>
        <p:spPr>
          <a:xfrm>
            <a:off x="2834924" y="2616624"/>
            <a:ext cx="2123925" cy="224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1"/>
          <p:cNvSpPr txBox="1"/>
          <p:nvPr>
            <p:ph idx="1" type="body"/>
          </p:nvPr>
        </p:nvSpPr>
        <p:spPr>
          <a:xfrm>
            <a:off x="1135050" y="1350000"/>
            <a:ext cx="72105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Just like any other object. The only difference is how you get to them. In other words, how you get the remote control. Let’s try calling methods on Dog objects in an array. </a:t>
            </a:r>
            <a:endParaRPr sz="1400"/>
          </a:p>
        </p:txBody>
      </p:sp>
      <p:sp>
        <p:nvSpPr>
          <p:cNvPr id="414" name="Google Shape;414;p31"/>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How do objects in an array behave ? (1/n)</a:t>
            </a:r>
            <a:endParaRPr sz="2400">
              <a:solidFill>
                <a:srgbClr val="0B5394"/>
              </a:solidFill>
              <a:latin typeface="Nunito"/>
              <a:ea typeface="Nunito"/>
              <a:cs typeface="Nunito"/>
              <a:sym typeface="Nunito"/>
            </a:endParaRPr>
          </a:p>
        </p:txBody>
      </p:sp>
      <p:pic>
        <p:nvPicPr>
          <p:cNvPr id="415" name="Google Shape;415;p31"/>
          <p:cNvPicPr preferRelativeResize="0"/>
          <p:nvPr/>
        </p:nvPicPr>
        <p:blipFill>
          <a:blip r:embed="rId3">
            <a:alphaModFix/>
          </a:blip>
          <a:stretch>
            <a:fillRect/>
          </a:stretch>
        </p:blipFill>
        <p:spPr>
          <a:xfrm>
            <a:off x="1944525" y="2651873"/>
            <a:ext cx="5110950" cy="18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123675" y="810000"/>
            <a:ext cx="67956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0B5394"/>
                </a:solidFill>
                <a:latin typeface="Nunito"/>
                <a:ea typeface="Nunito"/>
                <a:cs typeface="Nunito"/>
                <a:sym typeface="Nunito"/>
              </a:rPr>
              <a:t>CONTENT</a:t>
            </a:r>
            <a:endParaRPr sz="2400">
              <a:solidFill>
                <a:srgbClr val="0B5394"/>
              </a:solidFill>
              <a:latin typeface="Nunito"/>
              <a:ea typeface="Nunito"/>
              <a:cs typeface="Nunito"/>
              <a:sym typeface="Nunito"/>
            </a:endParaRPr>
          </a:p>
        </p:txBody>
      </p:sp>
      <p:sp>
        <p:nvSpPr>
          <p:cNvPr id="285" name="Google Shape;285;p14"/>
          <p:cNvSpPr txBox="1"/>
          <p:nvPr>
            <p:ph idx="1" type="body"/>
          </p:nvPr>
        </p:nvSpPr>
        <p:spPr>
          <a:xfrm>
            <a:off x="1123675" y="1350000"/>
            <a:ext cx="72105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ru" sz="1400"/>
              <a:t>What is</a:t>
            </a:r>
            <a:r>
              <a:rPr lang="ru" sz="1400"/>
              <a:t> </a:t>
            </a:r>
            <a:r>
              <a:rPr b="1" lang="ru" sz="1400"/>
              <a:t>Object Behave</a:t>
            </a:r>
            <a:r>
              <a:rPr b="1" lang="ru" sz="1400"/>
              <a:t> </a:t>
            </a:r>
            <a:r>
              <a:rPr lang="ru" sz="1400"/>
              <a:t>?</a:t>
            </a:r>
            <a:endParaRPr sz="1400"/>
          </a:p>
          <a:p>
            <a:pPr indent="-317500" lvl="0" marL="457200" rtl="0" algn="l">
              <a:spcBef>
                <a:spcPts val="0"/>
              </a:spcBef>
              <a:spcAft>
                <a:spcPts val="0"/>
              </a:spcAft>
              <a:buSzPts val="1400"/>
              <a:buAutoNum type="arabicPeriod"/>
            </a:pPr>
            <a:r>
              <a:rPr lang="ru" sz="1400"/>
              <a:t>You can send and return objects to a method.</a:t>
            </a:r>
            <a:endParaRPr sz="1400"/>
          </a:p>
          <a:p>
            <a:pPr indent="-317500" lvl="0" marL="457200" rtl="0" algn="l">
              <a:spcBef>
                <a:spcPts val="0"/>
              </a:spcBef>
              <a:spcAft>
                <a:spcPts val="0"/>
              </a:spcAft>
              <a:buSzPts val="1400"/>
              <a:buAutoNum type="arabicPeriod"/>
            </a:pPr>
            <a:r>
              <a:rPr lang="ru" sz="1400"/>
              <a:t>You can send more than one thing to a method.</a:t>
            </a:r>
            <a:endParaRPr sz="1400"/>
          </a:p>
          <a:p>
            <a:pPr indent="-317500" lvl="0" marL="457200" rtl="0" algn="l">
              <a:spcBef>
                <a:spcPts val="0"/>
              </a:spcBef>
              <a:spcAft>
                <a:spcPts val="0"/>
              </a:spcAft>
              <a:buSzPts val="1400"/>
              <a:buAutoNum type="arabicPeriod"/>
            </a:pPr>
            <a:r>
              <a:rPr lang="ru" sz="1400"/>
              <a:t>What is String pool ?</a:t>
            </a:r>
            <a:endParaRPr sz="1400"/>
          </a:p>
          <a:p>
            <a:pPr indent="-317500" lvl="0" marL="457200" rtl="0" algn="l">
              <a:spcBef>
                <a:spcPts val="0"/>
              </a:spcBef>
              <a:spcAft>
                <a:spcPts val="0"/>
              </a:spcAft>
              <a:buSzPts val="1400"/>
              <a:buAutoNum type="arabicPeriod"/>
            </a:pPr>
            <a:r>
              <a:rPr lang="ru" sz="1400"/>
              <a:t>Encapsulation in an object.</a:t>
            </a:r>
            <a:endParaRPr sz="1400"/>
          </a:p>
          <a:p>
            <a:pPr indent="-317500" lvl="0" marL="457200" rtl="0" algn="l">
              <a:spcBef>
                <a:spcPts val="0"/>
              </a:spcBef>
              <a:spcAft>
                <a:spcPts val="0"/>
              </a:spcAft>
              <a:buSzPts val="1400"/>
              <a:buAutoNum type="arabicPeriod"/>
            </a:pPr>
            <a:r>
              <a:rPr lang="ru" sz="1400"/>
              <a:t>How do objects in an array behave ?</a:t>
            </a:r>
            <a:endParaRPr sz="1400"/>
          </a:p>
          <a:p>
            <a:pPr indent="0" lvl="0" marL="0" rtl="0" algn="l">
              <a:spcBef>
                <a:spcPts val="1200"/>
              </a:spcBef>
              <a:spcAft>
                <a:spcPts val="12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2"/>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How do objects in an array behave ? (2/n)</a:t>
            </a:r>
            <a:endParaRPr sz="2400">
              <a:solidFill>
                <a:srgbClr val="0B5394"/>
              </a:solidFill>
              <a:latin typeface="Nunito"/>
              <a:ea typeface="Nunito"/>
              <a:cs typeface="Nunito"/>
              <a:sym typeface="Nunito"/>
            </a:endParaRPr>
          </a:p>
        </p:txBody>
      </p:sp>
      <p:pic>
        <p:nvPicPr>
          <p:cNvPr id="421" name="Google Shape;421;p32"/>
          <p:cNvPicPr preferRelativeResize="0"/>
          <p:nvPr/>
        </p:nvPicPr>
        <p:blipFill>
          <a:blip r:embed="rId3">
            <a:alphaModFix/>
          </a:blip>
          <a:stretch>
            <a:fillRect/>
          </a:stretch>
        </p:blipFill>
        <p:spPr>
          <a:xfrm>
            <a:off x="1509713" y="1431000"/>
            <a:ext cx="6124575" cy="342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ph type="title"/>
          </p:nvPr>
        </p:nvSpPr>
        <p:spPr>
          <a:xfrm>
            <a:off x="1123675" y="810000"/>
            <a:ext cx="72219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rPr>
              <a:t>Declaring and initializing instance variables.</a:t>
            </a:r>
            <a:endParaRPr b="0" sz="2420">
              <a:solidFill>
                <a:srgbClr val="0B5394"/>
              </a:solidFill>
            </a:endParaRPr>
          </a:p>
        </p:txBody>
      </p:sp>
      <p:sp>
        <p:nvSpPr>
          <p:cNvPr id="427" name="Google Shape;427;p33"/>
          <p:cNvSpPr/>
          <p:nvPr/>
        </p:nvSpPr>
        <p:spPr>
          <a:xfrm>
            <a:off x="1577600" y="1821350"/>
            <a:ext cx="1362300" cy="582900"/>
          </a:xfrm>
          <a:prstGeom prst="snip2DiagRect">
            <a:avLst>
              <a:gd fmla="val 0"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28" name="Google Shape;428;p33"/>
          <p:cNvSpPr/>
          <p:nvPr/>
        </p:nvSpPr>
        <p:spPr>
          <a:xfrm>
            <a:off x="1617350" y="3511575"/>
            <a:ext cx="2032800" cy="582900"/>
          </a:xfrm>
          <a:prstGeom prst="snip2DiagRect">
            <a:avLst>
              <a:gd fmla="val 0" name="adj1"/>
              <a:gd fmla="val 166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29" name="Google Shape;429;p33"/>
          <p:cNvSpPr txBox="1"/>
          <p:nvPr>
            <p:ph idx="1" type="body"/>
          </p:nvPr>
        </p:nvSpPr>
        <p:spPr>
          <a:xfrm>
            <a:off x="1123675" y="1350000"/>
            <a:ext cx="72219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You already know that a variable declaration needs at least a name and a type: </a:t>
            </a:r>
            <a:endParaRPr sz="1400"/>
          </a:p>
          <a:p>
            <a:pPr indent="0" lvl="0" marL="457200" rtl="0" algn="l">
              <a:spcBef>
                <a:spcPts val="1200"/>
              </a:spcBef>
              <a:spcAft>
                <a:spcPts val="0"/>
              </a:spcAft>
              <a:buNone/>
            </a:pPr>
            <a:r>
              <a:rPr b="1" lang="ru" sz="1400"/>
              <a:t> int size; </a:t>
            </a:r>
            <a:endParaRPr b="1" sz="1400"/>
          </a:p>
          <a:p>
            <a:pPr indent="0" lvl="0" marL="457200" rtl="0" algn="l">
              <a:spcBef>
                <a:spcPts val="0"/>
              </a:spcBef>
              <a:spcAft>
                <a:spcPts val="0"/>
              </a:spcAft>
              <a:buNone/>
            </a:pPr>
            <a:r>
              <a:rPr b="1" lang="ru" sz="1400"/>
              <a:t> String name;</a:t>
            </a:r>
            <a:endParaRPr b="1" sz="1400"/>
          </a:p>
          <a:p>
            <a:pPr indent="0" lvl="0" marL="457200" rtl="0" algn="l">
              <a:spcBef>
                <a:spcPts val="1200"/>
              </a:spcBef>
              <a:spcAft>
                <a:spcPts val="0"/>
              </a:spcAft>
              <a:buNone/>
            </a:pPr>
            <a:r>
              <a:t/>
            </a:r>
            <a:endParaRPr b="1" sz="1400"/>
          </a:p>
          <a:p>
            <a:pPr indent="-317500" lvl="0" marL="457200" rtl="0" algn="l">
              <a:spcBef>
                <a:spcPts val="1200"/>
              </a:spcBef>
              <a:spcAft>
                <a:spcPts val="0"/>
              </a:spcAft>
              <a:buSzPts val="1400"/>
              <a:buChar char="●"/>
            </a:pPr>
            <a:r>
              <a:rPr lang="ru" sz="1400"/>
              <a:t>And you know that you can initialize (assign a value) to the </a:t>
            </a:r>
            <a:endParaRPr sz="1400"/>
          </a:p>
          <a:p>
            <a:pPr indent="457200" lvl="0" marL="0" rtl="0" algn="l">
              <a:spcBef>
                <a:spcPts val="0"/>
              </a:spcBef>
              <a:spcAft>
                <a:spcPts val="0"/>
              </a:spcAft>
              <a:buNone/>
            </a:pPr>
            <a:r>
              <a:rPr lang="ru" sz="1400"/>
              <a:t>variable at the same time:</a:t>
            </a:r>
            <a:endParaRPr sz="1400"/>
          </a:p>
          <a:p>
            <a:pPr indent="457200" lvl="0" marL="0" rtl="0" algn="l">
              <a:spcBef>
                <a:spcPts val="1200"/>
              </a:spcBef>
              <a:spcAft>
                <a:spcPts val="0"/>
              </a:spcAft>
              <a:buNone/>
            </a:pPr>
            <a:r>
              <a:rPr b="1" lang="ru" sz="1400"/>
              <a:t>int size = 420; </a:t>
            </a:r>
            <a:endParaRPr b="1" sz="1400"/>
          </a:p>
          <a:p>
            <a:pPr indent="457200" lvl="0" marL="0" rtl="0" algn="l">
              <a:spcBef>
                <a:spcPts val="0"/>
              </a:spcBef>
              <a:spcAft>
                <a:spcPts val="1200"/>
              </a:spcAft>
              <a:buNone/>
            </a:pPr>
            <a:r>
              <a:rPr b="1" lang="ru" sz="1400"/>
              <a:t>String name = “Donny”; </a:t>
            </a:r>
            <a:endParaRPr b="1" sz="1400"/>
          </a:p>
        </p:txBody>
      </p:sp>
      <p:pic>
        <p:nvPicPr>
          <p:cNvPr id="430" name="Google Shape;430;p33"/>
          <p:cNvPicPr preferRelativeResize="0"/>
          <p:nvPr/>
        </p:nvPicPr>
        <p:blipFill>
          <a:blip r:embed="rId3">
            <a:alphaModFix/>
          </a:blip>
          <a:stretch>
            <a:fillRect/>
          </a:stretch>
        </p:blipFill>
        <p:spPr>
          <a:xfrm>
            <a:off x="6542298" y="1714225"/>
            <a:ext cx="1803275" cy="314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4"/>
          <p:cNvSpPr txBox="1"/>
          <p:nvPr>
            <p:ph type="title"/>
          </p:nvPr>
        </p:nvSpPr>
        <p:spPr>
          <a:xfrm>
            <a:off x="1123675" y="810000"/>
            <a:ext cx="75825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ru" sz="2420">
                <a:solidFill>
                  <a:srgbClr val="0B5394"/>
                </a:solidFill>
              </a:rPr>
              <a:t>The difference between instance and local variables.</a:t>
            </a:r>
            <a:endParaRPr b="0" sz="2420">
              <a:solidFill>
                <a:srgbClr val="0B5394"/>
              </a:solidFill>
            </a:endParaRPr>
          </a:p>
        </p:txBody>
      </p:sp>
      <p:pic>
        <p:nvPicPr>
          <p:cNvPr id="436" name="Google Shape;436;p34"/>
          <p:cNvPicPr preferRelativeResize="0"/>
          <p:nvPr/>
        </p:nvPicPr>
        <p:blipFill>
          <a:blip r:embed="rId3">
            <a:alphaModFix/>
          </a:blip>
          <a:stretch>
            <a:fillRect/>
          </a:stretch>
        </p:blipFill>
        <p:spPr>
          <a:xfrm>
            <a:off x="1250850" y="1476400"/>
            <a:ext cx="2503275" cy="1080775"/>
          </a:xfrm>
          <a:prstGeom prst="rect">
            <a:avLst/>
          </a:prstGeom>
          <a:noFill/>
          <a:ln>
            <a:noFill/>
          </a:ln>
        </p:spPr>
      </p:pic>
      <p:pic>
        <p:nvPicPr>
          <p:cNvPr id="437" name="Google Shape;437;p34"/>
          <p:cNvPicPr preferRelativeResize="0"/>
          <p:nvPr/>
        </p:nvPicPr>
        <p:blipFill>
          <a:blip r:embed="rId4">
            <a:alphaModFix/>
          </a:blip>
          <a:stretch>
            <a:fillRect/>
          </a:stretch>
        </p:blipFill>
        <p:spPr>
          <a:xfrm>
            <a:off x="3467963" y="2191900"/>
            <a:ext cx="2441175" cy="1383325"/>
          </a:xfrm>
          <a:prstGeom prst="rect">
            <a:avLst/>
          </a:prstGeom>
          <a:noFill/>
          <a:ln>
            <a:noFill/>
          </a:ln>
        </p:spPr>
      </p:pic>
      <p:pic>
        <p:nvPicPr>
          <p:cNvPr id="438" name="Google Shape;438;p34"/>
          <p:cNvPicPr preferRelativeResize="0"/>
          <p:nvPr/>
        </p:nvPicPr>
        <p:blipFill>
          <a:blip r:embed="rId5">
            <a:alphaModFix/>
          </a:blip>
          <a:stretch>
            <a:fillRect/>
          </a:stretch>
        </p:blipFill>
        <p:spPr>
          <a:xfrm>
            <a:off x="1513200" y="3640800"/>
            <a:ext cx="3029325" cy="1080775"/>
          </a:xfrm>
          <a:prstGeom prst="rect">
            <a:avLst/>
          </a:prstGeom>
          <a:noFill/>
          <a:ln>
            <a:noFill/>
          </a:ln>
        </p:spPr>
      </p:pic>
      <p:sp>
        <p:nvSpPr>
          <p:cNvPr id="439" name="Google Shape;439;p34"/>
          <p:cNvSpPr/>
          <p:nvPr/>
        </p:nvSpPr>
        <p:spPr>
          <a:xfrm>
            <a:off x="5974025" y="3227425"/>
            <a:ext cx="2156400" cy="13833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0" name="Google Shape;440;p34"/>
          <p:cNvSpPr txBox="1"/>
          <p:nvPr/>
        </p:nvSpPr>
        <p:spPr>
          <a:xfrm>
            <a:off x="5985850" y="3205550"/>
            <a:ext cx="2042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Local variables do </a:t>
            </a:r>
            <a:r>
              <a:rPr b="1" lang="ru"/>
              <a:t>NOT </a:t>
            </a:r>
            <a:r>
              <a:rPr lang="ru"/>
              <a:t>get a default value! The compiler complains if you try to use a local variable before the variable is initialized.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5"/>
          <p:cNvSpPr txBox="1"/>
          <p:nvPr/>
        </p:nvSpPr>
        <p:spPr>
          <a:xfrm>
            <a:off x="1132650" y="810000"/>
            <a:ext cx="6787500" cy="493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ru" sz="2400">
                <a:solidFill>
                  <a:srgbClr val="1C4587"/>
                </a:solidFill>
                <a:latin typeface="Nunito"/>
                <a:ea typeface="Nunito"/>
                <a:cs typeface="Nunito"/>
                <a:sym typeface="Nunito"/>
              </a:rPr>
              <a:t>Reference</a:t>
            </a:r>
            <a:endParaRPr b="1" sz="2800">
              <a:solidFill>
                <a:srgbClr val="424242"/>
              </a:solidFill>
              <a:latin typeface="Maven Pro"/>
              <a:ea typeface="Maven Pro"/>
              <a:cs typeface="Maven Pro"/>
              <a:sym typeface="Maven Pro"/>
            </a:endParaRPr>
          </a:p>
        </p:txBody>
      </p:sp>
      <p:sp>
        <p:nvSpPr>
          <p:cNvPr id="446" name="Google Shape;446;p35"/>
          <p:cNvSpPr txBox="1"/>
          <p:nvPr/>
        </p:nvSpPr>
        <p:spPr>
          <a:xfrm>
            <a:off x="1132650" y="1720900"/>
            <a:ext cx="6787500" cy="2541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424242"/>
              </a:buClr>
              <a:buSzPts val="1400"/>
              <a:buFont typeface="Nunito"/>
              <a:buAutoNum type="arabicPeriod"/>
            </a:pPr>
            <a:r>
              <a:rPr lang="ru">
                <a:solidFill>
                  <a:srgbClr val="424242"/>
                </a:solidFill>
                <a:latin typeface="Nunito"/>
                <a:ea typeface="Nunito"/>
                <a:cs typeface="Nunito"/>
                <a:sym typeface="Nunito"/>
              </a:rPr>
              <a:t>Head First book</a:t>
            </a:r>
            <a:r>
              <a:rPr lang="ru">
                <a:solidFill>
                  <a:srgbClr val="424242"/>
                </a:solidFill>
                <a:latin typeface="Nunito"/>
                <a:ea typeface="Nunito"/>
                <a:cs typeface="Nunito"/>
                <a:sym typeface="Nunito"/>
              </a:rPr>
              <a:t> (page 71 - 88)</a:t>
            </a:r>
            <a:endParaRPr>
              <a:solidFill>
                <a:srgbClr val="424242"/>
              </a:solidFill>
              <a:latin typeface="Nunito"/>
              <a:ea typeface="Nunito"/>
              <a:cs typeface="Nunito"/>
              <a:sym typeface="Nunito"/>
            </a:endParaRPr>
          </a:p>
          <a:p>
            <a:pPr indent="-317500" lvl="0" marL="457200" rtl="0" algn="l">
              <a:lnSpc>
                <a:spcPct val="115000"/>
              </a:lnSpc>
              <a:spcBef>
                <a:spcPts val="0"/>
              </a:spcBef>
              <a:spcAft>
                <a:spcPts val="0"/>
              </a:spcAft>
              <a:buClr>
                <a:srgbClr val="22272E"/>
              </a:buClr>
              <a:buSzPts val="1400"/>
              <a:buFont typeface="Nunito"/>
              <a:buAutoNum type="arabicPeriod"/>
            </a:pPr>
            <a:r>
              <a:rPr lang="ru">
                <a:solidFill>
                  <a:srgbClr val="424242"/>
                </a:solidFill>
                <a:highlight>
                  <a:srgbClr val="FFFFFF"/>
                </a:highlight>
                <a:latin typeface="Nunito"/>
                <a:ea typeface="Nunito"/>
                <a:cs typeface="Nunito"/>
                <a:sym typeface="Nunito"/>
              </a:rPr>
              <a:t>Website </a:t>
            </a:r>
            <a:endParaRPr sz="1300">
              <a:solidFill>
                <a:srgbClr val="424242"/>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6"/>
          <p:cNvSpPr txBox="1"/>
          <p:nvPr/>
        </p:nvSpPr>
        <p:spPr>
          <a:xfrm>
            <a:off x="1132650" y="1532850"/>
            <a:ext cx="6787800" cy="17280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0"/>
              </a:spcAft>
              <a:buNone/>
            </a:pPr>
            <a:r>
              <a:rPr b="1" lang="ru" sz="2800">
                <a:solidFill>
                  <a:srgbClr val="1C4587"/>
                </a:solidFill>
                <a:latin typeface="Nunito"/>
                <a:ea typeface="Nunito"/>
                <a:cs typeface="Nunito"/>
                <a:sym typeface="Nunito"/>
              </a:rPr>
              <a:t>Thank you!</a:t>
            </a:r>
            <a:endParaRPr b="1" sz="2800">
              <a:solidFill>
                <a:srgbClr val="1C4587"/>
              </a:solidFill>
              <a:latin typeface="Nunito"/>
              <a:ea typeface="Nunito"/>
              <a:cs typeface="Nunito"/>
              <a:sym typeface="Nunito"/>
            </a:endParaRPr>
          </a:p>
          <a:p>
            <a:pPr indent="0" lvl="0" marL="0" rtl="0" algn="ctr">
              <a:lnSpc>
                <a:spcPct val="115000"/>
              </a:lnSpc>
              <a:spcBef>
                <a:spcPts val="1200"/>
              </a:spcBef>
              <a:spcAft>
                <a:spcPts val="0"/>
              </a:spcAft>
              <a:buNone/>
            </a:pPr>
            <a:r>
              <a:rPr lang="ru" sz="1800">
                <a:solidFill>
                  <a:srgbClr val="073763"/>
                </a:solidFill>
                <a:latin typeface="Nunito"/>
                <a:ea typeface="Nunito"/>
                <a:cs typeface="Nunito"/>
                <a:sym typeface="Nunito"/>
              </a:rPr>
              <a:t>Presented by</a:t>
            </a:r>
            <a:r>
              <a:rPr b="1" lang="ru" sz="1800">
                <a:solidFill>
                  <a:srgbClr val="073763"/>
                </a:solidFill>
                <a:latin typeface="Nunito"/>
                <a:ea typeface="Nunito"/>
                <a:cs typeface="Nunito"/>
                <a:sym typeface="Nunito"/>
              </a:rPr>
              <a:t>  Jahongir Sherjonov</a:t>
            </a:r>
            <a:endParaRPr b="1" sz="1800">
              <a:solidFill>
                <a:srgbClr val="073763"/>
              </a:solidFill>
              <a:latin typeface="Nunito"/>
              <a:ea typeface="Nunito"/>
              <a:cs typeface="Nunito"/>
              <a:sym typeface="Nunito"/>
            </a:endParaRPr>
          </a:p>
          <a:p>
            <a:pPr indent="0" lvl="0" marL="0" rtl="0" algn="ctr">
              <a:lnSpc>
                <a:spcPct val="115000"/>
              </a:lnSpc>
              <a:spcBef>
                <a:spcPts val="1200"/>
              </a:spcBef>
              <a:spcAft>
                <a:spcPts val="0"/>
              </a:spcAft>
              <a:buNone/>
            </a:pPr>
            <a:r>
              <a:rPr lang="ru">
                <a:solidFill>
                  <a:srgbClr val="073763"/>
                </a:solidFill>
                <a:latin typeface="Nunito"/>
                <a:ea typeface="Nunito"/>
                <a:cs typeface="Nunito"/>
                <a:sym typeface="Nunito"/>
              </a:rPr>
              <a:t>(</a:t>
            </a:r>
            <a:r>
              <a:rPr lang="ru">
                <a:solidFill>
                  <a:srgbClr val="1C4587"/>
                </a:solidFill>
                <a:latin typeface="Nunito"/>
                <a:ea typeface="Nunito"/>
                <a:cs typeface="Nunito"/>
                <a:sym typeface="Nunito"/>
              </a:rPr>
              <a:t>jakhongirsherjonov</a:t>
            </a:r>
            <a:r>
              <a:rPr lang="ru">
                <a:solidFill>
                  <a:srgbClr val="1C4587"/>
                </a:solidFill>
                <a:latin typeface="Nunito"/>
                <a:ea typeface="Nunito"/>
                <a:cs typeface="Nunito"/>
                <a:sym typeface="Nunito"/>
              </a:rPr>
              <a:t>@gmail.com</a:t>
            </a:r>
            <a:r>
              <a:rPr lang="ru">
                <a:solidFill>
                  <a:srgbClr val="073763"/>
                </a:solidFill>
                <a:latin typeface="Nunito"/>
                <a:ea typeface="Nunito"/>
                <a:cs typeface="Nunito"/>
                <a:sym typeface="Nunito"/>
              </a:rPr>
              <a:t>)</a:t>
            </a:r>
            <a:endParaRPr>
              <a:solidFill>
                <a:srgbClr val="073763"/>
              </a:solidFill>
              <a:latin typeface="Nunito"/>
              <a:ea typeface="Nunito"/>
              <a:cs typeface="Nunito"/>
              <a:sym typeface="Nunito"/>
            </a:endParaRPr>
          </a:p>
          <a:p>
            <a:pPr indent="0" lvl="0" marL="0" rtl="0" algn="l">
              <a:lnSpc>
                <a:spcPct val="115000"/>
              </a:lnSpc>
              <a:spcBef>
                <a:spcPts val="1200"/>
              </a:spcBef>
              <a:spcAft>
                <a:spcPts val="1200"/>
              </a:spcAft>
              <a:buNone/>
            </a:pPr>
            <a:r>
              <a:t/>
            </a:r>
            <a:endParaRPr sz="1300">
              <a:solidFill>
                <a:srgbClr val="42424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idx="1" type="body"/>
          </p:nvPr>
        </p:nvSpPr>
        <p:spPr>
          <a:xfrm>
            <a:off x="1114675" y="1350000"/>
            <a:ext cx="46407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A class is the blueprint for an object. </a:t>
            </a:r>
            <a:endParaRPr sz="1400"/>
          </a:p>
          <a:p>
            <a:pPr indent="-317500" lvl="0" marL="457200" rtl="0" algn="l">
              <a:spcBef>
                <a:spcPts val="0"/>
              </a:spcBef>
              <a:spcAft>
                <a:spcPts val="0"/>
              </a:spcAft>
              <a:buSzPts val="1400"/>
              <a:buChar char="●"/>
            </a:pPr>
            <a:r>
              <a:rPr lang="ru" sz="1400"/>
              <a:t>When you write a class, you’re describing how the JVM should make an object of that type. </a:t>
            </a:r>
            <a:endParaRPr sz="1400"/>
          </a:p>
          <a:p>
            <a:pPr indent="-317500" lvl="0" marL="457200" rtl="0" algn="l">
              <a:spcBef>
                <a:spcPts val="0"/>
              </a:spcBef>
              <a:spcAft>
                <a:spcPts val="0"/>
              </a:spcAft>
              <a:buSzPts val="1400"/>
              <a:buChar char="●"/>
            </a:pPr>
            <a:r>
              <a:rPr lang="ru" sz="1400"/>
              <a:t>You already know that every object of that type can </a:t>
            </a:r>
            <a:r>
              <a:rPr lang="ru" sz="1400" u="sng"/>
              <a:t>have different instance variable values</a:t>
            </a:r>
            <a:r>
              <a:rPr lang="ru" sz="1400"/>
              <a:t>. </a:t>
            </a:r>
            <a:endParaRPr sz="1400"/>
          </a:p>
        </p:txBody>
      </p:sp>
      <p:sp>
        <p:nvSpPr>
          <p:cNvPr id="291" name="Google Shape;291;p15"/>
          <p:cNvSpPr txBox="1"/>
          <p:nvPr>
            <p:ph type="title"/>
          </p:nvPr>
        </p:nvSpPr>
        <p:spPr>
          <a:xfrm>
            <a:off x="1135050" y="810000"/>
            <a:ext cx="67299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What is </a:t>
            </a:r>
            <a:r>
              <a:rPr lang="ru" sz="2400">
                <a:solidFill>
                  <a:srgbClr val="0B5394"/>
                </a:solidFill>
                <a:latin typeface="Nunito"/>
                <a:ea typeface="Nunito"/>
                <a:cs typeface="Nunito"/>
                <a:sym typeface="Nunito"/>
              </a:rPr>
              <a:t>Object Behave </a:t>
            </a:r>
            <a:r>
              <a:rPr b="0" lang="ru" sz="2400">
                <a:solidFill>
                  <a:srgbClr val="0B5394"/>
                </a:solidFill>
                <a:latin typeface="Nunito"/>
                <a:ea typeface="Nunito"/>
                <a:cs typeface="Nunito"/>
                <a:sym typeface="Nunito"/>
              </a:rPr>
              <a:t>? (1/n)</a:t>
            </a:r>
            <a:endParaRPr sz="2400">
              <a:solidFill>
                <a:srgbClr val="0B5394"/>
              </a:solidFill>
            </a:endParaRPr>
          </a:p>
        </p:txBody>
      </p:sp>
      <p:pic>
        <p:nvPicPr>
          <p:cNvPr id="292" name="Google Shape;292;p15"/>
          <p:cNvPicPr preferRelativeResize="0"/>
          <p:nvPr/>
        </p:nvPicPr>
        <p:blipFill>
          <a:blip r:embed="rId3">
            <a:alphaModFix/>
          </a:blip>
          <a:stretch>
            <a:fillRect/>
          </a:stretch>
        </p:blipFill>
        <p:spPr>
          <a:xfrm>
            <a:off x="5829088" y="1349988"/>
            <a:ext cx="2505075" cy="1628775"/>
          </a:xfrm>
          <a:prstGeom prst="rect">
            <a:avLst/>
          </a:prstGeom>
          <a:noFill/>
          <a:ln>
            <a:noFill/>
          </a:ln>
        </p:spPr>
      </p:pic>
      <p:sp>
        <p:nvSpPr>
          <p:cNvPr id="293" name="Google Shape;293;p15"/>
          <p:cNvSpPr/>
          <p:nvPr/>
        </p:nvSpPr>
        <p:spPr>
          <a:xfrm>
            <a:off x="5829100" y="3106013"/>
            <a:ext cx="2505075" cy="1085525"/>
          </a:xfrm>
          <a:prstGeom prst="flowChartProcess">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4" name="Google Shape;294;p15"/>
          <p:cNvSpPr txBox="1"/>
          <p:nvPr/>
        </p:nvSpPr>
        <p:spPr>
          <a:xfrm>
            <a:off x="5952300" y="3125425"/>
            <a:ext cx="238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t>Remember: a class describes what an object knows and what an object does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idx="1" type="body"/>
          </p:nvPr>
        </p:nvSpPr>
        <p:spPr>
          <a:xfrm>
            <a:off x="1123675" y="1350000"/>
            <a:ext cx="7210500" cy="35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Can every object of that type have different method behavior? </a:t>
            </a:r>
            <a:endParaRPr b="1"/>
          </a:p>
          <a:p>
            <a:pPr indent="-311150" lvl="0" marL="457200" rtl="0" algn="l">
              <a:spcBef>
                <a:spcPts val="1200"/>
              </a:spcBef>
              <a:spcAft>
                <a:spcPts val="0"/>
              </a:spcAft>
              <a:buSzPts val="1300"/>
              <a:buChar char="●"/>
            </a:pPr>
            <a:r>
              <a:rPr lang="ru"/>
              <a:t>Every instance of a particular class has the same methods, but the methods can behave differently based on the value of the instance variables. </a:t>
            </a:r>
            <a:endParaRPr/>
          </a:p>
        </p:txBody>
      </p:sp>
      <p:sp>
        <p:nvSpPr>
          <p:cNvPr id="300" name="Google Shape;300;p16"/>
          <p:cNvSpPr txBox="1"/>
          <p:nvPr>
            <p:ph type="title"/>
          </p:nvPr>
        </p:nvSpPr>
        <p:spPr>
          <a:xfrm>
            <a:off x="1135050" y="810000"/>
            <a:ext cx="67299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What is </a:t>
            </a:r>
            <a:r>
              <a:rPr lang="ru" sz="2400">
                <a:solidFill>
                  <a:srgbClr val="0B5394"/>
                </a:solidFill>
                <a:latin typeface="Nunito"/>
                <a:ea typeface="Nunito"/>
                <a:cs typeface="Nunito"/>
                <a:sym typeface="Nunito"/>
              </a:rPr>
              <a:t>Object Behave </a:t>
            </a:r>
            <a:r>
              <a:rPr b="0" lang="ru" sz="2400">
                <a:solidFill>
                  <a:srgbClr val="0B5394"/>
                </a:solidFill>
                <a:latin typeface="Nunito"/>
                <a:ea typeface="Nunito"/>
                <a:cs typeface="Nunito"/>
                <a:sym typeface="Nunito"/>
              </a:rPr>
              <a:t>? (2/n)</a:t>
            </a:r>
            <a:endParaRPr sz="2400">
              <a:solidFill>
                <a:srgbClr val="0B5394"/>
              </a:solidFill>
            </a:endParaRPr>
          </a:p>
        </p:txBody>
      </p:sp>
      <p:pic>
        <p:nvPicPr>
          <p:cNvPr id="301" name="Google Shape;301;p16"/>
          <p:cNvPicPr preferRelativeResize="0"/>
          <p:nvPr/>
        </p:nvPicPr>
        <p:blipFill>
          <a:blip r:embed="rId3">
            <a:alphaModFix/>
          </a:blip>
          <a:stretch>
            <a:fillRect/>
          </a:stretch>
        </p:blipFill>
        <p:spPr>
          <a:xfrm>
            <a:off x="5762325" y="2099825"/>
            <a:ext cx="2571975" cy="2760175"/>
          </a:xfrm>
          <a:prstGeom prst="rect">
            <a:avLst/>
          </a:prstGeom>
          <a:noFill/>
          <a:ln>
            <a:noFill/>
          </a:ln>
        </p:spPr>
      </p:pic>
      <p:sp>
        <p:nvSpPr>
          <p:cNvPr id="302" name="Google Shape;302;p16"/>
          <p:cNvSpPr txBox="1"/>
          <p:nvPr/>
        </p:nvSpPr>
        <p:spPr>
          <a:xfrm>
            <a:off x="1937925" y="25644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void play() { soundPlayer.playSound(title); </a:t>
            </a:r>
            <a:endParaRPr/>
          </a:p>
          <a:p>
            <a:pPr indent="0" lvl="0" marL="0" rtl="0" algn="l">
              <a:spcBef>
                <a:spcPts val="0"/>
              </a:spcBef>
              <a:spcAft>
                <a:spcPts val="0"/>
              </a:spcAft>
              <a:buNone/>
            </a:pPr>
            <a:r>
              <a:rPr lang="ru"/>
              <a:t>}</a:t>
            </a:r>
            <a:endParaRPr/>
          </a:p>
        </p:txBody>
      </p:sp>
      <p:sp>
        <p:nvSpPr>
          <p:cNvPr id="303" name="Google Shape;303;p16"/>
          <p:cNvSpPr txBox="1"/>
          <p:nvPr/>
        </p:nvSpPr>
        <p:spPr>
          <a:xfrm>
            <a:off x="1988925" y="3511575"/>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Song t2 = new Song(); t2.setArtist(“Travis”); t2.setTitle(“Sing”); Song s3 = new Song(); s3.setArtist(“Sex Pistols”); s3.setTitle(“My 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idx="1" type="body"/>
          </p:nvPr>
        </p:nvSpPr>
        <p:spPr>
          <a:xfrm>
            <a:off x="1123675" y="1350000"/>
            <a:ext cx="72105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Just as you expect from any programming language, you can pass values into your methods. </a:t>
            </a:r>
            <a:endParaRPr sz="1400"/>
          </a:p>
          <a:p>
            <a:pPr indent="-317500" lvl="0" marL="457200" rtl="0" algn="l">
              <a:spcBef>
                <a:spcPts val="0"/>
              </a:spcBef>
              <a:spcAft>
                <a:spcPts val="0"/>
              </a:spcAft>
              <a:buSzPts val="1400"/>
              <a:buChar char="●"/>
            </a:pPr>
            <a:r>
              <a:rPr lang="ru" sz="1400"/>
              <a:t>Depending on your programming background and personal preferences, you might use the term arguments or perhaps parameters for the values passed into a method.</a:t>
            </a:r>
            <a:endParaRPr sz="1400"/>
          </a:p>
          <a:p>
            <a:pPr indent="-317500" lvl="0" marL="457200" rtl="0" algn="l">
              <a:spcBef>
                <a:spcPts val="0"/>
              </a:spcBef>
              <a:spcAft>
                <a:spcPts val="0"/>
              </a:spcAft>
              <a:buSzPts val="1400"/>
              <a:buChar char="●"/>
            </a:pPr>
            <a:r>
              <a:rPr lang="ru" sz="1400"/>
              <a:t>So you can call them whatever you like (arguments, donuts, hairballs, etc.) but we’re doing it like this:</a:t>
            </a:r>
            <a:endParaRPr sz="1400"/>
          </a:p>
          <a:p>
            <a:pPr indent="0" lvl="0" marL="457200" rtl="0" algn="l">
              <a:spcBef>
                <a:spcPts val="1200"/>
              </a:spcBef>
              <a:spcAft>
                <a:spcPts val="0"/>
              </a:spcAft>
              <a:buNone/>
            </a:pPr>
            <a:r>
              <a:rPr b="1" lang="ru" sz="1400"/>
              <a:t>A method uses parameters. A caller passes arguments.  </a:t>
            </a:r>
            <a:endParaRPr b="1" sz="1400"/>
          </a:p>
          <a:p>
            <a:pPr indent="-317500" lvl="0" marL="457200" rtl="0" algn="l">
              <a:spcBef>
                <a:spcPts val="1200"/>
              </a:spcBef>
              <a:spcAft>
                <a:spcPts val="0"/>
              </a:spcAft>
              <a:buSzPts val="1400"/>
              <a:buChar char="●"/>
            </a:pPr>
            <a:r>
              <a:rPr lang="ru" sz="1400"/>
              <a:t>Arguments are the things you pass into the methods.</a:t>
            </a:r>
            <a:endParaRPr sz="1400"/>
          </a:p>
          <a:p>
            <a:pPr indent="-317500" lvl="0" marL="457200" rtl="0" algn="l">
              <a:spcBef>
                <a:spcPts val="0"/>
              </a:spcBef>
              <a:spcAft>
                <a:spcPts val="0"/>
              </a:spcAft>
              <a:buSzPts val="1400"/>
              <a:buChar char="●"/>
            </a:pPr>
            <a:r>
              <a:rPr lang="ru" sz="1400"/>
              <a:t>And a parameter is nothing more than a local variable. A variable with a type and a name, that can be used inside the body of the method.</a:t>
            </a:r>
            <a:endParaRPr sz="1400"/>
          </a:p>
        </p:txBody>
      </p:sp>
      <p:sp>
        <p:nvSpPr>
          <p:cNvPr id="309" name="Google Shape;309;p17"/>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You can send and return objects to a method. (1/n)</a:t>
            </a:r>
            <a:endParaRPr sz="2400">
              <a:solidFill>
                <a:srgbClr val="0B5394"/>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idx="1" type="body"/>
          </p:nvPr>
        </p:nvSpPr>
        <p:spPr>
          <a:xfrm>
            <a:off x="1135050" y="1350000"/>
            <a:ext cx="71994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But here’s the important part: If a method takes a parameter, you must pass it something. And that something must be a value of the appropriate type.</a:t>
            </a:r>
            <a:endParaRPr sz="1400"/>
          </a:p>
          <a:p>
            <a:pPr indent="0" lvl="0" marL="0" rtl="0" algn="l">
              <a:spcBef>
                <a:spcPts val="1200"/>
              </a:spcBef>
              <a:spcAft>
                <a:spcPts val="1200"/>
              </a:spcAft>
              <a:buNone/>
            </a:pPr>
            <a:r>
              <a:t/>
            </a:r>
            <a:endParaRPr sz="1400"/>
          </a:p>
        </p:txBody>
      </p:sp>
      <p:sp>
        <p:nvSpPr>
          <p:cNvPr id="315" name="Google Shape;315;p18"/>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You can send and return objects to a method. (2/n)</a:t>
            </a:r>
            <a:endParaRPr sz="2400">
              <a:solidFill>
                <a:srgbClr val="0B5394"/>
              </a:solidFill>
              <a:latin typeface="Nunito"/>
              <a:ea typeface="Nunito"/>
              <a:cs typeface="Nunito"/>
              <a:sym typeface="Nunito"/>
            </a:endParaRPr>
          </a:p>
        </p:txBody>
      </p:sp>
      <p:pic>
        <p:nvPicPr>
          <p:cNvPr id="316" name="Google Shape;316;p18"/>
          <p:cNvPicPr preferRelativeResize="0"/>
          <p:nvPr/>
        </p:nvPicPr>
        <p:blipFill>
          <a:blip r:embed="rId3">
            <a:alphaModFix/>
          </a:blip>
          <a:stretch>
            <a:fillRect/>
          </a:stretch>
        </p:blipFill>
        <p:spPr>
          <a:xfrm>
            <a:off x="2491425" y="2090500"/>
            <a:ext cx="4017150" cy="276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idx="1" type="body"/>
          </p:nvPr>
        </p:nvSpPr>
        <p:spPr>
          <a:xfrm>
            <a:off x="1123675" y="1350000"/>
            <a:ext cx="7210500" cy="351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ru" sz="1400"/>
              <a:t>You can get things back from a method.</a:t>
            </a:r>
            <a:endParaRPr b="1" sz="1400"/>
          </a:p>
          <a:p>
            <a:pPr indent="-317500" lvl="0" marL="457200" rtl="0" algn="l">
              <a:spcBef>
                <a:spcPts val="1200"/>
              </a:spcBef>
              <a:spcAft>
                <a:spcPts val="0"/>
              </a:spcAft>
              <a:buSzPts val="1400"/>
              <a:buChar char="●"/>
            </a:pPr>
            <a:r>
              <a:rPr lang="ru" sz="1400"/>
              <a:t>Methods can return values. Every method is declared with a return type, but until now we’ve made all of our methods with a void return type, which means they don’t give anything back. </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ru" sz="1400"/>
              <a:t>But we can declare a method to give a specific type of value back to the caller, such as:</a:t>
            </a:r>
            <a:endParaRPr sz="1400"/>
          </a:p>
          <a:p>
            <a:pPr indent="0" lvl="0" marL="0" rtl="0" algn="l">
              <a:spcBef>
                <a:spcPts val="1200"/>
              </a:spcBef>
              <a:spcAft>
                <a:spcPts val="1200"/>
              </a:spcAft>
              <a:buNone/>
            </a:pPr>
            <a:r>
              <a:t/>
            </a:r>
            <a:endParaRPr sz="1400"/>
          </a:p>
        </p:txBody>
      </p:sp>
      <p:sp>
        <p:nvSpPr>
          <p:cNvPr id="322" name="Google Shape;322;p19"/>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You can send and return objects to a method. (3/n)</a:t>
            </a:r>
            <a:endParaRPr sz="2400">
              <a:solidFill>
                <a:srgbClr val="0B5394"/>
              </a:solidFill>
              <a:latin typeface="Nunito"/>
              <a:ea typeface="Nunito"/>
              <a:cs typeface="Nunito"/>
              <a:sym typeface="Nunito"/>
            </a:endParaRPr>
          </a:p>
        </p:txBody>
      </p:sp>
      <p:sp>
        <p:nvSpPr>
          <p:cNvPr id="323" name="Google Shape;323;p19"/>
          <p:cNvSpPr/>
          <p:nvPr/>
        </p:nvSpPr>
        <p:spPr>
          <a:xfrm>
            <a:off x="3895350" y="2611600"/>
            <a:ext cx="1209300" cy="2622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4" name="Google Shape;324;p19"/>
          <p:cNvSpPr txBox="1"/>
          <p:nvPr/>
        </p:nvSpPr>
        <p:spPr>
          <a:xfrm>
            <a:off x="3971550" y="2542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void go() { }</a:t>
            </a:r>
            <a:endParaRPr/>
          </a:p>
        </p:txBody>
      </p:sp>
      <p:sp>
        <p:nvSpPr>
          <p:cNvPr id="325" name="Google Shape;325;p19"/>
          <p:cNvSpPr/>
          <p:nvPr/>
        </p:nvSpPr>
        <p:spPr>
          <a:xfrm>
            <a:off x="3819150" y="3897625"/>
            <a:ext cx="1991400" cy="7149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6" name="Google Shape;326;p19"/>
          <p:cNvSpPr txBox="1"/>
          <p:nvPr/>
        </p:nvSpPr>
        <p:spPr>
          <a:xfrm>
            <a:off x="4047750" y="38394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int giveSecret() { </a:t>
            </a:r>
            <a:endParaRPr/>
          </a:p>
          <a:p>
            <a:pPr indent="0" lvl="0" marL="0" rtl="0" algn="l">
              <a:spcBef>
                <a:spcPts val="0"/>
              </a:spcBef>
              <a:spcAft>
                <a:spcPts val="0"/>
              </a:spcAft>
              <a:buNone/>
            </a:pPr>
            <a:r>
              <a:rPr lang="ru"/>
              <a:t>return 42; </a:t>
            </a:r>
            <a:endParaRPr/>
          </a:p>
          <a:p>
            <a:pPr indent="0" lvl="0" marL="0" rtl="0" algn="l">
              <a:spcBef>
                <a:spcPts val="0"/>
              </a:spcBef>
              <a:spcAft>
                <a:spcPts val="0"/>
              </a:spcAft>
              <a:buNone/>
            </a:pPr>
            <a:r>
              <a:rPr lang="ru"/>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idx="1" type="body"/>
          </p:nvPr>
        </p:nvSpPr>
        <p:spPr>
          <a:xfrm>
            <a:off x="1135050" y="1350000"/>
            <a:ext cx="72105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If you declare a method to return a value, you must return a value of the declared type! (Or a value that is compatible with the declared type.</a:t>
            </a:r>
            <a:endParaRPr sz="1400"/>
          </a:p>
          <a:p>
            <a:pPr indent="-317500" lvl="0" marL="457200" rtl="0" algn="l">
              <a:spcBef>
                <a:spcPts val="0"/>
              </a:spcBef>
              <a:spcAft>
                <a:spcPts val="0"/>
              </a:spcAft>
              <a:buSzPts val="1400"/>
              <a:buChar char="●"/>
            </a:pPr>
            <a:r>
              <a:rPr b="1" lang="ru" sz="1400"/>
              <a:t>Whatever you say you’ll give back, you better give back!</a:t>
            </a:r>
            <a:endParaRPr b="1" sz="1400"/>
          </a:p>
          <a:p>
            <a:pPr indent="0" lvl="0" marL="0" rtl="0" algn="l">
              <a:spcBef>
                <a:spcPts val="1200"/>
              </a:spcBef>
              <a:spcAft>
                <a:spcPts val="1200"/>
              </a:spcAft>
              <a:buNone/>
            </a:pPr>
            <a:r>
              <a:t/>
            </a:r>
            <a:endParaRPr b="1" sz="1400"/>
          </a:p>
        </p:txBody>
      </p:sp>
      <p:sp>
        <p:nvSpPr>
          <p:cNvPr id="332" name="Google Shape;332;p20"/>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You can send and return objects to a method. (3/n)</a:t>
            </a:r>
            <a:endParaRPr sz="2400">
              <a:solidFill>
                <a:srgbClr val="0B5394"/>
              </a:solidFill>
              <a:latin typeface="Nunito"/>
              <a:ea typeface="Nunito"/>
              <a:cs typeface="Nunito"/>
              <a:sym typeface="Nunito"/>
            </a:endParaRPr>
          </a:p>
        </p:txBody>
      </p:sp>
      <p:pic>
        <p:nvPicPr>
          <p:cNvPr id="333" name="Google Shape;333;p20"/>
          <p:cNvPicPr preferRelativeResize="0"/>
          <p:nvPr/>
        </p:nvPicPr>
        <p:blipFill>
          <a:blip r:embed="rId3">
            <a:alphaModFix/>
          </a:blip>
          <a:stretch>
            <a:fillRect/>
          </a:stretch>
        </p:blipFill>
        <p:spPr>
          <a:xfrm>
            <a:off x="5842975" y="2156475"/>
            <a:ext cx="2491325" cy="2703525"/>
          </a:xfrm>
          <a:prstGeom prst="rect">
            <a:avLst/>
          </a:prstGeom>
          <a:noFill/>
          <a:ln>
            <a:noFill/>
          </a:ln>
        </p:spPr>
      </p:pic>
      <p:pic>
        <p:nvPicPr>
          <p:cNvPr id="334" name="Google Shape;334;p20"/>
          <p:cNvPicPr preferRelativeResize="0"/>
          <p:nvPr/>
        </p:nvPicPr>
        <p:blipFill>
          <a:blip r:embed="rId4">
            <a:alphaModFix/>
          </a:blip>
          <a:stretch>
            <a:fillRect/>
          </a:stretch>
        </p:blipFill>
        <p:spPr>
          <a:xfrm>
            <a:off x="1495300" y="2651875"/>
            <a:ext cx="4347676" cy="202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idx="1" type="body"/>
          </p:nvPr>
        </p:nvSpPr>
        <p:spPr>
          <a:xfrm>
            <a:off x="1123675" y="1350000"/>
            <a:ext cx="7210500" cy="351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Methods can have multiple parameters. Separate them with commas when you declare them, and separate the arguments with commas when you pass them. Most importantly, if a method has parameters, you must pass arguments of the right type and order.</a:t>
            </a:r>
            <a:endParaRPr sz="1400"/>
          </a:p>
          <a:p>
            <a:pPr indent="-317500" lvl="0" marL="457200" rtl="0" algn="l">
              <a:spcBef>
                <a:spcPts val="0"/>
              </a:spcBef>
              <a:spcAft>
                <a:spcPts val="0"/>
              </a:spcAft>
              <a:buSzPts val="1400"/>
              <a:buChar char="●"/>
            </a:pPr>
            <a:r>
              <a:rPr b="1" lang="ru" sz="1400"/>
              <a:t>Calling a two-parameter method, and sending it two arguments.</a:t>
            </a:r>
            <a:endParaRPr b="1" sz="1400"/>
          </a:p>
          <a:p>
            <a:pPr indent="0" lvl="0" marL="457200" rtl="0" algn="l">
              <a:spcBef>
                <a:spcPts val="1200"/>
              </a:spcBef>
              <a:spcAft>
                <a:spcPts val="1200"/>
              </a:spcAft>
              <a:buNone/>
            </a:pPr>
            <a:r>
              <a:t/>
            </a:r>
            <a:endParaRPr b="1" sz="1400"/>
          </a:p>
        </p:txBody>
      </p:sp>
      <p:sp>
        <p:nvSpPr>
          <p:cNvPr id="340" name="Google Shape;340;p21"/>
          <p:cNvSpPr txBox="1"/>
          <p:nvPr>
            <p:ph type="title"/>
          </p:nvPr>
        </p:nvSpPr>
        <p:spPr>
          <a:xfrm>
            <a:off x="1135050" y="810000"/>
            <a:ext cx="72105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ru" sz="2400">
                <a:solidFill>
                  <a:srgbClr val="0B5394"/>
                </a:solidFill>
                <a:latin typeface="Nunito"/>
                <a:ea typeface="Nunito"/>
                <a:cs typeface="Nunito"/>
                <a:sym typeface="Nunito"/>
              </a:rPr>
              <a:t>You can send more than one thing to a method. </a:t>
            </a:r>
            <a:r>
              <a:rPr b="0" lang="ru" sz="2000">
                <a:solidFill>
                  <a:srgbClr val="0B5394"/>
                </a:solidFill>
                <a:latin typeface="Nunito"/>
                <a:ea typeface="Nunito"/>
                <a:cs typeface="Nunito"/>
                <a:sym typeface="Nunito"/>
              </a:rPr>
              <a:t>(1/n)</a:t>
            </a:r>
            <a:endParaRPr sz="2000">
              <a:solidFill>
                <a:srgbClr val="0B5394"/>
              </a:solidFill>
              <a:latin typeface="Nunito"/>
              <a:ea typeface="Nunito"/>
              <a:cs typeface="Nunito"/>
              <a:sym typeface="Nunito"/>
            </a:endParaRPr>
          </a:p>
        </p:txBody>
      </p:sp>
      <p:pic>
        <p:nvPicPr>
          <p:cNvPr id="341" name="Google Shape;341;p21"/>
          <p:cNvPicPr preferRelativeResize="0"/>
          <p:nvPr/>
        </p:nvPicPr>
        <p:blipFill>
          <a:blip r:embed="rId3">
            <a:alphaModFix/>
          </a:blip>
          <a:stretch>
            <a:fillRect/>
          </a:stretch>
        </p:blipFill>
        <p:spPr>
          <a:xfrm>
            <a:off x="2348225" y="2774300"/>
            <a:ext cx="4383500" cy="208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