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61">
          <p15:clr>
            <a:srgbClr val="747775"/>
          </p15:clr>
        </p15:guide>
        <p15:guide id="2" pos="2835">
          <p15:clr>
            <a:srgbClr val="747775"/>
          </p15:clr>
        </p15:guide>
        <p15:guide id="3" orient="horz" pos="850">
          <p15:clr>
            <a:srgbClr val="747775"/>
          </p15:clr>
        </p15:guide>
        <p15:guide id="4" pos="5257">
          <p15:clr>
            <a:srgbClr val="747775"/>
          </p15:clr>
        </p15:guide>
        <p15:guide id="5" pos="708">
          <p15:clr>
            <a:srgbClr val="747775"/>
          </p15:clr>
        </p15:guide>
        <p15:guide id="6" pos="397">
          <p15:clr>
            <a:srgbClr val="747775"/>
          </p15:clr>
        </p15:guide>
        <p15:guide id="7" pos="702">
          <p15:clr>
            <a:srgbClr val="747775"/>
          </p15:clr>
        </p15:guide>
        <p15:guide id="8" orient="horz" pos="510">
          <p15:clr>
            <a:srgbClr val="747775"/>
          </p15:clr>
        </p15:guide>
        <p15:guide id="9" orient="horz" pos="85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61" orient="horz"/>
        <p:guide pos="2835"/>
        <p:guide pos="850" orient="horz"/>
        <p:guide pos="5257"/>
        <p:guide pos="708"/>
        <p:guide pos="397"/>
        <p:guide pos="702"/>
        <p:guide pos="510" orient="horz"/>
        <p:guide pos="85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1fbc80e1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1fbc80e1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267a14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267a14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7ce683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7ce683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7ce6838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7ce6838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1fbc80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1fbc80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1fbc80e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1fbc80e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1fbc80e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81fbc80e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1fbc80e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1fbc80e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1fbc80e1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1fbc80e1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1fbc80e1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1fbc80e1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500000" y="3870125"/>
            <a:ext cx="3834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Upcode Software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Engineer </a:t>
            </a:r>
            <a:r>
              <a:rPr lang="ru"/>
              <a:t>Team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977550" y="456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-2023-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30000" y="1452750"/>
            <a:ext cx="72105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Глава-5: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Особо мощные методы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/>
        </p:nvSpPr>
        <p:spPr>
          <a:xfrm>
            <a:off x="1132650" y="810000"/>
            <a:ext cx="67875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Reference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1132650" y="1720900"/>
            <a:ext cx="6787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AutoNum type="arabicPeriod"/>
            </a:pPr>
            <a:r>
              <a:rPr lang="ru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Head First book</a:t>
            </a:r>
            <a:r>
              <a:rPr lang="ru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(page 125 - 155)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72E"/>
              </a:buClr>
              <a:buSzPts val="1400"/>
              <a:buFont typeface="Nunito"/>
              <a:buAutoNum type="arabicPeriod"/>
            </a:pPr>
            <a:r>
              <a:rPr lang="ru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Website (</a:t>
            </a:r>
            <a:r>
              <a:rPr lang="ru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https://drive.uqu.edu.sa/_/fbshareef/files/HeadFisrt_JAVA.pdf</a:t>
            </a:r>
            <a:r>
              <a:rPr lang="ru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/>
        </p:nvSpPr>
        <p:spPr>
          <a:xfrm>
            <a:off x="1132650" y="1532850"/>
            <a:ext cx="67878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b="1" sz="28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r>
              <a:rPr b="1" lang="ru" sz="18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 Nodirkhuja Tursunov</a:t>
            </a:r>
            <a:endParaRPr b="1" sz="18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ru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ameriqano</a:t>
            </a:r>
            <a:r>
              <a:rPr lang="ru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@gmail.com</a:t>
            </a:r>
            <a:r>
              <a:rPr lang="ru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123675" y="810000"/>
            <a:ext cx="67956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CONTENT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Что такое </a:t>
            </a:r>
            <a:r>
              <a:rPr b="1" lang="ru" sz="1400"/>
              <a:t>Особо мощные методы </a:t>
            </a:r>
            <a:r>
              <a:rPr lang="ru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Что такое </a:t>
            </a:r>
            <a:r>
              <a:rPr b="1" lang="ru" sz="1400"/>
              <a:t>Операторы </a:t>
            </a:r>
            <a:r>
              <a:rPr lang="ru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Что такое </a:t>
            </a:r>
            <a:r>
              <a:rPr b="1" lang="ru" sz="1400"/>
              <a:t>Циклы </a:t>
            </a:r>
            <a:r>
              <a:rPr lang="ru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Экстремальное программирование.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Что такое </a:t>
            </a:r>
            <a:r>
              <a:rPr b="1" lang="ru" sz="1400"/>
              <a:t>Псевдокод </a:t>
            </a:r>
            <a:r>
              <a:rPr lang="ru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Что такое </a:t>
            </a:r>
            <a:r>
              <a:rPr b="1" lang="ru" sz="1400"/>
              <a:t>Тестовый код </a:t>
            </a:r>
            <a:r>
              <a:rPr lang="ru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Что такое </a:t>
            </a:r>
            <a:r>
              <a:rPr b="1" lang="ru" sz="1400"/>
              <a:t>Реальный код</a:t>
            </a:r>
            <a:r>
              <a:rPr lang="ru" sz="1400"/>
              <a:t>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14675" y="1808850"/>
            <a:ext cx="45444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Это методы, которые обладают выдающейся эффективностью, силой или возможностями.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Они используются в науке, технологии, инженерии, медицине которые предоставляют значительные преимущества или решают сложные задачи.</a:t>
            </a:r>
            <a:endParaRPr sz="1400"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1135050" y="810000"/>
            <a:ext cx="6729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Что такое </a:t>
            </a:r>
            <a:r>
              <a:rPr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Особо мощные методы</a:t>
            </a:r>
            <a:r>
              <a:rPr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(1/n)</a:t>
            </a:r>
            <a:endParaRPr sz="2400">
              <a:solidFill>
                <a:srgbClr val="0B5394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800" y="1767613"/>
            <a:ext cx="2840751" cy="31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Это специальные символы или ключевые слова, которые выполняют операции над данными и переменными. Они используются для создания выражений, которые выполняют различные действия в программе.</a:t>
            </a:r>
            <a:endParaRPr sz="1400"/>
          </a:p>
        </p:txBody>
      </p:sp>
      <p:sp>
        <p:nvSpPr>
          <p:cNvPr id="298" name="Google Shape;298;p16"/>
          <p:cNvSpPr txBox="1"/>
          <p:nvPr>
            <p:ph type="title"/>
          </p:nvPr>
        </p:nvSpPr>
        <p:spPr>
          <a:xfrm>
            <a:off x="1135050" y="810000"/>
            <a:ext cx="6729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Что такое </a:t>
            </a:r>
            <a:r>
              <a:rPr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Операторы </a:t>
            </a: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(2/n)</a:t>
            </a:r>
            <a:endParaRPr sz="2400">
              <a:solidFill>
                <a:srgbClr val="0B5394"/>
              </a:solidFill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725" y="2347050"/>
            <a:ext cx="6057225" cy="25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Цикл — это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конструкция, содержащая в себе программный код, который должен быть выполнен определённое количество раз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Количество проходов цикла (раз выполнения или шагов цикла)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задается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конкретным логическим условием.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Применение циклов позволяет уменьшить количество повторяющихся строк кода и тем самым ускорить разработку программного продукта, а также придать коду эстетически приятный вид.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Циклы. В Java есть три основных вида циклов: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 с известным числом повторений и счётчиком;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 с проверкой условия до цикла;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 условие проверяется после первого выполнения цикла.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Что такое </a:t>
            </a:r>
            <a:r>
              <a:rPr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Циклы </a:t>
            </a: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(3/n)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135050" y="1350000"/>
            <a:ext cx="71994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Extreme programming (XP) - это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методология разработки программного обеспечения, направленная на повышение качества программного обеспечения и его оперативности в соответствии с меняющимися требованиями заказчика.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1" name="Google Shape;311;p18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Экстремальное программирование.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(4/n)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950" y="2746025"/>
            <a:ext cx="6530110" cy="2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Псевдокод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определяется как пошаговое описание алгоритма. Псевдокод не использует какой-либо язык программирования в своем представлении, вместо этого он использует простой текст на английском языке, поскольку он предназначен для понимания человеком, а не для машинного чтения.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Псевдокод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это промежуточное состояние между идеей и ее реализацией (кодом) на языке высокого уровня.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Псевдокод</a:t>
            </a: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(5/n)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3380650" y="3181075"/>
            <a:ext cx="57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75" y="3181075"/>
            <a:ext cx="56578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135050" y="1350000"/>
            <a:ext cx="72105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u" sz="1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Код тест</a:t>
            </a: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это набор инструкций. Он определяет, какие операции должны быть выполнены, чтобы получить желаемый результат.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Основная цель кода тест</a:t>
            </a: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это убедиться, что программа работает предсказуемо и корректно в различных ситуациях.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326" name="Google Shape;326;p20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Тестовый код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. (6/n)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Компьютер не понимает человеческие языки. Но и программный код на современных языках программирования ему непонятен: его нужно компилировать или интерпретировать, чтобы он заработал. Возникает вопрос: почему тогда не писать программы на человеческом языке. Но так не получится — код все-таки нужен.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400"/>
              <a:t>         </a:t>
            </a:r>
            <a:endParaRPr b="1" sz="1400"/>
          </a:p>
        </p:txBody>
      </p:sp>
      <p:sp>
        <p:nvSpPr>
          <p:cNvPr id="332" name="Google Shape;332;p21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Реальный </a:t>
            </a:r>
            <a:r>
              <a:rPr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код.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lang="ru" sz="20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(7/n)</a:t>
            </a:r>
            <a:endParaRPr sz="20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75" y="2751800"/>
            <a:ext cx="4573675" cy="18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100" y="4246375"/>
            <a:ext cx="1754546" cy="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