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61">
          <p15:clr>
            <a:srgbClr val="747775"/>
          </p15:clr>
        </p15:guide>
        <p15:guide id="2" pos="2835">
          <p15:clr>
            <a:srgbClr val="747775"/>
          </p15:clr>
        </p15:guide>
        <p15:guide id="3" orient="horz" pos="850">
          <p15:clr>
            <a:srgbClr val="747775"/>
          </p15:clr>
        </p15:guide>
        <p15:guide id="4" pos="5257">
          <p15:clr>
            <a:srgbClr val="747775"/>
          </p15:clr>
        </p15:guide>
        <p15:guide id="5" pos="708">
          <p15:clr>
            <a:srgbClr val="747775"/>
          </p15:clr>
        </p15:guide>
        <p15:guide id="6" pos="397">
          <p15:clr>
            <a:srgbClr val="747775"/>
          </p15:clr>
        </p15:guide>
        <p15:guide id="7" pos="702">
          <p15:clr>
            <a:srgbClr val="747775"/>
          </p15:clr>
        </p15:guide>
        <p15:guide id="8" orient="horz" pos="510">
          <p15:clr>
            <a:srgbClr val="747775"/>
          </p15:clr>
        </p15:guide>
        <p15:guide id="9" orient="horz" pos="85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61" orient="horz"/>
        <p:guide pos="2835"/>
        <p:guide pos="850" orient="horz"/>
        <p:guide pos="5257"/>
        <p:guide pos="708"/>
        <p:guide pos="397"/>
        <p:guide pos="702"/>
        <p:guide pos="510" orient="horz"/>
        <p:guide pos="85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7ce683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e7ce683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7ce6838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7ce6838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1fbc80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1fbc80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1fbc80e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81fbc80e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1fbc80e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81fbc80e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1fbc80e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81fbc80e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1fbc80e1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81fbc80e1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267a144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267a14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500000" y="3870125"/>
            <a:ext cx="3834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Upcode Software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Engineer </a:t>
            </a:r>
            <a:r>
              <a:rPr lang="ru"/>
              <a:t>Team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2977550" y="45655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-2023-</a:t>
            </a:r>
            <a:endParaRPr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30000" y="1452750"/>
            <a:ext cx="72105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00FF00"/>
                </a:solidFill>
                <a:latin typeface="Nunito"/>
                <a:ea typeface="Nunito"/>
                <a:cs typeface="Nunito"/>
                <a:sym typeface="Nunito"/>
              </a:rPr>
              <a:t>Глава-6: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Библиотеки JAVA</a:t>
            </a:r>
            <a:endParaRPr b="1" sz="3600">
              <a:solidFill>
                <a:srgbClr val="00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123675" y="810000"/>
            <a:ext cx="67956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CONTENT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123675" y="1350000"/>
            <a:ext cx="72105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Что такое </a:t>
            </a:r>
            <a:r>
              <a:rPr b="1" lang="ru" sz="1400"/>
              <a:t>Библиотеки JAVA </a:t>
            </a:r>
            <a:r>
              <a:rPr lang="ru" sz="1400"/>
              <a:t>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Зачем нужно </a:t>
            </a:r>
            <a:r>
              <a:rPr b="1" lang="ru" sz="1400"/>
              <a:t>Библиотеки JAVA </a:t>
            </a:r>
            <a:r>
              <a:rPr lang="ru" sz="1400"/>
              <a:t>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Как использовать </a:t>
            </a:r>
            <a:r>
              <a:rPr b="1" lang="ru" sz="1400"/>
              <a:t>Библиотеки JAVA </a:t>
            </a:r>
            <a:r>
              <a:rPr lang="ru" sz="1400"/>
              <a:t>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 sz="1400"/>
              <a:t>Где использовать </a:t>
            </a:r>
            <a:r>
              <a:rPr b="1" lang="ru" sz="1400"/>
              <a:t>Библиотеки JAVA </a:t>
            </a:r>
            <a:r>
              <a:rPr lang="ru" sz="1400"/>
              <a:t>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114675" y="1808850"/>
            <a:ext cx="72309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2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Стандартная библиотека</a:t>
            </a:r>
            <a:r>
              <a:rPr lang="ru" sz="12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языка программирования — набор модулей, классов, объектов, констант, глобальных переменных, шаблонов, макросов, функций и процедур, доступных для вызова из любой программы, написанной на этом языке и присутствующих во всех реализациях языка.</a:t>
            </a:r>
            <a:endParaRPr sz="1400"/>
          </a:p>
        </p:txBody>
      </p:sp>
      <p:sp>
        <p:nvSpPr>
          <p:cNvPr id="291" name="Google Shape;291;p15"/>
          <p:cNvSpPr txBox="1"/>
          <p:nvPr>
            <p:ph type="title"/>
          </p:nvPr>
        </p:nvSpPr>
        <p:spPr>
          <a:xfrm>
            <a:off x="1135050" y="810000"/>
            <a:ext cx="6729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Ч</a:t>
            </a:r>
            <a:r>
              <a:rPr b="0"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то такое </a:t>
            </a:r>
            <a:r>
              <a:rPr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Библиотеки JAVA </a:t>
            </a:r>
            <a:r>
              <a:rPr b="0"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(1/n)</a:t>
            </a:r>
            <a:endParaRPr sz="2400">
              <a:solidFill>
                <a:srgbClr val="0B5394"/>
              </a:solidFill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675" y="2852375"/>
            <a:ext cx="4862650" cy="20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123675" y="1350000"/>
            <a:ext cx="72105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4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Основной бонус, который дает использование библиотек, — </a:t>
            </a:r>
            <a:r>
              <a:rPr b="1" lang="ru" sz="140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упрощение и ускорение разработки, а также более чистый код и легкое создание прототипов</a:t>
            </a:r>
            <a:r>
              <a:rPr lang="ru" sz="140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Это и есть главная возможность — возможность создавать проекты быстрее.</a:t>
            </a:r>
            <a:endParaRPr sz="1600"/>
          </a:p>
        </p:txBody>
      </p:sp>
      <p:sp>
        <p:nvSpPr>
          <p:cNvPr id="298" name="Google Shape;298;p16"/>
          <p:cNvSpPr txBox="1"/>
          <p:nvPr>
            <p:ph type="title"/>
          </p:nvPr>
        </p:nvSpPr>
        <p:spPr>
          <a:xfrm>
            <a:off x="1135050" y="810000"/>
            <a:ext cx="6729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Зачем нужны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Библиотеки JAVA 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(2/n)</a:t>
            </a:r>
            <a:endParaRPr sz="2400">
              <a:solidFill>
                <a:srgbClr val="0B5394"/>
              </a:solidFill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1937925" y="25644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1988925" y="3511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123675" y="1350000"/>
            <a:ext cx="7210500" cy="351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Чтобы использовать библиотеку в </a:t>
            </a:r>
            <a:r>
              <a:rPr lang="ru" sz="105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Java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необходимо выполнить следующие шаги: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arabicPeriod"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Скачать нужную библиотеку в формате </a:t>
            </a:r>
            <a:r>
              <a:rPr lang="ru" sz="105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.jar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и сохранить ее на компьютере.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arabicPeriod"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Открыть свою среду разработки (например, </a:t>
            </a:r>
            <a:r>
              <a:rPr i="1"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IntelliJ IDEA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arabicPeriod"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Создать новый проект или открыть существующий.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arabicPeriod"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Добавить библиотеку в проект: в </a:t>
            </a:r>
            <a:r>
              <a:rPr i="1"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IntelliJ IDEA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File -&gt; Project Structure -&gt; Libraries -&gt; Add -&gt; Java -&gt; выбрать скачанную библиотеку в формате </a:t>
            </a:r>
            <a:r>
              <a:rPr lang="ru" sz="105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.jar</a:t>
            </a: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AutoNum type="arabicPeriod"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Импортировать необходимые классы из библиотеки в свой код.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После этого можно использовать методы и функциональность, предоставляемые библиотекой в своем коде. Обратите внимание, что в зависимости от используемой среды разработки, некоторые шаги могут отличаться.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7"/>
          <p:cNvSpPr txBox="1"/>
          <p:nvPr>
            <p:ph type="title"/>
          </p:nvPr>
        </p:nvSpPr>
        <p:spPr>
          <a:xfrm>
            <a:off x="1135050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Как использовать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Библиотеки JAVA 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(3/n)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135050" y="1350000"/>
            <a:ext cx="7199400" cy="3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Extreme programming (XP) - это 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методология разработки программного обеспечения, направленная на повышение качества программного обеспечения и его оперативности в соответствии с меняющимися требованиями заказчика.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2" name="Google Shape;312;p18"/>
          <p:cNvSpPr txBox="1"/>
          <p:nvPr>
            <p:ph type="title"/>
          </p:nvPr>
        </p:nvSpPr>
        <p:spPr>
          <a:xfrm>
            <a:off x="1135050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Где использовать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Библиотеки JAVA </a:t>
            </a:r>
            <a:r>
              <a:rPr b="0" lang="ru" sz="2400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(4/n)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123675" y="1350000"/>
            <a:ext cx="7210500" cy="351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Псевдокод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определяется как пошаговое описание алгоритма. Псевдокод не использует какой-либо язык программирования в своем представлении, вместо этого он использует простой текст на английском языке, поскольку он предназначен для понимания человеком, а не для машинного чтения.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Псевдокод </a:t>
            </a: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это промежуточное состояние между идеей и ее реализацией (кодом) на языке высокого уровня.</a:t>
            </a:r>
            <a:endParaRPr sz="14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 txBox="1"/>
          <p:nvPr>
            <p:ph type="title"/>
          </p:nvPr>
        </p:nvSpPr>
        <p:spPr>
          <a:xfrm>
            <a:off x="1135050" y="810000"/>
            <a:ext cx="72105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Псевдокод</a:t>
            </a:r>
            <a:r>
              <a:rPr b="0" lang="ru" sz="2400">
                <a:solidFill>
                  <a:srgbClr val="27278B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r>
              <a:rPr b="0" lang="ru" sz="2400">
                <a:solidFill>
                  <a:srgbClr val="0B5394"/>
                </a:solidFill>
                <a:latin typeface="Nunito"/>
                <a:ea typeface="Nunito"/>
                <a:cs typeface="Nunito"/>
                <a:sym typeface="Nunito"/>
              </a:rPr>
              <a:t> (5/n)</a:t>
            </a:r>
            <a:endParaRPr sz="2400">
              <a:solidFill>
                <a:srgbClr val="0B539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3380650" y="3181075"/>
            <a:ext cx="578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/>
        </p:nvSpPr>
        <p:spPr>
          <a:xfrm>
            <a:off x="1132650" y="810000"/>
            <a:ext cx="67875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Reference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1132650" y="1720900"/>
            <a:ext cx="6787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Nunito"/>
              <a:buAutoNum type="arabicPeriod"/>
            </a:pPr>
            <a:r>
              <a:rPr lang="ru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Head First book (page 155 - 194)</a:t>
            </a:r>
            <a:endParaRPr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72E"/>
              </a:buClr>
              <a:buSzPts val="1400"/>
              <a:buFont typeface="Nunito"/>
              <a:buAutoNum type="arabicPeriod"/>
            </a:pPr>
            <a:r>
              <a:rPr lang="ru">
                <a:solidFill>
                  <a:srgbClr val="42424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Website (</a:t>
            </a:r>
            <a:r>
              <a:rPr lang="ru">
                <a:solidFill>
                  <a:srgbClr val="42424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https://drive.uqu.edu.sa/_/fbshareef/files/HeadFisrt_JAVA.pdf</a:t>
            </a:r>
            <a:r>
              <a:rPr lang="ru">
                <a:solidFill>
                  <a:srgbClr val="424242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</a:t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/>
        </p:nvSpPr>
        <p:spPr>
          <a:xfrm>
            <a:off x="1132650" y="1532850"/>
            <a:ext cx="67878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Thank you!</a:t>
            </a:r>
            <a:endParaRPr b="1" sz="2800">
              <a:solidFill>
                <a:srgbClr val="1C4587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Presented by</a:t>
            </a:r>
            <a:r>
              <a:rPr b="1" lang="ru" sz="180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 Nodirkhuja Tursunov</a:t>
            </a:r>
            <a:endParaRPr b="1" sz="180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ru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ameriqano</a:t>
            </a:r>
            <a:r>
              <a:rPr lang="ru">
                <a:solidFill>
                  <a:srgbClr val="1C4587"/>
                </a:solidFill>
                <a:latin typeface="Nunito"/>
                <a:ea typeface="Nunito"/>
                <a:cs typeface="Nunito"/>
                <a:sym typeface="Nunito"/>
              </a:rPr>
              <a:t>@gmail.com</a:t>
            </a:r>
            <a:r>
              <a:rPr lang="ru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