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 SemiBold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Nunito"/>
      <p:regular r:id="rId38"/>
      <p:bold r:id="rId39"/>
      <p:italic r:id="rId40"/>
      <p:boldItalic r:id="rId41"/>
    </p:embeddedFont>
    <p:embeddedFont>
      <p:font typeface="Maven Pro"/>
      <p:regular r:id="rId42"/>
      <p:bold r:id="rId43"/>
    </p:embeddedFont>
    <p:embeddedFont>
      <p:font typeface="Nunito Medium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75">
          <p15:clr>
            <a:srgbClr val="747775"/>
          </p15:clr>
        </p15:guide>
        <p15:guide id="2" pos="2948">
          <p15:clr>
            <a:srgbClr val="747775"/>
          </p15:clr>
        </p15:guide>
        <p15:guide id="3" orient="horz" pos="850">
          <p15:clr>
            <a:srgbClr val="747775"/>
          </p15:clr>
        </p15:guide>
        <p15:guide id="4" pos="5250">
          <p15:clr>
            <a:srgbClr val="747775"/>
          </p15:clr>
        </p15:guide>
        <p15:guide id="5" pos="708">
          <p15:clr>
            <a:srgbClr val="747775"/>
          </p15:clr>
        </p15:guide>
        <p15:guide id="6" pos="397">
          <p15:clr>
            <a:srgbClr val="747775"/>
          </p15:clr>
        </p15:guide>
        <p15:guide id="7" orient="horz" pos="510">
          <p15:clr>
            <a:srgbClr val="747775"/>
          </p15:clr>
        </p15:guide>
        <p15:guide id="8" orient="horz" pos="870">
          <p15:clr>
            <a:srgbClr val="747775"/>
          </p15:clr>
        </p15:guide>
        <p15:guide id="9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75" orient="horz"/>
        <p:guide pos="2948"/>
        <p:guide pos="850" orient="horz"/>
        <p:guide pos="5250"/>
        <p:guide pos="708"/>
        <p:guide pos="397"/>
        <p:guide pos="510" orient="horz"/>
        <p:guide pos="870" orient="horz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italic.fntdata"/><Relationship Id="rId42" Type="http://schemas.openxmlformats.org/officeDocument/2006/relationships/font" Target="fonts/MavenPro-regular.fntdata"/><Relationship Id="rId41" Type="http://schemas.openxmlformats.org/officeDocument/2006/relationships/font" Target="fonts/Nunito-boldItalic.fntdata"/><Relationship Id="rId44" Type="http://schemas.openxmlformats.org/officeDocument/2006/relationships/font" Target="fonts/NunitoMedium-regular.fntdata"/><Relationship Id="rId43" Type="http://schemas.openxmlformats.org/officeDocument/2006/relationships/font" Target="fonts/MavenPro-bold.fntdata"/><Relationship Id="rId46" Type="http://schemas.openxmlformats.org/officeDocument/2006/relationships/font" Target="fonts/NunitoMedium-italic.fntdata"/><Relationship Id="rId45" Type="http://schemas.openxmlformats.org/officeDocument/2006/relationships/font" Target="fonts/Nuni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font" Target="fonts/NunitoMedium-boldItalic.fntdata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emiBold-bold.fntdata"/><Relationship Id="rId30" Type="http://schemas.openxmlformats.org/officeDocument/2006/relationships/font" Target="fonts/NunitoSemiBold-regular.fntdata"/><Relationship Id="rId33" Type="http://schemas.openxmlformats.org/officeDocument/2006/relationships/font" Target="fonts/NunitoSemiBold-boldItalic.fntdata"/><Relationship Id="rId32" Type="http://schemas.openxmlformats.org/officeDocument/2006/relationships/font" Target="fonts/NunitoSemiBold-italic.fntdata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Nunito-bold.fntdata"/><Relationship Id="rId38" Type="http://schemas.openxmlformats.org/officeDocument/2006/relationships/font" Target="fonts/Nuni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820dce4f0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820dce4f0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820dce4f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820dce4f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f8005a04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3f8005a04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2408e56e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2408e56e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f8005a0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3f8005a0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7687187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7687187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80732e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80732e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7687187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47687187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7687187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47687187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7687187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47687187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2408e56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2408e56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47687187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47687187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476871876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47687187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e248dc60b7_4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e248dc60b7_4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e248dc60b7_4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e248dc60b7_4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e248dc60b7_4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e248dc60b7_4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20dce4f0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20dce4f0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20dce4f0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820dce4f0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20dce4f0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20dce4f0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20dce4f0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820dce4f0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20dce4f0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820dce4f0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20dce4f0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820dce4f0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20dce4f0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20dce4f0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rcsdk12.org/cms/lib/NY01001156/Centricity/Domain/4951/Head_First_Java_Second_Edition.pdf#page=199&amp;zoom=100,0,0" TargetMode="External"/><Relationship Id="rId4" Type="http://schemas.openxmlformats.org/officeDocument/2006/relationships/hyperlink" Target="https://jenkov.com/tutorials/java-concurrency/java-memory-model.html" TargetMode="External"/><Relationship Id="rId5" Type="http://schemas.openxmlformats.org/officeDocument/2006/relationships/hyperlink" Target="https://www.youtube.com/watch?v=LCSqZyjBwWA&amp;list=PLL8woMHwr36EDxjUoCzboZjedsnhLP1j4&amp;index=5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500000" y="3870125"/>
            <a:ext cx="3834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Upcode Software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Engineer </a:t>
            </a:r>
            <a:r>
              <a:rPr lang="ru"/>
              <a:t>Team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2977550" y="4565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-2023-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123675" y="1350000"/>
            <a:ext cx="72105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Chapter-7: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Better Living in Objectville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6097300" y="43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lt1"/>
                </a:solidFill>
                <a:highlight>
                  <a:srgbClr val="FFD966"/>
                </a:highlight>
                <a:latin typeface="Nunito"/>
                <a:ea typeface="Nunito"/>
                <a:cs typeface="Nunito"/>
                <a:sym typeface="Nunito"/>
              </a:rPr>
              <a:t>Book: Head First</a:t>
            </a:r>
            <a:endParaRPr sz="100"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678700"/>
            <a:ext cx="7030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Internal Java Memory Model(7/n)</a:t>
            </a:r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750" y="1350000"/>
            <a:ext cx="5133050" cy="33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550" y="1350000"/>
            <a:ext cx="5411665" cy="36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3"/>
          <p:cNvSpPr/>
          <p:nvPr/>
        </p:nvSpPr>
        <p:spPr>
          <a:xfrm>
            <a:off x="6870125" y="1610100"/>
            <a:ext cx="386100" cy="29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1123675" y="795900"/>
            <a:ext cx="735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ru" sz="2400">
                <a:solidFill>
                  <a:srgbClr val="1C4587"/>
                </a:solidFill>
                <a:highlight>
                  <a:srgbClr val="FFFFFF"/>
                </a:highlight>
              </a:rPr>
              <a:t>The Internal Java Memory Model(8/n)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130050" y="688525"/>
            <a:ext cx="72042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Internal Java Memory Model(9/n)</a:t>
            </a:r>
            <a:endParaRPr sz="2400"/>
          </a:p>
          <a:p>
            <a:pPr indent="0" lvl="0" marL="89999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SzPts val="990"/>
              <a:buNone/>
            </a:pPr>
            <a:r>
              <a:t/>
            </a:r>
            <a:endParaRPr sz="2460">
              <a:solidFill>
                <a:srgbClr val="1C4587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1130050" y="1600575"/>
            <a:ext cx="54960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899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8" name="Google Shape;358;p24"/>
          <p:cNvSpPr txBox="1"/>
          <p:nvPr/>
        </p:nvSpPr>
        <p:spPr>
          <a:xfrm>
            <a:off x="1130050" y="4635075"/>
            <a:ext cx="615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900"/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847899" y="-238650"/>
            <a:ext cx="3654701" cy="690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149500" y="666400"/>
            <a:ext cx="71847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hat is OOP</a:t>
            </a:r>
            <a:r>
              <a:rPr lang="ru" sz="2400">
                <a:solidFill>
                  <a:srgbClr val="1C4587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? </a:t>
            </a:r>
            <a:endParaRPr sz="2400">
              <a:solidFill>
                <a:srgbClr val="1C4587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6003350" y="1274375"/>
            <a:ext cx="13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1896950" y="1350000"/>
            <a:ext cx="56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274E13"/>
                </a:solidFill>
              </a:rPr>
              <a:t>Start today, and we’ll throw in an extra level of abstraction!</a:t>
            </a:r>
            <a:endParaRPr b="1">
              <a:solidFill>
                <a:srgbClr val="274E13"/>
              </a:solidFill>
            </a:endParaRPr>
          </a:p>
        </p:txBody>
      </p:sp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213" y="2187575"/>
            <a:ext cx="4485274" cy="25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5"/>
          <p:cNvSpPr txBox="1"/>
          <p:nvPr/>
        </p:nvSpPr>
        <p:spPr>
          <a:xfrm>
            <a:off x="1149488" y="1626350"/>
            <a:ext cx="718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u" sz="1100">
                <a:solidFill>
                  <a:srgbClr val="202124"/>
                </a:solidFill>
                <a:highlight>
                  <a:srgbClr val="FFFFFF"/>
                </a:highlight>
              </a:rPr>
              <a:t>Object-oriented programming (OOP)</a:t>
            </a:r>
            <a:r>
              <a:rPr lang="ru" sz="1100">
                <a:solidFill>
                  <a:srgbClr val="202124"/>
                </a:solidFill>
                <a:highlight>
                  <a:srgbClr val="FFFFFF"/>
                </a:highlight>
              </a:rPr>
              <a:t> is </a:t>
            </a:r>
            <a:r>
              <a:rPr lang="ru" sz="1100">
                <a:solidFill>
                  <a:srgbClr val="040C28"/>
                </a:solidFill>
              </a:rPr>
              <a:t>a computer programming model that organizes software design around data, or objects, rather than functions and logic</a:t>
            </a:r>
            <a:r>
              <a:rPr lang="ru" sz="11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1123675" y="771025"/>
            <a:ext cx="7210500" cy="6102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What is the power of inheritance</a:t>
            </a:r>
            <a:r>
              <a:rPr b="0" lang="ru" sz="23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 ?</a:t>
            </a:r>
            <a:endParaRPr b="0" sz="23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74" name="Google Shape;374;p26"/>
          <p:cNvSpPr txBox="1"/>
          <p:nvPr/>
        </p:nvSpPr>
        <p:spPr>
          <a:xfrm>
            <a:off x="1203825" y="1417400"/>
            <a:ext cx="7184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Font typeface="Nunito"/>
              <a:buChar char="●"/>
            </a:pPr>
            <a:r>
              <a:rPr lang="ru">
                <a:solidFill>
                  <a:srgbClr val="16161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Instance variables are not overridden because they don’t need to be. </a:t>
            </a:r>
            <a:endParaRPr>
              <a:solidFill>
                <a:srgbClr val="161616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Font typeface="Nunito"/>
              <a:buChar char="●"/>
            </a:pPr>
            <a:r>
              <a:rPr lang="ru">
                <a:solidFill>
                  <a:srgbClr val="16161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They don’t define any special behavior, so a subclass can give an inherited instance variable any value it chooses</a:t>
            </a:r>
            <a:endParaRPr>
              <a:solidFill>
                <a:srgbClr val="161616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5" name="Google Shape;3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551" y="2313200"/>
            <a:ext cx="4738900" cy="27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1303800" y="810000"/>
            <a:ext cx="70305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SzPts val="990"/>
              <a:buNone/>
            </a:pPr>
            <a:r>
              <a:rPr lang="ru" sz="2400">
                <a:solidFill>
                  <a:srgbClr val="22222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Using </a:t>
            </a:r>
            <a:r>
              <a:rPr lang="ru" sz="2400">
                <a:solidFill>
                  <a:srgbClr val="222222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IS-A</a:t>
            </a:r>
            <a:r>
              <a:rPr lang="ru" sz="2400">
                <a:solidFill>
                  <a:srgbClr val="22222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and HAS-A?</a:t>
            </a:r>
            <a:endParaRPr sz="2400"/>
          </a:p>
        </p:txBody>
      </p:sp>
      <p:pic>
        <p:nvPicPr>
          <p:cNvPr id="381" name="Google Shape;3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900" y="1350000"/>
            <a:ext cx="2491400" cy="34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7"/>
          <p:cNvSpPr txBox="1"/>
          <p:nvPr>
            <p:ph idx="1" type="body"/>
          </p:nvPr>
        </p:nvSpPr>
        <p:spPr>
          <a:xfrm>
            <a:off x="1230950" y="1450925"/>
            <a:ext cx="4954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Remember that when </a:t>
            </a:r>
            <a:r>
              <a:rPr b="1" lang="ru"/>
              <a:t>one class inherits from another</a:t>
            </a:r>
            <a:r>
              <a:rPr lang="ru"/>
              <a:t>, we say that the subclass extends the superclass.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When you want to know if one thing should extend another, apply the </a:t>
            </a:r>
            <a:r>
              <a:rPr b="1" lang="ru">
                <a:highlight>
                  <a:srgbClr val="FFFF00"/>
                </a:highlight>
              </a:rPr>
              <a:t>IS-A</a:t>
            </a:r>
            <a:r>
              <a:rPr b="1" lang="ru"/>
              <a:t> test.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/>
              <a:t>If class B extends class A, class B </a:t>
            </a:r>
            <a:r>
              <a:rPr b="1" lang="ru">
                <a:highlight>
                  <a:srgbClr val="FFFF00"/>
                </a:highlight>
              </a:rPr>
              <a:t>IS-A</a:t>
            </a:r>
            <a:r>
              <a:rPr b="1" lang="ru"/>
              <a:t> class A. This is true anywhere in the inheritance tree. If class C extends class B, class C passes the IS-A test for both B and A.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type="title"/>
          </p:nvPr>
        </p:nvSpPr>
        <p:spPr>
          <a:xfrm>
            <a:off x="1164750" y="810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22222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Using </a:t>
            </a:r>
            <a:r>
              <a:rPr lang="ru" sz="2400">
                <a:solidFill>
                  <a:srgbClr val="222222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IS-A</a:t>
            </a:r>
            <a:r>
              <a:rPr lang="ru" sz="2400">
                <a:solidFill>
                  <a:srgbClr val="22222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and HAS-A?</a:t>
            </a:r>
            <a:endParaRPr/>
          </a:p>
        </p:txBody>
      </p:sp>
      <p:pic>
        <p:nvPicPr>
          <p:cNvPr id="388" name="Google Shape;3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750" y="1415100"/>
            <a:ext cx="6720604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Q&amp;A</a:t>
            </a:r>
            <a:endParaRPr/>
          </a:p>
        </p:txBody>
      </p:sp>
      <p:pic>
        <p:nvPicPr>
          <p:cNvPr id="394" name="Google Shape;3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800" y="1381225"/>
            <a:ext cx="7176501" cy="34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1303800" y="810000"/>
            <a:ext cx="703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ru" sz="2400">
                <a:solidFill>
                  <a:srgbClr val="22222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What is a polymorphism ?</a:t>
            </a:r>
            <a:endParaRPr sz="2400">
              <a:solidFill>
                <a:srgbClr val="22222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1164750" y="1381225"/>
            <a:ext cx="703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243" lvl="0" marL="457200" rtl="0" algn="l">
              <a:spcBef>
                <a:spcPts val="0"/>
              </a:spcBef>
              <a:spcAft>
                <a:spcPts val="0"/>
              </a:spcAft>
              <a:buSzPts val="1113"/>
              <a:buChar char="●"/>
            </a:pPr>
            <a:r>
              <a:rPr b="1" lang="ru" sz="1112"/>
              <a:t>how polymorphism works, we have to step back and look at the way we normally declare a reference and create an object...</a:t>
            </a:r>
            <a:endParaRPr b="1" sz="1112"/>
          </a:p>
          <a:p>
            <a:pPr indent="-299243" lvl="0" marL="457200" rtl="0" algn="l">
              <a:spcBef>
                <a:spcPts val="0"/>
              </a:spcBef>
              <a:spcAft>
                <a:spcPts val="0"/>
              </a:spcAft>
              <a:buSzPts val="1113"/>
              <a:buChar char="●"/>
            </a:pPr>
            <a:r>
              <a:rPr b="1" lang="ru" sz="1112"/>
              <a:t>The 3 steps of object declaration and assignment</a:t>
            </a:r>
            <a:endParaRPr b="1" sz="1112"/>
          </a:p>
        </p:txBody>
      </p:sp>
      <p:pic>
        <p:nvPicPr>
          <p:cNvPr id="401" name="Google Shape;4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925" y="2122525"/>
            <a:ext cx="3242642" cy="29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150" y="1952450"/>
            <a:ext cx="3649925" cy="158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024" y="3331825"/>
            <a:ext cx="2493100" cy="17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0"/>
          <p:cNvSpPr/>
          <p:nvPr/>
        </p:nvSpPr>
        <p:spPr>
          <a:xfrm>
            <a:off x="1456200" y="3882525"/>
            <a:ext cx="2440500" cy="335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/>
          <p:nvPr>
            <p:ph type="title"/>
          </p:nvPr>
        </p:nvSpPr>
        <p:spPr>
          <a:xfrm>
            <a:off x="1123675" y="758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22222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What is a polymorphism ?</a:t>
            </a:r>
            <a:endParaRPr sz="2400"/>
          </a:p>
        </p:txBody>
      </p:sp>
      <p:pic>
        <p:nvPicPr>
          <p:cNvPr id="410" name="Google Shape;4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138" y="1350000"/>
            <a:ext cx="5967825" cy="33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123775" y="797825"/>
            <a:ext cx="72105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2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123775" y="1474925"/>
            <a:ext cx="721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6099" lvl="0" marL="457200" rtl="0" algn="l">
              <a:spcBef>
                <a:spcPts val="24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Java Memory Model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What is OOP ?</a:t>
            </a:r>
            <a:endParaRPr sz="1400">
              <a:solidFill>
                <a:srgbClr val="1F1F1F"/>
              </a:solidFill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Why Understanding Inheritance</a:t>
            </a: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 ?</a:t>
            </a:r>
            <a:endParaRPr sz="1400">
              <a:solidFill>
                <a:srgbClr val="1F1F1F"/>
              </a:solidFill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Using IS-A and HAS-A?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222222"/>
                </a:solidFill>
                <a:highlight>
                  <a:srgbClr val="FFFFFF"/>
                </a:highlight>
              </a:rPr>
              <a:t>What is a polymorphism ?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Nunito"/>
              <a:buAutoNum type="arabicPeriod"/>
            </a:pPr>
            <a:r>
              <a:rPr lang="ru" sz="1400">
                <a:solidFill>
                  <a:srgbClr val="1F1F1F"/>
                </a:solidFill>
              </a:rPr>
              <a:t>Summary</a:t>
            </a:r>
            <a:endParaRPr sz="14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type="title"/>
          </p:nvPr>
        </p:nvSpPr>
        <p:spPr>
          <a:xfrm>
            <a:off x="1164750" y="810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100"/>
              </a:spcAft>
              <a:buNone/>
            </a:pPr>
            <a:r>
              <a:rPr lang="ru" sz="2400">
                <a:solidFill>
                  <a:srgbClr val="22222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What is a polymorphism ?</a:t>
            </a:r>
            <a:endParaRPr sz="2400"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175" y="1451575"/>
            <a:ext cx="547486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Q&amp;A</a:t>
            </a:r>
            <a:endParaRPr/>
          </a:p>
        </p:txBody>
      </p:sp>
      <p:pic>
        <p:nvPicPr>
          <p:cNvPr id="422" name="Google Shape;4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254" y="1381225"/>
            <a:ext cx="4638701" cy="36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type="title"/>
          </p:nvPr>
        </p:nvSpPr>
        <p:spPr>
          <a:xfrm>
            <a:off x="1460525" y="642900"/>
            <a:ext cx="67167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Summary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1074750" y="1350000"/>
            <a:ext cx="7210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8899" lvl="0" marL="71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400"/>
              <a:buFont typeface="Nunito"/>
              <a:buAutoNum type="arabicPeriod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Keep in mind that the inheritance IS-A relationship works in only one direction!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53024" lvl="0" marL="71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Nunito"/>
              <a:buAutoNum type="arabicPeriod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With polymorphism, the reference type can be a superclass of the actual object type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>
            <p:ph type="title"/>
          </p:nvPr>
        </p:nvSpPr>
        <p:spPr>
          <a:xfrm>
            <a:off x="1270750" y="642900"/>
            <a:ext cx="72105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Reference Resources?</a:t>
            </a:r>
            <a:endParaRPr sz="24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35"/>
          <p:cNvSpPr txBox="1"/>
          <p:nvPr>
            <p:ph idx="1" type="body"/>
          </p:nvPr>
        </p:nvSpPr>
        <p:spPr>
          <a:xfrm>
            <a:off x="1123675" y="1350000"/>
            <a:ext cx="72105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88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ru" sz="1400">
                <a:solidFill>
                  <a:srgbClr val="000000"/>
                </a:solidFill>
              </a:rPr>
              <a:t>Head First (</a:t>
            </a:r>
            <a:r>
              <a:rPr b="1" lang="ru" sz="1400" u="sng">
                <a:solidFill>
                  <a:schemeClr val="hlink"/>
                </a:solidFill>
                <a:hlinkClick r:id="rId3"/>
              </a:rPr>
              <a:t>book</a:t>
            </a:r>
            <a:r>
              <a:rPr b="1" lang="ru" sz="1400">
                <a:solidFill>
                  <a:srgbClr val="000000"/>
                </a:solidFill>
              </a:rPr>
              <a:t>)</a:t>
            </a:r>
            <a:endParaRPr b="1" sz="1400">
              <a:solidFill>
                <a:srgbClr val="000000"/>
              </a:solidFill>
            </a:endParaRPr>
          </a:p>
          <a:p>
            <a:pPr indent="-178899" lvl="0" marL="17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F0F0F"/>
                </a:solidFill>
                <a:highlight>
                  <a:srgbClr val="FFFFFF"/>
                </a:highlight>
              </a:rPr>
              <a:t>Java Memory </a:t>
            </a:r>
            <a:r>
              <a:rPr lang="ru" sz="1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Management</a:t>
            </a:r>
            <a:endParaRPr sz="1400">
              <a:solidFill>
                <a:srgbClr val="0F0F0F"/>
              </a:solidFill>
              <a:highlight>
                <a:srgbClr val="FFFFFF"/>
              </a:highlight>
            </a:endParaRPr>
          </a:p>
          <a:p>
            <a:pPr indent="-178899" lvl="0" marL="179999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AutoNum type="arabicPeriod"/>
            </a:pPr>
            <a:r>
              <a:rPr lang="ru" sz="1400">
                <a:solidFill>
                  <a:srgbClr val="0F0F0F"/>
                </a:solidFill>
                <a:highlight>
                  <a:srgbClr val="FFFFFF"/>
                </a:highlight>
              </a:rPr>
              <a:t>Resource Java </a:t>
            </a:r>
            <a:r>
              <a:rPr lang="ru" sz="14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Memory </a:t>
            </a:r>
            <a:endParaRPr sz="1400">
              <a:solidFill>
                <a:srgbClr val="0F0F0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>
            <p:ph idx="1" type="body"/>
          </p:nvPr>
        </p:nvSpPr>
        <p:spPr>
          <a:xfrm>
            <a:off x="1123675" y="1350000"/>
            <a:ext cx="7030500" cy="2541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</a:rPr>
              <a:t>Thank you!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</a:rPr>
              <a:t>Presented by</a:t>
            </a:r>
            <a:r>
              <a:rPr b="1" lang="ru" sz="2400">
                <a:solidFill>
                  <a:srgbClr val="1C4587"/>
                </a:solidFill>
              </a:rPr>
              <a:t> 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</a:rPr>
              <a:t>Hamdamboy Urunov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</a:rPr>
              <a:t>(hamdamboy.urunov@gmail.com)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  <a:highlight>
                <a:schemeClr val="lt1"/>
              </a:highlight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123675" y="722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Internal Java Memory Model(1/n)</a:t>
            </a:r>
            <a:endParaRPr sz="2400">
              <a:solidFill>
                <a:srgbClr val="1C45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250" y="4080050"/>
            <a:ext cx="1533500" cy="87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300" y="2236800"/>
            <a:ext cx="3014225" cy="172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6900" y="2232325"/>
            <a:ext cx="3014100" cy="172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15"/>
          <p:cNvSpPr txBox="1"/>
          <p:nvPr/>
        </p:nvSpPr>
        <p:spPr>
          <a:xfrm>
            <a:off x="1167400" y="1350000"/>
            <a:ext cx="7137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7493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150"/>
              <a:buFont typeface="Roboto"/>
              <a:buChar char="●"/>
            </a:pPr>
            <a:r>
              <a:rPr b="1" i="1"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CPU </a:t>
            </a:r>
            <a:r>
              <a:rPr b="1"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percentage</a:t>
            </a:r>
            <a:r>
              <a:rPr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to show how much percentage of </a:t>
            </a:r>
            <a:r>
              <a:rPr b="1"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processor is </a:t>
            </a:r>
            <a:r>
              <a:rPr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being used.</a:t>
            </a:r>
            <a:endParaRPr sz="11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7493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150"/>
              <a:buFont typeface="Roboto"/>
              <a:buChar char="●"/>
            </a:pPr>
            <a:r>
              <a:rPr b="1" i="1"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Memory </a:t>
            </a:r>
            <a:r>
              <a:rPr b="1"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percentage</a:t>
            </a:r>
            <a:r>
              <a:rPr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to show how much percentage of inside memory (</a:t>
            </a:r>
            <a:r>
              <a:rPr b="1"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</a:t>
            </a:r>
            <a:r>
              <a:rPr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is being used.</a:t>
            </a:r>
            <a:endParaRPr sz="11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7493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150"/>
              <a:buFont typeface="Roboto"/>
              <a:buChar char="●"/>
            </a:pPr>
            <a:r>
              <a:rPr b="1" i="1"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Disk </a:t>
            </a:r>
            <a:r>
              <a:rPr b="1"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percentage</a:t>
            </a:r>
            <a:r>
              <a:rPr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to show how much percentage of </a:t>
            </a:r>
            <a:r>
              <a:rPr b="1"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storage </a:t>
            </a:r>
            <a:r>
              <a:rPr lang="ru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(HDD, SSD) is being used.</a:t>
            </a:r>
            <a:endParaRPr sz="11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123175" y="7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Internal Java Memory Model(2/n)</a:t>
            </a:r>
            <a:endParaRPr sz="2400">
              <a:solidFill>
                <a:srgbClr val="1C45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350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Java memory model used internally in the JVM divides memory between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thread stacks and the heap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thread running in the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Java virtual machine has its own thread stack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thread stack contains information about what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methods the thread has called to reach the current point of execution.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450" y="2401563"/>
            <a:ext cx="34099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164750" y="751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Internal Java Memory Model(3/n)</a:t>
            </a:r>
            <a:endParaRPr sz="2400">
              <a:solidFill>
                <a:srgbClr val="1C45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350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heap contains all objects created in your Java application, regardless of what thread created the object.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includes the object versions of the primitive types (e.g.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etc.).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does not matter if an object was created and assigned to a local variable, or created as a member variable of another object, the object is still stored on the heap.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450" y="2401563"/>
            <a:ext cx="34099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164750" y="766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Internal Java Memory Model(4/n)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thread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stack 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also contains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local variables for each method being executed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(all methods on the call stack).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thread can only access it's own thread stack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 variables created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by a thread are invisible to all other threads than the thread who created it.\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 if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threads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executing the exact same code, the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threads will still create the local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variables of that code in each their own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thread stack. 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thread has its own version of each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 variable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700" y="2710075"/>
            <a:ext cx="4424700" cy="21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164750" y="810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Internal Java Memory Model(4/n)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087250" y="1350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 variables of primitive types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short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are fully stored on the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thread stack 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are thus not visible to other threads.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 thread may pass a copy of a 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primitive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variable to another thread, but it cannot share the primitive local variable itself.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heap contains all objects created in your Java application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regardless of what thread created the object.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200" y="2382325"/>
            <a:ext cx="3259600" cy="26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164750" y="810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Internal Java Memory Model(5/n)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164750" y="1385375"/>
            <a:ext cx="7169700" cy="1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includes the object versions of the primitive types (e.g.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etc.). It does not matter if an object was created and assigned to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local variable, or created as a member variable of another object, 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object is still stored on the heap.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local variable may also be a reference to an object. In that case the reference (the local variable) is stored on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thread stack, but the object itself if stored on the heap.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object may contain methods and these methods may contain local variables.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These local variables are also stored on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thread stack, even if the object the method belongs to is stored on the heap.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613" y="2747925"/>
            <a:ext cx="2710776" cy="22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123675" y="737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4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Internal Java Memory Model(6/n)</a:t>
            </a:r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1123675" y="1350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of these CPUs may have multiple cores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point is, that on a modern computer with 2 or more CPUs it is possible to have more than one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thread running simultaneously.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1"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CPU is capable of running one thread at any given time</a:t>
            </a:r>
            <a:r>
              <a:rPr lang="ru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That means that if your Java application is multithreaded, one thread per CPU may be running simultaneously (concurrently) inside your Java application.</a:t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475" y="2398025"/>
            <a:ext cx="3033551" cy="26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