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8" Type="http://schemas.openxmlformats.org/officeDocument/2006/relationships/customXml" Target="../customXml/item3.xml"/><Relationship Id="rId3" Type="http://schemas.openxmlformats.org/officeDocument/2006/relationships/presProps" Target="presProps.xml"/><Relationship Id="rId12" Type="http://schemas.openxmlformats.org/officeDocument/2006/relationships/slide" Target="slides/slide7.xml"/><Relationship Id="rId7" Type="http://schemas.openxmlformats.org/officeDocument/2006/relationships/slide" Target="slides/slide2.xml"/><Relationship Id="rId17" Type="http://schemas.openxmlformats.org/officeDocument/2006/relationships/customXml" Target="../customXml/item2.xml"/><Relationship Id="rId2" Type="http://schemas.openxmlformats.org/officeDocument/2006/relationships/viewProps" Target="viewProps.xml"/><Relationship Id="rId16" Type="http://schemas.openxmlformats.org/officeDocument/2006/relationships/customXml" Target="../customXml/item1.xml"/><Relationship Id="rId11" Type="http://schemas.openxmlformats.org/officeDocument/2006/relationships/slide" Target="slides/slide6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9d68f9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9d68f9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9d68f982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9d68f982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a2ad82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a2ad82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2ad82a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a2ad82a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d68f98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d68f98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d68f982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d68f982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d68f982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d68f982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hyperlink" Target="https://www.kaggle.com/datasets/thedevastator/airbnb-prices-in-european-cities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497450" y="1527375"/>
            <a:ext cx="6149100" cy="1856100"/>
          </a:xfrm>
          <a:prstGeom prst="rect">
            <a:avLst/>
          </a:prstGeom>
          <a:solidFill>
            <a:srgbClr val="A70202">
              <a:alpha val="38610"/>
            </a:srgbClr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AirBnb stats: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Interest rate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83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110">
                <a:solidFill>
                  <a:schemeClr val="lt1"/>
                </a:solidFill>
              </a:rPr>
              <a:t>Done by:</a:t>
            </a:r>
            <a:br>
              <a:rPr lang="en" sz="1110">
                <a:solidFill>
                  <a:schemeClr val="lt1"/>
                </a:solidFill>
              </a:rPr>
            </a:br>
            <a:r>
              <a:rPr b="1" lang="en" sz="1110">
                <a:solidFill>
                  <a:schemeClr val="lt1"/>
                </a:solidFill>
              </a:rPr>
              <a:t>Azamat Maraimbekov s22850</a:t>
            </a:r>
            <a:endParaRPr b="1" sz="11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10">
                <a:solidFill>
                  <a:schemeClr val="lt1"/>
                </a:solidFill>
              </a:rPr>
              <a:t>Abusat Aghali s21460</a:t>
            </a:r>
            <a:endParaRPr b="1" sz="11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10">
                <a:solidFill>
                  <a:schemeClr val="lt1"/>
                </a:solidFill>
              </a:rPr>
              <a:t>Khaing Pwint Wai Tun s23840</a:t>
            </a:r>
            <a:endParaRPr b="1" sz="111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10">
                <a:solidFill>
                  <a:schemeClr val="lt1"/>
                </a:solidFill>
              </a:rPr>
              <a:t>Abdelrahman Mobarak s22878</a:t>
            </a:r>
            <a:endParaRPr b="1" sz="111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056425" y="105825"/>
            <a:ext cx="30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of our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783550" y="54000"/>
            <a:ext cx="348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Preparing the dataset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62150" y="771525"/>
            <a:ext cx="435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https://www.kaggle.com/datasets/thedevastator/airbnb-prices-in-european-cities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39625"/>
            <a:ext cx="4327701" cy="324577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62150" y="1915225"/>
            <a:ext cx="4327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Interest Rate formula: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(cleanliness_rating*10*1.25 + guest_satisfaction_overall*1.5 + attr_index_norm*0.75 + rest_index_norm*0.5)/4 + 10/dist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164325" y="203000"/>
            <a:ext cx="89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225" y="1064250"/>
            <a:ext cx="8839203" cy="3182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7650"/>
            <a:ext cx="8839197" cy="3118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3952800" y="162900"/>
            <a:ext cx="123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Prediction 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70825"/>
            <a:ext cx="8839201" cy="1851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622443"/>
            <a:ext cx="8839202" cy="1922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305850" y="301300"/>
            <a:ext cx="25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375" y="1610444"/>
            <a:ext cx="8777226" cy="13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7217675" y="4035675"/>
            <a:ext cx="78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364ACAD328E54D8284633158F92419" ma:contentTypeVersion="13" ma:contentTypeDescription="Создание документа." ma:contentTypeScope="" ma:versionID="18ff7bdccd9da4cfe847c90a8480f50f">
  <xsd:schema xmlns:xsd="http://www.w3.org/2001/XMLSchema" xmlns:xs="http://www.w3.org/2001/XMLSchema" xmlns:p="http://schemas.microsoft.com/office/2006/metadata/properties" xmlns:ns2="622a81cb-912c-45e0-a5a9-8459a6171a10" xmlns:ns3="00d4d62b-b5ab-4f87-b524-a809e7f928ff" targetNamespace="http://schemas.microsoft.com/office/2006/metadata/properties" ma:root="true" ma:fieldsID="fab7c404a0ce3b805600a38efbcd9b68" ns2:_="" ns3:_="">
    <xsd:import namespace="622a81cb-912c-45e0-a5a9-8459a6171a10"/>
    <xsd:import namespace="00d4d62b-b5ab-4f87-b524-a809e7f928f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2a81cb-912c-45e0-a5a9-8459a6171a1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4d62b-b5ab-4f87-b524-a809e7f928f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bf8544f-ac09-4cf1-8119-513a63f6ee0c}" ma:internalName="TaxCatchAll" ma:showField="CatchAllData" ma:web="00d4d62b-b5ab-4f87-b524-a809e7f928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622a81cb-912c-45e0-a5a9-8459a6171a10" xsi:nil="true"/>
    <TaxCatchAll xmlns="00d4d62b-b5ab-4f87-b524-a809e7f928ff" xsi:nil="true"/>
    <lcf76f155ced4ddcb4097134ff3c332f xmlns="622a81cb-912c-45e0-a5a9-8459a6171a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2DA0E81-2DAF-434B-A719-85AC151E87D8}"/>
</file>

<file path=customXml/itemProps2.xml><?xml version="1.0" encoding="utf-8"?>
<ds:datastoreItem xmlns:ds="http://schemas.openxmlformats.org/officeDocument/2006/customXml" ds:itemID="{F6A7668D-826B-4FE7-803D-F2AB02BA2535}"/>
</file>

<file path=customXml/itemProps3.xml><?xml version="1.0" encoding="utf-8"?>
<ds:datastoreItem xmlns:ds="http://schemas.openxmlformats.org/officeDocument/2006/customXml" ds:itemID="{F801C364-6FF8-4596-952D-B93F0838C780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0x01010042364ACAD328E54D8284633158F92419</vt:lpwstr>
  </property>
</Properties>
</file>