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87" r:id="rId4"/>
    <p:sldId id="296" r:id="rId5"/>
    <p:sldId id="300" r:id="rId6"/>
    <p:sldId id="315" r:id="rId7"/>
    <p:sldId id="317" r:id="rId8"/>
    <p:sldId id="318" r:id="rId9"/>
    <p:sldId id="319" r:id="rId10"/>
    <p:sldId id="320" r:id="rId11"/>
    <p:sldId id="321" r:id="rId12"/>
    <p:sldId id="303" r:id="rId13"/>
    <p:sldId id="322" r:id="rId14"/>
    <p:sldId id="313" r:id="rId15"/>
    <p:sldId id="28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A4D6D5"/>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68" d="100"/>
          <a:sy n="68" d="100"/>
        </p:scale>
        <p:origin x="504" y="64"/>
      </p:cViewPr>
      <p:guideLst>
        <p:guide orient="horz" pos="2130"/>
        <p:guide pos="383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4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2020/6/9</a:t>
            </a:fld>
            <a:endParaRPr lang="zh-CN" altLang="en-US"/>
          </a:p>
        </p:txBody>
      </p:sp>
      <p:sp>
        <p:nvSpPr>
          <p:cNvPr id="104874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4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4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49"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文本框 1"/>
          <p:cNvSpPr txBox="1"/>
          <p:nvPr/>
        </p:nvSpPr>
        <p:spPr>
          <a:xfrm>
            <a:off x="4458892" y="1004516"/>
            <a:ext cx="3275256" cy="1015663"/>
          </a:xfrm>
          <a:prstGeom prst="rect">
            <a:avLst/>
          </a:prstGeom>
          <a:noFill/>
        </p:spPr>
        <p:txBody>
          <a:bodyPr wrap="none" rtlCol="0">
            <a:spAutoFit/>
          </a:bodyPr>
          <a:lstStyle/>
          <a:p>
            <a:pPr algn="ctr"/>
            <a:r>
              <a:rPr lang="zh-CN" altLang="en-US" sz="6000" b="1" dirty="0">
                <a:latin typeface="黑体" panose="02010609060101010101" pitchFamily="49" charset="-122"/>
                <a:ea typeface="黑体" panose="02010609060101010101" pitchFamily="49" charset="-122"/>
                <a:cs typeface="+mn-ea"/>
                <a:sym typeface="+mn-lt"/>
              </a:rPr>
              <a:t>毕设答辩</a:t>
            </a:r>
          </a:p>
        </p:txBody>
      </p:sp>
      <p:grpSp>
        <p:nvGrpSpPr>
          <p:cNvPr id="18" name="组合 7"/>
          <p:cNvGrpSpPr/>
          <p:nvPr/>
        </p:nvGrpSpPr>
        <p:grpSpPr>
          <a:xfrm>
            <a:off x="2534837" y="1604680"/>
            <a:ext cx="7122323" cy="415499"/>
            <a:chOff x="4129088" y="2457450"/>
            <a:chExt cx="4057650" cy="0"/>
          </a:xfrm>
        </p:grpSpPr>
        <p:cxnSp>
          <p:nvCxnSpPr>
            <p:cNvPr id="3145728" name="直接连接符 5"/>
            <p:cNvCxnSpPr>
              <a:cxnSpLocks/>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3145729" name="直接连接符 18"/>
            <p:cNvCxnSpPr>
              <a:cxnSpLocks/>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
        <p:nvSpPr>
          <p:cNvPr id="15" name="文本框 1">
            <a:extLst>
              <a:ext uri="{FF2B5EF4-FFF2-40B4-BE49-F238E27FC236}">
                <a16:creationId xmlns:a16="http://schemas.microsoft.com/office/drawing/2014/main" id="{1AD2CC67-C994-4D28-A7C2-ED20FEC0E60D}"/>
              </a:ext>
            </a:extLst>
          </p:cNvPr>
          <p:cNvSpPr txBox="1"/>
          <p:nvPr/>
        </p:nvSpPr>
        <p:spPr>
          <a:xfrm>
            <a:off x="1759716" y="2902877"/>
            <a:ext cx="8672567" cy="769441"/>
          </a:xfrm>
          <a:prstGeom prst="rect">
            <a:avLst/>
          </a:prstGeom>
          <a:noFill/>
        </p:spPr>
        <p:txBody>
          <a:bodyPr wrap="none" rtlCol="0">
            <a:spAutoFit/>
          </a:bodyPr>
          <a:lstStyle/>
          <a:p>
            <a:pPr algn="ctr"/>
            <a:r>
              <a:rPr lang="zh-CN" altLang="en-US" sz="4400" b="1" dirty="0">
                <a:latin typeface="黑体" panose="02010609060101010101" pitchFamily="49" charset="-122"/>
                <a:ea typeface="黑体" panose="02010609060101010101" pitchFamily="49" charset="-122"/>
                <a:cs typeface="+mn-ea"/>
                <a:sym typeface="+mn-lt"/>
              </a:rPr>
              <a:t>基于深度学习的汽车车型自动识别</a:t>
            </a:r>
          </a:p>
        </p:txBody>
      </p:sp>
      <p:sp>
        <p:nvSpPr>
          <p:cNvPr id="16" name="文本框 1">
            <a:extLst>
              <a:ext uri="{FF2B5EF4-FFF2-40B4-BE49-F238E27FC236}">
                <a16:creationId xmlns:a16="http://schemas.microsoft.com/office/drawing/2014/main" id="{DE721572-8584-4275-9C02-1174841FC23D}"/>
              </a:ext>
            </a:extLst>
          </p:cNvPr>
          <p:cNvSpPr txBox="1"/>
          <p:nvPr/>
        </p:nvSpPr>
        <p:spPr>
          <a:xfrm>
            <a:off x="8330973" y="4427622"/>
            <a:ext cx="3765208" cy="1692771"/>
          </a:xfrm>
          <a:prstGeom prst="rect">
            <a:avLst/>
          </a:prstGeom>
          <a:noFill/>
        </p:spPr>
        <p:txBody>
          <a:bodyPr wrap="square" rtlCol="0">
            <a:spAutoFit/>
          </a:bodyPr>
          <a:lstStyle/>
          <a:p>
            <a:pPr>
              <a:lnSpc>
                <a:spcPct val="150000"/>
              </a:lnSpc>
            </a:pPr>
            <a:r>
              <a:rPr lang="zh-CN" altLang="en-US" sz="2400" b="1" dirty="0">
                <a:latin typeface="+mn-ea"/>
                <a:cs typeface="+mn-ea"/>
                <a:sym typeface="+mn-lt"/>
              </a:rPr>
              <a:t>学生姓名：滕佳禄</a:t>
            </a:r>
            <a:endParaRPr lang="en-US" altLang="zh-CN" sz="2400" b="1" dirty="0">
              <a:latin typeface="+mn-ea"/>
              <a:cs typeface="+mn-ea"/>
              <a:sym typeface="+mn-lt"/>
            </a:endParaRPr>
          </a:p>
          <a:p>
            <a:pPr>
              <a:lnSpc>
                <a:spcPct val="150000"/>
              </a:lnSpc>
            </a:pPr>
            <a:r>
              <a:rPr lang="zh-CN" altLang="en-US" sz="2400" b="1" dirty="0">
                <a:latin typeface="+mn-ea"/>
                <a:cs typeface="+mn-ea"/>
                <a:sym typeface="+mn-lt"/>
              </a:rPr>
              <a:t>学生学号：</a:t>
            </a:r>
            <a:r>
              <a:rPr lang="en-US" altLang="zh-CN" sz="2400" b="1" dirty="0">
                <a:latin typeface="+mn-ea"/>
                <a:cs typeface="+mn-ea"/>
                <a:sym typeface="+mn-lt"/>
              </a:rPr>
              <a:t>16073212</a:t>
            </a:r>
          </a:p>
          <a:p>
            <a:pPr>
              <a:lnSpc>
                <a:spcPct val="150000"/>
              </a:lnSpc>
            </a:pPr>
            <a:r>
              <a:rPr lang="zh-CN" altLang="en-US" sz="2400" b="1" dirty="0">
                <a:latin typeface="+mn-ea"/>
                <a:cs typeface="+mn-ea"/>
                <a:sym typeface="+mn-lt"/>
              </a:rPr>
              <a:t>导师姓名：项铁铭</a:t>
            </a:r>
          </a:p>
        </p:txBody>
      </p:sp>
      <p:pic>
        <p:nvPicPr>
          <p:cNvPr id="3" name="图片 2">
            <a:extLst>
              <a:ext uri="{FF2B5EF4-FFF2-40B4-BE49-F238E27FC236}">
                <a16:creationId xmlns:a16="http://schemas.microsoft.com/office/drawing/2014/main" id="{355666FD-D546-4986-AC31-9812BAD3B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94" y="499612"/>
            <a:ext cx="2019733" cy="2025470"/>
          </a:xfrm>
          <a:prstGeom prst="rect">
            <a:avLst/>
          </a:prstGeom>
          <a:effectLst>
            <a:softEdge rad="127000"/>
          </a:effec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5"/>
            <a:ext cx="10417041" cy="1994329"/>
          </a:xfrm>
          <a:prstGeom prst="rect">
            <a:avLst/>
          </a:prstGeom>
          <a:noFill/>
        </p:spPr>
        <p:txBody>
          <a:bodyPr wrap="square" rtlCol="0">
            <a:spAutoFit/>
          </a:bodyPr>
          <a:lstStyle/>
          <a:p>
            <a:pPr marL="457200" indent="-457200">
              <a:spcAft>
                <a:spcPts val="1200"/>
              </a:spcAft>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4.</a:t>
            </a:r>
            <a:r>
              <a:rPr lang="zh-CN" altLang="en-US" sz="2800" b="1" dirty="0">
                <a:solidFill>
                  <a:srgbClr val="FF0000"/>
                </a:solidFill>
                <a:latin typeface="新宋体" panose="02010609030101010101" pitchFamily="49" charset="-122"/>
                <a:ea typeface="新宋体" panose="02010609030101010101" pitchFamily="49" charset="-122"/>
              </a:rPr>
              <a:t>检验识别准确率</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在制作数据时将所有图片划分为训练集和测试集，在训练时只使用训练集，检验模型的识别率时就可用未参加训练的测试集。将测试集输入模型，然后对每张图片的预测值进行判定，看是否和真实的车型类别一致，以此得到识别的准确率。</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pic>
        <p:nvPicPr>
          <p:cNvPr id="13" name="图片 12">
            <a:extLst>
              <a:ext uri="{FF2B5EF4-FFF2-40B4-BE49-F238E27FC236}">
                <a16:creationId xmlns:a16="http://schemas.microsoft.com/office/drawing/2014/main" id="{43963D18-82C1-439D-B449-064BE35280A9}"/>
              </a:ext>
            </a:extLst>
          </p:cNvPr>
          <p:cNvPicPr/>
          <p:nvPr/>
        </p:nvPicPr>
        <p:blipFill>
          <a:blip r:embed="rId2"/>
          <a:stretch>
            <a:fillRect/>
          </a:stretch>
        </p:blipFill>
        <p:spPr>
          <a:xfrm>
            <a:off x="770454" y="3403846"/>
            <a:ext cx="5834192" cy="3402069"/>
          </a:xfrm>
          <a:prstGeom prst="rect">
            <a:avLst/>
          </a:prstGeom>
        </p:spPr>
      </p:pic>
      <p:pic>
        <p:nvPicPr>
          <p:cNvPr id="14" name="图片 13">
            <a:extLst>
              <a:ext uri="{FF2B5EF4-FFF2-40B4-BE49-F238E27FC236}">
                <a16:creationId xmlns:a16="http://schemas.microsoft.com/office/drawing/2014/main" id="{B7088257-FC7A-451E-B226-98D2712845C6}"/>
              </a:ext>
            </a:extLst>
          </p:cNvPr>
          <p:cNvPicPr/>
          <p:nvPr/>
        </p:nvPicPr>
        <p:blipFill>
          <a:blip r:embed="rId3"/>
          <a:stretch>
            <a:fillRect/>
          </a:stretch>
        </p:blipFill>
        <p:spPr>
          <a:xfrm>
            <a:off x="6967026" y="3562257"/>
            <a:ext cx="4454520" cy="2296283"/>
          </a:xfrm>
          <a:prstGeom prst="rect">
            <a:avLst/>
          </a:prstGeom>
        </p:spPr>
      </p:pic>
    </p:spTree>
    <p:extLst>
      <p:ext uri="{BB962C8B-B14F-4D97-AF65-F5344CB8AC3E}">
        <p14:creationId xmlns:p14="http://schemas.microsoft.com/office/powerpoint/2010/main" val="68563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5"/>
            <a:ext cx="10757283" cy="4302653"/>
          </a:xfrm>
          <a:prstGeom prst="rect">
            <a:avLst/>
          </a:prstGeom>
          <a:noFill/>
        </p:spPr>
        <p:txBody>
          <a:bodyPr wrap="square" rtlCol="0">
            <a:spAutoFit/>
          </a:bodyPr>
          <a:lstStyle/>
          <a:p>
            <a:pPr marL="457200" lvl="0" indent="-457200">
              <a:spcBef>
                <a:spcPts val="1800"/>
              </a:spcBef>
              <a:spcAft>
                <a:spcPts val="1200"/>
              </a:spcAft>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5.</a:t>
            </a:r>
            <a:r>
              <a:rPr lang="zh-CN" altLang="en-US" sz="2800" b="1" dirty="0">
                <a:solidFill>
                  <a:srgbClr val="FF0000"/>
                </a:solidFill>
                <a:latin typeface="新宋体" panose="02010609030101010101" pitchFamily="49" charset="-122"/>
                <a:ea typeface="新宋体" panose="02010609030101010101" pitchFamily="49" charset="-122"/>
              </a:rPr>
              <a:t>模型改进</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en-US" altLang="zh-CN" sz="2200" b="1" dirty="0">
                <a:latin typeface="新宋体" panose="02010609030101010101" pitchFamily="49" charset="-122"/>
                <a:ea typeface="新宋体" panose="02010609030101010101" pitchFamily="49" charset="-122"/>
              </a:rPr>
              <a:t>    AlexNet</a:t>
            </a:r>
            <a:r>
              <a:rPr lang="zh-CN" altLang="en-US" sz="2200" b="1" dirty="0">
                <a:latin typeface="新宋体" panose="02010609030101010101" pitchFamily="49" charset="-122"/>
                <a:ea typeface="新宋体" panose="02010609030101010101" pitchFamily="49" charset="-122"/>
              </a:rPr>
              <a:t>模型原本是为了识别</a:t>
            </a:r>
            <a:r>
              <a:rPr lang="en-US" altLang="zh-CN" sz="2200" b="1" dirty="0">
                <a:latin typeface="新宋体" panose="02010609030101010101" pitchFamily="49" charset="-122"/>
                <a:ea typeface="新宋体" panose="02010609030101010101" pitchFamily="49" charset="-122"/>
              </a:rPr>
              <a:t>ImageNet</a:t>
            </a:r>
            <a:r>
              <a:rPr lang="zh-CN" altLang="en-US" sz="2200" b="1" dirty="0">
                <a:latin typeface="新宋体" panose="02010609030101010101" pitchFamily="49" charset="-122"/>
                <a:ea typeface="新宋体" panose="02010609030101010101" pitchFamily="49" charset="-122"/>
              </a:rPr>
              <a:t>数据集上的</a:t>
            </a:r>
            <a:r>
              <a:rPr lang="en-US" altLang="zh-CN" sz="2200" b="1" dirty="0">
                <a:latin typeface="新宋体" panose="02010609030101010101" pitchFamily="49" charset="-122"/>
                <a:ea typeface="新宋体" panose="02010609030101010101" pitchFamily="49" charset="-122"/>
              </a:rPr>
              <a:t>1000</a:t>
            </a:r>
            <a:r>
              <a:rPr lang="zh-CN" altLang="en-US" sz="2200" b="1" dirty="0">
                <a:latin typeface="新宋体" panose="02010609030101010101" pitchFamily="49" charset="-122"/>
                <a:ea typeface="新宋体" panose="02010609030101010101" pitchFamily="49" charset="-122"/>
              </a:rPr>
              <a:t>种不同物体而设计的，该模型提取特征的能力非常强，中间几层卷积核个数达到了</a:t>
            </a:r>
            <a:r>
              <a:rPr lang="en-US" altLang="zh-CN" sz="2200" b="1" dirty="0">
                <a:latin typeface="新宋体" panose="02010609030101010101" pitchFamily="49" charset="-122"/>
                <a:ea typeface="新宋体" panose="02010609030101010101" pitchFamily="49" charset="-122"/>
              </a:rPr>
              <a:t>384</a:t>
            </a:r>
            <a:r>
              <a:rPr lang="zh-CN" altLang="en-US" sz="2200" b="1" dirty="0">
                <a:latin typeface="新宋体" panose="02010609030101010101" pitchFamily="49" charset="-122"/>
                <a:ea typeface="新宋体" panose="02010609030101010101" pitchFamily="49" charset="-122"/>
              </a:rPr>
              <a:t>个，最后全连接层的节点个数更是达到了</a:t>
            </a:r>
            <a:r>
              <a:rPr lang="en-US" altLang="zh-CN" sz="2200" b="1" dirty="0">
                <a:latin typeface="新宋体" panose="02010609030101010101" pitchFamily="49" charset="-122"/>
                <a:ea typeface="新宋体" panose="02010609030101010101" pitchFamily="49" charset="-122"/>
              </a:rPr>
              <a:t>4096</a:t>
            </a:r>
            <a:r>
              <a:rPr lang="zh-CN" altLang="en-US" sz="2200" b="1" dirty="0">
                <a:latin typeface="新宋体" panose="02010609030101010101" pitchFamily="49" charset="-122"/>
                <a:ea typeface="新宋体" panose="02010609030101010101" pitchFamily="49" charset="-122"/>
              </a:rPr>
              <a:t>，这样导致模型的参数有几千万个，运算量非常大，对于只有</a:t>
            </a:r>
            <a:r>
              <a:rPr lang="en-US" altLang="zh-CN" sz="2200" b="1" dirty="0">
                <a:latin typeface="新宋体" panose="02010609030101010101" pitchFamily="49" charset="-122"/>
                <a:ea typeface="新宋体" panose="02010609030101010101" pitchFamily="49" charset="-122"/>
              </a:rPr>
              <a:t>6</a:t>
            </a:r>
            <a:r>
              <a:rPr lang="zh-CN" altLang="en-US" sz="2200" b="1" dirty="0">
                <a:latin typeface="新宋体" panose="02010609030101010101" pitchFamily="49" charset="-122"/>
                <a:ea typeface="新宋体" panose="02010609030101010101" pitchFamily="49" charset="-122"/>
              </a:rPr>
              <a:t>个车型类别的小型数据集太过浪费。</a:t>
            </a:r>
            <a:endParaRPr lang="en-US" altLang="zh-CN" sz="2200" b="1" dirty="0">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同时卷积核个数和全连接层节点过多有可能会过度提取特征，出现过拟合的情况，导致识别准确率的下降。</a:t>
            </a:r>
            <a:endParaRPr lang="en-US" altLang="zh-CN" sz="2200" b="1" dirty="0">
              <a:latin typeface="新宋体" panose="02010609030101010101" pitchFamily="49" charset="-122"/>
              <a:ea typeface="新宋体" panose="02010609030101010101" pitchFamily="49" charset="-122"/>
            </a:endParaRPr>
          </a:p>
          <a:p>
            <a:pPr>
              <a:lnSpc>
                <a:spcPts val="3600"/>
              </a:lnSpc>
            </a:pPr>
            <a:r>
              <a:rPr lang="en-US" altLang="zh-CN" sz="2200" b="1" dirty="0">
                <a:latin typeface="新宋体" panose="02010609030101010101" pitchFamily="49" charset="-122"/>
                <a:ea typeface="新宋体" panose="02010609030101010101" pitchFamily="49" charset="-122"/>
              </a:rPr>
              <a:t>    </a:t>
            </a:r>
            <a:r>
              <a:rPr lang="zh-CN" altLang="en-US" sz="2200" b="1" dirty="0">
                <a:latin typeface="新宋体" panose="02010609030101010101" pitchFamily="49" charset="-122"/>
                <a:ea typeface="新宋体" panose="02010609030101010101" pitchFamily="49" charset="-122"/>
              </a:rPr>
              <a:t>基于以上分析，在原有的模型的基础上对部分结构进行调整，记录了改进后的模型在测试集上的识别率，并对识别率发生变化的可能原因进行了分析。</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spTree>
    <p:extLst>
      <p:ext uri="{BB962C8B-B14F-4D97-AF65-F5344CB8AC3E}">
        <p14:creationId xmlns:p14="http://schemas.microsoft.com/office/powerpoint/2010/main" val="259887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62167" y="568141"/>
            <a:ext cx="4002444"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识别结果</a:t>
            </a:r>
          </a:p>
        </p:txBody>
      </p:sp>
      <p:sp>
        <p:nvSpPr>
          <p:cNvPr id="12" name="椭圆 8">
            <a:extLst>
              <a:ext uri="{FF2B5EF4-FFF2-40B4-BE49-F238E27FC236}">
                <a16:creationId xmlns:a16="http://schemas.microsoft.com/office/drawing/2014/main" id="{AFFD00A8-CD0F-4BAE-8E3A-74C4F760341E}"/>
              </a:ext>
            </a:extLst>
          </p:cNvPr>
          <p:cNvSpPr/>
          <p:nvPr/>
        </p:nvSpPr>
        <p:spPr>
          <a:xfrm>
            <a:off x="362167" y="454731"/>
            <a:ext cx="868215" cy="84668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9">
            <a:extLst>
              <a:ext uri="{FF2B5EF4-FFF2-40B4-BE49-F238E27FC236}">
                <a16:creationId xmlns:a16="http://schemas.microsoft.com/office/drawing/2014/main" id="{F6A4F712-92E9-4B3C-902C-20122CC29022}"/>
              </a:ext>
            </a:extLst>
          </p:cNvPr>
          <p:cNvSpPr txBox="1"/>
          <p:nvPr/>
        </p:nvSpPr>
        <p:spPr>
          <a:xfrm>
            <a:off x="274693" y="549556"/>
            <a:ext cx="1051644" cy="707886"/>
          </a:xfrm>
          <a:prstGeom prst="rect">
            <a:avLst/>
          </a:prstGeom>
          <a:noFill/>
        </p:spPr>
        <p:txBody>
          <a:bodyPr wrap="square" rtlCol="0">
            <a:spAutoFit/>
          </a:bodyPr>
          <a:lstStyle/>
          <a:p>
            <a:pPr algn="ctr"/>
            <a:r>
              <a:rPr lang="en-US" altLang="zh-CN" sz="4000" b="1" dirty="0">
                <a:solidFill>
                  <a:schemeClr val="bg1"/>
                </a:solidFill>
                <a:cs typeface="+mn-ea"/>
                <a:sym typeface="+mn-lt"/>
              </a:rPr>
              <a:t>4</a:t>
            </a:r>
            <a:endParaRPr lang="zh-CN" altLang="en-US" sz="4000" b="1" dirty="0">
              <a:solidFill>
                <a:schemeClr val="bg1"/>
              </a:solidFill>
              <a:cs typeface="+mn-ea"/>
              <a:sym typeface="+mn-lt"/>
            </a:endParaRPr>
          </a:p>
        </p:txBody>
      </p:sp>
      <p:sp>
        <p:nvSpPr>
          <p:cNvPr id="14" name="椭圆 32">
            <a:extLst>
              <a:ext uri="{FF2B5EF4-FFF2-40B4-BE49-F238E27FC236}">
                <a16:creationId xmlns:a16="http://schemas.microsoft.com/office/drawing/2014/main" id="{FB30C3AF-451F-442C-8EDE-02AE42EB5BEA}"/>
              </a:ext>
            </a:extLst>
          </p:cNvPr>
          <p:cNvSpPr/>
          <p:nvPr/>
        </p:nvSpPr>
        <p:spPr>
          <a:xfrm>
            <a:off x="1007435" y="109230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D8E369F1-10C3-482B-970F-524DEA015548}"/>
              </a:ext>
            </a:extLst>
          </p:cNvPr>
          <p:cNvSpPr txBox="1"/>
          <p:nvPr/>
        </p:nvSpPr>
        <p:spPr>
          <a:xfrm>
            <a:off x="640821" y="1498798"/>
            <a:ext cx="6174649" cy="3379323"/>
          </a:xfrm>
          <a:prstGeom prst="rect">
            <a:avLst/>
          </a:prstGeom>
          <a:noFill/>
        </p:spPr>
        <p:txBody>
          <a:bodyPr wrap="square" rtlCol="0">
            <a:spAutoFit/>
          </a:bodyPr>
          <a:lstStyle/>
          <a:p>
            <a:pPr marL="457200" lvl="0" indent="-457200">
              <a:spcBef>
                <a:spcPts val="1800"/>
              </a:spcBef>
              <a:spcAft>
                <a:spcPts val="1200"/>
              </a:spcAft>
              <a:buFont typeface="Wingdings" panose="05000000000000000000" pitchFamily="2" charset="2"/>
              <a:buChar char="Ø"/>
            </a:pPr>
            <a:r>
              <a:rPr lang="zh-CN" altLang="en-US" sz="2800" b="1" dirty="0">
                <a:solidFill>
                  <a:srgbClr val="FF0000"/>
                </a:solidFill>
                <a:latin typeface="新宋体" panose="02010609030101010101" pitchFamily="49" charset="-122"/>
                <a:ea typeface="新宋体" panose="02010609030101010101" pitchFamily="49" charset="-122"/>
              </a:rPr>
              <a:t>模型改进前</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前</a:t>
            </a:r>
            <a:r>
              <a:rPr lang="en-US" altLang="zh-CN" sz="2200" b="1" dirty="0">
                <a:latin typeface="新宋体" panose="02010609030101010101" pitchFamily="49" charset="-122"/>
                <a:ea typeface="新宋体" panose="02010609030101010101" pitchFamily="49" charset="-122"/>
              </a:rPr>
              <a:t>150</a:t>
            </a:r>
            <a:r>
              <a:rPr lang="zh-CN" altLang="en-US" sz="2200" b="1" dirty="0">
                <a:latin typeface="新宋体" panose="02010609030101010101" pitchFamily="49" charset="-122"/>
                <a:ea typeface="新宋体" panose="02010609030101010101" pitchFamily="49" charset="-122"/>
              </a:rPr>
              <a:t>轮训练过程中，模型在测试集上的表现越来越好，识别的准确率在前</a:t>
            </a:r>
            <a:r>
              <a:rPr lang="en-US" altLang="zh-CN" sz="2200" b="1" dirty="0">
                <a:latin typeface="新宋体" panose="02010609030101010101" pitchFamily="49" charset="-122"/>
                <a:ea typeface="新宋体" panose="02010609030101010101" pitchFamily="49" charset="-122"/>
              </a:rPr>
              <a:t>100</a:t>
            </a:r>
            <a:r>
              <a:rPr lang="zh-CN" altLang="en-US" sz="2200" b="1" dirty="0">
                <a:latin typeface="新宋体" panose="02010609030101010101" pitchFamily="49" charset="-122"/>
                <a:ea typeface="新宋体" panose="02010609030101010101" pitchFamily="49" charset="-122"/>
              </a:rPr>
              <a:t>轮快速增长，在</a:t>
            </a:r>
            <a:r>
              <a:rPr lang="en-US" altLang="zh-CN" sz="2200" b="1" dirty="0">
                <a:latin typeface="新宋体" panose="02010609030101010101" pitchFamily="49" charset="-122"/>
                <a:ea typeface="新宋体" panose="02010609030101010101" pitchFamily="49" charset="-122"/>
              </a:rPr>
              <a:t>100</a:t>
            </a:r>
            <a:r>
              <a:rPr lang="zh-CN" altLang="en-US" sz="2200" b="1" dirty="0">
                <a:latin typeface="新宋体" panose="02010609030101010101" pitchFamily="49" charset="-122"/>
                <a:ea typeface="新宋体" panose="02010609030101010101" pitchFamily="49" charset="-122"/>
              </a:rPr>
              <a:t>轮至</a:t>
            </a:r>
            <a:r>
              <a:rPr lang="en-US" altLang="zh-CN" sz="2200" b="1" dirty="0">
                <a:latin typeface="新宋体" panose="02010609030101010101" pitchFamily="49" charset="-122"/>
                <a:ea typeface="新宋体" panose="02010609030101010101" pitchFamily="49" charset="-122"/>
              </a:rPr>
              <a:t>150</a:t>
            </a:r>
            <a:r>
              <a:rPr lang="zh-CN" altLang="en-US" sz="2200" b="1" dirty="0">
                <a:latin typeface="新宋体" panose="02010609030101010101" pitchFamily="49" charset="-122"/>
                <a:ea typeface="新宋体" panose="02010609030101010101" pitchFamily="49" charset="-122"/>
              </a:rPr>
              <a:t>轮依旧缓慢增长，说明模型还没有稳定，在第</a:t>
            </a:r>
            <a:r>
              <a:rPr lang="en-US" altLang="zh-CN" sz="2200" b="1" dirty="0">
                <a:latin typeface="新宋体" panose="02010609030101010101" pitchFamily="49" charset="-122"/>
                <a:ea typeface="新宋体" panose="02010609030101010101" pitchFamily="49" charset="-122"/>
              </a:rPr>
              <a:t>160</a:t>
            </a:r>
            <a:r>
              <a:rPr lang="zh-CN" altLang="en-US" sz="2200" b="1" dirty="0">
                <a:latin typeface="新宋体" panose="02010609030101010101" pitchFamily="49" charset="-122"/>
                <a:ea typeface="新宋体" panose="02010609030101010101" pitchFamily="49" charset="-122"/>
              </a:rPr>
              <a:t>轮时识别率达到了最高值</a:t>
            </a:r>
            <a:r>
              <a:rPr lang="en-US" altLang="zh-CN" sz="2200" b="1" dirty="0">
                <a:latin typeface="新宋体" panose="02010609030101010101" pitchFamily="49" charset="-122"/>
                <a:ea typeface="新宋体" panose="02010609030101010101" pitchFamily="49" charset="-122"/>
              </a:rPr>
              <a:t>86.9%</a:t>
            </a:r>
            <a:r>
              <a:rPr lang="zh-CN" altLang="en-US" sz="2200" b="1" dirty="0">
                <a:latin typeface="新宋体" panose="02010609030101010101" pitchFamily="49" charset="-122"/>
                <a:ea typeface="新宋体" panose="02010609030101010101" pitchFamily="49" charset="-122"/>
              </a:rPr>
              <a:t>。在接下来的</a:t>
            </a:r>
            <a:r>
              <a:rPr lang="en-US" altLang="zh-CN" sz="2200" b="1" dirty="0">
                <a:latin typeface="新宋体" panose="02010609030101010101" pitchFamily="49" charset="-122"/>
                <a:ea typeface="新宋体" panose="02010609030101010101" pitchFamily="49" charset="-122"/>
              </a:rPr>
              <a:t>150</a:t>
            </a:r>
            <a:r>
              <a:rPr lang="zh-CN" altLang="en-US" sz="2200" b="1" dirty="0">
                <a:latin typeface="新宋体" panose="02010609030101010101" pitchFamily="49" charset="-122"/>
                <a:ea typeface="新宋体" panose="02010609030101010101" pitchFamily="49" charset="-122"/>
              </a:rPr>
              <a:t>轮训练中，模型的识别准确率维持在了</a:t>
            </a:r>
            <a:r>
              <a:rPr lang="en-US" altLang="zh-CN" sz="2200" b="1" dirty="0">
                <a:latin typeface="新宋体" panose="02010609030101010101" pitchFamily="49" charset="-122"/>
                <a:ea typeface="新宋体" panose="02010609030101010101" pitchFamily="49" charset="-122"/>
              </a:rPr>
              <a:t>86%</a:t>
            </a:r>
            <a:r>
              <a:rPr lang="zh-CN" altLang="en-US" sz="2200" b="1" dirty="0">
                <a:latin typeface="新宋体" panose="02010609030101010101" pitchFamily="49" charset="-122"/>
                <a:ea typeface="新宋体" panose="02010609030101010101" pitchFamily="49" charset="-122"/>
              </a:rPr>
              <a:t>左右，说明模型已经趋于稳定。</a:t>
            </a:r>
          </a:p>
        </p:txBody>
      </p:sp>
      <p:pic>
        <p:nvPicPr>
          <p:cNvPr id="9" name="图片 8">
            <a:extLst>
              <a:ext uri="{FF2B5EF4-FFF2-40B4-BE49-F238E27FC236}">
                <a16:creationId xmlns:a16="http://schemas.microsoft.com/office/drawing/2014/main" id="{E3DAC57E-8948-4C86-A67A-79F4BEB2E9D8}"/>
              </a:ext>
            </a:extLst>
          </p:cNvPr>
          <p:cNvPicPr/>
          <p:nvPr/>
        </p:nvPicPr>
        <p:blipFill>
          <a:blip r:embed="rId2"/>
          <a:stretch>
            <a:fillRect/>
          </a:stretch>
        </p:blipFill>
        <p:spPr>
          <a:xfrm>
            <a:off x="6964325" y="1732715"/>
            <a:ext cx="4884565" cy="3860404"/>
          </a:xfrm>
          <a:prstGeom prst="rect">
            <a:avLst/>
          </a:prstGeom>
          <a:effectLst>
            <a:softEdge rad="63500"/>
          </a:effectLst>
        </p:spPr>
      </p:pic>
    </p:spTree>
    <p:extLst>
      <p:ext uri="{BB962C8B-B14F-4D97-AF65-F5344CB8AC3E}">
        <p14:creationId xmlns:p14="http://schemas.microsoft.com/office/powerpoint/2010/main" val="174166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62167" y="568141"/>
            <a:ext cx="4002444"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识别结果</a:t>
            </a:r>
          </a:p>
        </p:txBody>
      </p:sp>
      <p:sp>
        <p:nvSpPr>
          <p:cNvPr id="12" name="椭圆 8">
            <a:extLst>
              <a:ext uri="{FF2B5EF4-FFF2-40B4-BE49-F238E27FC236}">
                <a16:creationId xmlns:a16="http://schemas.microsoft.com/office/drawing/2014/main" id="{AFFD00A8-CD0F-4BAE-8E3A-74C4F760341E}"/>
              </a:ext>
            </a:extLst>
          </p:cNvPr>
          <p:cNvSpPr/>
          <p:nvPr/>
        </p:nvSpPr>
        <p:spPr>
          <a:xfrm>
            <a:off x="362167" y="454731"/>
            <a:ext cx="868215" cy="84668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9">
            <a:extLst>
              <a:ext uri="{FF2B5EF4-FFF2-40B4-BE49-F238E27FC236}">
                <a16:creationId xmlns:a16="http://schemas.microsoft.com/office/drawing/2014/main" id="{F6A4F712-92E9-4B3C-902C-20122CC29022}"/>
              </a:ext>
            </a:extLst>
          </p:cNvPr>
          <p:cNvSpPr txBox="1"/>
          <p:nvPr/>
        </p:nvSpPr>
        <p:spPr>
          <a:xfrm>
            <a:off x="274693" y="549556"/>
            <a:ext cx="1051644" cy="707886"/>
          </a:xfrm>
          <a:prstGeom prst="rect">
            <a:avLst/>
          </a:prstGeom>
          <a:noFill/>
        </p:spPr>
        <p:txBody>
          <a:bodyPr wrap="square" rtlCol="0">
            <a:spAutoFit/>
          </a:bodyPr>
          <a:lstStyle/>
          <a:p>
            <a:pPr algn="ctr"/>
            <a:r>
              <a:rPr lang="en-US" altLang="zh-CN" sz="4000" b="1" dirty="0">
                <a:solidFill>
                  <a:schemeClr val="bg1"/>
                </a:solidFill>
                <a:cs typeface="+mn-ea"/>
                <a:sym typeface="+mn-lt"/>
              </a:rPr>
              <a:t>4</a:t>
            </a:r>
            <a:endParaRPr lang="zh-CN" altLang="en-US" sz="4000" b="1" dirty="0">
              <a:solidFill>
                <a:schemeClr val="bg1"/>
              </a:solidFill>
              <a:cs typeface="+mn-ea"/>
              <a:sym typeface="+mn-lt"/>
            </a:endParaRPr>
          </a:p>
        </p:txBody>
      </p:sp>
      <p:sp>
        <p:nvSpPr>
          <p:cNvPr id="14" name="椭圆 32">
            <a:extLst>
              <a:ext uri="{FF2B5EF4-FFF2-40B4-BE49-F238E27FC236}">
                <a16:creationId xmlns:a16="http://schemas.microsoft.com/office/drawing/2014/main" id="{FB30C3AF-451F-442C-8EDE-02AE42EB5BEA}"/>
              </a:ext>
            </a:extLst>
          </p:cNvPr>
          <p:cNvSpPr/>
          <p:nvPr/>
        </p:nvSpPr>
        <p:spPr>
          <a:xfrm>
            <a:off x="1007435" y="109230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D8E369F1-10C3-482B-970F-524DEA015548}"/>
              </a:ext>
            </a:extLst>
          </p:cNvPr>
          <p:cNvSpPr txBox="1"/>
          <p:nvPr/>
        </p:nvSpPr>
        <p:spPr>
          <a:xfrm>
            <a:off x="640821" y="1498798"/>
            <a:ext cx="10842341" cy="1532664"/>
          </a:xfrm>
          <a:prstGeom prst="rect">
            <a:avLst/>
          </a:prstGeom>
          <a:noFill/>
        </p:spPr>
        <p:txBody>
          <a:bodyPr wrap="square" rtlCol="0">
            <a:spAutoFit/>
          </a:bodyPr>
          <a:lstStyle/>
          <a:p>
            <a:pPr marL="457200" lvl="0" indent="-457200">
              <a:spcBef>
                <a:spcPts val="1800"/>
              </a:spcBef>
              <a:spcAft>
                <a:spcPts val="1200"/>
              </a:spcAft>
              <a:buFont typeface="Wingdings" panose="05000000000000000000" pitchFamily="2" charset="2"/>
              <a:buChar char="Ø"/>
            </a:pPr>
            <a:r>
              <a:rPr lang="zh-CN" altLang="en-US" sz="2800" b="1" dirty="0">
                <a:solidFill>
                  <a:srgbClr val="FF0000"/>
                </a:solidFill>
                <a:latin typeface="新宋体" panose="02010609030101010101" pitchFamily="49" charset="-122"/>
                <a:ea typeface="新宋体" panose="02010609030101010101" pitchFamily="49" charset="-122"/>
              </a:rPr>
              <a:t>模型改进后</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对模型的部分结构进行调整后，在测试集上的识别率发生了变化，从表中可以看出，调整全连接层中第七层的节点个数后，识别率会得到明显的提升。</a:t>
            </a:r>
          </a:p>
        </p:txBody>
      </p:sp>
      <p:graphicFrame>
        <p:nvGraphicFramePr>
          <p:cNvPr id="6" name="表格 5">
            <a:extLst>
              <a:ext uri="{FF2B5EF4-FFF2-40B4-BE49-F238E27FC236}">
                <a16:creationId xmlns:a16="http://schemas.microsoft.com/office/drawing/2014/main" id="{5ADFDC0E-D64E-40BD-878C-6EB5608C0F9E}"/>
              </a:ext>
            </a:extLst>
          </p:cNvPr>
          <p:cNvGraphicFramePr>
            <a:graphicFrameLocks noGrp="1"/>
          </p:cNvGraphicFramePr>
          <p:nvPr>
            <p:extLst>
              <p:ext uri="{D42A27DB-BD31-4B8C-83A1-F6EECF244321}">
                <p14:modId xmlns:p14="http://schemas.microsoft.com/office/powerpoint/2010/main" val="973257672"/>
              </p:ext>
            </p:extLst>
          </p:nvPr>
        </p:nvGraphicFramePr>
        <p:xfrm>
          <a:off x="2011768" y="3228845"/>
          <a:ext cx="8168463" cy="3454990"/>
        </p:xfrm>
        <a:graphic>
          <a:graphicData uri="http://schemas.openxmlformats.org/drawingml/2006/table">
            <a:tbl>
              <a:tblPr firstRow="1" firstCol="1" bandRow="1">
                <a:tableStyleId>{5C22544A-7EE6-4342-B048-85BDC9FD1C3A}</a:tableStyleId>
              </a:tblPr>
              <a:tblGrid>
                <a:gridCol w="942641">
                  <a:extLst>
                    <a:ext uri="{9D8B030D-6E8A-4147-A177-3AD203B41FA5}">
                      <a16:colId xmlns:a16="http://schemas.microsoft.com/office/drawing/2014/main" val="968450307"/>
                    </a:ext>
                  </a:extLst>
                </a:gridCol>
                <a:gridCol w="2548561">
                  <a:extLst>
                    <a:ext uri="{9D8B030D-6E8A-4147-A177-3AD203B41FA5}">
                      <a16:colId xmlns:a16="http://schemas.microsoft.com/office/drawing/2014/main" val="3639168830"/>
                    </a:ext>
                  </a:extLst>
                </a:gridCol>
                <a:gridCol w="795607">
                  <a:extLst>
                    <a:ext uri="{9D8B030D-6E8A-4147-A177-3AD203B41FA5}">
                      <a16:colId xmlns:a16="http://schemas.microsoft.com/office/drawing/2014/main" val="159405181"/>
                    </a:ext>
                  </a:extLst>
                </a:gridCol>
                <a:gridCol w="1029227">
                  <a:extLst>
                    <a:ext uri="{9D8B030D-6E8A-4147-A177-3AD203B41FA5}">
                      <a16:colId xmlns:a16="http://schemas.microsoft.com/office/drawing/2014/main" val="3883324147"/>
                    </a:ext>
                  </a:extLst>
                </a:gridCol>
                <a:gridCol w="1293885">
                  <a:extLst>
                    <a:ext uri="{9D8B030D-6E8A-4147-A177-3AD203B41FA5}">
                      <a16:colId xmlns:a16="http://schemas.microsoft.com/office/drawing/2014/main" val="3906337343"/>
                    </a:ext>
                  </a:extLst>
                </a:gridCol>
                <a:gridCol w="1558542">
                  <a:extLst>
                    <a:ext uri="{9D8B030D-6E8A-4147-A177-3AD203B41FA5}">
                      <a16:colId xmlns:a16="http://schemas.microsoft.com/office/drawing/2014/main" val="1659798157"/>
                    </a:ext>
                  </a:extLst>
                </a:gridCol>
              </a:tblGrid>
              <a:tr h="132487">
                <a:tc gridSpan="4">
                  <a:txBody>
                    <a:bodyPr/>
                    <a:lstStyle/>
                    <a:p>
                      <a:pPr algn="ctr">
                        <a:lnSpc>
                          <a:spcPts val="2000"/>
                        </a:lnSpc>
                        <a:spcAft>
                          <a:spcPts val="0"/>
                        </a:spcAft>
                      </a:pPr>
                      <a:r>
                        <a:rPr lang="zh-CN" sz="1200" kern="100">
                          <a:effectLst/>
                        </a:rPr>
                        <a:t>模型改进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p>
                      <a:pPr algn="ctr">
                        <a:lnSpc>
                          <a:spcPts val="2000"/>
                        </a:lnSpc>
                        <a:spcAft>
                          <a:spcPts val="0"/>
                        </a:spcAft>
                      </a:pPr>
                      <a:r>
                        <a:rPr lang="en-US" sz="1200" kern="100">
                          <a:effectLst/>
                        </a:rPr>
                        <a:t> </a:t>
                      </a:r>
                      <a:endParaRPr lang="zh-CN" sz="1050" kern="100">
                        <a:effectLst/>
                      </a:endParaRPr>
                    </a:p>
                    <a:p>
                      <a:pPr algn="ctr">
                        <a:lnSpc>
                          <a:spcPts val="2000"/>
                        </a:lnSpc>
                        <a:spcAft>
                          <a:spcPts val="0"/>
                        </a:spcAft>
                      </a:pPr>
                      <a:r>
                        <a:rPr lang="zh-CN" sz="1200" kern="100">
                          <a:effectLst/>
                        </a:rPr>
                        <a:t>训练轮数</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3">
                  <a:txBody>
                    <a:bodyPr/>
                    <a:lstStyle/>
                    <a:p>
                      <a:pPr algn="ctr">
                        <a:lnSpc>
                          <a:spcPts val="2000"/>
                        </a:lnSpc>
                        <a:spcAft>
                          <a:spcPts val="0"/>
                        </a:spcAft>
                      </a:pPr>
                      <a:r>
                        <a:rPr lang="en-US" sz="1200" kern="100">
                          <a:effectLst/>
                        </a:rPr>
                        <a:t> </a:t>
                      </a:r>
                      <a:endParaRPr lang="zh-CN" sz="1050" kern="100">
                        <a:effectLst/>
                      </a:endParaRPr>
                    </a:p>
                    <a:p>
                      <a:pPr algn="ctr">
                        <a:lnSpc>
                          <a:spcPts val="2000"/>
                        </a:lnSpc>
                        <a:spcAft>
                          <a:spcPts val="0"/>
                        </a:spcAft>
                      </a:pPr>
                      <a:r>
                        <a:rPr lang="zh-CN" sz="1200" kern="100">
                          <a:effectLst/>
                        </a:rPr>
                        <a:t>识别准确率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2207282"/>
                  </a:ext>
                </a:extLst>
              </a:tr>
              <a:tr h="248262">
                <a:tc gridSpan="2">
                  <a:txBody>
                    <a:bodyPr/>
                    <a:lstStyle/>
                    <a:p>
                      <a:pPr algn="ctr">
                        <a:lnSpc>
                          <a:spcPts val="2000"/>
                        </a:lnSpc>
                        <a:spcAft>
                          <a:spcPts val="0"/>
                        </a:spcAft>
                      </a:pPr>
                      <a:r>
                        <a:rPr lang="zh-CN" sz="1200" kern="100" dirty="0">
                          <a:effectLst/>
                        </a:rPr>
                        <a:t>卷积层</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ts val="2000"/>
                        </a:lnSpc>
                        <a:spcAft>
                          <a:spcPts val="0"/>
                        </a:spcAft>
                      </a:pPr>
                      <a:r>
                        <a:rPr lang="zh-CN" sz="1200" kern="100">
                          <a:effectLst/>
                        </a:rPr>
                        <a:t>全连接层</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76806308"/>
                  </a:ext>
                </a:extLst>
              </a:tr>
              <a:tr h="248262">
                <a:tc>
                  <a:txBody>
                    <a:bodyPr/>
                    <a:lstStyle/>
                    <a:p>
                      <a:pPr algn="ctr">
                        <a:lnSpc>
                          <a:spcPts val="2000"/>
                        </a:lnSpc>
                        <a:spcAft>
                          <a:spcPts val="0"/>
                        </a:spcAft>
                      </a:pPr>
                      <a:r>
                        <a:rPr lang="zh-CN" sz="1200" kern="100">
                          <a:effectLst/>
                        </a:rPr>
                        <a:t>位置</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改进值</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位置</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改进值</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98650455"/>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去掉该层</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83.5%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8446"/>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卷积核个数改为</a:t>
                      </a:r>
                      <a:r>
                        <a:rPr lang="en-US" sz="1200" kern="100">
                          <a:effectLst/>
                        </a:rPr>
                        <a:t>192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200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84.3%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1995761"/>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卷积核大小改为</a:t>
                      </a:r>
                      <a:r>
                        <a:rPr lang="en-US" sz="1200" kern="100">
                          <a:effectLst/>
                        </a:rPr>
                        <a:t>7*7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highlight>
                            <a:srgbClr val="FFFF00"/>
                          </a:highligh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86.3%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1265251"/>
                  </a:ext>
                </a:extLst>
              </a:tr>
              <a:tr h="248262">
                <a:tc>
                  <a:txBody>
                    <a:bodyPr/>
                    <a:lstStyle/>
                    <a:p>
                      <a:pPr algn="just">
                        <a:lnSpc>
                          <a:spcPts val="2000"/>
                        </a:lnSpc>
                        <a:spcAft>
                          <a:spcPts val="0"/>
                        </a:spcAft>
                      </a:pPr>
                      <a:r>
                        <a:rPr lang="en-US" sz="1200" kern="100">
                          <a:effectLst/>
                        </a:rPr>
                        <a:t>Conv5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卷积核个数改为</a:t>
                      </a:r>
                      <a:r>
                        <a:rPr lang="en-US" sz="1200" kern="100">
                          <a:effectLst/>
                        </a:rPr>
                        <a:t>512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84.6%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6961228"/>
                  </a:ext>
                </a:extLst>
              </a:tr>
              <a:tr h="248262">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512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87.9%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625858"/>
                  </a:ext>
                </a:extLst>
              </a:tr>
              <a:tr h="248262">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88.1%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2283305"/>
                  </a:ext>
                </a:extLst>
              </a:tr>
              <a:tr h="248262">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128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84.7%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8644797"/>
                  </a:ext>
                </a:extLst>
              </a:tr>
              <a:tr h="248262">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84.6%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6302674"/>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dirty="0">
                          <a:effectLst/>
                        </a:rPr>
                        <a:t>去掉该层</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83.9%</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0595441"/>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卷积核个数改为</a:t>
                      </a:r>
                      <a:r>
                        <a:rPr lang="en-US" sz="1200" kern="100">
                          <a:effectLst/>
                        </a:rPr>
                        <a:t>192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86.0%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29895"/>
                  </a:ext>
                </a:extLst>
              </a:tr>
              <a:tr h="248262">
                <a:tc>
                  <a:txBody>
                    <a:bodyPr/>
                    <a:lstStyle/>
                    <a:p>
                      <a:pPr algn="just">
                        <a:lnSpc>
                          <a:spcPts val="2000"/>
                        </a:lnSpc>
                        <a:spcAft>
                          <a:spcPts val="0"/>
                        </a:spcAft>
                      </a:pPr>
                      <a:r>
                        <a:rPr lang="en-US" sz="1200" kern="100">
                          <a:effectLst/>
                        </a:rPr>
                        <a:t>Conv3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卷积核大小改为</a:t>
                      </a:r>
                      <a:r>
                        <a:rPr lang="en-US" sz="1200" kern="100">
                          <a:effectLst/>
                        </a:rPr>
                        <a:t>7*7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Full7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87.2%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0110299"/>
                  </a:ext>
                </a:extLst>
              </a:tr>
            </a:tbl>
          </a:graphicData>
        </a:graphic>
      </p:graphicFrame>
    </p:spTree>
    <p:extLst>
      <p:ext uri="{BB962C8B-B14F-4D97-AF65-F5344CB8AC3E}">
        <p14:creationId xmlns:p14="http://schemas.microsoft.com/office/powerpoint/2010/main" val="73805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4540827" y="1102382"/>
            <a:ext cx="3110346"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cs typeface="+mn-ea"/>
                <a:sym typeface="+mn-lt"/>
              </a:rPr>
              <a:t>致谢</a:t>
            </a:r>
          </a:p>
        </p:txBody>
      </p:sp>
      <p:sp>
        <p:nvSpPr>
          <p:cNvPr id="1048621" name="文本框 7"/>
          <p:cNvSpPr txBox="1"/>
          <p:nvPr/>
        </p:nvSpPr>
        <p:spPr>
          <a:xfrm>
            <a:off x="1754892" y="2521059"/>
            <a:ext cx="8682216" cy="1815882"/>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    感谢项铁铭老师在毕设期间的指导和监督，对我完成毕业设计提供了很大的帮助。</a:t>
            </a:r>
            <a:endParaRPr lang="en-US" altLang="zh-CN" sz="2800" b="1" dirty="0">
              <a:latin typeface="新宋体" panose="02010609030101010101" pitchFamily="49" charset="-122"/>
              <a:ea typeface="新宋体" panose="02010609030101010101" pitchFamily="49" charset="-122"/>
            </a:endParaRPr>
          </a:p>
          <a:p>
            <a:r>
              <a:rPr lang="en-US" altLang="zh-CN" sz="2800" b="1" dirty="0">
                <a:latin typeface="新宋体" panose="02010609030101010101" pitchFamily="49" charset="-122"/>
                <a:ea typeface="新宋体" panose="02010609030101010101" pitchFamily="49" charset="-122"/>
              </a:rPr>
              <a:t>    </a:t>
            </a:r>
            <a:r>
              <a:rPr lang="zh-CN" altLang="en-US" sz="2800" b="1" dirty="0">
                <a:latin typeface="新宋体" panose="02010609030101010101" pitchFamily="49" charset="-122"/>
                <a:ea typeface="新宋体" panose="02010609030101010101" pitchFamily="49" charset="-122"/>
              </a:rPr>
              <a:t>感谢答辩组的各位老师，欢迎老师们指出答辩过程中的不足之处。</a:t>
            </a:r>
            <a:endParaRPr lang="en-US" altLang="zh-CN" sz="28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23570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文本框 6"/>
          <p:cNvSpPr txBox="1"/>
          <p:nvPr/>
        </p:nvSpPr>
        <p:spPr>
          <a:xfrm>
            <a:off x="3551071" y="2861122"/>
            <a:ext cx="5089856" cy="1446550"/>
          </a:xfrm>
          <a:prstGeom prst="rect">
            <a:avLst/>
          </a:prstGeom>
          <a:noFill/>
        </p:spPr>
        <p:txBody>
          <a:bodyPr wrap="none" rtlCol="0">
            <a:spAutoFit/>
          </a:bodyPr>
          <a:lstStyle/>
          <a:p>
            <a:pPr algn="ctr"/>
            <a:r>
              <a:rPr lang="en-US" altLang="zh-CN" sz="8800" dirty="0">
                <a:solidFill>
                  <a:schemeClr val="tx1">
                    <a:lumMod val="65000"/>
                    <a:lumOff val="35000"/>
                  </a:schemeClr>
                </a:solidFill>
                <a:latin typeface="Impact" panose="020B0806030902050204" pitchFamily="34" charset="0"/>
                <a:cs typeface="+mn-ea"/>
                <a:sym typeface="+mn-lt"/>
              </a:rPr>
              <a:t>THANK YOU</a:t>
            </a:r>
            <a:endParaRPr lang="zh-CN" altLang="en-US" sz="8800" dirty="0">
              <a:solidFill>
                <a:srgbClr val="48A2A0"/>
              </a:solidFill>
              <a:latin typeface="Impact" panose="020B0806030902050204" pitchFamily="34" charset="0"/>
              <a:cs typeface="+mn-ea"/>
              <a:sym typeface="+mn-lt"/>
            </a:endParaRPr>
          </a:p>
        </p:txBody>
      </p:sp>
      <p:sp>
        <p:nvSpPr>
          <p:cNvPr id="1048736" name="矩形 7"/>
          <p:cNvSpPr/>
          <p:nvPr/>
        </p:nvSpPr>
        <p:spPr>
          <a:xfrm>
            <a:off x="5151670" y="1084127"/>
            <a:ext cx="1888659" cy="1446550"/>
          </a:xfrm>
          <a:prstGeom prst="rect">
            <a:avLst/>
          </a:prstGeom>
        </p:spPr>
        <p:txBody>
          <a:bodyPr wrap="none">
            <a:spAutoFit/>
          </a:bodyPr>
          <a:lstStyle/>
          <a:p>
            <a:pPr algn="ctr"/>
            <a:r>
              <a:rPr lang="en-US" altLang="zh-CN" sz="8800" dirty="0">
                <a:solidFill>
                  <a:schemeClr val="tx1">
                    <a:lumMod val="65000"/>
                    <a:lumOff val="35000"/>
                  </a:schemeClr>
                </a:solidFill>
                <a:latin typeface="Impact" panose="020B0806030902050204" pitchFamily="34" charset="0"/>
                <a:cs typeface="+mn-ea"/>
                <a:sym typeface="+mn-lt"/>
              </a:rPr>
              <a:t>END</a:t>
            </a:r>
            <a:endParaRPr lang="zh-CN" altLang="en-US" sz="8800" dirty="0">
              <a:solidFill>
                <a:schemeClr val="tx1">
                  <a:lumMod val="65000"/>
                  <a:lumOff val="35000"/>
                </a:schemeClr>
              </a:solidFill>
              <a:latin typeface="Impact" panose="020B0806030902050204" pitchFamily="34" charset="0"/>
              <a:cs typeface="+mn-ea"/>
              <a:sym typeface="+mn-lt"/>
            </a:endParaRPr>
          </a:p>
        </p:txBody>
      </p:sp>
      <p:grpSp>
        <p:nvGrpSpPr>
          <p:cNvPr id="73" name="组合 16"/>
          <p:cNvGrpSpPr/>
          <p:nvPr/>
        </p:nvGrpSpPr>
        <p:grpSpPr>
          <a:xfrm>
            <a:off x="2306840" y="1807402"/>
            <a:ext cx="7578318" cy="445771"/>
            <a:chOff x="4129088" y="2457450"/>
            <a:chExt cx="4057650" cy="0"/>
          </a:xfrm>
        </p:grpSpPr>
        <p:cxnSp>
          <p:nvCxnSpPr>
            <p:cNvPr id="3145736" name="直接连接符 17"/>
            <p:cNvCxnSpPr>
              <a:cxnSpLocks/>
            </p:cNvCxnSpPr>
            <p:nvPr/>
          </p:nvCxnSpPr>
          <p:spPr>
            <a:xfrm>
              <a:off x="4129088" y="2457450"/>
              <a:ext cx="1430971"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3145737" name="直接连接符 18"/>
            <p:cNvCxnSpPr>
              <a:cxnSpLocks/>
            </p:cNvCxnSpPr>
            <p:nvPr/>
          </p:nvCxnSpPr>
          <p:spPr>
            <a:xfrm>
              <a:off x="6764981" y="2457450"/>
              <a:ext cx="1421757"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4CDC6900-4602-4C6A-94F7-8E05681018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94" y="499612"/>
            <a:ext cx="2019733" cy="2025470"/>
          </a:xfrm>
          <a:prstGeom prst="rect">
            <a:avLst/>
          </a:prstGeom>
          <a:effectLst>
            <a:softEdge rad="1270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椭圆 24"/>
          <p:cNvSpPr/>
          <p:nvPr/>
        </p:nvSpPr>
        <p:spPr>
          <a:xfrm>
            <a:off x="4264675" y="20011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8586" name="椭圆 3"/>
          <p:cNvSpPr/>
          <p:nvPr/>
        </p:nvSpPr>
        <p:spPr>
          <a:xfrm>
            <a:off x="3697106" y="1335473"/>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8587" name="文本框 4"/>
          <p:cNvSpPr txBox="1"/>
          <p:nvPr/>
        </p:nvSpPr>
        <p:spPr>
          <a:xfrm>
            <a:off x="3914101" y="1443525"/>
            <a:ext cx="38183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048589" name="文本框 6"/>
          <p:cNvSpPr txBox="1"/>
          <p:nvPr/>
        </p:nvSpPr>
        <p:spPr>
          <a:xfrm>
            <a:off x="4740117" y="1426768"/>
            <a:ext cx="3970250" cy="3970318"/>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cs typeface="+mn-ea"/>
                <a:sym typeface="+mn-lt"/>
              </a:rPr>
              <a:t>课题背景</a:t>
            </a:r>
            <a:endParaRPr lang="en-US" altLang="zh-CN" sz="3600" b="1" dirty="0">
              <a:latin typeface="黑体" panose="02010609060101010101" pitchFamily="49" charset="-122"/>
              <a:ea typeface="黑体" panose="02010609060101010101" pitchFamily="49" charset="-122"/>
              <a:cs typeface="+mn-ea"/>
              <a:sym typeface="+mn-lt"/>
            </a:endParaRPr>
          </a:p>
          <a:p>
            <a:endParaRPr lang="en-US" altLang="zh-CN" sz="3600" b="1" dirty="0">
              <a:latin typeface="黑体" panose="02010609060101010101" pitchFamily="49" charset="-122"/>
              <a:ea typeface="黑体" panose="02010609060101010101" pitchFamily="49" charset="-122"/>
              <a:cs typeface="+mn-ea"/>
              <a:sym typeface="+mn-lt"/>
            </a:endParaRPr>
          </a:p>
          <a:p>
            <a:r>
              <a:rPr lang="zh-CN" altLang="en-US" sz="3600" b="1" dirty="0">
                <a:latin typeface="黑体" panose="02010609060101010101" pitchFamily="49" charset="-122"/>
                <a:ea typeface="黑体" panose="02010609060101010101" pitchFamily="49" charset="-122"/>
                <a:cs typeface="+mn-ea"/>
                <a:sym typeface="+mn-lt"/>
              </a:rPr>
              <a:t>研究内容</a:t>
            </a:r>
          </a:p>
          <a:p>
            <a:endParaRPr lang="en-US" altLang="zh-CN" sz="3600" b="1" dirty="0">
              <a:latin typeface="黑体" panose="02010609060101010101" pitchFamily="49" charset="-122"/>
              <a:ea typeface="黑体" panose="02010609060101010101" pitchFamily="49" charset="-122"/>
              <a:cs typeface="+mn-ea"/>
              <a:sym typeface="+mn-lt"/>
            </a:endParaRPr>
          </a:p>
          <a:p>
            <a:r>
              <a:rPr lang="zh-CN" altLang="en-US" sz="3600" b="1" dirty="0">
                <a:latin typeface="黑体" panose="02010609060101010101" pitchFamily="49" charset="-122"/>
                <a:ea typeface="黑体" panose="02010609060101010101" pitchFamily="49" charset="-122"/>
                <a:cs typeface="+mn-ea"/>
                <a:sym typeface="+mn-lt"/>
              </a:rPr>
              <a:t>所做工作</a:t>
            </a:r>
          </a:p>
          <a:p>
            <a:endParaRPr lang="en-US" altLang="zh-CN" sz="3600" b="1" dirty="0">
              <a:latin typeface="黑体" panose="02010609060101010101" pitchFamily="49" charset="-122"/>
              <a:ea typeface="黑体" panose="02010609060101010101" pitchFamily="49" charset="-122"/>
              <a:cs typeface="+mn-ea"/>
              <a:sym typeface="+mn-lt"/>
            </a:endParaRPr>
          </a:p>
          <a:p>
            <a:r>
              <a:rPr lang="zh-CN" altLang="en-US" sz="3600" b="1" dirty="0">
                <a:latin typeface="黑体" panose="02010609060101010101" pitchFamily="49" charset="-122"/>
                <a:ea typeface="黑体" panose="02010609060101010101" pitchFamily="49" charset="-122"/>
                <a:cs typeface="+mn-ea"/>
                <a:sym typeface="+mn-lt"/>
              </a:rPr>
              <a:t>识别结果</a:t>
            </a:r>
          </a:p>
        </p:txBody>
      </p:sp>
      <p:sp>
        <p:nvSpPr>
          <p:cNvPr id="1048597" name="椭圆 8"/>
          <p:cNvSpPr/>
          <p:nvPr/>
        </p:nvSpPr>
        <p:spPr>
          <a:xfrm>
            <a:off x="3692789" y="2437268"/>
            <a:ext cx="868215" cy="84668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8598" name="文本框 9"/>
          <p:cNvSpPr txBox="1"/>
          <p:nvPr/>
        </p:nvSpPr>
        <p:spPr>
          <a:xfrm>
            <a:off x="3601074" y="2531701"/>
            <a:ext cx="1051644" cy="707886"/>
          </a:xfrm>
          <a:prstGeom prst="rect">
            <a:avLst/>
          </a:prstGeom>
          <a:noFill/>
        </p:spPr>
        <p:txBody>
          <a:bodyPr wrap="square" rtlCol="0">
            <a:spAutoFit/>
          </a:bodyPr>
          <a:lstStyle/>
          <a:p>
            <a:pPr algn="ctr"/>
            <a:r>
              <a:rPr lang="en-US" altLang="zh-CN" sz="4000" b="1" dirty="0">
                <a:solidFill>
                  <a:schemeClr val="bg1"/>
                </a:solidFill>
                <a:cs typeface="+mn-ea"/>
                <a:sym typeface="+mn-lt"/>
              </a:rPr>
              <a:t>2</a:t>
            </a:r>
            <a:endParaRPr lang="zh-CN" altLang="en-US" sz="4000" b="1" dirty="0">
              <a:solidFill>
                <a:schemeClr val="bg1"/>
              </a:solidFill>
              <a:cs typeface="+mn-ea"/>
              <a:sym typeface="+mn-lt"/>
            </a:endParaRPr>
          </a:p>
        </p:txBody>
      </p:sp>
      <p:sp>
        <p:nvSpPr>
          <p:cNvPr id="1048599" name="椭圆 32"/>
          <p:cNvSpPr/>
          <p:nvPr/>
        </p:nvSpPr>
        <p:spPr>
          <a:xfrm>
            <a:off x="4318996" y="3059739"/>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24">
            <a:extLst>
              <a:ext uri="{FF2B5EF4-FFF2-40B4-BE49-F238E27FC236}">
                <a16:creationId xmlns:a16="http://schemas.microsoft.com/office/drawing/2014/main" id="{950ECFE4-DEAA-4525-BD9C-7E7C26CA817E}"/>
              </a:ext>
            </a:extLst>
          </p:cNvPr>
          <p:cNvSpPr/>
          <p:nvPr/>
        </p:nvSpPr>
        <p:spPr>
          <a:xfrm>
            <a:off x="4281891" y="4160061"/>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3">
            <a:extLst>
              <a:ext uri="{FF2B5EF4-FFF2-40B4-BE49-F238E27FC236}">
                <a16:creationId xmlns:a16="http://schemas.microsoft.com/office/drawing/2014/main" id="{84B063AA-4976-4A06-8F10-26BA7EFEAA41}"/>
              </a:ext>
            </a:extLst>
          </p:cNvPr>
          <p:cNvSpPr/>
          <p:nvPr/>
        </p:nvSpPr>
        <p:spPr>
          <a:xfrm>
            <a:off x="3692790" y="3524070"/>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文本框 4">
            <a:extLst>
              <a:ext uri="{FF2B5EF4-FFF2-40B4-BE49-F238E27FC236}">
                <a16:creationId xmlns:a16="http://schemas.microsoft.com/office/drawing/2014/main" id="{29256700-C9C3-4A14-B9E5-6F1E79C1D7F3}"/>
              </a:ext>
            </a:extLst>
          </p:cNvPr>
          <p:cNvSpPr txBox="1"/>
          <p:nvPr/>
        </p:nvSpPr>
        <p:spPr>
          <a:xfrm>
            <a:off x="3891896" y="3630602"/>
            <a:ext cx="470000" cy="707886"/>
          </a:xfrm>
          <a:prstGeom prst="rect">
            <a:avLst/>
          </a:prstGeom>
          <a:noFill/>
        </p:spPr>
        <p:txBody>
          <a:bodyPr wrap="non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sp>
        <p:nvSpPr>
          <p:cNvPr id="60" name="椭圆 8">
            <a:extLst>
              <a:ext uri="{FF2B5EF4-FFF2-40B4-BE49-F238E27FC236}">
                <a16:creationId xmlns:a16="http://schemas.microsoft.com/office/drawing/2014/main" id="{DBAB9313-0E8A-477B-8ACD-B5F85663A91A}"/>
              </a:ext>
            </a:extLst>
          </p:cNvPr>
          <p:cNvSpPr/>
          <p:nvPr/>
        </p:nvSpPr>
        <p:spPr>
          <a:xfrm>
            <a:off x="3692789" y="4610872"/>
            <a:ext cx="868215" cy="84668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文本框 9">
            <a:extLst>
              <a:ext uri="{FF2B5EF4-FFF2-40B4-BE49-F238E27FC236}">
                <a16:creationId xmlns:a16="http://schemas.microsoft.com/office/drawing/2014/main" id="{52042E4E-AC8E-48ED-AE11-0912637A858D}"/>
              </a:ext>
            </a:extLst>
          </p:cNvPr>
          <p:cNvSpPr txBox="1"/>
          <p:nvPr/>
        </p:nvSpPr>
        <p:spPr>
          <a:xfrm>
            <a:off x="3557063" y="4722898"/>
            <a:ext cx="1051644" cy="707886"/>
          </a:xfrm>
          <a:prstGeom prst="rect">
            <a:avLst/>
          </a:prstGeom>
          <a:noFill/>
        </p:spPr>
        <p:txBody>
          <a:bodyPr wrap="square" rtlCol="0">
            <a:spAutoFit/>
          </a:bodyPr>
          <a:lstStyle/>
          <a:p>
            <a:pPr algn="ctr"/>
            <a:r>
              <a:rPr lang="en-US" altLang="zh-CN" sz="4000" b="1" dirty="0">
                <a:solidFill>
                  <a:schemeClr val="bg1"/>
                </a:solidFill>
                <a:cs typeface="+mn-ea"/>
                <a:sym typeface="+mn-lt"/>
              </a:rPr>
              <a:t>4</a:t>
            </a:r>
            <a:endParaRPr lang="zh-CN" altLang="en-US" sz="4000" b="1" dirty="0">
              <a:solidFill>
                <a:schemeClr val="bg1"/>
              </a:solidFill>
              <a:cs typeface="+mn-ea"/>
              <a:sym typeface="+mn-lt"/>
            </a:endParaRPr>
          </a:p>
        </p:txBody>
      </p:sp>
      <p:sp>
        <p:nvSpPr>
          <p:cNvPr id="62" name="椭圆 32">
            <a:extLst>
              <a:ext uri="{FF2B5EF4-FFF2-40B4-BE49-F238E27FC236}">
                <a16:creationId xmlns:a16="http://schemas.microsoft.com/office/drawing/2014/main" id="{B51A0636-08FF-41C7-947C-B7B09B47593B}"/>
              </a:ext>
            </a:extLst>
          </p:cNvPr>
          <p:cNvSpPr/>
          <p:nvPr/>
        </p:nvSpPr>
        <p:spPr>
          <a:xfrm>
            <a:off x="4289805" y="526564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5EC591-53F4-45FB-A87A-32458655093B}"/>
              </a:ext>
            </a:extLst>
          </p:cNvPr>
          <p:cNvPicPr>
            <a:picLocks noChangeAspect="1"/>
          </p:cNvPicPr>
          <p:nvPr/>
        </p:nvPicPr>
        <p:blipFill>
          <a:blip r:embed="rId2"/>
          <a:stretch>
            <a:fillRect/>
          </a:stretch>
        </p:blipFill>
        <p:spPr>
          <a:xfrm>
            <a:off x="8129102" y="548101"/>
            <a:ext cx="3582865" cy="2019685"/>
          </a:xfrm>
          <a:prstGeom prst="rect">
            <a:avLst/>
          </a:prstGeom>
          <a:effectLst>
            <a:outerShdw blurRad="50800" dist="50800" dir="5400000" algn="ctr" rotWithShape="0">
              <a:srgbClr val="000000">
                <a:alpha val="0"/>
              </a:srgbClr>
            </a:outerShdw>
            <a:reflection blurRad="38100" stA="64000" endPos="65000" dist="50800" dir="5400000" sy="-100000" algn="bl" rotWithShape="0"/>
            <a:softEdge rad="203200"/>
          </a:effectLst>
        </p:spPr>
      </p:pic>
      <p:sp>
        <p:nvSpPr>
          <p:cNvPr id="1048621" name="文本框 7"/>
          <p:cNvSpPr txBox="1"/>
          <p:nvPr/>
        </p:nvSpPr>
        <p:spPr>
          <a:xfrm>
            <a:off x="687422" y="1557943"/>
            <a:ext cx="10228816" cy="3717877"/>
          </a:xfrm>
          <a:prstGeom prst="rect">
            <a:avLst/>
          </a:prstGeom>
          <a:noFill/>
        </p:spPr>
        <p:txBody>
          <a:bodyPr wrap="square" rtlCol="0">
            <a:spAutoFit/>
          </a:bodyPr>
          <a:lstStyle/>
          <a:p>
            <a:pPr>
              <a:lnSpc>
                <a:spcPts val="3600"/>
              </a:lnSpc>
            </a:pPr>
            <a:r>
              <a:rPr lang="en-US" altLang="zh-CN" sz="2200" b="1" dirty="0">
                <a:latin typeface="新宋体" panose="02010609030101010101" pitchFamily="49" charset="-122"/>
                <a:ea typeface="新宋体" panose="02010609030101010101" pitchFamily="49" charset="-122"/>
                <a:cs typeface="+mn-ea"/>
                <a:sym typeface="+mn-lt"/>
              </a:rPr>
              <a:t>    </a:t>
            </a:r>
            <a:r>
              <a:rPr lang="zh-CN" altLang="en-US" sz="2200" b="1" dirty="0">
                <a:latin typeface="新宋体" panose="02010609030101010101" pitchFamily="49" charset="-122"/>
                <a:ea typeface="新宋体" panose="02010609030101010101" pitchFamily="49" charset="-122"/>
                <a:cs typeface="+mn-ea"/>
                <a:sym typeface="+mn-lt"/>
              </a:rPr>
              <a:t>随着计算机性能的不断提升，需要大量算力支撑的人工</a:t>
            </a:r>
            <a:endParaRPr lang="en-US" altLang="zh-CN" sz="2200" b="1" dirty="0">
              <a:latin typeface="新宋体" panose="02010609030101010101" pitchFamily="49" charset="-122"/>
              <a:ea typeface="新宋体" panose="02010609030101010101" pitchFamily="49" charset="-122"/>
              <a:cs typeface="+mn-ea"/>
              <a:sym typeface="+mn-lt"/>
            </a:endParaRPr>
          </a:p>
          <a:p>
            <a:pPr>
              <a:lnSpc>
                <a:spcPts val="3600"/>
              </a:lnSpc>
            </a:pPr>
            <a:r>
              <a:rPr lang="zh-CN" altLang="en-US" sz="2200" b="1" dirty="0">
                <a:latin typeface="新宋体" panose="02010609030101010101" pitchFamily="49" charset="-122"/>
                <a:ea typeface="新宋体" panose="02010609030101010101" pitchFamily="49" charset="-122"/>
                <a:cs typeface="+mn-ea"/>
                <a:sym typeface="+mn-lt"/>
              </a:rPr>
              <a:t>智能、深度学习、大数据等技术取得了突破性的进展，促使</a:t>
            </a:r>
            <a:endParaRPr lang="en-US" altLang="zh-CN" sz="2200" b="1" dirty="0">
              <a:latin typeface="新宋体" panose="02010609030101010101" pitchFamily="49" charset="-122"/>
              <a:ea typeface="新宋体" panose="02010609030101010101" pitchFamily="49" charset="-122"/>
              <a:cs typeface="+mn-ea"/>
              <a:sym typeface="+mn-lt"/>
            </a:endParaRPr>
          </a:p>
          <a:p>
            <a:pPr>
              <a:lnSpc>
                <a:spcPts val="3600"/>
              </a:lnSpc>
            </a:pPr>
            <a:r>
              <a:rPr lang="zh-CN" altLang="en-US" sz="2200" b="1" dirty="0">
                <a:latin typeface="新宋体" panose="02010609030101010101" pitchFamily="49" charset="-122"/>
                <a:ea typeface="新宋体" panose="02010609030101010101" pitchFamily="49" charset="-122"/>
                <a:cs typeface="+mn-ea"/>
                <a:sym typeface="+mn-lt"/>
              </a:rPr>
              <a:t>交通服务行业也得到了升级，智慧交通系统越来越普及。其中，</a:t>
            </a:r>
            <a:endParaRPr lang="en-US" altLang="zh-CN" sz="2200" b="1" dirty="0">
              <a:latin typeface="新宋体" panose="02010609030101010101" pitchFamily="49" charset="-122"/>
              <a:ea typeface="新宋体" panose="02010609030101010101" pitchFamily="49" charset="-122"/>
              <a:cs typeface="+mn-ea"/>
              <a:sym typeface="+mn-lt"/>
            </a:endParaRPr>
          </a:p>
          <a:p>
            <a:pPr>
              <a:lnSpc>
                <a:spcPts val="3600"/>
              </a:lnSpc>
            </a:pPr>
            <a:r>
              <a:rPr lang="zh-CN" altLang="en-US" sz="2200" b="1" dirty="0">
                <a:latin typeface="新宋体" panose="02010609030101010101" pitchFamily="49" charset="-122"/>
                <a:ea typeface="新宋体" panose="02010609030101010101" pitchFamily="49" charset="-122"/>
                <a:cs typeface="+mn-ea"/>
                <a:sym typeface="+mn-lt"/>
              </a:rPr>
              <a:t>车型识别是该系统中最为重要和基本的组成部分和研究内容。</a:t>
            </a:r>
            <a:endParaRPr lang="en-US" altLang="zh-CN" sz="2200" b="1" dirty="0">
              <a:latin typeface="新宋体" panose="02010609030101010101" pitchFamily="49" charset="-122"/>
              <a:ea typeface="新宋体" panose="02010609030101010101" pitchFamily="49" charset="-122"/>
              <a:cs typeface="+mn-ea"/>
              <a:sym typeface="+mn-lt"/>
            </a:endParaRPr>
          </a:p>
          <a:p>
            <a:pPr>
              <a:lnSpc>
                <a:spcPts val="3600"/>
              </a:lnSpc>
            </a:pPr>
            <a:r>
              <a:rPr lang="zh-CN" altLang="en-US" sz="2200" b="1" dirty="0">
                <a:latin typeface="新宋体" panose="02010609030101010101" pitchFamily="49" charset="-122"/>
                <a:ea typeface="新宋体" panose="02010609030101010101" pitchFamily="49" charset="-122"/>
                <a:cs typeface="+mn-ea"/>
                <a:sym typeface="+mn-lt"/>
              </a:rPr>
              <a:t>    在深度学习方法下，通过对大量标注数据进行训练，得到的模型在识别率上比手工设计的特征模式更高，相比基于机器学习的传统方法，训练出的模型具备更强的泛化能力，同时在复杂场景下的适应性也变得更强。基于以上观点，研究基于深度学习的汽车车型自动识别技术对于交通行业和公安部门来说非常有必要。</a:t>
            </a:r>
            <a:endParaRPr lang="en-US" altLang="zh-CN" sz="2200" b="1" dirty="0">
              <a:latin typeface="新宋体" panose="02010609030101010101" pitchFamily="49" charset="-122"/>
              <a:ea typeface="新宋体" panose="02010609030101010101" pitchFamily="49" charset="-122"/>
              <a:cs typeface="+mn-ea"/>
              <a:sym typeface="+mn-lt"/>
            </a:endParaRPr>
          </a:p>
        </p:txBody>
      </p:sp>
      <p:sp>
        <p:nvSpPr>
          <p:cNvPr id="8" name="椭圆 24">
            <a:extLst>
              <a:ext uri="{FF2B5EF4-FFF2-40B4-BE49-F238E27FC236}">
                <a16:creationId xmlns:a16="http://schemas.microsoft.com/office/drawing/2014/main" id="{0E7A2BA8-38EB-4894-B617-2A1A13E51859}"/>
              </a:ext>
            </a:extLst>
          </p:cNvPr>
          <p:cNvSpPr/>
          <p:nvPr/>
        </p:nvSpPr>
        <p:spPr>
          <a:xfrm>
            <a:off x="976988" y="10719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65733" y="44156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1" y="548101"/>
            <a:ext cx="38183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1" name="文本框 6">
            <a:extLst>
              <a:ext uri="{FF2B5EF4-FFF2-40B4-BE49-F238E27FC236}">
                <a16:creationId xmlns:a16="http://schemas.microsoft.com/office/drawing/2014/main" id="{150608AF-EE89-4E88-8BB8-40D3B5DEDBA9}"/>
              </a:ext>
            </a:extLst>
          </p:cNvPr>
          <p:cNvSpPr txBox="1"/>
          <p:nvPr/>
        </p:nvSpPr>
        <p:spPr>
          <a:xfrm>
            <a:off x="564839" y="540226"/>
            <a:ext cx="3582865"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课题背景</a:t>
            </a:r>
          </a:p>
        </p:txBody>
      </p:sp>
    </p:spTree>
    <p:extLst>
      <p:ext uri="{BB962C8B-B14F-4D97-AF65-F5344CB8AC3E}">
        <p14:creationId xmlns:p14="http://schemas.microsoft.com/office/powerpoint/2010/main" val="258581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564839" y="540226"/>
            <a:ext cx="3582865"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研究内容</a:t>
            </a:r>
          </a:p>
        </p:txBody>
      </p:sp>
      <p:sp>
        <p:nvSpPr>
          <p:cNvPr id="12" name="椭圆 8">
            <a:extLst>
              <a:ext uri="{FF2B5EF4-FFF2-40B4-BE49-F238E27FC236}">
                <a16:creationId xmlns:a16="http://schemas.microsoft.com/office/drawing/2014/main" id="{AFFD00A8-CD0F-4BAE-8E3A-74C4F760341E}"/>
              </a:ext>
            </a:extLst>
          </p:cNvPr>
          <p:cNvSpPr/>
          <p:nvPr/>
        </p:nvSpPr>
        <p:spPr>
          <a:xfrm>
            <a:off x="362165" y="467965"/>
            <a:ext cx="868215" cy="84668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9">
            <a:extLst>
              <a:ext uri="{FF2B5EF4-FFF2-40B4-BE49-F238E27FC236}">
                <a16:creationId xmlns:a16="http://schemas.microsoft.com/office/drawing/2014/main" id="{F6A4F712-92E9-4B3C-902C-20122CC29022}"/>
              </a:ext>
            </a:extLst>
          </p:cNvPr>
          <p:cNvSpPr txBox="1"/>
          <p:nvPr/>
        </p:nvSpPr>
        <p:spPr>
          <a:xfrm>
            <a:off x="274691" y="562790"/>
            <a:ext cx="1051644" cy="707886"/>
          </a:xfrm>
          <a:prstGeom prst="rect">
            <a:avLst/>
          </a:prstGeom>
          <a:noFill/>
        </p:spPr>
        <p:txBody>
          <a:bodyPr wrap="square" rtlCol="0">
            <a:spAutoFit/>
          </a:bodyPr>
          <a:lstStyle/>
          <a:p>
            <a:pPr algn="ctr"/>
            <a:r>
              <a:rPr lang="en-US" altLang="zh-CN" sz="4000" b="1" dirty="0">
                <a:solidFill>
                  <a:schemeClr val="bg1"/>
                </a:solidFill>
                <a:cs typeface="+mn-ea"/>
                <a:sym typeface="+mn-lt"/>
              </a:rPr>
              <a:t>2</a:t>
            </a:r>
            <a:endParaRPr lang="zh-CN" altLang="en-US" sz="4000" b="1" dirty="0">
              <a:solidFill>
                <a:schemeClr val="bg1"/>
              </a:solidFill>
              <a:cs typeface="+mn-ea"/>
              <a:sym typeface="+mn-lt"/>
            </a:endParaRPr>
          </a:p>
        </p:txBody>
      </p:sp>
      <p:sp>
        <p:nvSpPr>
          <p:cNvPr id="14" name="椭圆 32">
            <a:extLst>
              <a:ext uri="{FF2B5EF4-FFF2-40B4-BE49-F238E27FC236}">
                <a16:creationId xmlns:a16="http://schemas.microsoft.com/office/drawing/2014/main" id="{FB30C3AF-451F-442C-8EDE-02AE42EB5BEA}"/>
              </a:ext>
            </a:extLst>
          </p:cNvPr>
          <p:cNvSpPr/>
          <p:nvPr/>
        </p:nvSpPr>
        <p:spPr>
          <a:xfrm>
            <a:off x="1007433" y="110553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279D2AED-30F8-4AB4-A4EC-A1D977A81BA7}"/>
              </a:ext>
            </a:extLst>
          </p:cNvPr>
          <p:cNvSpPr txBox="1"/>
          <p:nvPr/>
        </p:nvSpPr>
        <p:spPr>
          <a:xfrm>
            <a:off x="1186411" y="1548814"/>
            <a:ext cx="9897316" cy="1554913"/>
          </a:xfrm>
          <a:prstGeom prst="rect">
            <a:avLst/>
          </a:prstGeom>
          <a:noFill/>
        </p:spPr>
        <p:txBody>
          <a:bodyPr wrap="square" rtlCol="0">
            <a:spAutoFit/>
          </a:bodyPr>
          <a:lstStyle/>
          <a:p>
            <a:pPr>
              <a:lnSpc>
                <a:spcPts val="4000"/>
              </a:lnSpc>
            </a:pPr>
            <a:r>
              <a:rPr lang="zh-CN" altLang="en-US" sz="2400" b="1" dirty="0">
                <a:latin typeface="新宋体" panose="02010609030101010101" pitchFamily="49" charset="-122"/>
                <a:ea typeface="新宋体" panose="02010609030101010101" pitchFamily="49" charset="-122"/>
                <a:cs typeface="+mn-ea"/>
                <a:sym typeface="+mn-lt"/>
              </a:rPr>
              <a:t>    本课题的研究内容是能够根据提供的汽车图片来识别车型，并能将其分为大型车</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包含公交车，客运车，货车三类</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，中型车</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包含面包车，皮卡车两类</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和小型车</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轿车</a:t>
            </a:r>
            <a:r>
              <a:rPr lang="en-US" altLang="zh-CN" sz="2400" b="1" dirty="0">
                <a:latin typeface="新宋体" panose="02010609030101010101" pitchFamily="49" charset="-122"/>
                <a:ea typeface="新宋体" panose="02010609030101010101" pitchFamily="49" charset="-122"/>
                <a:cs typeface="+mn-ea"/>
                <a:sym typeface="+mn-lt"/>
              </a:rPr>
              <a:t>)</a:t>
            </a:r>
            <a:r>
              <a:rPr lang="zh-CN" altLang="en-US" sz="2400" b="1" dirty="0">
                <a:latin typeface="新宋体" panose="02010609030101010101" pitchFamily="49" charset="-122"/>
                <a:ea typeface="新宋体" panose="02010609030101010101" pitchFamily="49" charset="-122"/>
                <a:cs typeface="+mn-ea"/>
                <a:sym typeface="+mn-lt"/>
              </a:rPr>
              <a:t>这六类。</a:t>
            </a:r>
            <a:endParaRPr lang="en-US" altLang="zh-CN" sz="2400" b="1" dirty="0">
              <a:latin typeface="新宋体" panose="02010609030101010101" pitchFamily="49" charset="-122"/>
              <a:ea typeface="新宋体" panose="02010609030101010101" pitchFamily="49" charset="-122"/>
              <a:cs typeface="+mn-ea"/>
              <a:sym typeface="+mn-lt"/>
            </a:endParaRPr>
          </a:p>
        </p:txBody>
      </p:sp>
      <p:pic>
        <p:nvPicPr>
          <p:cNvPr id="9" name="图片 8">
            <a:extLst>
              <a:ext uri="{FF2B5EF4-FFF2-40B4-BE49-F238E27FC236}">
                <a16:creationId xmlns:a16="http://schemas.microsoft.com/office/drawing/2014/main" id="{74926DAF-870E-4416-96AE-F938E4BF8376}"/>
              </a:ext>
            </a:extLst>
          </p:cNvPr>
          <p:cNvPicPr>
            <a:picLocks noChangeAspect="1"/>
          </p:cNvPicPr>
          <p:nvPr/>
        </p:nvPicPr>
        <p:blipFill>
          <a:blip r:embed="rId2"/>
          <a:stretch>
            <a:fillRect/>
          </a:stretch>
        </p:blipFill>
        <p:spPr>
          <a:xfrm>
            <a:off x="954835" y="3649445"/>
            <a:ext cx="2922574" cy="1342376"/>
          </a:xfrm>
          <a:prstGeom prst="rect">
            <a:avLst/>
          </a:prstGeom>
          <a:effectLst>
            <a:softEdge rad="139700"/>
          </a:effectLst>
        </p:spPr>
      </p:pic>
      <p:pic>
        <p:nvPicPr>
          <p:cNvPr id="10" name="图片 9">
            <a:extLst>
              <a:ext uri="{FF2B5EF4-FFF2-40B4-BE49-F238E27FC236}">
                <a16:creationId xmlns:a16="http://schemas.microsoft.com/office/drawing/2014/main" id="{1248B0A6-320E-42ED-8FCE-7FB5FCD3124D}"/>
              </a:ext>
            </a:extLst>
          </p:cNvPr>
          <p:cNvPicPr>
            <a:picLocks noChangeAspect="1"/>
          </p:cNvPicPr>
          <p:nvPr/>
        </p:nvPicPr>
        <p:blipFill>
          <a:blip r:embed="rId3"/>
          <a:stretch>
            <a:fillRect/>
          </a:stretch>
        </p:blipFill>
        <p:spPr>
          <a:xfrm>
            <a:off x="954835" y="5184797"/>
            <a:ext cx="2922574" cy="1342376"/>
          </a:xfrm>
          <a:prstGeom prst="rect">
            <a:avLst/>
          </a:prstGeom>
          <a:effectLst>
            <a:softEdge rad="190500"/>
          </a:effectLst>
        </p:spPr>
      </p:pic>
      <p:pic>
        <p:nvPicPr>
          <p:cNvPr id="15" name="图片 14">
            <a:extLst>
              <a:ext uri="{FF2B5EF4-FFF2-40B4-BE49-F238E27FC236}">
                <a16:creationId xmlns:a16="http://schemas.microsoft.com/office/drawing/2014/main" id="{0A1BB71D-1773-4FD8-BB8D-83EE39A292EB}"/>
              </a:ext>
            </a:extLst>
          </p:cNvPr>
          <p:cNvPicPr>
            <a:picLocks noChangeAspect="1"/>
          </p:cNvPicPr>
          <p:nvPr/>
        </p:nvPicPr>
        <p:blipFill>
          <a:blip r:embed="rId4"/>
          <a:stretch>
            <a:fillRect/>
          </a:stretch>
        </p:blipFill>
        <p:spPr>
          <a:xfrm>
            <a:off x="4841035" y="3649445"/>
            <a:ext cx="2922574" cy="1342376"/>
          </a:xfrm>
          <a:prstGeom prst="rect">
            <a:avLst/>
          </a:prstGeom>
          <a:effectLst>
            <a:softEdge rad="152400"/>
          </a:effectLst>
        </p:spPr>
      </p:pic>
      <p:pic>
        <p:nvPicPr>
          <p:cNvPr id="16" name="图片 15">
            <a:extLst>
              <a:ext uri="{FF2B5EF4-FFF2-40B4-BE49-F238E27FC236}">
                <a16:creationId xmlns:a16="http://schemas.microsoft.com/office/drawing/2014/main" id="{101ACECD-40D9-49DD-86E8-01A3963BF22B}"/>
              </a:ext>
            </a:extLst>
          </p:cNvPr>
          <p:cNvPicPr>
            <a:picLocks noChangeAspect="1"/>
          </p:cNvPicPr>
          <p:nvPr/>
        </p:nvPicPr>
        <p:blipFill>
          <a:blip r:embed="rId5"/>
          <a:stretch>
            <a:fillRect/>
          </a:stretch>
        </p:blipFill>
        <p:spPr>
          <a:xfrm>
            <a:off x="8332105" y="3649444"/>
            <a:ext cx="2183126" cy="1342376"/>
          </a:xfrm>
          <a:prstGeom prst="rect">
            <a:avLst/>
          </a:prstGeom>
          <a:effectLst>
            <a:softEdge rad="101600"/>
          </a:effectLst>
        </p:spPr>
      </p:pic>
      <p:pic>
        <p:nvPicPr>
          <p:cNvPr id="17" name="图片 16">
            <a:extLst>
              <a:ext uri="{FF2B5EF4-FFF2-40B4-BE49-F238E27FC236}">
                <a16:creationId xmlns:a16="http://schemas.microsoft.com/office/drawing/2014/main" id="{24514C33-314B-4581-983B-93FECB7020E3}"/>
              </a:ext>
            </a:extLst>
          </p:cNvPr>
          <p:cNvPicPr>
            <a:picLocks noChangeAspect="1"/>
          </p:cNvPicPr>
          <p:nvPr/>
        </p:nvPicPr>
        <p:blipFill>
          <a:blip r:embed="rId6"/>
          <a:stretch>
            <a:fillRect/>
          </a:stretch>
        </p:blipFill>
        <p:spPr>
          <a:xfrm>
            <a:off x="5270490" y="5184797"/>
            <a:ext cx="2183126" cy="1342376"/>
          </a:xfrm>
          <a:prstGeom prst="rect">
            <a:avLst/>
          </a:prstGeom>
          <a:effectLst>
            <a:softEdge rad="12700"/>
          </a:effectLst>
        </p:spPr>
      </p:pic>
      <p:pic>
        <p:nvPicPr>
          <p:cNvPr id="18" name="图片 17">
            <a:extLst>
              <a:ext uri="{FF2B5EF4-FFF2-40B4-BE49-F238E27FC236}">
                <a16:creationId xmlns:a16="http://schemas.microsoft.com/office/drawing/2014/main" id="{F6DA9986-FC07-415B-AE20-ADE64D9F221C}"/>
              </a:ext>
            </a:extLst>
          </p:cNvPr>
          <p:cNvPicPr>
            <a:picLocks noChangeAspect="1"/>
          </p:cNvPicPr>
          <p:nvPr/>
        </p:nvPicPr>
        <p:blipFill>
          <a:blip r:embed="rId7"/>
          <a:stretch>
            <a:fillRect/>
          </a:stretch>
        </p:blipFill>
        <p:spPr>
          <a:xfrm>
            <a:off x="8393466" y="5100366"/>
            <a:ext cx="2060403" cy="1511237"/>
          </a:xfrm>
          <a:prstGeom prst="rect">
            <a:avLst/>
          </a:prstGeom>
          <a:effectLst>
            <a:softEdge rad="152400"/>
          </a:effectLst>
        </p:spPr>
      </p:pic>
      <p:sp>
        <p:nvSpPr>
          <p:cNvPr id="19" name="文本框 18">
            <a:extLst>
              <a:ext uri="{FF2B5EF4-FFF2-40B4-BE49-F238E27FC236}">
                <a16:creationId xmlns:a16="http://schemas.microsoft.com/office/drawing/2014/main" id="{1C3C43A1-07E1-4B7D-904B-38AC20C4860A}"/>
              </a:ext>
            </a:extLst>
          </p:cNvPr>
          <p:cNvSpPr txBox="1"/>
          <p:nvPr/>
        </p:nvSpPr>
        <p:spPr>
          <a:xfrm>
            <a:off x="3900257" y="3944133"/>
            <a:ext cx="400680"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公交车</a:t>
            </a:r>
          </a:p>
        </p:txBody>
      </p:sp>
      <p:sp>
        <p:nvSpPr>
          <p:cNvPr id="20" name="文本框 19">
            <a:extLst>
              <a:ext uri="{FF2B5EF4-FFF2-40B4-BE49-F238E27FC236}">
                <a16:creationId xmlns:a16="http://schemas.microsoft.com/office/drawing/2014/main" id="{6D60BE3B-EF6F-494E-AB3C-4B14F361D448}"/>
              </a:ext>
            </a:extLst>
          </p:cNvPr>
          <p:cNvSpPr txBox="1"/>
          <p:nvPr/>
        </p:nvSpPr>
        <p:spPr>
          <a:xfrm>
            <a:off x="3900257" y="5394320"/>
            <a:ext cx="400680"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客运车</a:t>
            </a:r>
          </a:p>
        </p:txBody>
      </p:sp>
      <p:sp>
        <p:nvSpPr>
          <p:cNvPr id="21" name="文本框 20">
            <a:extLst>
              <a:ext uri="{FF2B5EF4-FFF2-40B4-BE49-F238E27FC236}">
                <a16:creationId xmlns:a16="http://schemas.microsoft.com/office/drawing/2014/main" id="{ACC97FB7-3E49-4593-B1E3-AFE12797B1E5}"/>
              </a:ext>
            </a:extLst>
          </p:cNvPr>
          <p:cNvSpPr txBox="1"/>
          <p:nvPr/>
        </p:nvSpPr>
        <p:spPr>
          <a:xfrm>
            <a:off x="7763609" y="3997467"/>
            <a:ext cx="400680" cy="646331"/>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货车</a:t>
            </a:r>
          </a:p>
        </p:txBody>
      </p:sp>
      <p:sp>
        <p:nvSpPr>
          <p:cNvPr id="22" name="文本框 21">
            <a:extLst>
              <a:ext uri="{FF2B5EF4-FFF2-40B4-BE49-F238E27FC236}">
                <a16:creationId xmlns:a16="http://schemas.microsoft.com/office/drawing/2014/main" id="{A1374BB1-E59F-456F-AEDA-6C493F757C86}"/>
              </a:ext>
            </a:extLst>
          </p:cNvPr>
          <p:cNvSpPr txBox="1"/>
          <p:nvPr/>
        </p:nvSpPr>
        <p:spPr>
          <a:xfrm>
            <a:off x="7763609" y="5394320"/>
            <a:ext cx="400680"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皮卡车</a:t>
            </a:r>
          </a:p>
        </p:txBody>
      </p:sp>
      <p:sp>
        <p:nvSpPr>
          <p:cNvPr id="23" name="文本框 22">
            <a:extLst>
              <a:ext uri="{FF2B5EF4-FFF2-40B4-BE49-F238E27FC236}">
                <a16:creationId xmlns:a16="http://schemas.microsoft.com/office/drawing/2014/main" id="{8CEE770F-3A5E-4FEC-84E6-6990AF7619FB}"/>
              </a:ext>
            </a:extLst>
          </p:cNvPr>
          <p:cNvSpPr txBox="1"/>
          <p:nvPr/>
        </p:nvSpPr>
        <p:spPr>
          <a:xfrm>
            <a:off x="10683047" y="3944133"/>
            <a:ext cx="400680"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面包车</a:t>
            </a:r>
          </a:p>
        </p:txBody>
      </p:sp>
      <p:sp>
        <p:nvSpPr>
          <p:cNvPr id="24" name="文本框 23">
            <a:extLst>
              <a:ext uri="{FF2B5EF4-FFF2-40B4-BE49-F238E27FC236}">
                <a16:creationId xmlns:a16="http://schemas.microsoft.com/office/drawing/2014/main" id="{9305D3BB-D691-4958-A323-B7751D35E523}"/>
              </a:ext>
            </a:extLst>
          </p:cNvPr>
          <p:cNvSpPr txBox="1"/>
          <p:nvPr/>
        </p:nvSpPr>
        <p:spPr>
          <a:xfrm>
            <a:off x="10686155" y="5394320"/>
            <a:ext cx="400680"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小轿车</a:t>
            </a:r>
          </a:p>
        </p:txBody>
      </p:sp>
    </p:spTree>
    <p:extLst>
      <p:ext uri="{BB962C8B-B14F-4D97-AF65-F5344CB8AC3E}">
        <p14:creationId xmlns:p14="http://schemas.microsoft.com/office/powerpoint/2010/main" val="365727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2860944" y="1855867"/>
            <a:ext cx="5583993"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latin typeface="新宋体" panose="02010609030101010101" pitchFamily="49" charset="-122"/>
                <a:ea typeface="新宋体" panose="02010609030101010101" pitchFamily="49" charset="-122"/>
              </a:rPr>
              <a:t>制作车型数据集</a:t>
            </a: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r>
              <a:rPr lang="zh-CN" altLang="en-US" sz="2800" b="1" dirty="0">
                <a:latin typeface="新宋体" panose="02010609030101010101" pitchFamily="49" charset="-122"/>
                <a:ea typeface="新宋体" panose="02010609030101010101" pitchFamily="49" charset="-122"/>
              </a:rPr>
              <a:t>实现</a:t>
            </a:r>
            <a:r>
              <a:rPr lang="en-US" altLang="zh-CN" sz="2800" b="1" dirty="0">
                <a:latin typeface="新宋体" panose="02010609030101010101" pitchFamily="49" charset="-122"/>
                <a:ea typeface="新宋体" panose="02010609030101010101" pitchFamily="49" charset="-122"/>
              </a:rPr>
              <a:t>AlexNet</a:t>
            </a:r>
            <a:r>
              <a:rPr lang="zh-CN" altLang="en-US" sz="2800" b="1" dirty="0">
                <a:latin typeface="新宋体" panose="02010609030101010101" pitchFamily="49" charset="-122"/>
                <a:ea typeface="新宋体" panose="02010609030101010101" pitchFamily="49" charset="-122"/>
              </a:rPr>
              <a:t>模型</a:t>
            </a: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r>
              <a:rPr lang="zh-CN" altLang="en-US" sz="2800" b="1" dirty="0">
                <a:latin typeface="新宋体" panose="02010609030101010101" pitchFamily="49" charset="-122"/>
                <a:ea typeface="新宋体" panose="02010609030101010101" pitchFamily="49" charset="-122"/>
              </a:rPr>
              <a:t>训练模型</a:t>
            </a: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r>
              <a:rPr lang="zh-CN" altLang="en-US" sz="2800" b="1" dirty="0">
                <a:latin typeface="新宋体" panose="02010609030101010101" pitchFamily="49" charset="-122"/>
                <a:ea typeface="新宋体" panose="02010609030101010101" pitchFamily="49" charset="-122"/>
              </a:rPr>
              <a:t>检验识别准确率</a:t>
            </a: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endParaRPr lang="en-US" altLang="zh-CN" sz="2800" b="1" dirty="0">
              <a:latin typeface="新宋体" panose="02010609030101010101" pitchFamily="49" charset="-122"/>
              <a:ea typeface="新宋体" panose="02010609030101010101" pitchFamily="49" charset="-122"/>
            </a:endParaRPr>
          </a:p>
          <a:p>
            <a:pPr marL="457200" indent="-457200">
              <a:buFont typeface="Wingdings" panose="05000000000000000000" pitchFamily="2" charset="2"/>
              <a:buChar char="Ø"/>
            </a:pPr>
            <a:r>
              <a:rPr lang="zh-CN" altLang="en-US" sz="2800" b="1" dirty="0">
                <a:latin typeface="新宋体" panose="02010609030101010101" pitchFamily="49" charset="-122"/>
                <a:ea typeface="新宋体" panose="02010609030101010101" pitchFamily="49" charset="-122"/>
              </a:rPr>
              <a:t>模型改进</a:t>
            </a:r>
            <a:endParaRPr lang="en-US" altLang="zh-CN" sz="28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spTree>
    <p:extLst>
      <p:ext uri="{BB962C8B-B14F-4D97-AF65-F5344CB8AC3E}">
        <p14:creationId xmlns:p14="http://schemas.microsoft.com/office/powerpoint/2010/main" val="296193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5"/>
            <a:ext cx="10778657" cy="246028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1.</a:t>
            </a:r>
            <a:r>
              <a:rPr lang="zh-CN" altLang="en-US" sz="2800" b="1" dirty="0">
                <a:solidFill>
                  <a:srgbClr val="FF0000"/>
                </a:solidFill>
                <a:latin typeface="新宋体" panose="02010609030101010101" pitchFamily="49" charset="-122"/>
                <a:ea typeface="新宋体" panose="02010609030101010101" pitchFamily="49" charset="-122"/>
              </a:rPr>
              <a:t>制作车型数据集</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spcBef>
                <a:spcPts val="1200"/>
              </a:spcBef>
            </a:pPr>
            <a:r>
              <a:rPr lang="zh-CN" altLang="en-US" sz="2200" b="1" dirty="0">
                <a:latin typeface="新宋体" panose="02010609030101010101" pitchFamily="49" charset="-122"/>
                <a:ea typeface="新宋体" panose="02010609030101010101" pitchFamily="49" charset="-122"/>
              </a:rPr>
              <a:t>    由于本课题所识别的车型包含类别比较少，并且含有公交车、货车等公开数据集上没有的车型，因此自己制作了数据集。这六种车型图片均来自可供下载的汽车网站，最终收集到共计</a:t>
            </a:r>
            <a:r>
              <a:rPr lang="en-US" altLang="zh-CN" sz="2200" b="1" dirty="0">
                <a:latin typeface="新宋体" panose="02010609030101010101" pitchFamily="49" charset="-122"/>
                <a:ea typeface="新宋体" panose="02010609030101010101" pitchFamily="49" charset="-122"/>
              </a:rPr>
              <a:t>7530</a:t>
            </a:r>
            <a:r>
              <a:rPr lang="zh-CN" altLang="en-US" sz="2200" b="1" dirty="0">
                <a:latin typeface="新宋体" panose="02010609030101010101" pitchFamily="49" charset="-122"/>
                <a:ea typeface="新宋体" panose="02010609030101010101" pitchFamily="49" charset="-122"/>
              </a:rPr>
              <a:t>张图片，每一类车型图片数量不低于</a:t>
            </a:r>
            <a:r>
              <a:rPr lang="en-US" altLang="zh-CN" sz="2200" b="1" dirty="0">
                <a:latin typeface="新宋体" panose="02010609030101010101" pitchFamily="49" charset="-122"/>
                <a:ea typeface="新宋体" panose="02010609030101010101" pitchFamily="49" charset="-122"/>
              </a:rPr>
              <a:t>1000</a:t>
            </a:r>
            <a:r>
              <a:rPr lang="zh-CN" altLang="en-US" sz="2200" b="1" dirty="0">
                <a:latin typeface="新宋体" panose="02010609030101010101" pitchFamily="49" charset="-122"/>
                <a:ea typeface="新宋体" panose="02010609030101010101" pitchFamily="49" charset="-122"/>
              </a:rPr>
              <a:t>张，并且每张图片内仅有一辆包含整个轮廓的汽车。</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pic>
        <p:nvPicPr>
          <p:cNvPr id="3" name="图片 2">
            <a:extLst>
              <a:ext uri="{FF2B5EF4-FFF2-40B4-BE49-F238E27FC236}">
                <a16:creationId xmlns:a16="http://schemas.microsoft.com/office/drawing/2014/main" id="{B7E0F25B-196A-4974-8E98-337555446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717" y="3761704"/>
            <a:ext cx="7654565" cy="2935379"/>
          </a:xfrm>
          <a:prstGeom prst="rect">
            <a:avLst/>
          </a:prstGeom>
        </p:spPr>
      </p:pic>
    </p:spTree>
    <p:extLst>
      <p:ext uri="{BB962C8B-B14F-4D97-AF65-F5344CB8AC3E}">
        <p14:creationId xmlns:p14="http://schemas.microsoft.com/office/powerpoint/2010/main" val="353900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5"/>
            <a:ext cx="10778657" cy="3379323"/>
          </a:xfrm>
          <a:prstGeom prst="rect">
            <a:avLst/>
          </a:prstGeom>
          <a:noFill/>
        </p:spPr>
        <p:txBody>
          <a:bodyPr wrap="square" rtlCol="0">
            <a:spAutoFit/>
          </a:bodyPr>
          <a:lstStyle/>
          <a:p>
            <a:pPr marL="457200" indent="-457200">
              <a:spcAft>
                <a:spcPts val="1200"/>
              </a:spcAft>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1.</a:t>
            </a:r>
            <a:r>
              <a:rPr lang="zh-CN" altLang="en-US" sz="2800" b="1" dirty="0">
                <a:solidFill>
                  <a:srgbClr val="FF0000"/>
                </a:solidFill>
                <a:latin typeface="新宋体" panose="02010609030101010101" pitchFamily="49" charset="-122"/>
                <a:ea typeface="新宋体" panose="02010609030101010101" pitchFamily="49" charset="-122"/>
              </a:rPr>
              <a:t>制作车型数据集</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为了提高训练时加载数据集的速度，方便对数据进行分批训练，需要将图片文件进行预处理。</a:t>
            </a:r>
            <a:endParaRPr lang="en-US" altLang="zh-CN" sz="2200" b="1" dirty="0">
              <a:latin typeface="新宋体" panose="02010609030101010101" pitchFamily="49" charset="-122"/>
              <a:ea typeface="新宋体" panose="02010609030101010101" pitchFamily="49" charset="-122"/>
            </a:endParaRPr>
          </a:p>
          <a:p>
            <a:pPr>
              <a:lnSpc>
                <a:spcPts val="3600"/>
              </a:lnSpc>
            </a:pPr>
            <a:r>
              <a:rPr lang="en-US" altLang="zh-CN" sz="2200" b="1" dirty="0">
                <a:latin typeface="新宋体" panose="02010609030101010101" pitchFamily="49" charset="-122"/>
                <a:ea typeface="新宋体" panose="02010609030101010101" pitchFamily="49" charset="-122"/>
              </a:rPr>
              <a:t>    </a:t>
            </a:r>
            <a:r>
              <a:rPr lang="zh-CN" altLang="en-US" sz="2200" b="1" dirty="0">
                <a:latin typeface="新宋体" panose="02010609030101010101" pitchFamily="49" charset="-122"/>
                <a:ea typeface="新宋体" panose="02010609030101010101" pitchFamily="49" charset="-122"/>
              </a:rPr>
              <a:t>首先将所有图片的顺序打乱，分批保存为二进制文件，每个文件内包含</a:t>
            </a:r>
            <a:r>
              <a:rPr lang="en-US" altLang="zh-CN" sz="2200" b="1" dirty="0">
                <a:latin typeface="新宋体" panose="02010609030101010101" pitchFamily="49" charset="-122"/>
                <a:ea typeface="新宋体" panose="02010609030101010101" pitchFamily="49" charset="-122"/>
              </a:rPr>
              <a:t>512</a:t>
            </a:r>
            <a:r>
              <a:rPr lang="zh-CN" altLang="en-US" sz="2200" b="1" dirty="0">
                <a:latin typeface="新宋体" panose="02010609030101010101" pitchFamily="49" charset="-122"/>
                <a:ea typeface="新宋体" panose="02010609030101010101" pitchFamily="49" charset="-122"/>
              </a:rPr>
              <a:t>张图片。其次由于</a:t>
            </a:r>
            <a:r>
              <a:rPr lang="en-US" altLang="zh-CN" sz="2200" b="1" dirty="0">
                <a:latin typeface="新宋体" panose="02010609030101010101" pitchFamily="49" charset="-122"/>
                <a:ea typeface="新宋体" panose="02010609030101010101" pitchFamily="49" charset="-122"/>
              </a:rPr>
              <a:t>AlexNet</a:t>
            </a:r>
            <a:r>
              <a:rPr lang="zh-CN" altLang="en-US" sz="2200" b="1" dirty="0">
                <a:latin typeface="新宋体" panose="02010609030101010101" pitchFamily="49" charset="-122"/>
                <a:ea typeface="新宋体" panose="02010609030101010101" pitchFamily="49" charset="-122"/>
              </a:rPr>
              <a:t>模型的输入尺寸为</a:t>
            </a:r>
            <a:r>
              <a:rPr lang="en-US" altLang="zh-CN" sz="2200" b="1" dirty="0">
                <a:latin typeface="新宋体" panose="02010609030101010101" pitchFamily="49" charset="-122"/>
                <a:ea typeface="新宋体" panose="02010609030101010101" pitchFamily="49" charset="-122"/>
              </a:rPr>
              <a:t>227</a:t>
            </a:r>
            <a:r>
              <a:rPr lang="zh-CN" altLang="en-US" sz="2200" b="1" dirty="0">
                <a:latin typeface="新宋体" panose="02010609030101010101" pitchFamily="49" charset="-122"/>
                <a:ea typeface="新宋体" panose="02010609030101010101" pitchFamily="49" charset="-122"/>
              </a:rPr>
              <a:t>*</a:t>
            </a:r>
            <a:r>
              <a:rPr lang="en-US" altLang="zh-CN" sz="2200" b="1" dirty="0">
                <a:latin typeface="新宋体" panose="02010609030101010101" pitchFamily="49" charset="-122"/>
                <a:ea typeface="新宋体" panose="02010609030101010101" pitchFamily="49" charset="-122"/>
              </a:rPr>
              <a:t>227</a:t>
            </a:r>
            <a:r>
              <a:rPr lang="zh-CN" altLang="en-US" sz="2200" b="1" dirty="0">
                <a:latin typeface="新宋体" panose="02010609030101010101" pitchFamily="49" charset="-122"/>
                <a:ea typeface="新宋体" panose="02010609030101010101" pitchFamily="49" charset="-122"/>
              </a:rPr>
              <a:t>*</a:t>
            </a:r>
            <a:r>
              <a:rPr lang="en-US" altLang="zh-CN" sz="2200" b="1" dirty="0">
                <a:latin typeface="新宋体" panose="02010609030101010101" pitchFamily="49" charset="-122"/>
                <a:ea typeface="新宋体" panose="02010609030101010101" pitchFamily="49" charset="-122"/>
              </a:rPr>
              <a:t>3</a:t>
            </a:r>
            <a:r>
              <a:rPr lang="zh-CN" altLang="en-US" sz="2200" b="1" dirty="0">
                <a:latin typeface="新宋体" panose="02010609030101010101" pitchFamily="49" charset="-122"/>
                <a:ea typeface="新宋体" panose="02010609030101010101" pitchFamily="49" charset="-122"/>
              </a:rPr>
              <a:t>，所以需要将每张图片的尺寸调整为模型输入大小。经过以上步骤</a:t>
            </a:r>
            <a:r>
              <a:rPr lang="en-US" altLang="zh-CN" sz="2200" b="1" dirty="0">
                <a:latin typeface="新宋体" panose="02010609030101010101" pitchFamily="49" charset="-122"/>
                <a:ea typeface="新宋体" panose="02010609030101010101" pitchFamily="49" charset="-122"/>
              </a:rPr>
              <a:t>7530</a:t>
            </a:r>
            <a:r>
              <a:rPr lang="zh-CN" altLang="en-US" sz="2200" b="1">
                <a:latin typeface="新宋体" panose="02010609030101010101" pitchFamily="49" charset="-122"/>
                <a:ea typeface="新宋体" panose="02010609030101010101" pitchFamily="49" charset="-122"/>
              </a:rPr>
              <a:t>张图片被制作</a:t>
            </a:r>
            <a:r>
              <a:rPr lang="zh-CN" altLang="en-US" sz="2200" b="1" dirty="0">
                <a:latin typeface="新宋体" panose="02010609030101010101" pitchFamily="49" charset="-122"/>
                <a:ea typeface="新宋体" panose="02010609030101010101" pitchFamily="49" charset="-122"/>
              </a:rPr>
              <a:t>成</a:t>
            </a:r>
            <a:r>
              <a:rPr lang="en-US" altLang="zh-CN" sz="2200" b="1" dirty="0">
                <a:latin typeface="新宋体" panose="02010609030101010101" pitchFamily="49" charset="-122"/>
                <a:ea typeface="新宋体" panose="02010609030101010101" pitchFamily="49" charset="-122"/>
              </a:rPr>
              <a:t>19</a:t>
            </a:r>
            <a:r>
              <a:rPr lang="zh-CN" altLang="en-US" sz="2200" b="1" dirty="0">
                <a:latin typeface="新宋体" panose="02010609030101010101" pitchFamily="49" charset="-122"/>
                <a:ea typeface="新宋体" panose="02010609030101010101" pitchFamily="49" charset="-122"/>
              </a:rPr>
              <a:t>个二进制文件，其中前</a:t>
            </a:r>
            <a:r>
              <a:rPr lang="en-US" altLang="zh-CN" sz="2200" b="1" dirty="0">
                <a:latin typeface="新宋体" panose="02010609030101010101" pitchFamily="49" charset="-122"/>
                <a:ea typeface="新宋体" panose="02010609030101010101" pitchFamily="49" charset="-122"/>
              </a:rPr>
              <a:t>15</a:t>
            </a:r>
            <a:r>
              <a:rPr lang="zh-CN" altLang="en-US" sz="2200" b="1" dirty="0">
                <a:latin typeface="新宋体" panose="02010609030101010101" pitchFamily="49" charset="-122"/>
                <a:ea typeface="新宋体" panose="02010609030101010101" pitchFamily="49" charset="-122"/>
              </a:rPr>
              <a:t>个文件</a:t>
            </a:r>
            <a:r>
              <a:rPr lang="en-US" altLang="zh-CN" sz="2200" b="1" dirty="0">
                <a:latin typeface="新宋体" panose="02010609030101010101" pitchFamily="49" charset="-122"/>
                <a:ea typeface="新宋体" panose="02010609030101010101" pitchFamily="49" charset="-122"/>
              </a:rPr>
              <a:t>(6144</a:t>
            </a:r>
            <a:r>
              <a:rPr lang="zh-CN" altLang="en-US" sz="2200" b="1" dirty="0">
                <a:latin typeface="新宋体" panose="02010609030101010101" pitchFamily="49" charset="-122"/>
                <a:ea typeface="新宋体" panose="02010609030101010101" pitchFamily="49" charset="-122"/>
              </a:rPr>
              <a:t>张</a:t>
            </a:r>
            <a:r>
              <a:rPr lang="en-US" altLang="zh-CN" sz="2200" b="1" dirty="0">
                <a:latin typeface="新宋体" panose="02010609030101010101" pitchFamily="49" charset="-122"/>
                <a:ea typeface="新宋体" panose="02010609030101010101" pitchFamily="49" charset="-122"/>
              </a:rPr>
              <a:t>)</a:t>
            </a:r>
            <a:r>
              <a:rPr lang="zh-CN" altLang="en-US" sz="2200" b="1" dirty="0">
                <a:latin typeface="新宋体" panose="02010609030101010101" pitchFamily="49" charset="-122"/>
                <a:ea typeface="新宋体" panose="02010609030101010101" pitchFamily="49" charset="-122"/>
              </a:rPr>
              <a:t>做为训练集，剩下的</a:t>
            </a:r>
            <a:r>
              <a:rPr lang="en-US" altLang="zh-CN" sz="2200" b="1" dirty="0">
                <a:latin typeface="新宋体" panose="02010609030101010101" pitchFamily="49" charset="-122"/>
                <a:ea typeface="新宋体" panose="02010609030101010101" pitchFamily="49" charset="-122"/>
              </a:rPr>
              <a:t>4</a:t>
            </a:r>
            <a:r>
              <a:rPr lang="zh-CN" altLang="en-US" sz="2200" b="1" dirty="0">
                <a:latin typeface="新宋体" panose="02010609030101010101" pitchFamily="49" charset="-122"/>
                <a:ea typeface="新宋体" panose="02010609030101010101" pitchFamily="49" charset="-122"/>
              </a:rPr>
              <a:t>个文件作为测试集。</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pic>
        <p:nvPicPr>
          <p:cNvPr id="2" name="图片 1">
            <a:extLst>
              <a:ext uri="{FF2B5EF4-FFF2-40B4-BE49-F238E27FC236}">
                <a16:creationId xmlns:a16="http://schemas.microsoft.com/office/drawing/2014/main" id="{C9EACF9F-20C6-443D-84E9-7D54BC28B06B}"/>
              </a:ext>
            </a:extLst>
          </p:cNvPr>
          <p:cNvPicPr>
            <a:picLocks noChangeAspect="1"/>
          </p:cNvPicPr>
          <p:nvPr/>
        </p:nvPicPr>
        <p:blipFill>
          <a:blip r:embed="rId2"/>
          <a:stretch>
            <a:fillRect/>
          </a:stretch>
        </p:blipFill>
        <p:spPr>
          <a:xfrm>
            <a:off x="3839376" y="4680738"/>
            <a:ext cx="4513247" cy="1965262"/>
          </a:xfrm>
          <a:prstGeom prst="rect">
            <a:avLst/>
          </a:prstGeom>
          <a:effectLst>
            <a:softEdge rad="63500"/>
          </a:effectLst>
        </p:spPr>
      </p:pic>
    </p:spTree>
    <p:extLst>
      <p:ext uri="{BB962C8B-B14F-4D97-AF65-F5344CB8AC3E}">
        <p14:creationId xmlns:p14="http://schemas.microsoft.com/office/powerpoint/2010/main" val="389650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5"/>
            <a:ext cx="10778657" cy="1994329"/>
          </a:xfrm>
          <a:prstGeom prst="rect">
            <a:avLst/>
          </a:prstGeom>
          <a:noFill/>
        </p:spPr>
        <p:txBody>
          <a:bodyPr wrap="square" rtlCol="0">
            <a:spAutoFit/>
          </a:bodyPr>
          <a:lstStyle/>
          <a:p>
            <a:pPr marL="457200" indent="-457200">
              <a:spcAft>
                <a:spcPts val="1200"/>
              </a:spcAft>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2.</a:t>
            </a:r>
            <a:r>
              <a:rPr lang="zh-CN" altLang="en-US" sz="2800" b="1" dirty="0">
                <a:solidFill>
                  <a:srgbClr val="FF0000"/>
                </a:solidFill>
                <a:latin typeface="新宋体" panose="02010609030101010101" pitchFamily="49" charset="-122"/>
                <a:ea typeface="新宋体" panose="02010609030101010101" pitchFamily="49" charset="-122"/>
              </a:rPr>
              <a:t>实现</a:t>
            </a:r>
            <a:r>
              <a:rPr lang="en-US" altLang="zh-CN" sz="2800" b="1" dirty="0">
                <a:solidFill>
                  <a:srgbClr val="FF0000"/>
                </a:solidFill>
                <a:latin typeface="新宋体" panose="02010609030101010101" pitchFamily="49" charset="-122"/>
                <a:ea typeface="新宋体" panose="02010609030101010101" pitchFamily="49" charset="-122"/>
              </a:rPr>
              <a:t>AlexNet</a:t>
            </a:r>
            <a:r>
              <a:rPr lang="zh-CN" altLang="en-US" sz="2800" b="1" dirty="0">
                <a:solidFill>
                  <a:srgbClr val="FF0000"/>
                </a:solidFill>
                <a:latin typeface="新宋体" panose="02010609030101010101" pitchFamily="49" charset="-122"/>
                <a:ea typeface="新宋体" panose="02010609030101010101" pitchFamily="49" charset="-122"/>
              </a:rPr>
              <a:t>模型</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pPr>
            <a:r>
              <a:rPr lang="zh-CN" altLang="en-US" sz="2200" b="1" dirty="0">
                <a:latin typeface="新宋体" panose="02010609030101010101" pitchFamily="49" charset="-122"/>
                <a:ea typeface="新宋体" panose="02010609030101010101" pitchFamily="49" charset="-122"/>
              </a:rPr>
              <a:t>    </a:t>
            </a:r>
            <a:r>
              <a:rPr lang="en-US" altLang="zh-CN" sz="2200" b="1" dirty="0">
                <a:latin typeface="新宋体" panose="02010609030101010101" pitchFamily="49" charset="-122"/>
                <a:ea typeface="新宋体" panose="02010609030101010101" pitchFamily="49" charset="-122"/>
              </a:rPr>
              <a:t>AlexNet</a:t>
            </a:r>
            <a:r>
              <a:rPr lang="zh-CN" altLang="en-US" sz="2200" b="1" dirty="0">
                <a:latin typeface="新宋体" panose="02010609030101010101" pitchFamily="49" charset="-122"/>
                <a:ea typeface="新宋体" panose="02010609030101010101" pitchFamily="49" charset="-122"/>
              </a:rPr>
              <a:t>模型在</a:t>
            </a:r>
            <a:r>
              <a:rPr lang="en-US" altLang="zh-CN" sz="2200" b="1" dirty="0">
                <a:latin typeface="新宋体" panose="02010609030101010101" pitchFamily="49" charset="-122"/>
                <a:ea typeface="新宋体" panose="02010609030101010101" pitchFamily="49" charset="-122"/>
              </a:rPr>
              <a:t>Pytorch</a:t>
            </a:r>
            <a:r>
              <a:rPr lang="zh-CN" altLang="en-US" sz="2200" b="1" dirty="0">
                <a:latin typeface="新宋体" panose="02010609030101010101" pitchFamily="49" charset="-122"/>
                <a:ea typeface="新宋体" panose="02010609030101010101" pitchFamily="49" charset="-122"/>
              </a:rPr>
              <a:t>深度学习框架上实现，该框架内置自动计算梯度和反向传播的功能，因此实现模型时定义好卷积层和全连接层的结构，然后编写前向传播的过程代码，这样在训练模型时便可以直接调用定义好的模型。</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pic>
        <p:nvPicPr>
          <p:cNvPr id="1028" name="Picture 4">
            <a:extLst>
              <a:ext uri="{FF2B5EF4-FFF2-40B4-BE49-F238E27FC236}">
                <a16:creationId xmlns:a16="http://schemas.microsoft.com/office/drawing/2014/main" id="{2AFE6D79-B4E9-4500-A05A-945C522EB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3562257"/>
            <a:ext cx="8134350" cy="28575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150608AF-EE89-4E88-8BB8-40D3B5DEDBA9}"/>
              </a:ext>
            </a:extLst>
          </p:cNvPr>
          <p:cNvSpPr txBox="1"/>
          <p:nvPr/>
        </p:nvSpPr>
        <p:spPr>
          <a:xfrm>
            <a:off x="336348" y="546982"/>
            <a:ext cx="3943422" cy="646331"/>
          </a:xfrm>
          <a:prstGeom prst="rect">
            <a:avLst/>
          </a:prstGeom>
          <a:noFill/>
        </p:spPr>
        <p:txBody>
          <a:bodyPr wrap="square" rtlCol="0">
            <a:spAutoFit/>
          </a:bodyPr>
          <a:lstStyle/>
          <a:p>
            <a:pPr algn="ctr"/>
            <a:r>
              <a:rPr lang="zh-CN" altLang="en-US" sz="3600" b="1" dirty="0">
                <a:latin typeface="黑体" panose="02010609060101010101" pitchFamily="49" charset="-122"/>
                <a:ea typeface="黑体" panose="02010609060101010101" pitchFamily="49" charset="-122"/>
                <a:cs typeface="+mn-ea"/>
                <a:sym typeface="+mn-lt"/>
              </a:rPr>
              <a:t>所做工作</a:t>
            </a:r>
          </a:p>
        </p:txBody>
      </p:sp>
      <p:sp>
        <p:nvSpPr>
          <p:cNvPr id="1048621" name="文本框 7"/>
          <p:cNvSpPr txBox="1"/>
          <p:nvPr/>
        </p:nvSpPr>
        <p:spPr>
          <a:xfrm>
            <a:off x="608922" y="1301416"/>
            <a:ext cx="9609734" cy="5225982"/>
          </a:xfrm>
          <a:prstGeom prst="rect">
            <a:avLst/>
          </a:prstGeom>
          <a:noFill/>
        </p:spPr>
        <p:txBody>
          <a:bodyPr wrap="square" rtlCol="0">
            <a:spAutoFit/>
          </a:bodyPr>
          <a:lstStyle/>
          <a:p>
            <a:pPr marL="457200" indent="-457200">
              <a:spcAft>
                <a:spcPts val="1200"/>
              </a:spcAft>
              <a:buFont typeface="Wingdings" panose="05000000000000000000" pitchFamily="2" charset="2"/>
              <a:buChar char="Ø"/>
            </a:pPr>
            <a:r>
              <a:rPr lang="en-US" altLang="zh-CN" sz="2800" b="1" dirty="0">
                <a:solidFill>
                  <a:srgbClr val="FF0000"/>
                </a:solidFill>
                <a:latin typeface="新宋体" panose="02010609030101010101" pitchFamily="49" charset="-122"/>
                <a:ea typeface="新宋体" panose="02010609030101010101" pitchFamily="49" charset="-122"/>
              </a:rPr>
              <a:t>3.</a:t>
            </a:r>
            <a:r>
              <a:rPr lang="zh-CN" altLang="en-US" sz="2800" b="1" dirty="0">
                <a:solidFill>
                  <a:srgbClr val="FF0000"/>
                </a:solidFill>
                <a:latin typeface="新宋体" panose="02010609030101010101" pitchFamily="49" charset="-122"/>
                <a:ea typeface="新宋体" panose="02010609030101010101" pitchFamily="49" charset="-122"/>
              </a:rPr>
              <a:t>训练模型</a:t>
            </a:r>
            <a:endParaRPr lang="en-US" altLang="zh-CN" sz="2800" b="1" dirty="0">
              <a:solidFill>
                <a:srgbClr val="FF0000"/>
              </a:solidFill>
              <a:latin typeface="新宋体" panose="02010609030101010101" pitchFamily="49" charset="-122"/>
              <a:ea typeface="新宋体" panose="02010609030101010101" pitchFamily="49" charset="-122"/>
            </a:endParaRPr>
          </a:p>
          <a:p>
            <a:pPr>
              <a:lnSpc>
                <a:spcPts val="3600"/>
              </a:lnSpc>
              <a:spcBef>
                <a:spcPts val="1200"/>
              </a:spcBef>
              <a:spcAft>
                <a:spcPts val="1200"/>
              </a:spcAft>
            </a:pPr>
            <a:r>
              <a:rPr lang="en-US" altLang="zh-CN" sz="2200" b="1" dirty="0">
                <a:latin typeface="新宋体" panose="02010609030101010101" pitchFamily="49" charset="-122"/>
                <a:ea typeface="新宋体" panose="02010609030101010101" pitchFamily="49" charset="-122"/>
              </a:rPr>
              <a:t>    </a:t>
            </a:r>
            <a:r>
              <a:rPr lang="zh-CN" altLang="en-US" sz="2200" b="1" dirty="0">
                <a:latin typeface="新宋体" panose="02010609030101010101" pitchFamily="49" charset="-122"/>
                <a:ea typeface="新宋体" panose="02010609030101010101" pitchFamily="49" charset="-122"/>
              </a:rPr>
              <a:t>模型的训练过程分为五个步骤：</a:t>
            </a:r>
            <a:endParaRPr lang="en-US" altLang="zh-CN" sz="2200" b="1" dirty="0">
              <a:latin typeface="新宋体" panose="02010609030101010101" pitchFamily="49" charset="-122"/>
              <a:ea typeface="新宋体" panose="02010609030101010101" pitchFamily="49" charset="-122"/>
            </a:endParaRPr>
          </a:p>
          <a:p>
            <a:pPr marL="1714500" lvl="3" indent="-342900">
              <a:lnSpc>
                <a:spcPts val="3600"/>
              </a:lnSpc>
              <a:buFont typeface="Wingdings" panose="05000000000000000000" pitchFamily="2" charset="2"/>
              <a:buChar char="p"/>
            </a:pPr>
            <a:r>
              <a:rPr lang="zh-CN" altLang="en-US" sz="2200" b="1" dirty="0">
                <a:latin typeface="新宋体" panose="02010609030101010101" pitchFamily="49" charset="-122"/>
                <a:ea typeface="新宋体" panose="02010609030101010101" pitchFamily="49" charset="-122"/>
              </a:rPr>
              <a:t>加载数据集</a:t>
            </a:r>
            <a:endParaRPr lang="en-US" altLang="zh-CN" sz="2200" b="1" dirty="0">
              <a:latin typeface="新宋体" panose="02010609030101010101" pitchFamily="49" charset="-122"/>
              <a:ea typeface="新宋体" panose="02010609030101010101" pitchFamily="49" charset="-122"/>
            </a:endParaRPr>
          </a:p>
          <a:p>
            <a:pPr marL="1714500" lvl="3" indent="-342900">
              <a:lnSpc>
                <a:spcPts val="3600"/>
              </a:lnSpc>
              <a:buFont typeface="Wingdings" panose="05000000000000000000" pitchFamily="2" charset="2"/>
              <a:buChar char="p"/>
            </a:pPr>
            <a:r>
              <a:rPr lang="zh-CN" altLang="en-US" sz="2200" b="1" dirty="0">
                <a:latin typeface="新宋体" panose="02010609030101010101" pitchFamily="49" charset="-122"/>
                <a:ea typeface="新宋体" panose="02010609030101010101" pitchFamily="49" charset="-122"/>
              </a:rPr>
              <a:t>设置损失函数和梯度优化函数</a:t>
            </a:r>
            <a:endParaRPr lang="en-US" altLang="zh-CN" sz="2200" b="1" dirty="0">
              <a:latin typeface="新宋体" panose="02010609030101010101" pitchFamily="49" charset="-122"/>
              <a:ea typeface="新宋体" panose="02010609030101010101" pitchFamily="49" charset="-122"/>
            </a:endParaRPr>
          </a:p>
          <a:p>
            <a:pPr marL="1714500" lvl="3" indent="-342900">
              <a:lnSpc>
                <a:spcPts val="3600"/>
              </a:lnSpc>
              <a:buFont typeface="Wingdings" panose="05000000000000000000" pitchFamily="2" charset="2"/>
              <a:buChar char="p"/>
            </a:pPr>
            <a:r>
              <a:rPr lang="zh-CN" altLang="en-US" sz="2200" b="1" dirty="0">
                <a:latin typeface="新宋体" panose="02010609030101010101" pitchFamily="49" charset="-122"/>
                <a:ea typeface="新宋体" panose="02010609030101010101" pitchFamily="49" charset="-122"/>
              </a:rPr>
              <a:t>前向传播，得到预测值</a:t>
            </a:r>
            <a:endParaRPr lang="en-US" altLang="zh-CN" sz="2200" b="1" dirty="0">
              <a:latin typeface="新宋体" panose="02010609030101010101" pitchFamily="49" charset="-122"/>
              <a:ea typeface="新宋体" panose="02010609030101010101" pitchFamily="49" charset="-122"/>
            </a:endParaRPr>
          </a:p>
          <a:p>
            <a:pPr marL="1714500" lvl="3" indent="-342900">
              <a:lnSpc>
                <a:spcPts val="3600"/>
              </a:lnSpc>
              <a:buFont typeface="Wingdings" panose="05000000000000000000" pitchFamily="2" charset="2"/>
              <a:buChar char="p"/>
            </a:pPr>
            <a:r>
              <a:rPr lang="zh-CN" altLang="en-US" sz="2200" b="1" dirty="0">
                <a:latin typeface="新宋体" panose="02010609030101010101" pitchFamily="49" charset="-122"/>
                <a:ea typeface="新宋体" panose="02010609030101010101" pitchFamily="49" charset="-122"/>
              </a:rPr>
              <a:t>计算误差损失</a:t>
            </a:r>
            <a:endParaRPr lang="en-US" altLang="zh-CN" sz="2200" b="1" dirty="0">
              <a:latin typeface="新宋体" panose="02010609030101010101" pitchFamily="49" charset="-122"/>
              <a:ea typeface="新宋体" panose="02010609030101010101" pitchFamily="49" charset="-122"/>
            </a:endParaRPr>
          </a:p>
          <a:p>
            <a:pPr marL="1714500" lvl="3" indent="-342900">
              <a:lnSpc>
                <a:spcPts val="3600"/>
              </a:lnSpc>
              <a:buFont typeface="Wingdings" panose="05000000000000000000" pitchFamily="2" charset="2"/>
              <a:buChar char="p"/>
            </a:pPr>
            <a:r>
              <a:rPr lang="zh-CN" altLang="en-US" sz="2200" b="1" dirty="0">
                <a:latin typeface="新宋体" panose="02010609030101010101" pitchFamily="49" charset="-122"/>
                <a:ea typeface="新宋体" panose="02010609030101010101" pitchFamily="49" charset="-122"/>
              </a:rPr>
              <a:t>反向传播更新参数</a:t>
            </a:r>
            <a:endParaRPr lang="en-US" altLang="zh-CN" sz="2200" b="1" dirty="0">
              <a:latin typeface="新宋体" panose="02010609030101010101" pitchFamily="49" charset="-122"/>
              <a:ea typeface="新宋体" panose="02010609030101010101" pitchFamily="49" charset="-122"/>
            </a:endParaRPr>
          </a:p>
          <a:p>
            <a:pPr>
              <a:lnSpc>
                <a:spcPts val="3600"/>
              </a:lnSpc>
              <a:spcBef>
                <a:spcPts val="1200"/>
              </a:spcBef>
            </a:pPr>
            <a:r>
              <a:rPr lang="en-US" altLang="zh-CN" sz="2200" b="1" dirty="0">
                <a:latin typeface="新宋体" panose="02010609030101010101" pitchFamily="49" charset="-122"/>
                <a:ea typeface="新宋体" panose="02010609030101010101" pitchFamily="49" charset="-122"/>
              </a:rPr>
              <a:t>    </a:t>
            </a:r>
            <a:r>
              <a:rPr lang="zh-CN" altLang="en-US" sz="2200" b="1" dirty="0">
                <a:latin typeface="新宋体" panose="02010609030101010101" pitchFamily="49" charset="-122"/>
                <a:ea typeface="新宋体" panose="02010609030101010101" pitchFamily="49" charset="-122"/>
              </a:rPr>
              <a:t>参数更新后，再次进入前向传播这一步，进行下一轮的训练，直到满足退出条件，这时整个模型训练完成，将模型保存下来，准备在测试集上检验识别准确率。</a:t>
            </a:r>
            <a:endParaRPr lang="en-US" altLang="zh-CN" sz="2200" b="1" dirty="0">
              <a:latin typeface="新宋体" panose="02010609030101010101" pitchFamily="49" charset="-122"/>
              <a:ea typeface="新宋体" panose="02010609030101010101" pitchFamily="49" charset="-122"/>
            </a:endParaRPr>
          </a:p>
        </p:txBody>
      </p:sp>
      <p:sp>
        <p:nvSpPr>
          <p:cNvPr id="8" name="椭圆 24">
            <a:extLst>
              <a:ext uri="{FF2B5EF4-FFF2-40B4-BE49-F238E27FC236}">
                <a16:creationId xmlns:a16="http://schemas.microsoft.com/office/drawing/2014/main" id="{0E7A2BA8-38EB-4894-B617-2A1A13E51859}"/>
              </a:ext>
            </a:extLst>
          </p:cNvPr>
          <p:cNvSpPr/>
          <p:nvPr/>
        </p:nvSpPr>
        <p:spPr>
          <a:xfrm>
            <a:off x="954834" y="1077560"/>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3">
            <a:extLst>
              <a:ext uri="{FF2B5EF4-FFF2-40B4-BE49-F238E27FC236}">
                <a16:creationId xmlns:a16="http://schemas.microsoft.com/office/drawing/2014/main" id="{99E5DDEA-0279-410C-AD2C-6827297AE62B}"/>
              </a:ext>
            </a:extLst>
          </p:cNvPr>
          <p:cNvSpPr/>
          <p:nvPr/>
        </p:nvSpPr>
        <p:spPr>
          <a:xfrm>
            <a:off x="336347" y="440049"/>
            <a:ext cx="868214" cy="84668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4">
            <a:extLst>
              <a:ext uri="{FF2B5EF4-FFF2-40B4-BE49-F238E27FC236}">
                <a16:creationId xmlns:a16="http://schemas.microsoft.com/office/drawing/2014/main" id="{8E6D1D0C-24C9-43CA-8319-56C31239DFB1}"/>
              </a:ext>
            </a:extLst>
          </p:cNvPr>
          <p:cNvSpPr txBox="1"/>
          <p:nvPr/>
        </p:nvSpPr>
        <p:spPr>
          <a:xfrm>
            <a:off x="608922" y="548101"/>
            <a:ext cx="323064" cy="707886"/>
          </a:xfrm>
          <a:prstGeom prst="rect">
            <a:avLst/>
          </a:prstGeom>
          <a:noFill/>
        </p:spPr>
        <p:txBody>
          <a:bodyPr wrap="square" rtlCol="0">
            <a:spAutoFit/>
          </a:bodyPr>
          <a:lstStyle/>
          <a:p>
            <a:pPr algn="ctr"/>
            <a:r>
              <a:rPr lang="en-US" altLang="zh-CN" sz="4000" b="1" dirty="0">
                <a:solidFill>
                  <a:schemeClr val="bg1"/>
                </a:solidFill>
                <a:cs typeface="+mn-ea"/>
                <a:sym typeface="+mn-lt"/>
              </a:rPr>
              <a:t>3</a:t>
            </a:r>
            <a:endParaRPr lang="zh-CN" altLang="en-US" sz="4000" b="1" dirty="0">
              <a:solidFill>
                <a:schemeClr val="bg1"/>
              </a:solidFill>
              <a:cs typeface="+mn-ea"/>
              <a:sym typeface="+mn-lt"/>
            </a:endParaRPr>
          </a:p>
        </p:txBody>
      </p:sp>
    </p:spTree>
    <p:extLst>
      <p:ext uri="{BB962C8B-B14F-4D97-AF65-F5344CB8AC3E}">
        <p14:creationId xmlns:p14="http://schemas.microsoft.com/office/powerpoint/2010/main" val="472990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1064</TotalTime>
  <Words>1174</Words>
  <Application>Microsoft Office PowerPoint</Application>
  <PresentationFormat>宽屏</PresentationFormat>
  <Paragraphs>166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黑体</vt:lpstr>
      <vt:lpstr>微软雅黑 Light</vt:lpstr>
      <vt:lpstr>新宋体</vt:lpstr>
      <vt:lpstr>Arial</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淡雅简洁</dc:title>
  <dc:creator>第一PPT</dc:creator>
  <cp:lastModifiedBy>佳禄 T</cp:lastModifiedBy>
  <cp:revision>86</cp:revision>
  <dcterms:created xsi:type="dcterms:W3CDTF">2016-01-18T16:46:00Z</dcterms:created>
  <dcterms:modified xsi:type="dcterms:W3CDTF">2020-06-09T02:00:56Z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2052-11.1.0.8415</vt:lpwstr>
  </property>
</Properties>
</file>