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87" r:id="rId4"/>
    <p:sldId id="289" r:id="rId5"/>
    <p:sldId id="290" r:id="rId6"/>
    <p:sldId id="292" r:id="rId7"/>
    <p:sldId id="296" r:id="rId8"/>
    <p:sldId id="297" r:id="rId9"/>
    <p:sldId id="298" r:id="rId10"/>
    <p:sldId id="300" r:id="rId11"/>
    <p:sldId id="301" r:id="rId12"/>
    <p:sldId id="302" r:id="rId13"/>
    <p:sldId id="303" r:id="rId14"/>
    <p:sldId id="305" r:id="rId15"/>
    <p:sldId id="306" r:id="rId16"/>
    <p:sldId id="308" r:id="rId17"/>
    <p:sldId id="309" r:id="rId18"/>
    <p:sldId id="311" r:id="rId19"/>
    <p:sldId id="312" r:id="rId20"/>
    <p:sldId id="313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389" y="72"/>
      </p:cViewPr>
      <p:guideLst>
        <p:guide orient="horz" pos="213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4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104874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4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4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4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文本框 1"/>
          <p:cNvSpPr txBox="1"/>
          <p:nvPr/>
        </p:nvSpPr>
        <p:spPr>
          <a:xfrm>
            <a:off x="4246076" y="99607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开题报告</a:t>
            </a:r>
          </a:p>
        </p:txBody>
      </p:sp>
      <p:grpSp>
        <p:nvGrpSpPr>
          <p:cNvPr id="18" name="组合 7"/>
          <p:cNvGrpSpPr/>
          <p:nvPr/>
        </p:nvGrpSpPr>
        <p:grpSpPr>
          <a:xfrm>
            <a:off x="2316131" y="1503910"/>
            <a:ext cx="7122323" cy="415499"/>
            <a:chOff x="4129088" y="2457450"/>
            <a:chExt cx="4057650" cy="0"/>
          </a:xfrm>
        </p:grpSpPr>
        <p:cxnSp>
          <p:nvCxnSpPr>
            <p:cNvPr id="3145728" name="直接连接符 5"/>
            <p:cNvCxnSpPr>
              <a:cxnSpLocks/>
            </p:cNvCxnSpPr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直接连接符 18"/>
            <p:cNvCxnSpPr>
              <a:cxnSpLocks/>
            </p:cNvCxnSpPr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">
            <a:extLst>
              <a:ext uri="{FF2B5EF4-FFF2-40B4-BE49-F238E27FC236}">
                <a16:creationId xmlns:a16="http://schemas.microsoft.com/office/drawing/2014/main" id="{1AD2CC67-C994-4D28-A7C2-ED20FEC0E60D}"/>
              </a:ext>
            </a:extLst>
          </p:cNvPr>
          <p:cNvSpPr txBox="1"/>
          <p:nvPr/>
        </p:nvSpPr>
        <p:spPr>
          <a:xfrm>
            <a:off x="1925729" y="2960384"/>
            <a:ext cx="790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基于深度学习的汽车车型自动识别</a:t>
            </a:r>
          </a:p>
        </p:txBody>
      </p:sp>
      <p:sp>
        <p:nvSpPr>
          <p:cNvPr id="16" name="文本框 1">
            <a:extLst>
              <a:ext uri="{FF2B5EF4-FFF2-40B4-BE49-F238E27FC236}">
                <a16:creationId xmlns:a16="http://schemas.microsoft.com/office/drawing/2014/main" id="{DE721572-8584-4275-9C02-1174841FC23D}"/>
              </a:ext>
            </a:extLst>
          </p:cNvPr>
          <p:cNvSpPr txBox="1"/>
          <p:nvPr/>
        </p:nvSpPr>
        <p:spPr>
          <a:xfrm>
            <a:off x="6837305" y="4661592"/>
            <a:ext cx="5202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学生姓名：滕佳禄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 学生学号：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16073212</a:t>
            </a:r>
          </a:p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导师姓名：项铁铭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1A96A5-6A5C-4C8A-8D4B-BD90D249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440" y="363821"/>
            <a:ext cx="6083560" cy="2272812"/>
          </a:xfrm>
          <a:prstGeom prst="rect">
            <a:avLst/>
          </a:prstGeom>
          <a:effectLst>
            <a:glow>
              <a:schemeClr val="accent3">
                <a:satMod val="175000"/>
                <a:alpha val="0"/>
              </a:schemeClr>
            </a:glow>
            <a:outerShdw algn="ctr" rotWithShape="0">
              <a:srgbClr val="000000">
                <a:alpha val="0"/>
              </a:srgbClr>
            </a:outerShdw>
            <a:reflection stA="20000" endPos="70000" dir="5400000" sy="-100000" algn="bl" rotWithShape="0"/>
            <a:softEdge rad="381000"/>
          </a:effectLst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336347" y="499984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研究基本内容</a:t>
            </a:r>
          </a:p>
        </p:txBody>
      </p:sp>
      <p:sp>
        <p:nvSpPr>
          <p:cNvPr id="1048621" name="文本框 7"/>
          <p:cNvSpPr txBox="1"/>
          <p:nvPr/>
        </p:nvSpPr>
        <p:spPr>
          <a:xfrm>
            <a:off x="1146744" y="1723891"/>
            <a:ext cx="93550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深度学习中卷积神经网络的工</a:t>
            </a:r>
            <a:endParaRPr lang="en-US" altLang="zh-CN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作原理和模型。</a:t>
            </a:r>
          </a:p>
          <a:p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卷积神经网络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(CNN)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一类包含卷积计算且具有深度结构的前馈神经网络，是深度学习的代表算法之一。卷积神经网络具有表征学习能力，其模型由卷积层、池化层、归一化层和全连接层等部件前后连接而成。本课题研究每一层的工作原理和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具体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实现方法。</a:t>
            </a:r>
          </a:p>
        </p:txBody>
      </p:sp>
      <p:sp>
        <p:nvSpPr>
          <p:cNvPr id="8" name="椭圆 24">
            <a:extLst>
              <a:ext uri="{FF2B5EF4-FFF2-40B4-BE49-F238E27FC236}">
                <a16:creationId xmlns:a16="http://schemas.microsoft.com/office/drawing/2014/main" id="{0E7A2BA8-38EB-4894-B617-2A1A13E51859}"/>
              </a:ext>
            </a:extLst>
          </p:cNvPr>
          <p:cNvSpPr/>
          <p:nvPr/>
        </p:nvSpPr>
        <p:spPr>
          <a:xfrm>
            <a:off x="954834" y="1077560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3">
            <a:extLst>
              <a:ext uri="{FF2B5EF4-FFF2-40B4-BE49-F238E27FC236}">
                <a16:creationId xmlns:a16="http://schemas.microsoft.com/office/drawing/2014/main" id="{99E5DDEA-0279-410C-AD2C-6827297AE62B}"/>
              </a:ext>
            </a:extLst>
          </p:cNvPr>
          <p:cNvSpPr/>
          <p:nvPr/>
        </p:nvSpPr>
        <p:spPr>
          <a:xfrm>
            <a:off x="336347" y="440049"/>
            <a:ext cx="868214" cy="846684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8E6D1D0C-24C9-43CA-8319-56C31239DFB1}"/>
              </a:ext>
            </a:extLst>
          </p:cNvPr>
          <p:cNvSpPr txBox="1"/>
          <p:nvPr/>
        </p:nvSpPr>
        <p:spPr>
          <a:xfrm>
            <a:off x="608922" y="548101"/>
            <a:ext cx="323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193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1A96A5-6A5C-4C8A-8D4B-BD90D249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440" y="363821"/>
            <a:ext cx="6083560" cy="2272812"/>
          </a:xfrm>
          <a:prstGeom prst="rect">
            <a:avLst/>
          </a:prstGeom>
          <a:effectLst>
            <a:glow>
              <a:schemeClr val="accent3">
                <a:satMod val="175000"/>
                <a:alpha val="0"/>
              </a:schemeClr>
            </a:glow>
            <a:outerShdw algn="ctr" rotWithShape="0">
              <a:srgbClr val="000000">
                <a:alpha val="0"/>
              </a:srgbClr>
            </a:outerShdw>
            <a:reflection stA="20000" endPos="70000" dir="5400000" sy="-100000" algn="bl" rotWithShape="0"/>
            <a:softEdge rad="381000"/>
          </a:effectLst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336347" y="499984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研究基本内容</a:t>
            </a:r>
          </a:p>
        </p:txBody>
      </p:sp>
      <p:sp>
        <p:nvSpPr>
          <p:cNvPr id="1048621" name="文本框 7"/>
          <p:cNvSpPr txBox="1"/>
          <p:nvPr/>
        </p:nvSpPr>
        <p:spPr>
          <a:xfrm>
            <a:off x="1146744" y="1723891"/>
            <a:ext cx="9460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卷积神经网络在图像识别中的</a:t>
            </a:r>
            <a:endParaRPr lang="en-US" altLang="zh-CN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应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用。</a:t>
            </a:r>
          </a:p>
          <a:p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最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早将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卷积神经网络模型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应用到实际问题中的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Yann LeCun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教授在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1998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年提出的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LeNet-5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模型</a:t>
            </a:r>
            <a:r>
              <a:rPr lang="en-US" altLang="zh-CN" sz="2800" b="1" baseline="30000" dirty="0">
                <a:latin typeface="新宋体" panose="02010609030101010101" pitchFamily="49" charset="-122"/>
                <a:ea typeface="新宋体" panose="02010609030101010101" pitchFamily="49" charset="-122"/>
              </a:rPr>
              <a:t>[12]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，它是第一个成功大规模应用在手写数字识别问题的卷积神经网络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。随后，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在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2012-2017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年的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ImageNet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图像识别大赛中，每届冠军基本都提出了一个全新结构的卷积神经网络，本课题研究这几年冠军队提出的模型，结合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作者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计算机硬件性能，选择适合汽车车型识别的模型，对其进行代码复现。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椭圆 24">
            <a:extLst>
              <a:ext uri="{FF2B5EF4-FFF2-40B4-BE49-F238E27FC236}">
                <a16:creationId xmlns:a16="http://schemas.microsoft.com/office/drawing/2014/main" id="{0E7A2BA8-38EB-4894-B617-2A1A13E51859}"/>
              </a:ext>
            </a:extLst>
          </p:cNvPr>
          <p:cNvSpPr/>
          <p:nvPr/>
        </p:nvSpPr>
        <p:spPr>
          <a:xfrm>
            <a:off x="954834" y="1077560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3">
            <a:extLst>
              <a:ext uri="{FF2B5EF4-FFF2-40B4-BE49-F238E27FC236}">
                <a16:creationId xmlns:a16="http://schemas.microsoft.com/office/drawing/2014/main" id="{99E5DDEA-0279-410C-AD2C-6827297AE62B}"/>
              </a:ext>
            </a:extLst>
          </p:cNvPr>
          <p:cNvSpPr/>
          <p:nvPr/>
        </p:nvSpPr>
        <p:spPr>
          <a:xfrm>
            <a:off x="336347" y="440049"/>
            <a:ext cx="868214" cy="846684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8E6D1D0C-24C9-43CA-8319-56C31239DFB1}"/>
              </a:ext>
            </a:extLst>
          </p:cNvPr>
          <p:cNvSpPr txBox="1"/>
          <p:nvPr/>
        </p:nvSpPr>
        <p:spPr>
          <a:xfrm>
            <a:off x="608922" y="548101"/>
            <a:ext cx="323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22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336347" y="499984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研究基本内容</a:t>
            </a:r>
          </a:p>
        </p:txBody>
      </p:sp>
      <p:sp>
        <p:nvSpPr>
          <p:cNvPr id="1048621" name="文本框 7"/>
          <p:cNvSpPr txBox="1"/>
          <p:nvPr/>
        </p:nvSpPr>
        <p:spPr>
          <a:xfrm>
            <a:off x="1186411" y="1548814"/>
            <a:ext cx="94605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运用卷积神经网络对车型进行识别。</a:t>
            </a:r>
          </a:p>
          <a:p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根据提供的汽车图片来识别车型，并能将汽车分为大型车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公交车，客运车，货车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，中型车（面包车，皮卡车）和小型车（轿车）这六类。</a:t>
            </a:r>
          </a:p>
        </p:txBody>
      </p:sp>
      <p:sp>
        <p:nvSpPr>
          <p:cNvPr id="8" name="椭圆 24">
            <a:extLst>
              <a:ext uri="{FF2B5EF4-FFF2-40B4-BE49-F238E27FC236}">
                <a16:creationId xmlns:a16="http://schemas.microsoft.com/office/drawing/2014/main" id="{0E7A2BA8-38EB-4894-B617-2A1A13E51859}"/>
              </a:ext>
            </a:extLst>
          </p:cNvPr>
          <p:cNvSpPr/>
          <p:nvPr/>
        </p:nvSpPr>
        <p:spPr>
          <a:xfrm>
            <a:off x="954834" y="1077560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3">
            <a:extLst>
              <a:ext uri="{FF2B5EF4-FFF2-40B4-BE49-F238E27FC236}">
                <a16:creationId xmlns:a16="http://schemas.microsoft.com/office/drawing/2014/main" id="{99E5DDEA-0279-410C-AD2C-6827297AE62B}"/>
              </a:ext>
            </a:extLst>
          </p:cNvPr>
          <p:cNvSpPr/>
          <p:nvPr/>
        </p:nvSpPr>
        <p:spPr>
          <a:xfrm>
            <a:off x="336347" y="440049"/>
            <a:ext cx="868214" cy="846684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8E6D1D0C-24C9-43CA-8319-56C31239DFB1}"/>
              </a:ext>
            </a:extLst>
          </p:cNvPr>
          <p:cNvSpPr txBox="1"/>
          <p:nvPr/>
        </p:nvSpPr>
        <p:spPr>
          <a:xfrm>
            <a:off x="608922" y="548101"/>
            <a:ext cx="323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C1C6E1-D34C-4CDA-9D63-9F391356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35" y="3649445"/>
            <a:ext cx="2922574" cy="1342376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0AD887-65F3-496D-B6CB-CA261F7E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35" y="5184797"/>
            <a:ext cx="2922574" cy="1342376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268DAD-2B93-42B3-B20F-9AA4917F8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035" y="3649445"/>
            <a:ext cx="2922574" cy="1342376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DDCCAD-C324-4CC1-BC4A-8503CE604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105" y="3649444"/>
            <a:ext cx="2183126" cy="1342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1602AB-7EC6-4C94-8490-6B43EAF5A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490" y="5184797"/>
            <a:ext cx="2183126" cy="134237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860FA5C-3522-497F-8D6D-4CBD4736E9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3466" y="5100366"/>
            <a:ext cx="2060403" cy="1511237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29B7E12-5FA4-49D1-82FA-4C9746878CFF}"/>
              </a:ext>
            </a:extLst>
          </p:cNvPr>
          <p:cNvSpPr txBox="1"/>
          <p:nvPr/>
        </p:nvSpPr>
        <p:spPr>
          <a:xfrm>
            <a:off x="3900257" y="3944133"/>
            <a:ext cx="40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公交车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8F1E43-E53D-4B33-AAB0-364A654CB7DB}"/>
              </a:ext>
            </a:extLst>
          </p:cNvPr>
          <p:cNvSpPr txBox="1"/>
          <p:nvPr/>
        </p:nvSpPr>
        <p:spPr>
          <a:xfrm>
            <a:off x="3900257" y="5394320"/>
            <a:ext cx="40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客运车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BE8D95-BAA1-42B4-81CA-7FFCBE4736CE}"/>
              </a:ext>
            </a:extLst>
          </p:cNvPr>
          <p:cNvSpPr txBox="1"/>
          <p:nvPr/>
        </p:nvSpPr>
        <p:spPr>
          <a:xfrm>
            <a:off x="7763609" y="3997467"/>
            <a:ext cx="40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货车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ED618A-959A-4C03-8DC1-6E5C30F2FD07}"/>
              </a:ext>
            </a:extLst>
          </p:cNvPr>
          <p:cNvSpPr txBox="1"/>
          <p:nvPr/>
        </p:nvSpPr>
        <p:spPr>
          <a:xfrm>
            <a:off x="7763609" y="5394320"/>
            <a:ext cx="40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皮卡车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67C6BD-1B5C-47F0-A5BA-ECF2F4D6D129}"/>
              </a:ext>
            </a:extLst>
          </p:cNvPr>
          <p:cNvSpPr txBox="1"/>
          <p:nvPr/>
        </p:nvSpPr>
        <p:spPr>
          <a:xfrm>
            <a:off x="10683047" y="3944133"/>
            <a:ext cx="40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面包车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2C83BF-1E43-4DE2-8138-31F56297CC4D}"/>
              </a:ext>
            </a:extLst>
          </p:cNvPr>
          <p:cNvSpPr txBox="1"/>
          <p:nvPr/>
        </p:nvSpPr>
        <p:spPr>
          <a:xfrm>
            <a:off x="10686155" y="5394320"/>
            <a:ext cx="40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小轿车</a:t>
            </a:r>
          </a:p>
        </p:txBody>
      </p:sp>
    </p:spTree>
    <p:extLst>
      <p:ext uri="{BB962C8B-B14F-4D97-AF65-F5344CB8AC3E}">
        <p14:creationId xmlns:p14="http://schemas.microsoft.com/office/powerpoint/2010/main" val="403076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564839" y="540226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拟解决问题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5EC591-53F4-45FB-A87A-32458655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2" y="548101"/>
            <a:ext cx="3582865" cy="201968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blurRad="38100" stA="64000" endPos="65000" dist="50800" dir="5400000" sy="-100000" algn="bl" rotWithShape="0"/>
            <a:softEdge rad="203200"/>
          </a:effectLst>
        </p:spPr>
      </p:pic>
      <p:sp>
        <p:nvSpPr>
          <p:cNvPr id="1048621" name="文本框 7"/>
          <p:cNvSpPr txBox="1"/>
          <p:nvPr/>
        </p:nvSpPr>
        <p:spPr>
          <a:xfrm>
            <a:off x="1473281" y="1817501"/>
            <a:ext cx="9903682" cy="322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使用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所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选择的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卷积神经网络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模型进行汽车</a:t>
            </a:r>
            <a:endParaRPr lang="en-US" altLang="zh-CN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车型识别，且识别准确率达到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80%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以上。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结合实际场景改进模型，提高准确率。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提供交互界面用来选择待识别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汽车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图片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展示识别结果，方便操作。</a:t>
            </a:r>
          </a:p>
        </p:txBody>
      </p:sp>
      <p:sp>
        <p:nvSpPr>
          <p:cNvPr id="12" name="椭圆 8">
            <a:extLst>
              <a:ext uri="{FF2B5EF4-FFF2-40B4-BE49-F238E27FC236}">
                <a16:creationId xmlns:a16="http://schemas.microsoft.com/office/drawing/2014/main" id="{AFFD00A8-CD0F-4BAE-8E3A-74C4F760341E}"/>
              </a:ext>
            </a:extLst>
          </p:cNvPr>
          <p:cNvSpPr/>
          <p:nvPr/>
        </p:nvSpPr>
        <p:spPr>
          <a:xfrm>
            <a:off x="362166" y="467965"/>
            <a:ext cx="868215" cy="846684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F6A4F712-92E9-4B3C-902C-20122CC29022}"/>
              </a:ext>
            </a:extLst>
          </p:cNvPr>
          <p:cNvSpPr txBox="1"/>
          <p:nvPr/>
        </p:nvSpPr>
        <p:spPr>
          <a:xfrm>
            <a:off x="274692" y="562790"/>
            <a:ext cx="105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椭圆 32">
            <a:extLst>
              <a:ext uri="{FF2B5EF4-FFF2-40B4-BE49-F238E27FC236}">
                <a16:creationId xmlns:a16="http://schemas.microsoft.com/office/drawing/2014/main" id="{FB30C3AF-451F-442C-8EDE-02AE42EB5BEA}"/>
              </a:ext>
            </a:extLst>
          </p:cNvPr>
          <p:cNvSpPr/>
          <p:nvPr/>
        </p:nvSpPr>
        <p:spPr>
          <a:xfrm>
            <a:off x="1007434" y="1105538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66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954834" y="573963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研究步骤、方法、措施</a:t>
            </a:r>
          </a:p>
        </p:txBody>
      </p:sp>
      <p:sp>
        <p:nvSpPr>
          <p:cNvPr id="1048621" name="文本框 7"/>
          <p:cNvSpPr txBox="1"/>
          <p:nvPr/>
        </p:nvSpPr>
        <p:spPr>
          <a:xfrm>
            <a:off x="1503499" y="1995120"/>
            <a:ext cx="8493355" cy="464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1.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学习和了解深度学习的相关理论。</a:t>
            </a:r>
          </a:p>
          <a:p>
            <a:pPr marL="457200" lvl="0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2.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研究深度学习中卷积神经网络的工作原理。</a:t>
            </a:r>
          </a:p>
          <a:p>
            <a:pPr marL="457200" lvl="0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3.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研究卷积神经网络在图像识别中的典型模型。</a:t>
            </a:r>
          </a:p>
          <a:p>
            <a:pPr marL="457200" lvl="0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4.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下载或自己制作包含六类汽车车型的数据集，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     	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将其分为训练集和测试集。</a:t>
            </a:r>
          </a:p>
          <a:p>
            <a:pPr marL="457200" lvl="0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5.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编写和调试用于车型识别的卷积神经网络程序。</a:t>
            </a:r>
          </a:p>
          <a:p>
            <a:pPr marL="457200" lvl="0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6.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用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训练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集进行训练，用测试集测试准确率。</a:t>
            </a:r>
          </a:p>
          <a:p>
            <a:pPr marL="457200" lvl="0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7.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考虑实际场景，改进模型和参数，提高准确率。</a:t>
            </a:r>
          </a:p>
          <a:p>
            <a:pPr marL="457200" lvl="0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8.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编写车型识别的交互界面，方便操作。</a:t>
            </a:r>
          </a:p>
        </p:txBody>
      </p:sp>
      <p:sp>
        <p:nvSpPr>
          <p:cNvPr id="8" name="椭圆 24">
            <a:extLst>
              <a:ext uri="{FF2B5EF4-FFF2-40B4-BE49-F238E27FC236}">
                <a16:creationId xmlns:a16="http://schemas.microsoft.com/office/drawing/2014/main" id="{0E7A2BA8-38EB-4894-B617-2A1A13E51859}"/>
              </a:ext>
            </a:extLst>
          </p:cNvPr>
          <p:cNvSpPr/>
          <p:nvPr/>
        </p:nvSpPr>
        <p:spPr>
          <a:xfrm>
            <a:off x="954834" y="1077560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3">
            <a:extLst>
              <a:ext uri="{FF2B5EF4-FFF2-40B4-BE49-F238E27FC236}">
                <a16:creationId xmlns:a16="http://schemas.microsoft.com/office/drawing/2014/main" id="{99E5DDEA-0279-410C-AD2C-6827297AE62B}"/>
              </a:ext>
            </a:extLst>
          </p:cNvPr>
          <p:cNvSpPr/>
          <p:nvPr/>
        </p:nvSpPr>
        <p:spPr>
          <a:xfrm>
            <a:off x="336347" y="440049"/>
            <a:ext cx="868214" cy="846684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8E6D1D0C-24C9-43CA-8319-56C31239DFB1}"/>
              </a:ext>
            </a:extLst>
          </p:cNvPr>
          <p:cNvSpPr txBox="1"/>
          <p:nvPr/>
        </p:nvSpPr>
        <p:spPr>
          <a:xfrm>
            <a:off x="608922" y="548101"/>
            <a:ext cx="323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27613C-B650-430F-ABD5-88ABC474AA77}"/>
              </a:ext>
            </a:extLst>
          </p:cNvPr>
          <p:cNvSpPr txBox="1"/>
          <p:nvPr/>
        </p:nvSpPr>
        <p:spPr>
          <a:xfrm>
            <a:off x="931986" y="1389901"/>
            <a:ext cx="2777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研究步骤</a:t>
            </a:r>
          </a:p>
        </p:txBody>
      </p:sp>
    </p:spTree>
    <p:extLst>
      <p:ext uri="{BB962C8B-B14F-4D97-AF65-F5344CB8AC3E}">
        <p14:creationId xmlns:p14="http://schemas.microsoft.com/office/powerpoint/2010/main" val="12681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954834" y="573963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研究步骤、方法、措施</a:t>
            </a:r>
          </a:p>
        </p:txBody>
      </p:sp>
      <p:sp>
        <p:nvSpPr>
          <p:cNvPr id="1048621" name="文本框 7"/>
          <p:cNvSpPr txBox="1"/>
          <p:nvPr/>
        </p:nvSpPr>
        <p:spPr>
          <a:xfrm>
            <a:off x="770454" y="2271577"/>
            <a:ext cx="9926501" cy="378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ts val="42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1.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网上查阅图像分类的相关文献，学习典型的卷积神经网络模型，如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LeNet5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AlexNet</a:t>
            </a:r>
            <a:r>
              <a:rPr lang="en-US" altLang="zh-CN" sz="2800" b="1" baseline="30000" dirty="0">
                <a:latin typeface="新宋体" panose="02010609030101010101" pitchFamily="49" charset="-122"/>
                <a:ea typeface="新宋体" panose="02010609030101010101" pitchFamily="49" charset="-122"/>
              </a:rPr>
              <a:t>[13]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28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VGGNet</a:t>
            </a:r>
            <a:r>
              <a:rPr lang="en-US" altLang="zh-CN" sz="2800" b="1" baseline="30000" dirty="0">
                <a:latin typeface="新宋体" panose="02010609030101010101" pitchFamily="49" charset="-122"/>
                <a:ea typeface="新宋体" panose="02010609030101010101" pitchFamily="49" charset="-122"/>
              </a:rPr>
              <a:t>[14]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28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GoogLeNet</a:t>
            </a:r>
            <a:r>
              <a:rPr lang="en-US" altLang="zh-CN" sz="2800" b="1" baseline="30000" dirty="0">
                <a:latin typeface="新宋体" panose="02010609030101010101" pitchFamily="49" charset="-122"/>
                <a:ea typeface="新宋体" panose="02010609030101010101" pitchFamily="49" charset="-122"/>
              </a:rPr>
              <a:t>[15]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28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ResNet</a:t>
            </a:r>
            <a:r>
              <a:rPr lang="en-US" altLang="zh-CN" sz="2800" b="1" baseline="30000" dirty="0">
                <a:latin typeface="新宋体" panose="02010609030101010101" pitchFamily="49" charset="-122"/>
                <a:ea typeface="新宋体" panose="02010609030101010101" pitchFamily="49" charset="-122"/>
              </a:rPr>
              <a:t>[16]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等。</a:t>
            </a:r>
          </a:p>
          <a:p>
            <a:pPr marL="285750" lvl="0" indent="-285750">
              <a:lnSpc>
                <a:spcPts val="42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2.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了解目前主流的深度学习框架，如</a:t>
            </a:r>
            <a:r>
              <a:rPr lang="en-US" altLang="zh-CN" sz="28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Tensorflow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28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Pytorch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Caffe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等，阅读官方文档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了解基本原理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</a:p>
          <a:p>
            <a:pPr marL="285750" lvl="0" indent="-285750">
              <a:lnSpc>
                <a:spcPts val="42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3.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选择本课题要使用的深度学习框架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具体的卷积神经网络模型，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官网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阅读关于图像分类的相关函数库和例程。</a:t>
            </a:r>
          </a:p>
        </p:txBody>
      </p:sp>
      <p:sp>
        <p:nvSpPr>
          <p:cNvPr id="8" name="椭圆 24">
            <a:extLst>
              <a:ext uri="{FF2B5EF4-FFF2-40B4-BE49-F238E27FC236}">
                <a16:creationId xmlns:a16="http://schemas.microsoft.com/office/drawing/2014/main" id="{0E7A2BA8-38EB-4894-B617-2A1A13E51859}"/>
              </a:ext>
            </a:extLst>
          </p:cNvPr>
          <p:cNvSpPr/>
          <p:nvPr/>
        </p:nvSpPr>
        <p:spPr>
          <a:xfrm>
            <a:off x="954834" y="1077560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3">
            <a:extLst>
              <a:ext uri="{FF2B5EF4-FFF2-40B4-BE49-F238E27FC236}">
                <a16:creationId xmlns:a16="http://schemas.microsoft.com/office/drawing/2014/main" id="{99E5DDEA-0279-410C-AD2C-6827297AE62B}"/>
              </a:ext>
            </a:extLst>
          </p:cNvPr>
          <p:cNvSpPr/>
          <p:nvPr/>
        </p:nvSpPr>
        <p:spPr>
          <a:xfrm>
            <a:off x="336347" y="440049"/>
            <a:ext cx="868214" cy="846684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8E6D1D0C-24C9-43CA-8319-56C31239DFB1}"/>
              </a:ext>
            </a:extLst>
          </p:cNvPr>
          <p:cNvSpPr txBox="1"/>
          <p:nvPr/>
        </p:nvSpPr>
        <p:spPr>
          <a:xfrm>
            <a:off x="608922" y="548101"/>
            <a:ext cx="323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27613C-B650-430F-ABD5-88ABC474AA77}"/>
              </a:ext>
            </a:extLst>
          </p:cNvPr>
          <p:cNvSpPr txBox="1"/>
          <p:nvPr/>
        </p:nvSpPr>
        <p:spPr>
          <a:xfrm>
            <a:off x="608922" y="1453548"/>
            <a:ext cx="41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具体研究方法和措施</a:t>
            </a:r>
          </a:p>
        </p:txBody>
      </p:sp>
    </p:spTree>
    <p:extLst>
      <p:ext uri="{BB962C8B-B14F-4D97-AF65-F5344CB8AC3E}">
        <p14:creationId xmlns:p14="http://schemas.microsoft.com/office/powerpoint/2010/main" val="310099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954834" y="573963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研究步骤、方法、措施</a:t>
            </a:r>
          </a:p>
        </p:txBody>
      </p:sp>
      <p:sp>
        <p:nvSpPr>
          <p:cNvPr id="1048621" name="文本框 7"/>
          <p:cNvSpPr txBox="1"/>
          <p:nvPr/>
        </p:nvSpPr>
        <p:spPr>
          <a:xfrm>
            <a:off x="770454" y="2271577"/>
            <a:ext cx="9926501" cy="378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ts val="42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4.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下载汽车数据集，如果没有合适的数据集，进入汽车网等网站下载所需要的汽车图片做成数据集。</a:t>
            </a:r>
          </a:p>
          <a:p>
            <a:pPr marL="285750" lvl="0" indent="-285750">
              <a:lnSpc>
                <a:spcPts val="42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5.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复现两至三个典型模型，对预测的准确值进行对比，并分析产生差异的原因。</a:t>
            </a:r>
          </a:p>
          <a:p>
            <a:pPr marL="285750" lvl="0" indent="-285750">
              <a:lnSpc>
                <a:spcPts val="42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6.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根据实际场景，对模型进行改进，如修改卷积核尺寸、初始化参数、卷积层数等，提高准确率。</a:t>
            </a:r>
          </a:p>
          <a:p>
            <a:pPr marL="285750" lvl="0" indent="-285750">
              <a:lnSpc>
                <a:spcPts val="42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7. 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交互界面的编写可以使用基于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python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Qt</a:t>
            </a:r>
            <a:r>
              <a:rPr lang="zh-CN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库。</a:t>
            </a:r>
          </a:p>
        </p:txBody>
      </p:sp>
      <p:sp>
        <p:nvSpPr>
          <p:cNvPr id="8" name="椭圆 24">
            <a:extLst>
              <a:ext uri="{FF2B5EF4-FFF2-40B4-BE49-F238E27FC236}">
                <a16:creationId xmlns:a16="http://schemas.microsoft.com/office/drawing/2014/main" id="{0E7A2BA8-38EB-4894-B617-2A1A13E51859}"/>
              </a:ext>
            </a:extLst>
          </p:cNvPr>
          <p:cNvSpPr/>
          <p:nvPr/>
        </p:nvSpPr>
        <p:spPr>
          <a:xfrm>
            <a:off x="954834" y="1077560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3">
            <a:extLst>
              <a:ext uri="{FF2B5EF4-FFF2-40B4-BE49-F238E27FC236}">
                <a16:creationId xmlns:a16="http://schemas.microsoft.com/office/drawing/2014/main" id="{99E5DDEA-0279-410C-AD2C-6827297AE62B}"/>
              </a:ext>
            </a:extLst>
          </p:cNvPr>
          <p:cNvSpPr/>
          <p:nvPr/>
        </p:nvSpPr>
        <p:spPr>
          <a:xfrm>
            <a:off x="336347" y="440049"/>
            <a:ext cx="868214" cy="846684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8E6D1D0C-24C9-43CA-8319-56C31239DFB1}"/>
              </a:ext>
            </a:extLst>
          </p:cNvPr>
          <p:cNvSpPr txBox="1"/>
          <p:nvPr/>
        </p:nvSpPr>
        <p:spPr>
          <a:xfrm>
            <a:off x="608922" y="548101"/>
            <a:ext cx="323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27613C-B650-430F-ABD5-88ABC474AA77}"/>
              </a:ext>
            </a:extLst>
          </p:cNvPr>
          <p:cNvSpPr txBox="1"/>
          <p:nvPr/>
        </p:nvSpPr>
        <p:spPr>
          <a:xfrm>
            <a:off x="608922" y="1453548"/>
            <a:ext cx="41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具体研究方法和措施</a:t>
            </a:r>
          </a:p>
        </p:txBody>
      </p:sp>
    </p:spTree>
    <p:extLst>
      <p:ext uri="{BB962C8B-B14F-4D97-AF65-F5344CB8AC3E}">
        <p14:creationId xmlns:p14="http://schemas.microsoft.com/office/powerpoint/2010/main" val="419296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925324" y="545589"/>
            <a:ext cx="311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参考文献</a:t>
            </a:r>
          </a:p>
        </p:txBody>
      </p:sp>
      <p:sp>
        <p:nvSpPr>
          <p:cNvPr id="1048621" name="文本框 7"/>
          <p:cNvSpPr txBox="1"/>
          <p:nvPr/>
        </p:nvSpPr>
        <p:spPr>
          <a:xfrm>
            <a:off x="1007434" y="1496388"/>
            <a:ext cx="103346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[1]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国家统计局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中华人民共和国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2019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年国民经济和社会发展统计公报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[EB]. 2020-02-28.</a:t>
            </a:r>
            <a:endParaRPr lang="zh-CN" altLang="zh-CN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[2]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中汽协会行业信息部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.2019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年汽车工业经济运行情况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[EB].2020-01-13.</a:t>
            </a:r>
          </a:p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[3] Hasegawa J, </a:t>
            </a:r>
            <a:r>
              <a:rPr lang="en-US" altLang="zh-CN" sz="2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Kanade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A. Type, classification, color, estimation, and specific target detection of moving targets on public streets[M]. Springer-Verlag New York, Inc.2005. </a:t>
            </a:r>
            <a:endParaRPr lang="zh-CN" altLang="zh-CN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[4] Psyllos Y, Anagnostopoulos A, </a:t>
            </a:r>
            <a:r>
              <a:rPr lang="en-US" altLang="zh-CN" sz="2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KayafasE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J. Vehicle model recognition from frontal view image measurements[J].Computer Standards&amp;Interfaces,2011, 33(2): 142-151.</a:t>
            </a:r>
            <a:endParaRPr lang="zh-CN" altLang="zh-CN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[5] </a:t>
            </a:r>
            <a:r>
              <a:rPr lang="en-US" altLang="zh-CN" sz="2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Karaimer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J, </a:t>
            </a:r>
            <a:r>
              <a:rPr lang="en-US" altLang="zh-CN" sz="2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Cinaroglu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L, </a:t>
            </a:r>
            <a:r>
              <a:rPr lang="en-US" altLang="zh-CN" sz="2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Bastanlar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Y. Combining Shape-Based and Gradient-Based Classifiers for Vehicle Classification[C]. IEEE, International Conference on Intelligent Transportation Systems. IEEE, 2015:800-805. </a:t>
            </a:r>
            <a:endParaRPr lang="zh-CN" altLang="zh-CN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" name="椭圆 8">
            <a:extLst>
              <a:ext uri="{FF2B5EF4-FFF2-40B4-BE49-F238E27FC236}">
                <a16:creationId xmlns:a16="http://schemas.microsoft.com/office/drawing/2014/main" id="{AFFD00A8-CD0F-4BAE-8E3A-74C4F760341E}"/>
              </a:ext>
            </a:extLst>
          </p:cNvPr>
          <p:cNvSpPr/>
          <p:nvPr/>
        </p:nvSpPr>
        <p:spPr>
          <a:xfrm>
            <a:off x="362166" y="467965"/>
            <a:ext cx="868215" cy="846684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F6A4F712-92E9-4B3C-902C-20122CC29022}"/>
              </a:ext>
            </a:extLst>
          </p:cNvPr>
          <p:cNvSpPr txBox="1"/>
          <p:nvPr/>
        </p:nvSpPr>
        <p:spPr>
          <a:xfrm>
            <a:off x="270451" y="514811"/>
            <a:ext cx="105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椭圆 32">
            <a:extLst>
              <a:ext uri="{FF2B5EF4-FFF2-40B4-BE49-F238E27FC236}">
                <a16:creationId xmlns:a16="http://schemas.microsoft.com/office/drawing/2014/main" id="{FB30C3AF-451F-442C-8EDE-02AE42EB5BEA}"/>
              </a:ext>
            </a:extLst>
          </p:cNvPr>
          <p:cNvSpPr/>
          <p:nvPr/>
        </p:nvSpPr>
        <p:spPr>
          <a:xfrm>
            <a:off x="1007434" y="1105538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483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925324" y="545589"/>
            <a:ext cx="311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参考文献</a:t>
            </a:r>
          </a:p>
        </p:txBody>
      </p:sp>
      <p:sp>
        <p:nvSpPr>
          <p:cNvPr id="1048621" name="文本框 7"/>
          <p:cNvSpPr txBox="1"/>
          <p:nvPr/>
        </p:nvSpPr>
        <p:spPr>
          <a:xfrm>
            <a:off x="1007434" y="1734668"/>
            <a:ext cx="10334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[6]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崔江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行驶车辆图像检测技术研究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[D].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南京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南京航空航天大学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,2003.</a:t>
            </a:r>
            <a:endParaRPr lang="zh-CN" altLang="zh-CN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[7]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周爱军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杜宇人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.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基于视频图像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Harris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角点检测的车型识别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[J].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扬州大学学报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自然科学版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),2009,18(3):13-15. </a:t>
            </a:r>
            <a:endParaRPr lang="zh-CN" altLang="zh-CN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[8]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贾瑞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.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基于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AlexNet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的车辆型号识别研究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[J].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现代工业经济和信息化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, 2018, 12(1):1-4</a:t>
            </a:r>
            <a:endParaRPr lang="zh-CN" altLang="zh-CN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[9]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石维康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.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基于深度神经网络的车型识别设计与实现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[D].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西安：西安电子科技大学，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2018.</a:t>
            </a:r>
            <a:endParaRPr lang="zh-CN" altLang="zh-CN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[10]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黄强强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.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基于深度学习的车辆属性识别研究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[D].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河南焦作：河南理工大学，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2017.</a:t>
            </a:r>
            <a:endParaRPr lang="zh-CN" altLang="zh-CN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[11]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楚翔宇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.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基于深度学习的交通视频检测及车型分类研究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[D]. </a:t>
            </a:r>
            <a:r>
              <a:rPr lang="zh-CN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哈尔滨：哈尔滨工业大学，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2017.</a:t>
            </a:r>
          </a:p>
        </p:txBody>
      </p:sp>
      <p:sp>
        <p:nvSpPr>
          <p:cNvPr id="12" name="椭圆 8">
            <a:extLst>
              <a:ext uri="{FF2B5EF4-FFF2-40B4-BE49-F238E27FC236}">
                <a16:creationId xmlns:a16="http://schemas.microsoft.com/office/drawing/2014/main" id="{AFFD00A8-CD0F-4BAE-8E3A-74C4F760341E}"/>
              </a:ext>
            </a:extLst>
          </p:cNvPr>
          <p:cNvSpPr/>
          <p:nvPr/>
        </p:nvSpPr>
        <p:spPr>
          <a:xfrm>
            <a:off x="362166" y="467965"/>
            <a:ext cx="868215" cy="846684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F6A4F712-92E9-4B3C-902C-20122CC29022}"/>
              </a:ext>
            </a:extLst>
          </p:cNvPr>
          <p:cNvSpPr txBox="1"/>
          <p:nvPr/>
        </p:nvSpPr>
        <p:spPr>
          <a:xfrm>
            <a:off x="270451" y="515675"/>
            <a:ext cx="105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椭圆 32">
            <a:extLst>
              <a:ext uri="{FF2B5EF4-FFF2-40B4-BE49-F238E27FC236}">
                <a16:creationId xmlns:a16="http://schemas.microsoft.com/office/drawing/2014/main" id="{FB30C3AF-451F-442C-8EDE-02AE42EB5BEA}"/>
              </a:ext>
            </a:extLst>
          </p:cNvPr>
          <p:cNvSpPr/>
          <p:nvPr/>
        </p:nvSpPr>
        <p:spPr>
          <a:xfrm>
            <a:off x="1007434" y="1105538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713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925324" y="545589"/>
            <a:ext cx="311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参考文献</a:t>
            </a:r>
          </a:p>
        </p:txBody>
      </p:sp>
      <p:sp>
        <p:nvSpPr>
          <p:cNvPr id="1048621" name="文本框 7"/>
          <p:cNvSpPr txBox="1"/>
          <p:nvPr/>
        </p:nvSpPr>
        <p:spPr>
          <a:xfrm>
            <a:off x="1007434" y="1734668"/>
            <a:ext cx="10334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[12] LeCun Y, </a:t>
            </a:r>
            <a:r>
              <a:rPr lang="en-US" altLang="zh-CN" sz="2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Bottou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L, </a:t>
            </a:r>
            <a:r>
              <a:rPr lang="en-US" altLang="zh-CN" sz="2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Bengio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Y, et al. Gradient-based learning applied to document recognition[J]. Proceedings of the IEEE, 1998, 86(11): 2278-2324.</a:t>
            </a:r>
          </a:p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[13] </a:t>
            </a:r>
            <a:r>
              <a:rPr lang="en-US" altLang="zh-CN" sz="2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Krizhevsky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A, </a:t>
            </a:r>
            <a:r>
              <a:rPr lang="en-US" altLang="zh-CN" sz="2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Sutskever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I, Hinton G E. </a:t>
            </a:r>
            <a:r>
              <a:rPr lang="en-US" altLang="zh-CN" sz="2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Imagenet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classification with deep convolutional neural networks[C].Advances in neural information processing systems. 2012: 1097-1105.</a:t>
            </a:r>
          </a:p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[14] </a:t>
            </a:r>
            <a:r>
              <a:rPr lang="en-US" altLang="zh-CN" sz="2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Simonyan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K, Zisserman A. Very deep convolutional networks for large-scale image recognition[J]. </a:t>
            </a:r>
            <a:r>
              <a:rPr lang="en-US" altLang="zh-CN" sz="2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arXiv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preprint arXiv:1409.1556, 2014.</a:t>
            </a:r>
          </a:p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[15] </a:t>
            </a:r>
            <a:r>
              <a:rPr lang="en-US" altLang="zh-CN" sz="2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Szegedy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C, Liu W, Jia Y, et al. Going deeper with convolutions[C]. </a:t>
            </a:r>
            <a:r>
              <a:rPr lang="en-US" altLang="zh-CN" sz="2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Cvpr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, 2015.</a:t>
            </a:r>
          </a:p>
        </p:txBody>
      </p:sp>
      <p:sp>
        <p:nvSpPr>
          <p:cNvPr id="12" name="椭圆 8">
            <a:extLst>
              <a:ext uri="{FF2B5EF4-FFF2-40B4-BE49-F238E27FC236}">
                <a16:creationId xmlns:a16="http://schemas.microsoft.com/office/drawing/2014/main" id="{AFFD00A8-CD0F-4BAE-8E3A-74C4F760341E}"/>
              </a:ext>
            </a:extLst>
          </p:cNvPr>
          <p:cNvSpPr/>
          <p:nvPr/>
        </p:nvSpPr>
        <p:spPr>
          <a:xfrm>
            <a:off x="362166" y="467965"/>
            <a:ext cx="868215" cy="846684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F6A4F712-92E9-4B3C-902C-20122CC29022}"/>
              </a:ext>
            </a:extLst>
          </p:cNvPr>
          <p:cNvSpPr txBox="1"/>
          <p:nvPr/>
        </p:nvSpPr>
        <p:spPr>
          <a:xfrm>
            <a:off x="270451" y="514811"/>
            <a:ext cx="105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椭圆 32">
            <a:extLst>
              <a:ext uri="{FF2B5EF4-FFF2-40B4-BE49-F238E27FC236}">
                <a16:creationId xmlns:a16="http://schemas.microsoft.com/office/drawing/2014/main" id="{FB30C3AF-451F-442C-8EDE-02AE42EB5BEA}"/>
              </a:ext>
            </a:extLst>
          </p:cNvPr>
          <p:cNvSpPr/>
          <p:nvPr/>
        </p:nvSpPr>
        <p:spPr>
          <a:xfrm>
            <a:off x="1007434" y="1105538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264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椭圆 24"/>
          <p:cNvSpPr/>
          <p:nvPr/>
        </p:nvSpPr>
        <p:spPr>
          <a:xfrm>
            <a:off x="3161703" y="1174276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586" name="椭圆 3"/>
          <p:cNvSpPr/>
          <p:nvPr/>
        </p:nvSpPr>
        <p:spPr>
          <a:xfrm>
            <a:off x="2572602" y="538285"/>
            <a:ext cx="868214" cy="846684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587" name="文本框 4"/>
          <p:cNvSpPr txBox="1"/>
          <p:nvPr/>
        </p:nvSpPr>
        <p:spPr>
          <a:xfrm>
            <a:off x="2815790" y="644817"/>
            <a:ext cx="381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589" name="文本框 6"/>
          <p:cNvSpPr txBox="1"/>
          <p:nvPr/>
        </p:nvSpPr>
        <p:spPr>
          <a:xfrm>
            <a:off x="2771708" y="636942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选题背景和意义</a:t>
            </a:r>
          </a:p>
        </p:txBody>
      </p:sp>
      <p:sp>
        <p:nvSpPr>
          <p:cNvPr id="1048597" name="椭圆 8"/>
          <p:cNvSpPr/>
          <p:nvPr/>
        </p:nvSpPr>
        <p:spPr>
          <a:xfrm>
            <a:off x="2572601" y="1532487"/>
            <a:ext cx="868215" cy="846684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598" name="文本框 9"/>
          <p:cNvSpPr txBox="1"/>
          <p:nvPr/>
        </p:nvSpPr>
        <p:spPr>
          <a:xfrm>
            <a:off x="2485127" y="1627312"/>
            <a:ext cx="105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599" name="椭圆 32"/>
          <p:cNvSpPr/>
          <p:nvPr/>
        </p:nvSpPr>
        <p:spPr>
          <a:xfrm>
            <a:off x="3217869" y="2170060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6">
            <a:extLst>
              <a:ext uri="{FF2B5EF4-FFF2-40B4-BE49-F238E27FC236}">
                <a16:creationId xmlns:a16="http://schemas.microsoft.com/office/drawing/2014/main" id="{CD1C9739-B52C-4746-AE7E-C4EC96F7C15C}"/>
              </a:ext>
            </a:extLst>
          </p:cNvPr>
          <p:cNvSpPr txBox="1"/>
          <p:nvPr/>
        </p:nvSpPr>
        <p:spPr>
          <a:xfrm>
            <a:off x="2826986" y="1668903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国内外研究动态</a:t>
            </a:r>
          </a:p>
        </p:txBody>
      </p:sp>
      <p:sp>
        <p:nvSpPr>
          <p:cNvPr id="44" name="文本框 6">
            <a:extLst>
              <a:ext uri="{FF2B5EF4-FFF2-40B4-BE49-F238E27FC236}">
                <a16:creationId xmlns:a16="http://schemas.microsoft.com/office/drawing/2014/main" id="{2D967A94-930F-43DE-958D-82ACCF6FDDC3}"/>
              </a:ext>
            </a:extLst>
          </p:cNvPr>
          <p:cNvSpPr txBox="1"/>
          <p:nvPr/>
        </p:nvSpPr>
        <p:spPr>
          <a:xfrm>
            <a:off x="2583797" y="2688727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研究基本内容</a:t>
            </a:r>
          </a:p>
        </p:txBody>
      </p:sp>
      <p:sp>
        <p:nvSpPr>
          <p:cNvPr id="45" name="文本框 6">
            <a:extLst>
              <a:ext uri="{FF2B5EF4-FFF2-40B4-BE49-F238E27FC236}">
                <a16:creationId xmlns:a16="http://schemas.microsoft.com/office/drawing/2014/main" id="{F2487B26-699A-4FF0-8693-4F86373246E3}"/>
              </a:ext>
            </a:extLst>
          </p:cNvPr>
          <p:cNvSpPr txBox="1"/>
          <p:nvPr/>
        </p:nvSpPr>
        <p:spPr>
          <a:xfrm>
            <a:off x="2366185" y="3689420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拟解决问题</a:t>
            </a:r>
          </a:p>
        </p:txBody>
      </p:sp>
      <p:sp>
        <p:nvSpPr>
          <p:cNvPr id="46" name="文本框 6">
            <a:extLst>
              <a:ext uri="{FF2B5EF4-FFF2-40B4-BE49-F238E27FC236}">
                <a16:creationId xmlns:a16="http://schemas.microsoft.com/office/drawing/2014/main" id="{E34CE9A0-15CF-4E7D-AA61-DD419420C053}"/>
              </a:ext>
            </a:extLst>
          </p:cNvPr>
          <p:cNvSpPr txBox="1"/>
          <p:nvPr/>
        </p:nvSpPr>
        <p:spPr>
          <a:xfrm>
            <a:off x="3547967" y="4674916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研究步骤、方法、措施</a:t>
            </a:r>
          </a:p>
        </p:txBody>
      </p:sp>
      <p:sp>
        <p:nvSpPr>
          <p:cNvPr id="47" name="文本框 6">
            <a:extLst>
              <a:ext uri="{FF2B5EF4-FFF2-40B4-BE49-F238E27FC236}">
                <a16:creationId xmlns:a16="http://schemas.microsoft.com/office/drawing/2014/main" id="{2232864D-EBD9-4DF0-B336-83C9BA6B55D6}"/>
              </a:ext>
            </a:extLst>
          </p:cNvPr>
          <p:cNvSpPr txBox="1"/>
          <p:nvPr/>
        </p:nvSpPr>
        <p:spPr>
          <a:xfrm>
            <a:off x="2181547" y="5697303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参考文献</a:t>
            </a:r>
          </a:p>
        </p:txBody>
      </p:sp>
      <p:sp>
        <p:nvSpPr>
          <p:cNvPr id="57" name="椭圆 24">
            <a:extLst>
              <a:ext uri="{FF2B5EF4-FFF2-40B4-BE49-F238E27FC236}">
                <a16:creationId xmlns:a16="http://schemas.microsoft.com/office/drawing/2014/main" id="{950ECFE4-DEAA-4525-BD9C-7E7C26CA817E}"/>
              </a:ext>
            </a:extLst>
          </p:cNvPr>
          <p:cNvSpPr/>
          <p:nvPr/>
        </p:nvSpPr>
        <p:spPr>
          <a:xfrm>
            <a:off x="3161703" y="3195392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3">
            <a:extLst>
              <a:ext uri="{FF2B5EF4-FFF2-40B4-BE49-F238E27FC236}">
                <a16:creationId xmlns:a16="http://schemas.microsoft.com/office/drawing/2014/main" id="{84B063AA-4976-4A06-8F10-26BA7EFEAA41}"/>
              </a:ext>
            </a:extLst>
          </p:cNvPr>
          <p:cNvSpPr/>
          <p:nvPr/>
        </p:nvSpPr>
        <p:spPr>
          <a:xfrm>
            <a:off x="2572602" y="2559401"/>
            <a:ext cx="868214" cy="846684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文本框 4">
            <a:extLst>
              <a:ext uri="{FF2B5EF4-FFF2-40B4-BE49-F238E27FC236}">
                <a16:creationId xmlns:a16="http://schemas.microsoft.com/office/drawing/2014/main" id="{29256700-C9C3-4A14-B9E5-6F1E79C1D7F3}"/>
              </a:ext>
            </a:extLst>
          </p:cNvPr>
          <p:cNvSpPr txBox="1"/>
          <p:nvPr/>
        </p:nvSpPr>
        <p:spPr>
          <a:xfrm>
            <a:off x="2771708" y="2665933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0" name="椭圆 8">
            <a:extLst>
              <a:ext uri="{FF2B5EF4-FFF2-40B4-BE49-F238E27FC236}">
                <a16:creationId xmlns:a16="http://schemas.microsoft.com/office/drawing/2014/main" id="{DBAB9313-0E8A-477B-8ACD-B5F85663A91A}"/>
              </a:ext>
            </a:extLst>
          </p:cNvPr>
          <p:cNvSpPr/>
          <p:nvPr/>
        </p:nvSpPr>
        <p:spPr>
          <a:xfrm>
            <a:off x="2572601" y="3553603"/>
            <a:ext cx="868215" cy="846684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9">
            <a:extLst>
              <a:ext uri="{FF2B5EF4-FFF2-40B4-BE49-F238E27FC236}">
                <a16:creationId xmlns:a16="http://schemas.microsoft.com/office/drawing/2014/main" id="{52042E4E-AC8E-48ED-AE11-0912637A858D}"/>
              </a:ext>
            </a:extLst>
          </p:cNvPr>
          <p:cNvSpPr txBox="1"/>
          <p:nvPr/>
        </p:nvSpPr>
        <p:spPr>
          <a:xfrm>
            <a:off x="2485127" y="3648428"/>
            <a:ext cx="105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椭圆 32">
            <a:extLst>
              <a:ext uri="{FF2B5EF4-FFF2-40B4-BE49-F238E27FC236}">
                <a16:creationId xmlns:a16="http://schemas.microsoft.com/office/drawing/2014/main" id="{B51A0636-08FF-41C7-947C-B7B09B47593B}"/>
              </a:ext>
            </a:extLst>
          </p:cNvPr>
          <p:cNvSpPr/>
          <p:nvPr/>
        </p:nvSpPr>
        <p:spPr>
          <a:xfrm>
            <a:off x="3217869" y="4191176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椭圆 24">
            <a:extLst>
              <a:ext uri="{FF2B5EF4-FFF2-40B4-BE49-F238E27FC236}">
                <a16:creationId xmlns:a16="http://schemas.microsoft.com/office/drawing/2014/main" id="{15739FA8-9A5A-4B22-B4C0-7AC8BBEFAF70}"/>
              </a:ext>
            </a:extLst>
          </p:cNvPr>
          <p:cNvSpPr/>
          <p:nvPr/>
        </p:nvSpPr>
        <p:spPr>
          <a:xfrm>
            <a:off x="3161703" y="5213490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椭圆 3">
            <a:extLst>
              <a:ext uri="{FF2B5EF4-FFF2-40B4-BE49-F238E27FC236}">
                <a16:creationId xmlns:a16="http://schemas.microsoft.com/office/drawing/2014/main" id="{154FE0ED-DB75-404E-AA27-6452B5F8F22B}"/>
              </a:ext>
            </a:extLst>
          </p:cNvPr>
          <p:cNvSpPr/>
          <p:nvPr/>
        </p:nvSpPr>
        <p:spPr>
          <a:xfrm>
            <a:off x="2572602" y="4577499"/>
            <a:ext cx="868214" cy="846684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文本框 4">
            <a:extLst>
              <a:ext uri="{FF2B5EF4-FFF2-40B4-BE49-F238E27FC236}">
                <a16:creationId xmlns:a16="http://schemas.microsoft.com/office/drawing/2014/main" id="{1D9026CD-F311-4B2E-A458-AEFCE66DA193}"/>
              </a:ext>
            </a:extLst>
          </p:cNvPr>
          <p:cNvSpPr txBox="1"/>
          <p:nvPr/>
        </p:nvSpPr>
        <p:spPr>
          <a:xfrm>
            <a:off x="2771708" y="468403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6" name="椭圆 8">
            <a:extLst>
              <a:ext uri="{FF2B5EF4-FFF2-40B4-BE49-F238E27FC236}">
                <a16:creationId xmlns:a16="http://schemas.microsoft.com/office/drawing/2014/main" id="{7D384AC1-E9B2-4ECD-BB2C-DC0B86F797E2}"/>
              </a:ext>
            </a:extLst>
          </p:cNvPr>
          <p:cNvSpPr/>
          <p:nvPr/>
        </p:nvSpPr>
        <p:spPr>
          <a:xfrm>
            <a:off x="2572601" y="5571701"/>
            <a:ext cx="868215" cy="846684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文本框 9">
            <a:extLst>
              <a:ext uri="{FF2B5EF4-FFF2-40B4-BE49-F238E27FC236}">
                <a16:creationId xmlns:a16="http://schemas.microsoft.com/office/drawing/2014/main" id="{9A997ADE-A4C1-4007-A3EC-ADF4BF8CBE8B}"/>
              </a:ext>
            </a:extLst>
          </p:cNvPr>
          <p:cNvSpPr txBox="1"/>
          <p:nvPr/>
        </p:nvSpPr>
        <p:spPr>
          <a:xfrm>
            <a:off x="2485127" y="5666526"/>
            <a:ext cx="105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椭圆 32">
            <a:extLst>
              <a:ext uri="{FF2B5EF4-FFF2-40B4-BE49-F238E27FC236}">
                <a16:creationId xmlns:a16="http://schemas.microsoft.com/office/drawing/2014/main" id="{B05EBA38-DB3D-465C-BD65-46502EE8F9AD}"/>
              </a:ext>
            </a:extLst>
          </p:cNvPr>
          <p:cNvSpPr/>
          <p:nvPr/>
        </p:nvSpPr>
        <p:spPr>
          <a:xfrm>
            <a:off x="3217869" y="6209274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925324" y="545589"/>
            <a:ext cx="311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参考文献</a:t>
            </a:r>
          </a:p>
        </p:txBody>
      </p:sp>
      <p:sp>
        <p:nvSpPr>
          <p:cNvPr id="1048621" name="文本框 7"/>
          <p:cNvSpPr txBox="1"/>
          <p:nvPr/>
        </p:nvSpPr>
        <p:spPr>
          <a:xfrm>
            <a:off x="1007434" y="1734668"/>
            <a:ext cx="10334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[16] He K, Zhang X, Ren S, et al. Deep residual learning for image recognition[C].Proceedings of the IEEE conference on computer vision and pattern recognition. 2016: 770-778.</a:t>
            </a:r>
          </a:p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[17] 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左雨婷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基于深度学习的车型识别的研究与应用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[D]. 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北京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北京邮电大学，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2019</a:t>
            </a:r>
          </a:p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[18] 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傅云翔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面向多姿态车辆的型号识别方法研究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[D]. 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安徽合肥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合肥工业大学，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2019</a:t>
            </a:r>
          </a:p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[19] 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张志永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监控场景下车型识别与检测算法研究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[D]. 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河南郑州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郑州大学，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2019</a:t>
            </a:r>
          </a:p>
          <a:p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[20] 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代乾龙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基于深度学习的车型识别研究与应用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[D]. 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江苏徐州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中国矿业大学，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2019</a:t>
            </a:r>
          </a:p>
        </p:txBody>
      </p:sp>
      <p:sp>
        <p:nvSpPr>
          <p:cNvPr id="12" name="椭圆 8">
            <a:extLst>
              <a:ext uri="{FF2B5EF4-FFF2-40B4-BE49-F238E27FC236}">
                <a16:creationId xmlns:a16="http://schemas.microsoft.com/office/drawing/2014/main" id="{AFFD00A8-CD0F-4BAE-8E3A-74C4F760341E}"/>
              </a:ext>
            </a:extLst>
          </p:cNvPr>
          <p:cNvSpPr/>
          <p:nvPr/>
        </p:nvSpPr>
        <p:spPr>
          <a:xfrm>
            <a:off x="362166" y="467965"/>
            <a:ext cx="868215" cy="846684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F6A4F712-92E9-4B3C-902C-20122CC29022}"/>
              </a:ext>
            </a:extLst>
          </p:cNvPr>
          <p:cNvSpPr txBox="1"/>
          <p:nvPr/>
        </p:nvSpPr>
        <p:spPr>
          <a:xfrm>
            <a:off x="270451" y="520464"/>
            <a:ext cx="105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椭圆 32">
            <a:extLst>
              <a:ext uri="{FF2B5EF4-FFF2-40B4-BE49-F238E27FC236}">
                <a16:creationId xmlns:a16="http://schemas.microsoft.com/office/drawing/2014/main" id="{FB30C3AF-451F-442C-8EDE-02AE42EB5BEA}"/>
              </a:ext>
            </a:extLst>
          </p:cNvPr>
          <p:cNvSpPr/>
          <p:nvPr/>
        </p:nvSpPr>
        <p:spPr>
          <a:xfrm>
            <a:off x="1007434" y="1105538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70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 6"/>
          <p:cNvSpPr txBox="1"/>
          <p:nvPr/>
        </p:nvSpPr>
        <p:spPr>
          <a:xfrm>
            <a:off x="3324760" y="3019349"/>
            <a:ext cx="50898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88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048736" name="矩形 7"/>
          <p:cNvSpPr/>
          <p:nvPr/>
        </p:nvSpPr>
        <p:spPr>
          <a:xfrm>
            <a:off x="4930765" y="1318729"/>
            <a:ext cx="188865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8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73" name="组合 16"/>
          <p:cNvGrpSpPr/>
          <p:nvPr/>
        </p:nvGrpSpPr>
        <p:grpSpPr>
          <a:xfrm>
            <a:off x="1995489" y="2042004"/>
            <a:ext cx="7904285" cy="445771"/>
            <a:chOff x="4129088" y="2457450"/>
            <a:chExt cx="4057650" cy="0"/>
          </a:xfrm>
        </p:grpSpPr>
        <p:cxnSp>
          <p:nvCxnSpPr>
            <p:cNvPr id="3145736" name="直接连接符 17"/>
            <p:cNvCxnSpPr>
              <a:cxnSpLocks/>
            </p:cNvCxnSpPr>
            <p:nvPr/>
          </p:nvCxnSpPr>
          <p:spPr>
            <a:xfrm>
              <a:off x="4129088" y="2457450"/>
              <a:ext cx="1430971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直接连接符 18"/>
            <p:cNvCxnSpPr>
              <a:cxnSpLocks/>
            </p:cNvCxnSpPr>
            <p:nvPr/>
          </p:nvCxnSpPr>
          <p:spPr>
            <a:xfrm>
              <a:off x="6764981" y="2457450"/>
              <a:ext cx="1421757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5EC591-53F4-45FB-A87A-32458655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2" y="548101"/>
            <a:ext cx="3582865" cy="201968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blurRad="38100" stA="64000" endPos="65000" dist="50800" dir="5400000" sy="-100000" algn="bl" rotWithShape="0"/>
            <a:softEdge rad="203200"/>
          </a:effectLst>
        </p:spPr>
      </p:pic>
      <p:sp>
        <p:nvSpPr>
          <p:cNvPr id="1048621" name="文本框 7"/>
          <p:cNvSpPr txBox="1"/>
          <p:nvPr/>
        </p:nvSpPr>
        <p:spPr>
          <a:xfrm>
            <a:off x="480033" y="1713720"/>
            <a:ext cx="9693411" cy="478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      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随着我国经济社会的不断发展，现代制造业</a:t>
            </a:r>
            <a:endParaRPr lang="en-US" altLang="zh-CN" sz="2800" b="1" dirty="0"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和汽车工业得到了迅速成长，汽车产能逐年上升。</a:t>
            </a:r>
            <a:endParaRPr lang="en-US" altLang="zh-CN" sz="2800" b="1" dirty="0"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据国家统计局</a:t>
            </a:r>
            <a:r>
              <a:rPr lang="en-US" altLang="zh-CN" sz="2800" b="1" baseline="30000" dirty="0">
                <a:latin typeface="新宋体" panose="02010609030101010101" pitchFamily="49" charset="-122"/>
                <a:ea typeface="新宋体" panose="02010609030101010101" pitchFamily="49" charset="-122"/>
              </a:rPr>
              <a:t>[1]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数据显示，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2019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年年末全国私人汽车保有量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22635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万辆，较上一年增加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1905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万辆。另外据中国汽车工业协会</a:t>
            </a:r>
            <a:r>
              <a:rPr lang="en-US" altLang="zh-CN" sz="2800" b="1" baseline="30000" dirty="0">
                <a:latin typeface="新宋体" panose="02010609030101010101" pitchFamily="49" charset="-122"/>
                <a:ea typeface="新宋体" panose="02010609030101010101" pitchFamily="49" charset="-122"/>
              </a:rPr>
              <a:t>[2]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数据显示，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2019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年中国汽车产销分别完成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2572.1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万辆和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2576.9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万辆，产销量继续蝉联全球第一。</a:t>
            </a:r>
          </a:p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    汽车的普及一方面给人们的出行带来了极大地便利，另一方面各种交通问题也日益凸显，严重影响人们的出行与安全。近年来大数据、人工智能、深度学习等技术逐渐渗透到交通服务行业，在这种背景下，智慧交通系统应运而生。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    </a:t>
            </a:r>
          </a:p>
        </p:txBody>
      </p:sp>
      <p:sp>
        <p:nvSpPr>
          <p:cNvPr id="8" name="椭圆 24">
            <a:extLst>
              <a:ext uri="{FF2B5EF4-FFF2-40B4-BE49-F238E27FC236}">
                <a16:creationId xmlns:a16="http://schemas.microsoft.com/office/drawing/2014/main" id="{0E7A2BA8-38EB-4894-B617-2A1A13E51859}"/>
              </a:ext>
            </a:extLst>
          </p:cNvPr>
          <p:cNvSpPr/>
          <p:nvPr/>
        </p:nvSpPr>
        <p:spPr>
          <a:xfrm>
            <a:off x="954834" y="1077560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3">
            <a:extLst>
              <a:ext uri="{FF2B5EF4-FFF2-40B4-BE49-F238E27FC236}">
                <a16:creationId xmlns:a16="http://schemas.microsoft.com/office/drawing/2014/main" id="{99E5DDEA-0279-410C-AD2C-6827297AE62B}"/>
              </a:ext>
            </a:extLst>
          </p:cNvPr>
          <p:cNvSpPr/>
          <p:nvPr/>
        </p:nvSpPr>
        <p:spPr>
          <a:xfrm>
            <a:off x="365733" y="441569"/>
            <a:ext cx="868214" cy="846684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8E6D1D0C-24C9-43CA-8319-56C31239DFB1}"/>
              </a:ext>
            </a:extLst>
          </p:cNvPr>
          <p:cNvSpPr txBox="1"/>
          <p:nvPr/>
        </p:nvSpPr>
        <p:spPr>
          <a:xfrm>
            <a:off x="608921" y="548101"/>
            <a:ext cx="381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564839" y="540226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选题背景和意义</a:t>
            </a:r>
          </a:p>
        </p:txBody>
      </p:sp>
    </p:spTree>
    <p:extLst>
      <p:ext uri="{BB962C8B-B14F-4D97-AF65-F5344CB8AC3E}">
        <p14:creationId xmlns:p14="http://schemas.microsoft.com/office/powerpoint/2010/main" val="258581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5EC591-53F4-45FB-A87A-32458655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2" y="548101"/>
            <a:ext cx="3582865" cy="201968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blurRad="38100" stA="64000" endPos="65000" dist="50800" dir="5400000" sy="-100000" algn="bl" rotWithShape="0"/>
            <a:softEdge rad="203200"/>
          </a:effectLst>
        </p:spPr>
      </p:pic>
      <p:sp>
        <p:nvSpPr>
          <p:cNvPr id="1048621" name="文本框 7"/>
          <p:cNvSpPr txBox="1"/>
          <p:nvPr/>
        </p:nvSpPr>
        <p:spPr>
          <a:xfrm>
            <a:off x="480033" y="1713720"/>
            <a:ext cx="103696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    在智慧交通系统中，车型识别是最为重要和</a:t>
            </a:r>
            <a:endParaRPr lang="en-US" altLang="zh-CN" sz="2800" b="1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基本的组成部分和研究内容。可用在交通流量检</a:t>
            </a:r>
            <a:endParaRPr lang="en-US" altLang="zh-CN" sz="2800" b="1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测，刑侦，高速路计费系统等领域。</a:t>
            </a:r>
            <a:endParaRPr lang="en-US" altLang="zh-CN" sz="2800" b="1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pPr lvl="0"/>
            <a:endParaRPr lang="en-US" altLang="zh-CN" sz="2800" b="1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在交通流量检测系统中，车型识别技术可以自动统计不同类型的车辆数量，提高工作效率。</a:t>
            </a:r>
            <a:endParaRPr lang="en-US" altLang="zh-CN" sz="2800" b="1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在刑侦系统中，车型识别技术能有效协助案件的侦破，有助于识别出嫌疑车辆，加大犯罪侦查力度。</a:t>
            </a:r>
            <a:endParaRPr lang="en-US" altLang="zh-CN" sz="2800" b="1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在高速路计费系统中，结合系统中该车辆登记的其他信息，可以进一步提高识别精度。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</p:txBody>
      </p:sp>
      <p:sp>
        <p:nvSpPr>
          <p:cNvPr id="8" name="椭圆 24">
            <a:extLst>
              <a:ext uri="{FF2B5EF4-FFF2-40B4-BE49-F238E27FC236}">
                <a16:creationId xmlns:a16="http://schemas.microsoft.com/office/drawing/2014/main" id="{0E7A2BA8-38EB-4894-B617-2A1A13E51859}"/>
              </a:ext>
            </a:extLst>
          </p:cNvPr>
          <p:cNvSpPr/>
          <p:nvPr/>
        </p:nvSpPr>
        <p:spPr>
          <a:xfrm>
            <a:off x="954834" y="1077560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3">
            <a:extLst>
              <a:ext uri="{FF2B5EF4-FFF2-40B4-BE49-F238E27FC236}">
                <a16:creationId xmlns:a16="http://schemas.microsoft.com/office/drawing/2014/main" id="{99E5DDEA-0279-410C-AD2C-6827297AE62B}"/>
              </a:ext>
            </a:extLst>
          </p:cNvPr>
          <p:cNvSpPr/>
          <p:nvPr/>
        </p:nvSpPr>
        <p:spPr>
          <a:xfrm>
            <a:off x="365733" y="441569"/>
            <a:ext cx="868214" cy="846684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8E6D1D0C-24C9-43CA-8319-56C31239DFB1}"/>
              </a:ext>
            </a:extLst>
          </p:cNvPr>
          <p:cNvSpPr txBox="1"/>
          <p:nvPr/>
        </p:nvSpPr>
        <p:spPr>
          <a:xfrm>
            <a:off x="608921" y="548101"/>
            <a:ext cx="381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564839" y="540226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选题背景和意义</a:t>
            </a:r>
          </a:p>
        </p:txBody>
      </p:sp>
    </p:spTree>
    <p:extLst>
      <p:ext uri="{BB962C8B-B14F-4D97-AF65-F5344CB8AC3E}">
        <p14:creationId xmlns:p14="http://schemas.microsoft.com/office/powerpoint/2010/main" val="197631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5EC591-53F4-45FB-A87A-32458655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2" y="548101"/>
            <a:ext cx="3582865" cy="201968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blurRad="38100" stA="64000" endPos="65000" dist="50800" dir="5400000" sy="-100000" algn="bl" rotWithShape="0"/>
            <a:softEdge rad="203200"/>
          </a:effectLst>
        </p:spPr>
      </p:pic>
      <p:sp>
        <p:nvSpPr>
          <p:cNvPr id="1048621" name="文本框 7"/>
          <p:cNvSpPr txBox="1"/>
          <p:nvPr/>
        </p:nvSpPr>
        <p:spPr>
          <a:xfrm>
            <a:off x="954834" y="2252860"/>
            <a:ext cx="79836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    近几年，基于深度学习的计算机视觉理论迅</a:t>
            </a:r>
            <a:endParaRPr lang="en-US" altLang="zh-CN" sz="2800" b="1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速发展。对比基于手工设计的特征模式识别，基</a:t>
            </a:r>
            <a:endParaRPr lang="en-US" altLang="zh-CN" sz="2800" b="1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于深度学习的车型识别借助深度学习中的卷积神</a:t>
            </a:r>
            <a:endParaRPr lang="en-US" altLang="zh-CN" sz="2800" b="1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经网络对大量训练数据进行训练拟合，得到了更</a:t>
            </a:r>
            <a:endParaRPr lang="en-US" altLang="zh-CN" sz="2800" b="1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高的准确率，比传统的统计机器学习更加具有鲁</a:t>
            </a:r>
            <a:endParaRPr lang="en-US" altLang="zh-CN" sz="2800" b="1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棒性，适应性更强。因此研究基于深度学习的车型识别具有重要意义。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</p:txBody>
      </p:sp>
      <p:sp>
        <p:nvSpPr>
          <p:cNvPr id="8" name="椭圆 24">
            <a:extLst>
              <a:ext uri="{FF2B5EF4-FFF2-40B4-BE49-F238E27FC236}">
                <a16:creationId xmlns:a16="http://schemas.microsoft.com/office/drawing/2014/main" id="{0E7A2BA8-38EB-4894-B617-2A1A13E51859}"/>
              </a:ext>
            </a:extLst>
          </p:cNvPr>
          <p:cNvSpPr/>
          <p:nvPr/>
        </p:nvSpPr>
        <p:spPr>
          <a:xfrm>
            <a:off x="954834" y="1077560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3">
            <a:extLst>
              <a:ext uri="{FF2B5EF4-FFF2-40B4-BE49-F238E27FC236}">
                <a16:creationId xmlns:a16="http://schemas.microsoft.com/office/drawing/2014/main" id="{99E5DDEA-0279-410C-AD2C-6827297AE62B}"/>
              </a:ext>
            </a:extLst>
          </p:cNvPr>
          <p:cNvSpPr/>
          <p:nvPr/>
        </p:nvSpPr>
        <p:spPr>
          <a:xfrm>
            <a:off x="365733" y="441569"/>
            <a:ext cx="868214" cy="846684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8E6D1D0C-24C9-43CA-8319-56C31239DFB1}"/>
              </a:ext>
            </a:extLst>
          </p:cNvPr>
          <p:cNvSpPr txBox="1"/>
          <p:nvPr/>
        </p:nvSpPr>
        <p:spPr>
          <a:xfrm>
            <a:off x="608921" y="548101"/>
            <a:ext cx="381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564839" y="540226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选题背景和意义</a:t>
            </a:r>
          </a:p>
        </p:txBody>
      </p:sp>
    </p:spTree>
    <p:extLst>
      <p:ext uri="{BB962C8B-B14F-4D97-AF65-F5344CB8AC3E}">
        <p14:creationId xmlns:p14="http://schemas.microsoft.com/office/powerpoint/2010/main" val="364905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564839" y="540226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国内外研究动态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5EC591-53F4-45FB-A87A-32458655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2" y="548101"/>
            <a:ext cx="3582865" cy="201968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blurRad="38100" stA="64000" endPos="65000" dist="50800" dir="5400000" sy="-100000" algn="bl" rotWithShape="0"/>
            <a:softEdge rad="203200"/>
          </a:effectLst>
        </p:spPr>
      </p:pic>
      <p:sp>
        <p:nvSpPr>
          <p:cNvPr id="1048621" name="文本框 7"/>
          <p:cNvSpPr txBox="1"/>
          <p:nvPr/>
        </p:nvSpPr>
        <p:spPr>
          <a:xfrm>
            <a:off x="480033" y="1557943"/>
            <a:ext cx="99036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    车型识别技术主要包括车辆信息采集和处理、</a:t>
            </a:r>
            <a:endParaRPr lang="en-US" altLang="zh-CN" sz="2800" b="1" dirty="0"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车型识别以及数据管理。目前，车型识别技术主要</a:t>
            </a:r>
            <a:endParaRPr lang="en-US" altLang="zh-CN" sz="2800" b="1" dirty="0"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从硬件和软件两方面进行分类：基于硬件的物理参数模式识别和基于软件的计算机视觉图像识别。 </a:t>
            </a:r>
          </a:p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    对于第一类，基于物理参数的识别方法需要硬件环境的支撑，该类方法精确度高，但部署、维护代价较大。目前属于此类方法的有地感线圈检测法，动态电压检测法、红外线探测法等。这种方法的一大优点是没有遗漏的捕获所有经过车辆的信息，但是由于传感器收集的数据有限，且易受车辆行驶状态以及工作环境的影响，因此对特定场合较为适用，例如高速公路收费站、卡口等场景，不适用于普通城市道路。</a:t>
            </a:r>
          </a:p>
        </p:txBody>
      </p:sp>
      <p:sp>
        <p:nvSpPr>
          <p:cNvPr id="12" name="椭圆 8">
            <a:extLst>
              <a:ext uri="{FF2B5EF4-FFF2-40B4-BE49-F238E27FC236}">
                <a16:creationId xmlns:a16="http://schemas.microsoft.com/office/drawing/2014/main" id="{AFFD00A8-CD0F-4BAE-8E3A-74C4F760341E}"/>
              </a:ext>
            </a:extLst>
          </p:cNvPr>
          <p:cNvSpPr/>
          <p:nvPr/>
        </p:nvSpPr>
        <p:spPr>
          <a:xfrm>
            <a:off x="362166" y="467965"/>
            <a:ext cx="868215" cy="846684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F6A4F712-92E9-4B3C-902C-20122CC29022}"/>
              </a:ext>
            </a:extLst>
          </p:cNvPr>
          <p:cNvSpPr txBox="1"/>
          <p:nvPr/>
        </p:nvSpPr>
        <p:spPr>
          <a:xfrm>
            <a:off x="274692" y="562790"/>
            <a:ext cx="105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椭圆 32">
            <a:extLst>
              <a:ext uri="{FF2B5EF4-FFF2-40B4-BE49-F238E27FC236}">
                <a16:creationId xmlns:a16="http://schemas.microsoft.com/office/drawing/2014/main" id="{FB30C3AF-451F-442C-8EDE-02AE42EB5BEA}"/>
              </a:ext>
            </a:extLst>
          </p:cNvPr>
          <p:cNvSpPr/>
          <p:nvPr/>
        </p:nvSpPr>
        <p:spPr>
          <a:xfrm>
            <a:off x="1007434" y="1105538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73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564839" y="540226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国内外研究动态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5EC591-53F4-45FB-A87A-32458655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2" y="548101"/>
            <a:ext cx="3582865" cy="201968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blurRad="38100" stA="64000" endPos="65000" dist="50800" dir="5400000" sy="-100000" algn="bl" rotWithShape="0"/>
            <a:softEdge rad="203200"/>
          </a:effectLst>
        </p:spPr>
      </p:pic>
      <p:sp>
        <p:nvSpPr>
          <p:cNvPr id="1048621" name="文本框 7"/>
          <p:cNvSpPr txBox="1"/>
          <p:nvPr/>
        </p:nvSpPr>
        <p:spPr>
          <a:xfrm>
            <a:off x="796273" y="1557943"/>
            <a:ext cx="96226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    另一类车型识别系统除了摄像头外不需要其</a:t>
            </a:r>
            <a:endParaRPr lang="en-US" altLang="zh-CN" sz="2800" b="1" dirty="0"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他硬件支持，借助图像处理等计算机视觉方法进行</a:t>
            </a:r>
            <a:endParaRPr lang="en-US" altLang="zh-CN" sz="2800" b="1" dirty="0"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识别。该方法因为成本低、数据来源广泛、不影响交通正常通行等特点，得到了广泛使用。</a:t>
            </a:r>
            <a:endParaRPr lang="en-US" altLang="zh-CN" sz="2800" b="1" dirty="0"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    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国内外学者对此方法进行了大量研究。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Hasegawa</a:t>
            </a:r>
            <a:r>
              <a:rPr lang="en-US" altLang="zh-CN" sz="2800" b="1" baseline="30000" dirty="0">
                <a:latin typeface="新宋体" panose="02010609030101010101" pitchFamily="49" charset="-122"/>
                <a:ea typeface="新宋体" panose="02010609030101010101" pitchFamily="49" charset="-122"/>
              </a:rPr>
              <a:t>[3]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等人构建了一个视觉系统，从图像边界提取包括宽度、高度、面积等在内的特征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,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组成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11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维特征向量来区分车辆的类型。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Psyllos</a:t>
            </a:r>
            <a:r>
              <a:rPr lang="en-US" altLang="zh-CN" sz="2800" b="1" baseline="30000" dirty="0">
                <a:latin typeface="新宋体" panose="02010609030101010101" pitchFamily="49" charset="-122"/>
                <a:ea typeface="新宋体" panose="02010609030101010101" pitchFamily="49" charset="-122"/>
              </a:rPr>
              <a:t>[4]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等人从汽车正面头部图像中提取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SIFT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特征作为车型特征来进行车型识别。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Kraimer</a:t>
            </a:r>
            <a:r>
              <a:rPr lang="en-US" altLang="zh-CN" sz="2800" b="1" baseline="30000" dirty="0">
                <a:latin typeface="新宋体" panose="02010609030101010101" pitchFamily="49" charset="-122"/>
                <a:ea typeface="新宋体" panose="02010609030101010101" pitchFamily="49" charset="-122"/>
              </a:rPr>
              <a:t>[5]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等人首先从前景轮廓中提取凸度、伸长率和垂直率作为车辆图像的特征，然后送入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KNN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分类器来识别车型。</a:t>
            </a:r>
          </a:p>
        </p:txBody>
      </p:sp>
      <p:sp>
        <p:nvSpPr>
          <p:cNvPr id="12" name="椭圆 8">
            <a:extLst>
              <a:ext uri="{FF2B5EF4-FFF2-40B4-BE49-F238E27FC236}">
                <a16:creationId xmlns:a16="http://schemas.microsoft.com/office/drawing/2014/main" id="{AFFD00A8-CD0F-4BAE-8E3A-74C4F760341E}"/>
              </a:ext>
            </a:extLst>
          </p:cNvPr>
          <p:cNvSpPr/>
          <p:nvPr/>
        </p:nvSpPr>
        <p:spPr>
          <a:xfrm>
            <a:off x="362166" y="467965"/>
            <a:ext cx="868215" cy="846684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F6A4F712-92E9-4B3C-902C-20122CC29022}"/>
              </a:ext>
            </a:extLst>
          </p:cNvPr>
          <p:cNvSpPr txBox="1"/>
          <p:nvPr/>
        </p:nvSpPr>
        <p:spPr>
          <a:xfrm>
            <a:off x="274692" y="562790"/>
            <a:ext cx="105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椭圆 32">
            <a:extLst>
              <a:ext uri="{FF2B5EF4-FFF2-40B4-BE49-F238E27FC236}">
                <a16:creationId xmlns:a16="http://schemas.microsoft.com/office/drawing/2014/main" id="{FB30C3AF-451F-442C-8EDE-02AE42EB5BEA}"/>
              </a:ext>
            </a:extLst>
          </p:cNvPr>
          <p:cNvSpPr/>
          <p:nvPr/>
        </p:nvSpPr>
        <p:spPr>
          <a:xfrm>
            <a:off x="1007434" y="1105538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727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564839" y="540226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国内外研究动态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5EC591-53F4-45FB-A87A-32458655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2" y="548101"/>
            <a:ext cx="3582865" cy="201968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blurRad="38100" stA="64000" endPos="65000" dist="50800" dir="5400000" sy="-100000" algn="bl" rotWithShape="0"/>
            <a:softEdge rad="203200"/>
          </a:effectLst>
        </p:spPr>
      </p:pic>
      <p:sp>
        <p:nvSpPr>
          <p:cNvPr id="1048621" name="文本框 7"/>
          <p:cNvSpPr txBox="1"/>
          <p:nvPr/>
        </p:nvSpPr>
        <p:spPr>
          <a:xfrm>
            <a:off x="796273" y="1557943"/>
            <a:ext cx="99036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    崔江</a:t>
            </a:r>
            <a:r>
              <a:rPr lang="en-US" altLang="zh-CN" sz="2800" b="1" baseline="30000" dirty="0">
                <a:latin typeface="新宋体" panose="02010609030101010101" pitchFamily="49" charset="-122"/>
                <a:ea typeface="新宋体" panose="02010609030101010101" pitchFamily="49" charset="-122"/>
              </a:rPr>
              <a:t>[6]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等人提出利用图像差分、直方图处理、</a:t>
            </a:r>
            <a:endParaRPr lang="en-US" altLang="zh-CN" sz="2800" b="1" dirty="0"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中值滤波等技术得到车辆的侧面图像。周爱军</a:t>
            </a:r>
            <a:r>
              <a:rPr lang="en-US" altLang="zh-CN" sz="2800" b="1" baseline="30000" dirty="0">
                <a:latin typeface="新宋体" panose="02010609030101010101" pitchFamily="49" charset="-122"/>
                <a:ea typeface="新宋体" panose="02010609030101010101" pitchFamily="49" charset="-122"/>
              </a:rPr>
              <a:t>[7]</a:t>
            </a:r>
          </a:p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等人利用边缘检测算法提取车辆的边缘信息，根据</a:t>
            </a:r>
            <a:endParaRPr lang="en-US" altLang="zh-CN" sz="2800" b="1" dirty="0"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Harris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角点检测方法得到车型信息。</a:t>
            </a:r>
          </a:p>
          <a:p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    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这些传统车型识别方法主要依靠单个模板特征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,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这些特征来自大多人们的经验总结。由于这类方法大都使用人工特征，因此在特征提取时不仅耗时费力，还需要对图片进行复杂的预处理操作，有时过于关注车辆的细节信息，会浪费运算成本。</a:t>
            </a:r>
          </a:p>
        </p:txBody>
      </p:sp>
      <p:sp>
        <p:nvSpPr>
          <p:cNvPr id="12" name="椭圆 8">
            <a:extLst>
              <a:ext uri="{FF2B5EF4-FFF2-40B4-BE49-F238E27FC236}">
                <a16:creationId xmlns:a16="http://schemas.microsoft.com/office/drawing/2014/main" id="{AFFD00A8-CD0F-4BAE-8E3A-74C4F760341E}"/>
              </a:ext>
            </a:extLst>
          </p:cNvPr>
          <p:cNvSpPr/>
          <p:nvPr/>
        </p:nvSpPr>
        <p:spPr>
          <a:xfrm>
            <a:off x="362166" y="467965"/>
            <a:ext cx="868215" cy="846684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F6A4F712-92E9-4B3C-902C-20122CC29022}"/>
              </a:ext>
            </a:extLst>
          </p:cNvPr>
          <p:cNvSpPr txBox="1"/>
          <p:nvPr/>
        </p:nvSpPr>
        <p:spPr>
          <a:xfrm>
            <a:off x="274692" y="562790"/>
            <a:ext cx="105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椭圆 32">
            <a:extLst>
              <a:ext uri="{FF2B5EF4-FFF2-40B4-BE49-F238E27FC236}">
                <a16:creationId xmlns:a16="http://schemas.microsoft.com/office/drawing/2014/main" id="{FB30C3AF-451F-442C-8EDE-02AE42EB5BEA}"/>
              </a:ext>
            </a:extLst>
          </p:cNvPr>
          <p:cNvSpPr/>
          <p:nvPr/>
        </p:nvSpPr>
        <p:spPr>
          <a:xfrm>
            <a:off x="1007434" y="1105538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671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6">
            <a:extLst>
              <a:ext uri="{FF2B5EF4-FFF2-40B4-BE49-F238E27FC236}">
                <a16:creationId xmlns:a16="http://schemas.microsoft.com/office/drawing/2014/main" id="{150608AF-EE89-4E88-8BB8-40D3B5DEDBA9}"/>
              </a:ext>
            </a:extLst>
          </p:cNvPr>
          <p:cNvSpPr txBox="1"/>
          <p:nvPr/>
        </p:nvSpPr>
        <p:spPr>
          <a:xfrm>
            <a:off x="564839" y="540226"/>
            <a:ext cx="56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国内外研究动态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5EC591-53F4-45FB-A87A-32458655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2" y="548101"/>
            <a:ext cx="3582865" cy="201968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blurRad="38100" stA="64000" endPos="65000" dist="50800" dir="5400000" sy="-100000" algn="bl" rotWithShape="0"/>
            <a:softEdge rad="203200"/>
          </a:effectLst>
        </p:spPr>
      </p:pic>
      <p:sp>
        <p:nvSpPr>
          <p:cNvPr id="1048621" name="文本框 7"/>
          <p:cNvSpPr txBox="1"/>
          <p:nvPr/>
        </p:nvSpPr>
        <p:spPr>
          <a:xfrm>
            <a:off x="796273" y="1557943"/>
            <a:ext cx="99036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    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近几年，基于深度学习的汽车车型识别迅速</a:t>
            </a:r>
            <a:endParaRPr lang="en-US" altLang="zh-CN" sz="2800" b="1" dirty="0"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发展，许多学者进行了相关研究。贾瑞</a:t>
            </a:r>
            <a:r>
              <a:rPr lang="en-US" altLang="zh-CN" sz="2800" b="1" baseline="30000" dirty="0">
                <a:latin typeface="新宋体" panose="02010609030101010101" pitchFamily="49" charset="-122"/>
                <a:ea typeface="新宋体" panose="02010609030101010101" pitchFamily="49" charset="-122"/>
              </a:rPr>
              <a:t>[8]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使用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AlexNet</a:t>
            </a:r>
          </a:p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卷积神经网络对斯坦福公开的汽车数据集进行识别，获得了比较好的效果。石维康</a:t>
            </a:r>
            <a:r>
              <a:rPr lang="en-US" altLang="zh-CN" sz="2800" b="1" baseline="30000" dirty="0">
                <a:latin typeface="新宋体" panose="02010609030101010101" pitchFamily="49" charset="-122"/>
                <a:ea typeface="新宋体" panose="02010609030101010101" pitchFamily="49" charset="-122"/>
              </a:rPr>
              <a:t>[9]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采用改进的特征金字塔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SSD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模型，结合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AlexNet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网络进行车型识别。黄强强</a:t>
            </a:r>
            <a:r>
              <a:rPr lang="en-US" altLang="zh-CN" sz="2800" b="1" baseline="30000" dirty="0">
                <a:latin typeface="新宋体" panose="02010609030101010101" pitchFamily="49" charset="-122"/>
                <a:ea typeface="新宋体" panose="02010609030101010101" pitchFamily="49" charset="-122"/>
              </a:rPr>
              <a:t>[10]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将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AlexNet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与颜色识别结合起来进行汽车识别，与仅用特征提取和颜色识别得到的效果进行对比，发现准确率得到了很大的提高。楚翔宇</a:t>
            </a:r>
            <a:r>
              <a:rPr lang="en-US" altLang="zh-CN" sz="2800" b="1" baseline="30000" dirty="0">
                <a:latin typeface="新宋体" panose="02010609030101010101" pitchFamily="49" charset="-122"/>
                <a:ea typeface="新宋体" panose="02010609030101010101" pitchFamily="49" charset="-122"/>
              </a:rPr>
              <a:t>[11]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采用基于区域的卷积神经网络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(RCNN)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和改进后的</a:t>
            </a:r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fastRCNN</a:t>
            </a:r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进行车型识别。</a:t>
            </a:r>
            <a:endParaRPr lang="en-US" altLang="zh-CN" sz="2800" b="1" dirty="0"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    这些研究推动了深度学习在车型识别任务中的快速发展。</a:t>
            </a:r>
          </a:p>
        </p:txBody>
      </p:sp>
      <p:sp>
        <p:nvSpPr>
          <p:cNvPr id="12" name="椭圆 8">
            <a:extLst>
              <a:ext uri="{FF2B5EF4-FFF2-40B4-BE49-F238E27FC236}">
                <a16:creationId xmlns:a16="http://schemas.microsoft.com/office/drawing/2014/main" id="{AFFD00A8-CD0F-4BAE-8E3A-74C4F760341E}"/>
              </a:ext>
            </a:extLst>
          </p:cNvPr>
          <p:cNvSpPr/>
          <p:nvPr/>
        </p:nvSpPr>
        <p:spPr>
          <a:xfrm>
            <a:off x="362166" y="467965"/>
            <a:ext cx="868215" cy="846684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F6A4F712-92E9-4B3C-902C-20122CC29022}"/>
              </a:ext>
            </a:extLst>
          </p:cNvPr>
          <p:cNvSpPr txBox="1"/>
          <p:nvPr/>
        </p:nvSpPr>
        <p:spPr>
          <a:xfrm>
            <a:off x="274692" y="562790"/>
            <a:ext cx="105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椭圆 32">
            <a:extLst>
              <a:ext uri="{FF2B5EF4-FFF2-40B4-BE49-F238E27FC236}">
                <a16:creationId xmlns:a16="http://schemas.microsoft.com/office/drawing/2014/main" id="{FB30C3AF-451F-442C-8EDE-02AE42EB5BEA}"/>
              </a:ext>
            </a:extLst>
          </p:cNvPr>
          <p:cNvSpPr/>
          <p:nvPr/>
        </p:nvSpPr>
        <p:spPr>
          <a:xfrm>
            <a:off x="1007434" y="1105538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6141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2201</Words>
  <Application>Microsoft Office PowerPoint</Application>
  <PresentationFormat>宽屏</PresentationFormat>
  <Paragraphs>146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黑体</vt:lpstr>
      <vt:lpstr>微软雅黑 Light</vt:lpstr>
      <vt:lpstr>新宋体</vt:lpstr>
      <vt:lpstr>Arial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淡雅简洁</dc:title>
  <dc:creator>第一PPT</dc:creator>
  <cp:lastModifiedBy>佳禄 T</cp:lastModifiedBy>
  <cp:revision>33</cp:revision>
  <dcterms:created xsi:type="dcterms:W3CDTF">2016-01-18T16:46:00Z</dcterms:created>
  <dcterms:modified xsi:type="dcterms:W3CDTF">2020-03-17T10:38:54Z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2052-11.1.0.8415</vt:lpwstr>
  </property>
</Properties>
</file>