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ru-RU" sz="3600" spc="150" baseline="0"/>
            </a:lvl1pPr>
          </a:lstStyle>
          <a:p>
            <a:pPr rtl="0"/>
            <a:r>
              <a:rPr lang="ru-RU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ru-RU" sz="16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3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ИЗМЕНИТЬ СТИЛЬ ЗАГОЛОВКА НА ОБРАЗЦЕ СЛАЙДА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 SmartArt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fld id="{E487F10A-CCA6-49D7-836B-DE32AC52C72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fld id="{DCB8A8D1-DBBD-463F-81ED-769A7A2E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68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noProof="0" dirty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lvl="0" rtl="0"/>
            <a:r>
              <a:rPr lang="ru-RU" noProof="0" dirty="0"/>
              <a:t>Щелкните, чтобы изменить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1400" spc="50" baseline="0"/>
            </a:lvl1pPr>
          </a:lstStyle>
          <a:p>
            <a:pPr lvl="0" rtl="0"/>
            <a:r>
              <a:rPr lang="ru-RU" noProof="0" dirty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1400" spc="50" baseline="0"/>
            </a:lvl1pPr>
          </a:lstStyle>
          <a:p>
            <a:pPr lvl="0" rtl="0"/>
            <a:r>
              <a:rPr lang="ru-RU" noProof="0" dirty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1400" spc="50" baseline="0"/>
            </a:lvl1pPr>
          </a:lstStyle>
          <a:p>
            <a:pPr lvl="0" rtl="0"/>
            <a:r>
              <a:rPr lang="ru-RU" noProof="0" dirty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1400" spc="50" baseline="0"/>
            </a:lvl1pPr>
          </a:lstStyle>
          <a:p>
            <a:pPr lvl="0" rtl="0"/>
            <a:r>
              <a:rPr lang="ru-RU" noProof="0" dirty="0"/>
              <a:t>Щелкните, чтобы изменить стиль текста на образце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 sz="900">
                <a:solidFill>
                  <a:srgbClr val="898989"/>
                </a:solidFill>
              </a:defRPr>
            </a:lvl1pPr>
          </a:lstStyle>
          <a:p>
            <a:fld id="{E487F10A-CCA6-49D7-836B-DE32AC52C72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fld id="{DCB8A8D1-DBBD-463F-81ED-769A7A2EE3AF}" type="slidenum">
              <a:rPr lang="ru-RU" smtClean="0"/>
              <a:t>‹#›</a:t>
            </a:fld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135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ru-RU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ru-RU" sz="1400" spc="50" baseline="0"/>
            </a:lvl1pPr>
            <a:lvl2pPr marL="457200" indent="0">
              <a:lnSpc>
                <a:spcPct val="100000"/>
              </a:lnSpc>
              <a:buNone/>
              <a:defRPr lang="ru-RU" sz="1400" spc="50" baseline="0"/>
            </a:lvl2pPr>
            <a:lvl3pPr marL="914400" indent="0">
              <a:lnSpc>
                <a:spcPct val="100000"/>
              </a:lnSpc>
              <a:buNone/>
              <a:defRPr lang="ru-RU" sz="1400" spc="50" baseline="0"/>
            </a:lvl3pPr>
            <a:lvl4pPr marL="1371600" indent="0">
              <a:lnSpc>
                <a:spcPct val="100000"/>
              </a:lnSpc>
              <a:buNone/>
              <a:defRPr lang="ru-RU" sz="1400" spc="50" baseline="0"/>
            </a:lvl4pPr>
            <a:lvl5pPr marL="1828800" indent="0">
              <a:lnSpc>
                <a:spcPct val="100000"/>
              </a:lnSpc>
              <a:buNone/>
              <a:defRPr lang="ru-RU" sz="1400" spc="50" baseline="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ru-RU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dirty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ru-RU" sz="1400" spc="50" baseline="0"/>
            </a:lvl1pPr>
            <a:lvl2pPr marL="457200" indent="0">
              <a:lnSpc>
                <a:spcPct val="100000"/>
              </a:lnSpc>
              <a:buNone/>
              <a:defRPr lang="ru-RU" sz="1400" spc="50" baseline="0"/>
            </a:lvl2pPr>
            <a:lvl3pPr marL="914400" indent="0">
              <a:lnSpc>
                <a:spcPct val="100000"/>
              </a:lnSpc>
              <a:buNone/>
              <a:defRPr lang="ru-RU" sz="1400" spc="50" baseline="0"/>
            </a:lvl3pPr>
            <a:lvl4pPr marL="1371600" indent="0">
              <a:lnSpc>
                <a:spcPct val="100000"/>
              </a:lnSpc>
              <a:buNone/>
              <a:defRPr lang="ru-RU" sz="1400" spc="50" baseline="0"/>
            </a:lvl4pPr>
            <a:lvl5pPr marL="1828800" indent="0">
              <a:lnSpc>
                <a:spcPct val="100000"/>
              </a:lnSpc>
              <a:buNone/>
              <a:defRPr lang="ru-RU" sz="1400" spc="50" baseline="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fld id="{E487F10A-CCA6-49D7-836B-DE32AC52C72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fld id="{DCB8A8D1-DBBD-463F-81ED-769A7A2EE3AF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17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ru-RU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ru-RU" sz="1400" spc="50" baseline="0"/>
            </a:lvl1pPr>
            <a:lvl2pPr marL="457200" indent="0">
              <a:lnSpc>
                <a:spcPct val="100000"/>
              </a:lnSpc>
              <a:buNone/>
              <a:defRPr lang="ru-RU" sz="1400" spc="50" baseline="0"/>
            </a:lvl2pPr>
            <a:lvl3pPr marL="914400" indent="0">
              <a:lnSpc>
                <a:spcPct val="100000"/>
              </a:lnSpc>
              <a:buNone/>
              <a:defRPr lang="ru-RU" sz="1400" spc="50" baseline="0"/>
            </a:lvl3pPr>
            <a:lvl4pPr marL="1371600" indent="0">
              <a:lnSpc>
                <a:spcPct val="100000"/>
              </a:lnSpc>
              <a:buNone/>
              <a:defRPr lang="ru-RU" sz="1400" spc="50" baseline="0"/>
            </a:lvl4pPr>
            <a:lvl5pPr marL="1828800" indent="0">
              <a:lnSpc>
                <a:spcPct val="100000"/>
              </a:lnSpc>
              <a:buNone/>
              <a:defRPr lang="ru-RU" sz="1400" spc="50" baseline="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ru-RU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dirty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ru-RU" sz="1400" spc="50" baseline="0"/>
            </a:lvl1pPr>
            <a:lvl2pPr marL="457200" indent="0">
              <a:lnSpc>
                <a:spcPct val="100000"/>
              </a:lnSpc>
              <a:buNone/>
              <a:defRPr lang="ru-RU" sz="1400" spc="50" baseline="0"/>
            </a:lvl2pPr>
            <a:lvl3pPr marL="914400" indent="0">
              <a:lnSpc>
                <a:spcPct val="100000"/>
              </a:lnSpc>
              <a:buNone/>
              <a:defRPr lang="ru-RU" sz="1400" spc="50" baseline="0"/>
            </a:lvl3pPr>
            <a:lvl4pPr marL="1371600" indent="0">
              <a:lnSpc>
                <a:spcPct val="100000"/>
              </a:lnSpc>
              <a:buNone/>
              <a:defRPr lang="ru-RU" sz="1400" spc="50" baseline="0"/>
            </a:lvl4pPr>
            <a:lvl5pPr marL="1828800" indent="0">
              <a:lnSpc>
                <a:spcPct val="100000"/>
              </a:lnSpc>
              <a:buNone/>
              <a:defRPr lang="ru-RU" sz="1400" spc="50" baseline="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ru-RU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ru-RU" sz="1400" spc="50" baseline="0"/>
            </a:lvl1pPr>
            <a:lvl2pPr marL="457200" indent="0">
              <a:lnSpc>
                <a:spcPct val="100000"/>
              </a:lnSpc>
              <a:buNone/>
              <a:defRPr lang="ru-RU" sz="1400" spc="50" baseline="0"/>
            </a:lvl2pPr>
            <a:lvl3pPr marL="914400" indent="0">
              <a:lnSpc>
                <a:spcPct val="100000"/>
              </a:lnSpc>
              <a:buNone/>
              <a:defRPr lang="ru-RU" sz="1400" spc="50" baseline="0"/>
            </a:lvl3pPr>
            <a:lvl4pPr marL="1371600" indent="0">
              <a:lnSpc>
                <a:spcPct val="100000"/>
              </a:lnSpc>
              <a:buNone/>
              <a:defRPr lang="ru-RU" sz="1400" spc="50" baseline="0"/>
            </a:lvl4pPr>
            <a:lvl5pPr marL="1828800" indent="0">
              <a:lnSpc>
                <a:spcPct val="100000"/>
              </a:lnSpc>
              <a:buNone/>
              <a:defRPr lang="ru-RU" sz="1400" spc="50" baseline="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fld id="{E487F10A-CCA6-49D7-836B-DE32AC52C72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fld id="{DCB8A8D1-DBBD-463F-81ED-769A7A2EE3AF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128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ru-RU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fld id="{E487F10A-CCA6-49D7-836B-DE32AC52C72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endParaRPr lang="ru-RU"/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fld id="{DCB8A8D1-DBBD-463F-81ED-769A7A2E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55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ru-RU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fld id="{E487F10A-CCA6-49D7-836B-DE32AC52C72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endParaRPr lang="ru-RU"/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fld id="{DCB8A8D1-DBBD-463F-81ED-769A7A2E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0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ru-RU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ru-RU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ru-RU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ru-RU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ru-RU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fld id="{E487F10A-CCA6-49D7-836B-DE32AC52C72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fld id="{DCB8A8D1-DBBD-463F-81ED-769A7A2E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11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ru-RU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fld id="{E487F10A-CCA6-49D7-836B-DE32AC52C72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fld id="{DCB8A8D1-DBBD-463F-81ED-769A7A2EE3A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83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ru-RU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fld id="{E487F10A-CCA6-49D7-836B-DE32AC52C72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fld id="{DCB8A8D1-DBBD-463F-81ED-769A7A2EE3A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полнитель для диаграммы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97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ИЗМЕНИТЬ СТИЛЬ ЗАГОЛОВКА НА ОБРАЗЦЕ СЛАЙДА</a:t>
            </a:r>
          </a:p>
        </p:txBody>
      </p:sp>
      <p:sp>
        <p:nvSpPr>
          <p:cNvPr id="8" name="Таблица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fld id="{E487F10A-CCA6-49D7-836B-DE32AC52C72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fld id="{DCB8A8D1-DBBD-463F-81ED-769A7A2E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151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СТИЛЬ ОБРАЗЦА ЗАГОЛОВКА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ru-RU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fld id="{E487F10A-CCA6-49D7-836B-DE32AC52C72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fld id="{DCB8A8D1-DBBD-463F-81ED-769A7A2EE3A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2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lvl="1"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fld id="{E487F10A-CCA6-49D7-836B-DE32AC52C72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fld id="{DCB8A8D1-DBBD-463F-81ED-769A7A2EE3AF}" type="slidenum">
              <a:rPr lang="ru-RU" smtClean="0"/>
              <a:t>‹#›</a:t>
            </a:fld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02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Графический объект 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Графический объект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ru-RU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32" name="Рисунок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33" name="Рисунок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ru-RU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 sz="900">
                <a:solidFill>
                  <a:srgbClr val="898989"/>
                </a:solidFill>
              </a:defRPr>
            </a:lvl1pPr>
          </a:lstStyle>
          <a:p>
            <a:fld id="{E487F10A-CCA6-49D7-836B-DE32AC52C72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 sz="900">
                <a:solidFill>
                  <a:srgbClr val="898989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>
                <a:solidFill>
                  <a:srgbClr val="898989"/>
                </a:solidFill>
              </a:defRPr>
            </a:lvl1pPr>
          </a:lstStyle>
          <a:p>
            <a:fld id="{DCB8A8D1-DBBD-463F-81ED-769A7A2E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58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87F10A-CCA6-49D7-836B-DE32AC52C72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8A8D1-DBBD-463F-81ED-769A7A2EE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64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A0F41-45F6-4D0E-BFF3-5A82A745A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861348"/>
            <a:ext cx="5871411" cy="1122202"/>
          </a:xfrm>
        </p:spPr>
        <p:txBody>
          <a:bodyPr/>
          <a:lstStyle/>
          <a:p>
            <a:r>
              <a:rPr lang="ru-RU" dirty="0"/>
              <a:t>Основы алгоритмизации и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A44283-5EC1-4604-87D5-492DAAD5B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6145475"/>
            <a:ext cx="5534025" cy="396660"/>
          </a:xfrm>
        </p:spPr>
        <p:txBody>
          <a:bodyPr>
            <a:noAutofit/>
          </a:bodyPr>
          <a:lstStyle/>
          <a:p>
            <a:pPr algn="r"/>
            <a:r>
              <a:rPr lang="ru-RU" sz="1400" dirty="0"/>
              <a:t>Проект</a:t>
            </a:r>
          </a:p>
          <a:p>
            <a:pPr algn="r"/>
            <a:r>
              <a:rPr lang="ru-RU" sz="1400" dirty="0"/>
              <a:t>Тен АА Ис-23</a:t>
            </a:r>
          </a:p>
        </p:txBody>
      </p:sp>
    </p:spTree>
    <p:extLst>
      <p:ext uri="{BB962C8B-B14F-4D97-AF65-F5344CB8AC3E}">
        <p14:creationId xmlns:p14="http://schemas.microsoft.com/office/powerpoint/2010/main" val="208667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F629F1B6-695C-47CC-AC5E-2C6D8EE77578}"/>
              </a:ext>
            </a:extLst>
          </p:cNvPr>
          <p:cNvSpPr txBox="1">
            <a:spLocks/>
          </p:cNvSpPr>
          <p:nvPr/>
        </p:nvSpPr>
        <p:spPr>
          <a:xfrm>
            <a:off x="3057525" y="367293"/>
            <a:ext cx="6076950" cy="18351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0" i="0" dirty="0">
                <a:effectLst/>
                <a:latin typeface="Söhne"/>
              </a:rPr>
              <a:t>Ниже представлен основной код программы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75E218-F0E6-4AD1-AB54-E80D31E6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9779"/>
            <a:ext cx="3671887" cy="53409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43F1F1-7F30-4F03-9346-504F619D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270" y="1149778"/>
            <a:ext cx="3657979" cy="534092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B58AF86-3987-4124-BA1E-ED1A89A8F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432" y="1149778"/>
            <a:ext cx="3657979" cy="53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8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9DBA0-8C4B-4489-85E9-CA7835EF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699" y="990785"/>
            <a:ext cx="3057525" cy="505409"/>
          </a:xfrm>
        </p:spPr>
        <p:txBody>
          <a:bodyPr/>
          <a:lstStyle/>
          <a:p>
            <a:r>
              <a:rPr lang="ru-RU" dirty="0"/>
              <a:t>Виртуальное</a:t>
            </a:r>
          </a:p>
        </p:txBody>
      </p:sp>
      <p:pic>
        <p:nvPicPr>
          <p:cNvPr id="1028" name="Picture 4" descr="Клавиши пианино музыкальный фон | Премиум Фото">
            <a:extLst>
              <a:ext uri="{FF2B5EF4-FFF2-40B4-BE49-F238E27FC236}">
                <a16:creationId xmlns:a16="http://schemas.microsoft.com/office/drawing/2014/main" id="{B20E29F5-5F9F-4E00-A9E5-358D4D7215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88313"/>
            <a:ext cx="2895600" cy="19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85D1B3-8E09-4506-866E-9A135C2ABC0E}"/>
              </a:ext>
            </a:extLst>
          </p:cNvPr>
          <p:cNvSpPr txBox="1"/>
          <p:nvPr/>
        </p:nvSpPr>
        <p:spPr>
          <a:xfrm>
            <a:off x="2909888" y="2557062"/>
            <a:ext cx="2581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1032" name="Picture 8" descr="портативный компьютер PNG , клипарт для ноутбука, ноутбук я, портативный компьютер  PNG PNG картинки и пнг рисунок для бесплатной загрузки">
            <a:extLst>
              <a:ext uri="{FF2B5EF4-FFF2-40B4-BE49-F238E27FC236}">
                <a16:creationId xmlns:a16="http://schemas.microsoft.com/office/drawing/2014/main" id="{346D3D12-D5C9-488E-8D2E-5C9D83D44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3988412"/>
            <a:ext cx="25812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223C5F3-D390-48B0-9A22-24DE6CB8AC34}"/>
              </a:ext>
            </a:extLst>
          </p:cNvPr>
          <p:cNvSpPr txBox="1">
            <a:spLocks/>
          </p:cNvSpPr>
          <p:nvPr/>
        </p:nvSpPr>
        <p:spPr>
          <a:xfrm>
            <a:off x="409574" y="4890818"/>
            <a:ext cx="3057525" cy="505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800" kern="1200" cap="all" spc="15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/>
              <a:t>пианино</a:t>
            </a:r>
          </a:p>
        </p:txBody>
      </p:sp>
    </p:spTree>
    <p:extLst>
      <p:ext uri="{BB962C8B-B14F-4D97-AF65-F5344CB8AC3E}">
        <p14:creationId xmlns:p14="http://schemas.microsoft.com/office/powerpoint/2010/main" val="375132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0CA62A9-E21A-416A-8772-9CB36EB3E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862" y="3132205"/>
            <a:ext cx="6076950" cy="1835151"/>
          </a:xfrm>
        </p:spPr>
        <p:txBody>
          <a:bodyPr>
            <a:normAutofit/>
          </a:bodyPr>
          <a:lstStyle/>
          <a:p>
            <a:r>
              <a:rPr lang="ru-RU" sz="1800" dirty="0"/>
              <a:t>Цель проекта – создать приложение, которое поможет начинающим музыкантам развить музыкальный слух и фантазию, не выходя из дома и не тратя денежные средства на реальный инструмент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7D893D75-1972-4CCE-82B7-2A49234C68FE}"/>
              </a:ext>
            </a:extLst>
          </p:cNvPr>
          <p:cNvSpPr txBox="1">
            <a:spLocks/>
          </p:cNvSpPr>
          <p:nvPr/>
        </p:nvSpPr>
        <p:spPr>
          <a:xfrm>
            <a:off x="804862" y="865255"/>
            <a:ext cx="6076950" cy="183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/>
              <a:t>Цель</a:t>
            </a:r>
            <a:r>
              <a:rPr lang="en-US" sz="4000" b="1" dirty="0"/>
              <a:t>: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58646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0CA62A9-E21A-416A-8772-9CB36EB3E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960505"/>
            <a:ext cx="6076950" cy="1835151"/>
          </a:xfrm>
        </p:spPr>
        <p:txBody>
          <a:bodyPr>
            <a:normAutofit/>
          </a:bodyPr>
          <a:lstStyle/>
          <a:p>
            <a:r>
              <a:rPr lang="ru-RU" sz="1800" b="0" i="0" dirty="0">
                <a:solidFill>
                  <a:srgbClr val="374151"/>
                </a:solidFill>
                <a:effectLst/>
                <a:latin typeface="Söhne"/>
              </a:rPr>
              <a:t>Приложение разработано с использованием библиотеки </a:t>
            </a:r>
            <a:r>
              <a:rPr lang="ru-RU" sz="1800" b="1" i="0" dirty="0">
                <a:solidFill>
                  <a:srgbClr val="374151"/>
                </a:solidFill>
                <a:effectLst/>
                <a:latin typeface="Söhne"/>
              </a:rPr>
              <a:t>Pygame</a:t>
            </a:r>
            <a:r>
              <a:rPr lang="ru-RU" sz="1800" b="0" i="0" dirty="0">
                <a:solidFill>
                  <a:srgbClr val="374151"/>
                </a:solidFill>
                <a:effectLst/>
                <a:latin typeface="Söhne"/>
              </a:rPr>
              <a:t>, которая предоставляет мощные инструменты для создания игр и интерактивных приложений на языке </a:t>
            </a:r>
            <a:r>
              <a:rPr lang="ru-RU" sz="1800" b="1" i="0" dirty="0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ru-RU" sz="1800" b="0" i="0" dirty="0">
                <a:solidFill>
                  <a:srgbClr val="374151"/>
                </a:solidFill>
                <a:effectLst/>
                <a:latin typeface="Söhne"/>
              </a:rPr>
              <a:t>. Благодаря этому, я смогла реализовать удобный и привлекательный интерфейс для виртуального пианино.</a:t>
            </a:r>
            <a:endParaRPr lang="ru-RU" sz="1800" dirty="0"/>
          </a:p>
        </p:txBody>
      </p:sp>
      <p:pic>
        <p:nvPicPr>
          <p:cNvPr id="2050" name="Picture 2" descr="Python Tutorial | PrepInsta">
            <a:extLst>
              <a:ext uri="{FF2B5EF4-FFF2-40B4-BE49-F238E27FC236}">
                <a16:creationId xmlns:a16="http://schemas.microsoft.com/office/drawing/2014/main" id="{EA522B33-F37A-4EC8-AC4E-386209C3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325" y="2612094"/>
            <a:ext cx="2081213" cy="20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game Logos Page — pygame v2.4.0 documentation">
            <a:extLst>
              <a:ext uri="{FF2B5EF4-FFF2-40B4-BE49-F238E27FC236}">
                <a16:creationId xmlns:a16="http://schemas.microsoft.com/office/drawing/2014/main" id="{BA85D7FE-C6FD-4F19-97A8-AE9B6D462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5300663"/>
            <a:ext cx="40386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9F38D3-2F70-4BDA-8B10-C6F344741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4064569"/>
            <a:ext cx="5077534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2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88B3BDD5-B29C-4700-AB5D-B746CDE8A654}"/>
              </a:ext>
            </a:extLst>
          </p:cNvPr>
          <p:cNvSpPr txBox="1">
            <a:spLocks/>
          </p:cNvSpPr>
          <p:nvPr/>
        </p:nvSpPr>
        <p:spPr>
          <a:xfrm>
            <a:off x="6557179" y="971134"/>
            <a:ext cx="5453063" cy="108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0" i="0" dirty="0">
                <a:effectLst/>
                <a:latin typeface="Söhne"/>
              </a:rPr>
              <a:t>Основное меню приложения включает несколько пунктов: </a:t>
            </a:r>
            <a:r>
              <a:rPr lang="ru-RU" sz="2000" b="0" i="1" dirty="0">
                <a:effectLst/>
                <a:latin typeface="Söhne"/>
              </a:rPr>
              <a:t>"Играть", "Инструкция" </a:t>
            </a:r>
            <a:r>
              <a:rPr lang="ru-RU" sz="2000" b="0" i="0" dirty="0">
                <a:effectLst/>
                <a:latin typeface="Söhne"/>
              </a:rPr>
              <a:t>и </a:t>
            </a:r>
            <a:r>
              <a:rPr lang="ru-RU" sz="2000" b="0" i="1" dirty="0">
                <a:effectLst/>
                <a:latin typeface="Söhne"/>
              </a:rPr>
              <a:t>"Выход"</a:t>
            </a:r>
            <a:endParaRPr lang="ru-RU" sz="1800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D906A6-41E9-4DA1-910F-192AFE5D9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854" y="3162300"/>
            <a:ext cx="5197453" cy="2619583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1AEC06DD-C37F-4EBA-A7C0-F4227F443337}"/>
              </a:ext>
            </a:extLst>
          </p:cNvPr>
          <p:cNvSpPr txBox="1">
            <a:spLocks/>
          </p:cNvSpPr>
          <p:nvPr/>
        </p:nvSpPr>
        <p:spPr>
          <a:xfrm>
            <a:off x="3057525" y="818526"/>
            <a:ext cx="6076950" cy="18351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0" i="0" dirty="0">
                <a:effectLst/>
                <a:latin typeface="Söhne"/>
              </a:rPr>
              <a:t>Основное меню приложения включает несколько пунктов: "Играть", "Инструкция" и "Выход"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3233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88B3BDD5-B29C-4700-AB5D-B746CDE8A654}"/>
              </a:ext>
            </a:extLst>
          </p:cNvPr>
          <p:cNvSpPr txBox="1">
            <a:spLocks/>
          </p:cNvSpPr>
          <p:nvPr/>
        </p:nvSpPr>
        <p:spPr>
          <a:xfrm>
            <a:off x="6557179" y="971134"/>
            <a:ext cx="5453063" cy="108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0" i="0" dirty="0">
                <a:effectLst/>
                <a:latin typeface="Söhne"/>
              </a:rPr>
              <a:t>Основное меню приложения включает несколько пунктов: </a:t>
            </a:r>
            <a:r>
              <a:rPr lang="ru-RU" sz="2000" b="0" i="1" dirty="0">
                <a:effectLst/>
                <a:latin typeface="Söhne"/>
              </a:rPr>
              <a:t>"Играть", "Инструкция" </a:t>
            </a:r>
            <a:r>
              <a:rPr lang="ru-RU" sz="2000" b="0" i="0" dirty="0">
                <a:effectLst/>
                <a:latin typeface="Söhne"/>
              </a:rPr>
              <a:t>и </a:t>
            </a:r>
            <a:r>
              <a:rPr lang="ru-RU" sz="2000" b="0" i="1" dirty="0">
                <a:effectLst/>
                <a:latin typeface="Söhne"/>
              </a:rPr>
              <a:t>"Выход"</a:t>
            </a:r>
            <a:endParaRPr lang="ru-RU" sz="1800" i="1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1AEC06DD-C37F-4EBA-A7C0-F4227F443337}"/>
              </a:ext>
            </a:extLst>
          </p:cNvPr>
          <p:cNvSpPr txBox="1">
            <a:spLocks/>
          </p:cNvSpPr>
          <p:nvPr/>
        </p:nvSpPr>
        <p:spPr>
          <a:xfrm>
            <a:off x="5325124" y="597243"/>
            <a:ext cx="6076950" cy="18351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b="0" i="0" dirty="0">
                <a:effectLst/>
                <a:latin typeface="Söhne"/>
              </a:rPr>
              <a:t>Пункт "Играть" запускает главную игровую сцену, где пользователи могут играть на виртуальном пианино. При каждом нажатии клавиши воспроизводится соответствующий звук, создавая ощущение игры на реальном пианино. Персонаж и фоновая анимация создают атмосферу и делают игровой процесс более увлекательным.</a:t>
            </a:r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736DA0-6344-4FCE-925C-2ACA98A88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58" y="2681454"/>
            <a:ext cx="3614798" cy="24856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EF00AB-001A-4EB8-9B84-826C8E5D1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993" y="4051716"/>
            <a:ext cx="3614798" cy="250255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8180B2-2C87-45EA-9F5B-00E17FE24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450" y="3429000"/>
            <a:ext cx="4592349" cy="2314603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B404260-1DFF-4178-A881-B5CF6815FB51}"/>
              </a:ext>
            </a:extLst>
          </p:cNvPr>
          <p:cNvCxnSpPr>
            <a:cxnSpLocks/>
          </p:cNvCxnSpPr>
          <p:nvPr/>
        </p:nvCxnSpPr>
        <p:spPr>
          <a:xfrm flipV="1">
            <a:off x="3349503" y="4420149"/>
            <a:ext cx="1817505" cy="11525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2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D906A6-41E9-4DA1-910F-192AFE5D9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29" y="2705100"/>
            <a:ext cx="5197453" cy="2619583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1AEC06DD-C37F-4EBA-A7C0-F4227F443337}"/>
              </a:ext>
            </a:extLst>
          </p:cNvPr>
          <p:cNvSpPr txBox="1">
            <a:spLocks/>
          </p:cNvSpPr>
          <p:nvPr/>
        </p:nvSpPr>
        <p:spPr>
          <a:xfrm>
            <a:off x="5427651" y="528813"/>
            <a:ext cx="6076950" cy="183515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0" i="0" dirty="0">
                <a:effectLst/>
                <a:latin typeface="Söhne"/>
              </a:rPr>
              <a:t>Пункт "Инструкция" предоставляет информацию о правилах игры и управлении. </a:t>
            </a:r>
            <a:r>
              <a:rPr lang="ru-RU" sz="2600" b="0" i="0" dirty="0">
                <a:effectLst/>
                <a:latin typeface="Söhne"/>
              </a:rPr>
              <a:t>Она помогает пользователям ознакомиться с основными правилами и управлением игры. Инструкция отображается на отдельной сцене, где пользователь может просмотреть информацию и вернуться в главное меню</a:t>
            </a:r>
            <a:endParaRPr lang="ru-RU" sz="2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3F95FB-D57D-4FCF-98BD-D5A816FEE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82" y="3269806"/>
            <a:ext cx="4738689" cy="3059381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6B4420C-90B8-44B2-885F-92F21BF15621}"/>
              </a:ext>
            </a:extLst>
          </p:cNvPr>
          <p:cNvCxnSpPr>
            <a:cxnSpLocks/>
          </p:cNvCxnSpPr>
          <p:nvPr/>
        </p:nvCxnSpPr>
        <p:spPr>
          <a:xfrm flipV="1">
            <a:off x="819150" y="4400550"/>
            <a:ext cx="1990725" cy="16097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0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88B3BDD5-B29C-4700-AB5D-B746CDE8A654}"/>
              </a:ext>
            </a:extLst>
          </p:cNvPr>
          <p:cNvSpPr txBox="1">
            <a:spLocks/>
          </p:cNvSpPr>
          <p:nvPr/>
        </p:nvSpPr>
        <p:spPr>
          <a:xfrm>
            <a:off x="5118904" y="933034"/>
            <a:ext cx="5453063" cy="108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0" i="0" dirty="0">
                <a:effectLst/>
                <a:latin typeface="Söhne"/>
              </a:rPr>
              <a:t>Основное меню приложения включает несколько пунктов: </a:t>
            </a:r>
            <a:r>
              <a:rPr lang="ru-RU" sz="2000" b="0" i="1" dirty="0">
                <a:effectLst/>
                <a:latin typeface="Söhne"/>
              </a:rPr>
              <a:t>"Играть", "Инструкция" </a:t>
            </a:r>
            <a:r>
              <a:rPr lang="ru-RU" sz="2000" b="0" i="0" dirty="0">
                <a:effectLst/>
                <a:latin typeface="Söhne"/>
              </a:rPr>
              <a:t>и </a:t>
            </a:r>
            <a:r>
              <a:rPr lang="ru-RU" sz="2000" b="0" i="1" dirty="0">
                <a:effectLst/>
                <a:latin typeface="Söhne"/>
              </a:rPr>
              <a:t>"Выход"</a:t>
            </a:r>
            <a:endParaRPr lang="ru-RU" sz="1800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D906A6-41E9-4DA1-910F-192AFE5D9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73" y="2291935"/>
            <a:ext cx="5197453" cy="2619583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1AEC06DD-C37F-4EBA-A7C0-F4227F443337}"/>
              </a:ext>
            </a:extLst>
          </p:cNvPr>
          <p:cNvSpPr txBox="1">
            <a:spLocks/>
          </p:cNvSpPr>
          <p:nvPr/>
        </p:nvSpPr>
        <p:spPr>
          <a:xfrm>
            <a:off x="3136104" y="802030"/>
            <a:ext cx="6076950" cy="18351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0" i="0" dirty="0">
                <a:effectLst/>
                <a:latin typeface="Söhne"/>
              </a:rPr>
              <a:t>Пункт "Выход" позволяет пользователю выйти из приложения</a:t>
            </a:r>
            <a:endParaRPr lang="ru-RU" sz="24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098E309-470E-4E7D-A533-A3D2467AEC8C}"/>
              </a:ext>
            </a:extLst>
          </p:cNvPr>
          <p:cNvCxnSpPr>
            <a:cxnSpLocks/>
          </p:cNvCxnSpPr>
          <p:nvPr/>
        </p:nvCxnSpPr>
        <p:spPr>
          <a:xfrm flipV="1">
            <a:off x="3423453" y="4446244"/>
            <a:ext cx="1990725" cy="16097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88B3BDD5-B29C-4700-AB5D-B746CDE8A654}"/>
              </a:ext>
            </a:extLst>
          </p:cNvPr>
          <p:cNvSpPr txBox="1">
            <a:spLocks/>
          </p:cNvSpPr>
          <p:nvPr/>
        </p:nvSpPr>
        <p:spPr>
          <a:xfrm>
            <a:off x="5118904" y="933034"/>
            <a:ext cx="5453063" cy="108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0" i="0" dirty="0">
                <a:effectLst/>
                <a:latin typeface="Söhne"/>
              </a:rPr>
              <a:t>Основное меню приложения включает несколько пунктов: </a:t>
            </a:r>
            <a:r>
              <a:rPr lang="ru-RU" sz="2000" b="0" i="1" dirty="0">
                <a:effectLst/>
                <a:latin typeface="Söhne"/>
              </a:rPr>
              <a:t>"Играть", "Инструкция" </a:t>
            </a:r>
            <a:r>
              <a:rPr lang="ru-RU" sz="2000" b="0" i="0" dirty="0">
                <a:effectLst/>
                <a:latin typeface="Söhne"/>
              </a:rPr>
              <a:t>и </a:t>
            </a:r>
            <a:r>
              <a:rPr lang="ru-RU" sz="2000" b="0" i="1" dirty="0">
                <a:effectLst/>
                <a:latin typeface="Söhne"/>
              </a:rPr>
              <a:t>"Выход"</a:t>
            </a:r>
            <a:endParaRPr lang="ru-RU" sz="1800" i="1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1AEC06DD-C37F-4EBA-A7C0-F4227F443337}"/>
              </a:ext>
            </a:extLst>
          </p:cNvPr>
          <p:cNvSpPr txBox="1">
            <a:spLocks/>
          </p:cNvSpPr>
          <p:nvPr/>
        </p:nvSpPr>
        <p:spPr>
          <a:xfrm>
            <a:off x="3057524" y="376818"/>
            <a:ext cx="6076950" cy="18351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b="0" i="0" dirty="0">
                <a:effectLst/>
                <a:latin typeface="Söhne"/>
              </a:rPr>
              <a:t>Проект "Виртуальное пианино" разработан с учетом удобства использования и приятного визуального оформления. Я использовала графические ресурсы, такие как изображения персонажа и фоновых анимаций, чтобы создать привлекательную и живую атмосферу для пользователей. Все изображения были созданы самостоятельно вручную</a:t>
            </a:r>
            <a:endParaRPr lang="ru-RU" sz="1800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94466FD-E1FE-4E4A-8F31-C57EE96415E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6" r="34035" b="32877"/>
          <a:stretch/>
        </p:blipFill>
        <p:spPr>
          <a:xfrm>
            <a:off x="6786374" y="2680121"/>
            <a:ext cx="1187349" cy="1066800"/>
          </a:xfr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70ABEBC-7455-44FF-A093-7C2F73199EE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6374" y="4687354"/>
            <a:ext cx="1187349" cy="1094321"/>
          </a:xfr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65880BB3-DE35-489A-A7BC-2516C7A5575A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7" r="16357"/>
          <a:stretch>
            <a:fillRect/>
          </a:stretch>
        </p:blipFill>
        <p:spPr>
          <a:xfrm>
            <a:off x="3420549" y="3187709"/>
            <a:ext cx="2268275" cy="2268275"/>
          </a:xfr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9283073-7DF1-4CDE-8277-67507E707AA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7" r="16357"/>
          <a:stretch>
            <a:fillRect/>
          </a:stretch>
        </p:blipFill>
        <p:spPr>
          <a:xfrm>
            <a:off x="9071273" y="3187709"/>
            <a:ext cx="2392672" cy="2268275"/>
          </a:xfr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2618D6F-125C-43F2-BE1D-AAA5A18B3BA1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284" r="32146" b="32388"/>
          <a:stretch/>
        </p:blipFill>
        <p:spPr>
          <a:xfrm>
            <a:off x="1083735" y="4646269"/>
            <a:ext cx="1187349" cy="1135406"/>
          </a:xfr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E77D04A-A2B0-4E8C-89B1-2D919C567BB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3734" y="2680121"/>
            <a:ext cx="1239265" cy="1135406"/>
          </a:xfrm>
        </p:spPr>
      </p:pic>
    </p:spTree>
    <p:extLst>
      <p:ext uri="{BB962C8B-B14F-4D97-AF65-F5344CB8AC3E}">
        <p14:creationId xmlns:p14="http://schemas.microsoft.com/office/powerpoint/2010/main" val="2900041480"/>
      </p:ext>
    </p:extLst>
  </p:cSld>
  <p:clrMapOvr>
    <a:masterClrMapping/>
  </p:clrMapOvr>
</p:sld>
</file>

<file path=ppt/theme/theme1.xml><?xml version="1.0" encoding="utf-8"?>
<a:theme xmlns:a="http://schemas.openxmlformats.org/drawingml/2006/main" name="tf67328976_win32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7_TF67328976_Win32" id="{EF52704F-B2AD-4D23-9D52-684D3A90B128}" vid="{7CF70BFC-7CC9-465C-A5CA-C21DEE4730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tf67328976_win32</Template>
  <TotalTime>116</TotalTime>
  <Words>302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Söhne</vt:lpstr>
      <vt:lpstr>Tenorite</vt:lpstr>
      <vt:lpstr>tf67328976_win32</vt:lpstr>
      <vt:lpstr>Основы алгоритмизации и программирования</vt:lpstr>
      <vt:lpstr>Виртуальное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ann.ten.tkdlove@mail.ru</dc:creator>
  <cp:lastModifiedBy>ann.ten.tkdlove@mail.ru</cp:lastModifiedBy>
  <cp:revision>12</cp:revision>
  <dcterms:created xsi:type="dcterms:W3CDTF">2023-05-30T16:13:28Z</dcterms:created>
  <dcterms:modified xsi:type="dcterms:W3CDTF">2023-06-01T14:11:44Z</dcterms:modified>
</cp:coreProperties>
</file>