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5143500" cx="9144000"/>
  <p:notesSz cx="6858000" cy="9144000"/>
  <p:embeddedFontLst>
    <p:embeddedFont>
      <p:font typeface="Orbitron"/>
      <p:regular r:id="rId25"/>
      <p:bold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Orbitron-bold.fntdata"/><Relationship Id="rId25" Type="http://schemas.openxmlformats.org/officeDocument/2006/relationships/font" Target="fonts/Orbitron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4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jpg"/><Relationship Id="rId4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www.techopedia.com/definition/300/cache-coherence" TargetMode="External"/><Relationship Id="rId4" Type="http://schemas.openxmlformats.org/officeDocument/2006/relationships/hyperlink" Target="https://www.cs.utah.edu/~rajeev/cs7820/pres/08-7820-02.pdf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" type="subTitle"/>
          </p:nvPr>
        </p:nvSpPr>
        <p:spPr>
          <a:xfrm>
            <a:off x="3480625" y="2662650"/>
            <a:ext cx="4525200" cy="1913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u="sng">
                <a:latin typeface="Courier New"/>
                <a:ea typeface="Courier New"/>
                <a:cs typeface="Courier New"/>
                <a:sym typeface="Courier New"/>
              </a:rPr>
              <a:t>Member:</a:t>
            </a:r>
          </a:p>
          <a:p>
            <a:pPr indent="457200" lvl="0" marL="457200" rtl="0" algn="l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&gt;Tenzin </a:t>
            </a:r>
          </a:p>
          <a:p>
            <a:pPr indent="457200" lvl="0" marL="457200" rtl="0" algn="l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&gt;Paul </a:t>
            </a:r>
          </a:p>
          <a:p>
            <a:pPr indent="457200" lvl="0" marL="457200" rtl="0" algn="l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&gt;Nishaun </a:t>
            </a:r>
          </a:p>
          <a:p>
            <a:pPr lvl="0" algn="l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		  </a:t>
            </a:r>
          </a:p>
          <a:p>
            <a:pPr lvl="0" algn="l">
              <a:spcBef>
                <a:spcPts val="0"/>
              </a:spcBef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5" name="Shape 55"/>
          <p:cNvSpPr/>
          <p:nvPr/>
        </p:nvSpPr>
        <p:spPr>
          <a:xfrm>
            <a:off x="736650" y="896450"/>
            <a:ext cx="7670700" cy="1340700"/>
          </a:xfrm>
          <a:prstGeom prst="snip1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" name="Shape 56"/>
          <p:cNvSpPr txBox="1"/>
          <p:nvPr>
            <p:ph type="ctrTitle"/>
          </p:nvPr>
        </p:nvSpPr>
        <p:spPr>
          <a:xfrm>
            <a:off x="810600" y="896450"/>
            <a:ext cx="7522800" cy="12615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Orbitron"/>
                <a:ea typeface="Orbitron"/>
                <a:cs typeface="Orbitron"/>
                <a:sym typeface="Orbitron"/>
              </a:rPr>
              <a:t>Cache Coherence </a:t>
            </a:r>
          </a:p>
        </p:txBody>
      </p:sp>
      <p:pic>
        <p:nvPicPr>
          <p:cNvPr descr="cache-stock-photo.jpg" id="57" name="Shape 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0587" y="2662650"/>
            <a:ext cx="1990725" cy="169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/>
        </p:nvSpPr>
        <p:spPr>
          <a:xfrm>
            <a:off x="413150" y="381975"/>
            <a:ext cx="7008000" cy="982200"/>
          </a:xfrm>
          <a:prstGeom prst="snip1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2" name="Shape 132"/>
          <p:cNvSpPr txBox="1"/>
          <p:nvPr>
            <p:ph type="title"/>
          </p:nvPr>
        </p:nvSpPr>
        <p:spPr>
          <a:xfrm>
            <a:off x="1164675" y="435525"/>
            <a:ext cx="5021100" cy="875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u="sng"/>
              <a:t>Hardware Solution:</a:t>
            </a:r>
          </a:p>
        </p:txBody>
      </p:sp>
      <p:sp>
        <p:nvSpPr>
          <p:cNvPr id="133" name="Shape 133"/>
          <p:cNvSpPr/>
          <p:nvPr/>
        </p:nvSpPr>
        <p:spPr>
          <a:xfrm>
            <a:off x="413150" y="1461600"/>
            <a:ext cx="7008000" cy="3578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4" name="Shape 134"/>
          <p:cNvSpPr txBox="1"/>
          <p:nvPr/>
        </p:nvSpPr>
        <p:spPr>
          <a:xfrm>
            <a:off x="475525" y="1543500"/>
            <a:ext cx="6836400" cy="3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  <a:buChar char="➔"/>
            </a:pPr>
            <a:r>
              <a:rPr lang="en" sz="1800"/>
              <a:t>A Hardware approach has advantages over a software approach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342900" lvl="0" marL="914400" rtl="0">
              <a:spcBef>
                <a:spcPts val="0"/>
              </a:spcBef>
              <a:buSzPct val="100000"/>
              <a:buChar char="●"/>
            </a:pPr>
            <a:r>
              <a:rPr lang="en" sz="1800"/>
              <a:t>The issues are dealt with as they arise, thus conservation of resources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342900" lvl="0" marL="914400" rtl="0">
              <a:spcBef>
                <a:spcPts val="0"/>
              </a:spcBef>
              <a:buSzPct val="100000"/>
              <a:buChar char="●"/>
            </a:pPr>
            <a:r>
              <a:rPr lang="en" sz="1800"/>
              <a:t>This allows for the cache to perform more efficiently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342900" lvl="0" marL="914400" rtl="0">
              <a:spcBef>
                <a:spcPts val="0"/>
              </a:spcBef>
              <a:buSzPct val="100000"/>
              <a:buChar char="●"/>
            </a:pPr>
            <a:r>
              <a:rPr lang="en" sz="1800"/>
              <a:t>Two approaches available from a hardware perspective are the Directory Protocol method, and the Snooping Protocol method. 		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/>
        </p:nvSpPr>
        <p:spPr>
          <a:xfrm>
            <a:off x="383750" y="381975"/>
            <a:ext cx="7008000" cy="982200"/>
          </a:xfrm>
          <a:prstGeom prst="snip1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0" name="Shape 140"/>
          <p:cNvSpPr txBox="1"/>
          <p:nvPr>
            <p:ph type="title"/>
          </p:nvPr>
        </p:nvSpPr>
        <p:spPr>
          <a:xfrm>
            <a:off x="1067100" y="435525"/>
            <a:ext cx="5021100" cy="875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u="sng"/>
              <a:t>Directory Protocol:</a:t>
            </a:r>
          </a:p>
        </p:txBody>
      </p:sp>
      <p:sp>
        <p:nvSpPr>
          <p:cNvPr id="141" name="Shape 141"/>
          <p:cNvSpPr/>
          <p:nvPr/>
        </p:nvSpPr>
        <p:spPr>
          <a:xfrm>
            <a:off x="383725" y="1457750"/>
            <a:ext cx="7008000" cy="3578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2" name="Shape 142"/>
          <p:cNvSpPr txBox="1"/>
          <p:nvPr/>
        </p:nvSpPr>
        <p:spPr>
          <a:xfrm>
            <a:off x="475525" y="1543500"/>
            <a:ext cx="6836400" cy="3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buSzPct val="100000"/>
              <a:buChar char="➔"/>
            </a:pPr>
            <a:r>
              <a:rPr lang="en" sz="1600"/>
              <a:t>The Directory maintains information regarding the state of every block of memory, and about which blocks contain what data.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/>
          </a:p>
          <a:p>
            <a:pPr indent="-330200" lvl="0" marL="457200" rtl="0">
              <a:spcBef>
                <a:spcPts val="0"/>
              </a:spcBef>
              <a:buSzPct val="100000"/>
              <a:buChar char="●"/>
            </a:pPr>
            <a:r>
              <a:rPr lang="en" sz="1600"/>
              <a:t>The Directory serves as a checkpoint- whenever a request is made by a processor to read or write data within the cache, the directory will check each block and convey commands accordingly.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/>
          </a:p>
          <a:p>
            <a:pPr indent="-330200" lvl="0" marL="457200" rtl="0">
              <a:spcBef>
                <a:spcPts val="0"/>
              </a:spcBef>
              <a:buSzPct val="100000"/>
              <a:buChar char="●"/>
            </a:pPr>
            <a:r>
              <a:rPr lang="en" sz="1600"/>
              <a:t>If writing over data, the directory will locate the other cached copies of the line and order that they be invalidated, or updated to match the new written value</a:t>
            </a:r>
          </a:p>
          <a:p>
            <a:pPr indent="-330200" lvl="1" marL="914400" rtl="0">
              <a:spcBef>
                <a:spcPts val="0"/>
              </a:spcBef>
              <a:buSzPct val="100000"/>
              <a:buChar char="○"/>
            </a:pPr>
            <a:r>
              <a:rPr lang="en" sz="1600"/>
              <a:t>The processor then gains exclusive rights to this line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/>
          </a:p>
          <a:p>
            <a:pPr lvl="0" rtl="0">
              <a:spcBef>
                <a:spcPts val="0"/>
              </a:spcBef>
              <a:buNone/>
            </a:pPr>
            <a:r>
              <a:rPr lang="en" sz="1600"/>
              <a:t>*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/>
        </p:nvSpPr>
        <p:spPr>
          <a:xfrm>
            <a:off x="383750" y="381975"/>
            <a:ext cx="7008000" cy="982200"/>
          </a:xfrm>
          <a:prstGeom prst="snip1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8" name="Shape 148"/>
          <p:cNvSpPr txBox="1"/>
          <p:nvPr>
            <p:ph type="title"/>
          </p:nvPr>
        </p:nvSpPr>
        <p:spPr>
          <a:xfrm>
            <a:off x="1067100" y="435525"/>
            <a:ext cx="5021100" cy="875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u="sng"/>
              <a:t>Directory Protocol:</a:t>
            </a:r>
          </a:p>
        </p:txBody>
      </p:sp>
      <p:sp>
        <p:nvSpPr>
          <p:cNvPr id="149" name="Shape 149"/>
          <p:cNvSpPr/>
          <p:nvPr/>
        </p:nvSpPr>
        <p:spPr>
          <a:xfrm>
            <a:off x="383725" y="1457750"/>
            <a:ext cx="7008000" cy="3578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0" name="Shape 150"/>
          <p:cNvSpPr txBox="1"/>
          <p:nvPr/>
        </p:nvSpPr>
        <p:spPr>
          <a:xfrm>
            <a:off x="475525" y="1543500"/>
            <a:ext cx="6836400" cy="3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  <a:buChar char="➔"/>
            </a:pPr>
            <a:r>
              <a:rPr lang="en" sz="1800"/>
              <a:t>When a processor attempts to access data that is under the exclusive rights of another processor, the processor will send a miss notification to central controller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/>
              <a:t>The controller then commands the processor with the rights to the line to do a write back to the main memory.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/>
              <a:t>At this point, the data is now available for both processors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idx="1" type="body"/>
          </p:nvPr>
        </p:nvSpPr>
        <p:spPr>
          <a:xfrm>
            <a:off x="311700" y="1533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buSzPct val="100000"/>
            </a:pPr>
            <a:r>
              <a:rPr lang="en" sz="1600"/>
              <a:t>Distribute responsibility</a:t>
            </a:r>
          </a:p>
          <a:p>
            <a:pPr indent="-330200" lvl="0" marL="457200" rtl="0">
              <a:spcBef>
                <a:spcPts val="0"/>
              </a:spcBef>
              <a:buSzPct val="100000"/>
            </a:pPr>
            <a:r>
              <a:rPr lang="en" sz="1600"/>
              <a:t>Use BUS</a:t>
            </a:r>
          </a:p>
          <a:p>
            <a:pPr indent="-330200" lvl="0" marL="457200" rtl="0">
              <a:spcBef>
                <a:spcPts val="0"/>
              </a:spcBef>
              <a:buSzPct val="100000"/>
            </a:pPr>
            <a:r>
              <a:rPr lang="en" sz="1600"/>
              <a:t>Each Cache able to “Snoop”</a:t>
            </a:r>
          </a:p>
          <a:p>
            <a:pPr indent="-330200" lvl="0" marL="457200" rtl="0">
              <a:spcBef>
                <a:spcPts val="0"/>
              </a:spcBef>
              <a:buSzPct val="100000"/>
            </a:pPr>
            <a:r>
              <a:rPr lang="en" sz="1600"/>
              <a:t>Helps update status</a:t>
            </a:r>
          </a:p>
          <a:p>
            <a:pPr indent="-330200" lvl="0" marL="457200">
              <a:spcBef>
                <a:spcPts val="0"/>
              </a:spcBef>
              <a:buSzPct val="100000"/>
              <a:buNone/>
            </a:pPr>
            <a:r>
              <a:rPr lang="en" sz="1600"/>
              <a:t>Example:</a:t>
            </a:r>
            <a:r>
              <a:rPr i="1" lang="en" sz="1600"/>
              <a:t> MESI protocol</a:t>
            </a:r>
          </a:p>
        </p:txBody>
      </p:sp>
      <p:pic>
        <p:nvPicPr>
          <p:cNvPr descr="C_Coherence.jpg" id="156" name="Shape 1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9200" y="857250"/>
            <a:ext cx="4800600" cy="3429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age-curl-modified-md.png" id="157" name="Shape 1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841449">
            <a:off x="7612910" y="3862299"/>
            <a:ext cx="1416929" cy="1475951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Shape 158"/>
          <p:cNvSpPr/>
          <p:nvPr/>
        </p:nvSpPr>
        <p:spPr>
          <a:xfrm>
            <a:off x="159300" y="451775"/>
            <a:ext cx="3827400" cy="853200"/>
          </a:xfrm>
          <a:prstGeom prst="snip1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9" name="Shape 159"/>
          <p:cNvSpPr txBox="1"/>
          <p:nvPr>
            <p:ph type="title"/>
          </p:nvPr>
        </p:nvSpPr>
        <p:spPr>
          <a:xfrm>
            <a:off x="218750" y="327400"/>
            <a:ext cx="4045200" cy="681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u="sng"/>
              <a:t>Snoopy Protocol: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/>
        </p:nvSpPr>
        <p:spPr>
          <a:xfrm>
            <a:off x="288425" y="218275"/>
            <a:ext cx="6314400" cy="865200"/>
          </a:xfrm>
          <a:prstGeom prst="snip1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5" name="Shape 165"/>
          <p:cNvSpPr txBox="1"/>
          <p:nvPr>
            <p:ph type="title"/>
          </p:nvPr>
        </p:nvSpPr>
        <p:spPr>
          <a:xfrm>
            <a:off x="444325" y="229975"/>
            <a:ext cx="5924700" cy="841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u="sng"/>
              <a:t>M</a:t>
            </a:r>
            <a:r>
              <a:rPr lang="en" u="sng"/>
              <a:t>ESI Protocol :</a:t>
            </a:r>
          </a:p>
        </p:txBody>
      </p:sp>
      <p:pic>
        <p:nvPicPr>
          <p:cNvPr descr="Screen Shot 2016-08-08 at 8.14.07 PM.png" id="166" name="Shape 1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425" y="2584554"/>
            <a:ext cx="6314400" cy="2126816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Shape 167"/>
          <p:cNvSpPr txBox="1"/>
          <p:nvPr/>
        </p:nvSpPr>
        <p:spPr>
          <a:xfrm>
            <a:off x="288424" y="1401412"/>
            <a:ext cx="6080400" cy="8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❖"/>
            </a:pPr>
            <a:r>
              <a:rPr lang="en"/>
              <a:t>Four State in which a cache line can exist. </a:t>
            </a:r>
          </a:p>
          <a:p>
            <a:pPr indent="-228600" lvl="0" marL="457200" rtl="0">
              <a:spcBef>
                <a:spcPts val="0"/>
              </a:spcBef>
              <a:buChar char="❖"/>
            </a:pPr>
            <a:r>
              <a:rPr lang="en">
                <a:solidFill>
                  <a:schemeClr val="dk1"/>
                </a:solidFill>
              </a:rPr>
              <a:t>Modified, Exclusive, Shared, Invalid ( M.E.S.I. 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/>
        </p:nvSpPr>
        <p:spPr>
          <a:xfrm>
            <a:off x="288425" y="218275"/>
            <a:ext cx="6314400" cy="865200"/>
          </a:xfrm>
          <a:prstGeom prst="snip1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3" name="Shape 173"/>
          <p:cNvSpPr txBox="1"/>
          <p:nvPr>
            <p:ph type="title"/>
          </p:nvPr>
        </p:nvSpPr>
        <p:spPr>
          <a:xfrm>
            <a:off x="1117250" y="229975"/>
            <a:ext cx="3987000" cy="841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u="sng"/>
              <a:t>Modified State :</a:t>
            </a:r>
          </a:p>
        </p:txBody>
      </p:sp>
      <p:pic>
        <p:nvPicPr>
          <p:cNvPr descr="Modified.jpg" id="174" name="Shape 1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825" y="1208600"/>
            <a:ext cx="4800600" cy="3429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Shape 175"/>
          <p:cNvSpPr txBox="1"/>
          <p:nvPr/>
        </p:nvSpPr>
        <p:spPr>
          <a:xfrm>
            <a:off x="5522950" y="1468575"/>
            <a:ext cx="3288300" cy="22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❖"/>
            </a:pPr>
            <a:r>
              <a:rPr b="1" lang="en" u="sng"/>
              <a:t>Write Back &amp; Write Through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u="sng"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❖"/>
            </a:pPr>
            <a:r>
              <a:rPr lang="en"/>
              <a:t>Write Back policy: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➢"/>
            </a:pPr>
            <a:r>
              <a:rPr lang="en"/>
              <a:t>Save access time for BUS and Memory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➢"/>
            </a:pPr>
            <a:r>
              <a:rPr lang="en"/>
              <a:t>Update Cache only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❖"/>
            </a:pPr>
            <a:r>
              <a:rPr lang="en"/>
              <a:t>Write Through: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➢"/>
            </a:pPr>
            <a:r>
              <a:rPr lang="en"/>
              <a:t>Access BUS and Memory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➢"/>
            </a:pPr>
            <a:r>
              <a:rPr lang="en"/>
              <a:t>Update Both Cache &amp; Memory</a:t>
            </a:r>
          </a:p>
          <a:p>
            <a:pPr indent="0" lvl="0" marL="45720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/>
        </p:nvSpPr>
        <p:spPr>
          <a:xfrm>
            <a:off x="288425" y="218275"/>
            <a:ext cx="6314400" cy="865200"/>
          </a:xfrm>
          <a:prstGeom prst="snip1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1" name="Shape 181"/>
          <p:cNvSpPr txBox="1"/>
          <p:nvPr>
            <p:ph type="title"/>
          </p:nvPr>
        </p:nvSpPr>
        <p:spPr>
          <a:xfrm>
            <a:off x="1117250" y="229975"/>
            <a:ext cx="3987000" cy="841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u="sng"/>
              <a:t>Exclusive State :</a:t>
            </a:r>
          </a:p>
        </p:txBody>
      </p:sp>
      <p:pic>
        <p:nvPicPr>
          <p:cNvPr descr="Shared.jpg" id="182" name="Shape 1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950" y="1264800"/>
            <a:ext cx="4800600" cy="3429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Shape 183"/>
          <p:cNvSpPr txBox="1"/>
          <p:nvPr/>
        </p:nvSpPr>
        <p:spPr>
          <a:xfrm>
            <a:off x="5614275" y="1728550"/>
            <a:ext cx="3372900" cy="14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❖"/>
            </a:pPr>
            <a:r>
              <a:rPr lang="en"/>
              <a:t>Exclusive State:</a:t>
            </a:r>
          </a:p>
          <a:p>
            <a:pPr indent="-228600" lvl="1" marL="914400">
              <a:spcBef>
                <a:spcPts val="0"/>
              </a:spcBef>
              <a:buChar char="➢"/>
            </a:pPr>
            <a:r>
              <a:rPr lang="en"/>
              <a:t>The line in the cache is the same as its copy in M.M. and is not present in any other cache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/>
        </p:nvSpPr>
        <p:spPr>
          <a:xfrm>
            <a:off x="288425" y="218275"/>
            <a:ext cx="6314400" cy="865200"/>
          </a:xfrm>
          <a:prstGeom prst="snip1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9" name="Shape 189"/>
          <p:cNvSpPr txBox="1"/>
          <p:nvPr>
            <p:ph type="title"/>
          </p:nvPr>
        </p:nvSpPr>
        <p:spPr>
          <a:xfrm>
            <a:off x="1117250" y="229975"/>
            <a:ext cx="3987000" cy="841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u="sng"/>
              <a:t>Shared State :</a:t>
            </a:r>
          </a:p>
        </p:txBody>
      </p:sp>
      <p:pic>
        <p:nvPicPr>
          <p:cNvPr descr="sharedd.jpg" id="190" name="Shape 1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325" y="1363175"/>
            <a:ext cx="4800600" cy="3429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Shape 191"/>
          <p:cNvSpPr txBox="1"/>
          <p:nvPr/>
        </p:nvSpPr>
        <p:spPr>
          <a:xfrm>
            <a:off x="5579125" y="1798800"/>
            <a:ext cx="3176100" cy="13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❖"/>
            </a:pPr>
            <a:r>
              <a:rPr lang="en"/>
              <a:t>Shared State:</a:t>
            </a:r>
          </a:p>
          <a:p>
            <a:pPr indent="-228600" lvl="1" marL="914400" rtl="0">
              <a:spcBef>
                <a:spcPts val="0"/>
              </a:spcBef>
              <a:buChar char="➢"/>
            </a:pPr>
            <a:r>
              <a:rPr lang="en"/>
              <a:t>The line is the same as its copy in M.M. and may be present in one or more other caches.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/>
        </p:nvSpPr>
        <p:spPr>
          <a:xfrm>
            <a:off x="288425" y="218275"/>
            <a:ext cx="6314400" cy="865200"/>
          </a:xfrm>
          <a:prstGeom prst="snip1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7" name="Shape 197"/>
          <p:cNvSpPr txBox="1"/>
          <p:nvPr>
            <p:ph type="title"/>
          </p:nvPr>
        </p:nvSpPr>
        <p:spPr>
          <a:xfrm>
            <a:off x="1117250" y="229975"/>
            <a:ext cx="3987000" cy="841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u="sng"/>
              <a:t>Invalid State :</a:t>
            </a:r>
          </a:p>
        </p:txBody>
      </p:sp>
      <p:pic>
        <p:nvPicPr>
          <p:cNvPr descr="Invalid.jpg" id="198" name="Shape 1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850" y="1377225"/>
            <a:ext cx="4800600" cy="3429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Shape 199"/>
          <p:cNvSpPr txBox="1"/>
          <p:nvPr/>
        </p:nvSpPr>
        <p:spPr>
          <a:xfrm>
            <a:off x="5670475" y="2002575"/>
            <a:ext cx="3232200" cy="9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❖"/>
            </a:pPr>
            <a:r>
              <a:rPr lang="en"/>
              <a:t>Invalid State:</a:t>
            </a:r>
          </a:p>
          <a:p>
            <a:pPr indent="-228600" lvl="1" marL="914400" rtl="0">
              <a:spcBef>
                <a:spcPts val="0"/>
              </a:spcBef>
              <a:buChar char="➢"/>
            </a:pPr>
            <a:r>
              <a:rPr lang="en"/>
              <a:t>The line does not contain valid data.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type="title"/>
          </p:nvPr>
        </p:nvSpPr>
        <p:spPr>
          <a:xfrm>
            <a:off x="254800" y="12530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u="sng"/>
              <a:t>Bibliography</a:t>
            </a:r>
          </a:p>
        </p:txBody>
      </p:sp>
      <p:sp>
        <p:nvSpPr>
          <p:cNvPr id="205" name="Shape 205"/>
          <p:cNvSpPr txBox="1"/>
          <p:nvPr/>
        </p:nvSpPr>
        <p:spPr>
          <a:xfrm>
            <a:off x="489325" y="1103800"/>
            <a:ext cx="7362600" cy="35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❏"/>
            </a:pPr>
            <a:r>
              <a:rPr lang="en"/>
              <a:t>Patterson, David A., and John L. Hennessy. "Computer Organization and Design : The Hardware/Software Interface with CD 4th." ISBN 9780123747501. Morgan Kaufmann, n.d. Web. 06 Aug. 2016.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https://www.techopedia.com/definition/300/cache-coherence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❏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https://www.cs.utah.edu/~rajeev/cs7820/pres/08-7820-02.pdf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413150" y="381975"/>
            <a:ext cx="6696300" cy="982200"/>
          </a:xfrm>
          <a:prstGeom prst="snip1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" name="Shape 63"/>
          <p:cNvSpPr txBox="1"/>
          <p:nvPr>
            <p:ph type="title"/>
          </p:nvPr>
        </p:nvSpPr>
        <p:spPr>
          <a:xfrm>
            <a:off x="1191625" y="435525"/>
            <a:ext cx="6003300" cy="875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u="sng"/>
              <a:t>Cache Coherence ?</a:t>
            </a:r>
          </a:p>
        </p:txBody>
      </p:sp>
      <p:sp>
        <p:nvSpPr>
          <p:cNvPr id="64" name="Shape 64"/>
          <p:cNvSpPr/>
          <p:nvPr/>
        </p:nvSpPr>
        <p:spPr>
          <a:xfrm>
            <a:off x="383725" y="1457750"/>
            <a:ext cx="4808100" cy="3578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" name="Shape 65"/>
          <p:cNvSpPr txBox="1"/>
          <p:nvPr/>
        </p:nvSpPr>
        <p:spPr>
          <a:xfrm>
            <a:off x="475525" y="1543500"/>
            <a:ext cx="4653900" cy="3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SzPct val="100000"/>
              <a:buChar char="➔"/>
            </a:pPr>
            <a:r>
              <a:rPr lang="en" sz="1800"/>
              <a:t>Consistency of shared resource 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SzPct val="100000"/>
              <a:buChar char="➔"/>
            </a:pPr>
            <a:r>
              <a:rPr lang="en" sz="1800"/>
              <a:t>Ensure not overwritten or lost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SzPct val="100000"/>
              <a:buChar char="➔"/>
            </a:pPr>
            <a:r>
              <a:rPr lang="en" sz="1800"/>
              <a:t>Different techniques:</a:t>
            </a:r>
          </a:p>
          <a:p>
            <a:pPr indent="-342900" lvl="1" marL="914400" rtl="0">
              <a:lnSpc>
                <a:spcPct val="150000"/>
              </a:lnSpc>
              <a:spcBef>
                <a:spcPts val="0"/>
              </a:spcBef>
              <a:buSzPct val="100000"/>
              <a:buChar char="◆"/>
            </a:pPr>
            <a:r>
              <a:rPr lang="en" sz="1800"/>
              <a:t>Directory protocol</a:t>
            </a:r>
          </a:p>
          <a:p>
            <a:pPr indent="-342900" lvl="1" marL="914400" rtl="0">
              <a:lnSpc>
                <a:spcPct val="150000"/>
              </a:lnSpc>
              <a:spcBef>
                <a:spcPts val="0"/>
              </a:spcBef>
              <a:buSzPct val="100000"/>
              <a:buChar char="◆"/>
            </a:pPr>
            <a:r>
              <a:rPr lang="en" sz="1800"/>
              <a:t>Snooping protocol</a:t>
            </a:r>
          </a:p>
          <a:p>
            <a:pPr indent="-342900" lvl="1" marL="914400" rtl="0">
              <a:lnSpc>
                <a:spcPct val="150000"/>
              </a:lnSpc>
              <a:spcBef>
                <a:spcPts val="0"/>
              </a:spcBef>
              <a:buSzPct val="100000"/>
              <a:buChar char="◆"/>
            </a:pPr>
            <a:r>
              <a:rPr lang="en" sz="1800"/>
              <a:t>M.E.S.I.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SzPct val="100000"/>
              <a:buChar char="➔"/>
            </a:pPr>
            <a:r>
              <a:rPr lang="en" sz="1800"/>
              <a:t>Also known: Cache Consistency </a:t>
            </a:r>
          </a:p>
        </p:txBody>
      </p:sp>
      <p:pic>
        <p:nvPicPr>
          <p:cNvPr descr="Cache_Coherency_Generic.png" id="66" name="Shape 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1175" y="1543500"/>
            <a:ext cx="3644699" cy="1886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hank-you-1400x800-c-default.gif" id="210" name="Shape 2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37" y="0"/>
            <a:ext cx="900112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>
            <a:off x="413150" y="381975"/>
            <a:ext cx="6696300" cy="982200"/>
          </a:xfrm>
          <a:prstGeom prst="snip1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" name="Shape 72"/>
          <p:cNvSpPr txBox="1"/>
          <p:nvPr>
            <p:ph type="title"/>
          </p:nvPr>
        </p:nvSpPr>
        <p:spPr>
          <a:xfrm>
            <a:off x="1191625" y="435525"/>
            <a:ext cx="6003300" cy="875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u="sng"/>
              <a:t>Reading from Cache</a:t>
            </a:r>
          </a:p>
        </p:txBody>
      </p:sp>
      <p:sp>
        <p:nvSpPr>
          <p:cNvPr id="73" name="Shape 73"/>
          <p:cNvSpPr/>
          <p:nvPr/>
        </p:nvSpPr>
        <p:spPr>
          <a:xfrm>
            <a:off x="383725" y="1543500"/>
            <a:ext cx="5844900" cy="34923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 txBox="1"/>
          <p:nvPr/>
        </p:nvSpPr>
        <p:spPr>
          <a:xfrm>
            <a:off x="475525" y="1543500"/>
            <a:ext cx="5620500" cy="3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SzPct val="100000"/>
              <a:buChar char="➔"/>
            </a:pPr>
            <a:r>
              <a:rPr lang="en" sz="1800"/>
              <a:t>CPU wants to read from memory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SzPct val="100000"/>
              <a:buChar char="➔"/>
            </a:pPr>
            <a:r>
              <a:rPr lang="en" sz="1800"/>
              <a:t>CPU sends address to Cache Controller</a:t>
            </a:r>
          </a:p>
          <a:p>
            <a:pPr indent="-342900" lvl="1" marL="914400" rtl="0">
              <a:lnSpc>
                <a:spcPct val="150000"/>
              </a:lnSpc>
              <a:spcBef>
                <a:spcPts val="0"/>
              </a:spcBef>
              <a:buSzPct val="100000"/>
              <a:buChar char="◆"/>
            </a:pPr>
            <a:r>
              <a:rPr lang="en" sz="1800"/>
              <a:t>Lowest </a:t>
            </a:r>
            <a:r>
              <a:rPr i="1" lang="en" sz="1800"/>
              <a:t>k</a:t>
            </a:r>
            <a:r>
              <a:rPr lang="en" sz="1800"/>
              <a:t> bits of </a:t>
            </a:r>
            <a:r>
              <a:rPr i="1" lang="en" sz="1800"/>
              <a:t>m </a:t>
            </a:r>
            <a:r>
              <a:rPr lang="en" sz="1800"/>
              <a:t>bit address are index of block in cache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SzPct val="100000"/>
              <a:buChar char="➔"/>
            </a:pPr>
            <a:r>
              <a:rPr lang="en" sz="1800"/>
              <a:t>Test if cache hit</a:t>
            </a:r>
          </a:p>
          <a:p>
            <a:pPr indent="-342900" lvl="1" marL="914400" rtl="0">
              <a:lnSpc>
                <a:spcPct val="150000"/>
              </a:lnSpc>
              <a:spcBef>
                <a:spcPts val="0"/>
              </a:spcBef>
              <a:buSzPct val="100000"/>
              <a:buChar char="◆"/>
            </a:pPr>
            <a:r>
              <a:rPr lang="en" sz="1800"/>
              <a:t>Is block valid?</a:t>
            </a:r>
          </a:p>
          <a:p>
            <a:pPr indent="-342900" lvl="1" marL="914400" rtl="0">
              <a:lnSpc>
                <a:spcPct val="150000"/>
              </a:lnSpc>
              <a:spcBef>
                <a:spcPts val="0"/>
              </a:spcBef>
              <a:buSzPct val="100000"/>
              <a:buChar char="◆"/>
            </a:pPr>
            <a:r>
              <a:rPr lang="en" sz="1800"/>
              <a:t>Tag of block is </a:t>
            </a:r>
            <a:r>
              <a:rPr i="1" lang="en" sz="1800"/>
              <a:t>m </a:t>
            </a:r>
            <a:r>
              <a:rPr lang="en" sz="1800"/>
              <a:t>- </a:t>
            </a:r>
            <a:r>
              <a:rPr i="1" lang="en" sz="1800"/>
              <a:t>k</a:t>
            </a:r>
            <a:r>
              <a:rPr lang="en" sz="1800"/>
              <a:t> bits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SzPct val="100000"/>
              <a:buChar char="➔"/>
            </a:pPr>
            <a:r>
              <a:rPr lang="en" sz="1800"/>
              <a:t>If hit, you have your data faster than MM access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/>
        </p:nvSpPr>
        <p:spPr>
          <a:xfrm>
            <a:off x="413150" y="381975"/>
            <a:ext cx="6696300" cy="982200"/>
          </a:xfrm>
          <a:prstGeom prst="snip1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" name="Shape 80"/>
          <p:cNvSpPr txBox="1"/>
          <p:nvPr>
            <p:ph type="title"/>
          </p:nvPr>
        </p:nvSpPr>
        <p:spPr>
          <a:xfrm>
            <a:off x="1191625" y="435525"/>
            <a:ext cx="6003300" cy="875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u="sng"/>
              <a:t>Cache Miss</a:t>
            </a:r>
          </a:p>
        </p:txBody>
      </p:sp>
      <p:sp>
        <p:nvSpPr>
          <p:cNvPr id="81" name="Shape 81"/>
          <p:cNvSpPr/>
          <p:nvPr/>
        </p:nvSpPr>
        <p:spPr>
          <a:xfrm>
            <a:off x="383725" y="1543500"/>
            <a:ext cx="4573500" cy="34923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 txBox="1"/>
          <p:nvPr/>
        </p:nvSpPr>
        <p:spPr>
          <a:xfrm>
            <a:off x="475525" y="1543500"/>
            <a:ext cx="4573500" cy="3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➔"/>
            </a:pPr>
            <a:r>
              <a:rPr lang="en" sz="1800"/>
              <a:t>Fails cache hit test</a:t>
            </a: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◆"/>
            </a:pPr>
            <a:r>
              <a:rPr lang="en" sz="1800"/>
              <a:t>Adds a time penalty</a:t>
            </a: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◆"/>
            </a:pPr>
            <a:r>
              <a:rPr lang="en" sz="1800"/>
              <a:t>Pipeline can stall</a:t>
            </a: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➔"/>
            </a:pPr>
            <a:r>
              <a:rPr lang="en" sz="1800"/>
              <a:t>Find data in the memory</a:t>
            </a: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➔"/>
            </a:pPr>
            <a:r>
              <a:rPr lang="en" sz="1800"/>
              <a:t>(Sometimes) write the missing data into the cache</a:t>
            </a: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➔"/>
            </a:pPr>
            <a:r>
              <a:rPr lang="en" sz="1800"/>
              <a:t>Deliver data to user</a:t>
            </a:r>
          </a:p>
        </p:txBody>
      </p:sp>
      <p:pic>
        <p:nvPicPr>
          <p:cNvPr id="83" name="Shape 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7125" y="1543499"/>
            <a:ext cx="3147775" cy="279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/>
        </p:nvSpPr>
        <p:spPr>
          <a:xfrm>
            <a:off x="413150" y="381975"/>
            <a:ext cx="6696300" cy="982200"/>
          </a:xfrm>
          <a:prstGeom prst="snip1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" name="Shape 89"/>
          <p:cNvSpPr txBox="1"/>
          <p:nvPr>
            <p:ph type="title"/>
          </p:nvPr>
        </p:nvSpPr>
        <p:spPr>
          <a:xfrm>
            <a:off x="1191625" y="435525"/>
            <a:ext cx="6003300" cy="875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u="sng"/>
              <a:t>Cache Miss</a:t>
            </a:r>
          </a:p>
        </p:txBody>
      </p:sp>
      <p:sp>
        <p:nvSpPr>
          <p:cNvPr id="90" name="Shape 90"/>
          <p:cNvSpPr/>
          <p:nvPr/>
        </p:nvSpPr>
        <p:spPr>
          <a:xfrm>
            <a:off x="383725" y="1543500"/>
            <a:ext cx="4573500" cy="34923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" name="Shape 91"/>
          <p:cNvSpPr txBox="1"/>
          <p:nvPr/>
        </p:nvSpPr>
        <p:spPr>
          <a:xfrm>
            <a:off x="475525" y="1543500"/>
            <a:ext cx="4573500" cy="3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➔"/>
            </a:pPr>
            <a:r>
              <a:rPr lang="en" sz="1800"/>
              <a:t>Accessing main memory takes long time</a:t>
            </a: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➔"/>
            </a:pPr>
            <a:r>
              <a:rPr lang="en" sz="1800"/>
              <a:t>Goal is shortest time to access data</a:t>
            </a: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➔"/>
            </a:pPr>
            <a:r>
              <a:rPr lang="en" sz="1800"/>
              <a:t>To avoid accessing main memory and cache miss penalty</a:t>
            </a: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◆"/>
            </a:pPr>
            <a:r>
              <a:rPr lang="en" sz="1800"/>
              <a:t>Larger cache</a:t>
            </a: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◆"/>
            </a:pPr>
            <a:r>
              <a:rPr lang="en" sz="1800"/>
              <a:t>Better updated cache</a:t>
            </a:r>
          </a:p>
        </p:txBody>
      </p:sp>
      <p:pic>
        <p:nvPicPr>
          <p:cNvPr id="92" name="Shape 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7125" y="1543499"/>
            <a:ext cx="3147775" cy="279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/>
        </p:nvSpPr>
        <p:spPr>
          <a:xfrm>
            <a:off x="413150" y="381975"/>
            <a:ext cx="6696300" cy="982200"/>
          </a:xfrm>
          <a:prstGeom prst="snip1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 txBox="1"/>
          <p:nvPr>
            <p:ph type="title"/>
          </p:nvPr>
        </p:nvSpPr>
        <p:spPr>
          <a:xfrm>
            <a:off x="1191625" y="435525"/>
            <a:ext cx="6003300" cy="875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u="sng"/>
              <a:t>Writing to Cache</a:t>
            </a:r>
          </a:p>
        </p:txBody>
      </p:sp>
      <p:sp>
        <p:nvSpPr>
          <p:cNvPr id="99" name="Shape 99"/>
          <p:cNvSpPr/>
          <p:nvPr/>
        </p:nvSpPr>
        <p:spPr>
          <a:xfrm>
            <a:off x="383725" y="1543500"/>
            <a:ext cx="5301300" cy="34923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 txBox="1"/>
          <p:nvPr/>
        </p:nvSpPr>
        <p:spPr>
          <a:xfrm>
            <a:off x="475525" y="1543500"/>
            <a:ext cx="5209500" cy="3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➔"/>
            </a:pPr>
            <a:r>
              <a:rPr lang="en" sz="1800"/>
              <a:t>Stores data in a faster storage unit, can dramatically speed up processing time</a:t>
            </a: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➔"/>
            </a:pPr>
            <a:r>
              <a:rPr lang="en" sz="1800"/>
              <a:t>How do we manage data stored in cache</a:t>
            </a: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◆"/>
            </a:pPr>
            <a:r>
              <a:rPr lang="en" sz="1800"/>
              <a:t>Keep it updated?</a:t>
            </a: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◆"/>
            </a:pPr>
            <a:r>
              <a:rPr lang="en" sz="1800"/>
              <a:t>Keep it relevant?</a:t>
            </a: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➔"/>
            </a:pPr>
            <a:r>
              <a:rPr lang="en" sz="1800"/>
              <a:t>Four ways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/>
        </p:nvSpPr>
        <p:spPr>
          <a:xfrm>
            <a:off x="413150" y="381975"/>
            <a:ext cx="6696300" cy="982200"/>
          </a:xfrm>
          <a:prstGeom prst="snip1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 txBox="1"/>
          <p:nvPr>
            <p:ph type="title"/>
          </p:nvPr>
        </p:nvSpPr>
        <p:spPr>
          <a:xfrm>
            <a:off x="1191625" y="435525"/>
            <a:ext cx="6003300" cy="875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u="sng"/>
              <a:t>Writing to Cache</a:t>
            </a:r>
          </a:p>
        </p:txBody>
      </p:sp>
      <p:sp>
        <p:nvSpPr>
          <p:cNvPr id="107" name="Shape 107"/>
          <p:cNvSpPr/>
          <p:nvPr/>
        </p:nvSpPr>
        <p:spPr>
          <a:xfrm>
            <a:off x="383725" y="1543500"/>
            <a:ext cx="5301300" cy="34923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" name="Shape 108"/>
          <p:cNvSpPr txBox="1"/>
          <p:nvPr/>
        </p:nvSpPr>
        <p:spPr>
          <a:xfrm>
            <a:off x="475525" y="1543500"/>
            <a:ext cx="5209500" cy="3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➔"/>
            </a:pPr>
            <a:r>
              <a:rPr lang="en" sz="1800"/>
              <a:t>Write through</a:t>
            </a: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◆"/>
            </a:pPr>
            <a:r>
              <a:rPr lang="en" sz="1800"/>
              <a:t>Updates cache and MM all the time</a:t>
            </a: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◆"/>
            </a:pPr>
            <a:r>
              <a:rPr lang="en" sz="1800"/>
              <a:t>Lots of memory updates</a:t>
            </a: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➔"/>
            </a:pPr>
            <a:r>
              <a:rPr lang="en" sz="1800"/>
              <a:t>Write back</a:t>
            </a: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◆"/>
            </a:pPr>
            <a:r>
              <a:rPr lang="en" sz="1800"/>
              <a:t>Memory updated only when block needs to be replaced</a:t>
            </a: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◆"/>
            </a:pPr>
            <a:r>
              <a:rPr lang="en" sz="1800"/>
              <a:t>Modified data in cache is marked as dirty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/>
        </p:nvSpPr>
        <p:spPr>
          <a:xfrm>
            <a:off x="413150" y="381975"/>
            <a:ext cx="6696300" cy="982200"/>
          </a:xfrm>
          <a:prstGeom prst="snip1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4" name="Shape 114"/>
          <p:cNvSpPr txBox="1"/>
          <p:nvPr>
            <p:ph type="title"/>
          </p:nvPr>
        </p:nvSpPr>
        <p:spPr>
          <a:xfrm>
            <a:off x="1191625" y="435525"/>
            <a:ext cx="6003300" cy="875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u="sng"/>
              <a:t>Write Miss</a:t>
            </a:r>
          </a:p>
        </p:txBody>
      </p:sp>
      <p:sp>
        <p:nvSpPr>
          <p:cNvPr id="115" name="Shape 115"/>
          <p:cNvSpPr/>
          <p:nvPr/>
        </p:nvSpPr>
        <p:spPr>
          <a:xfrm>
            <a:off x="383725" y="1543500"/>
            <a:ext cx="4148400" cy="34923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6" name="Shape 116"/>
          <p:cNvSpPr txBox="1"/>
          <p:nvPr/>
        </p:nvSpPr>
        <p:spPr>
          <a:xfrm>
            <a:off x="475525" y="1543500"/>
            <a:ext cx="3897600" cy="3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➔"/>
            </a:pPr>
            <a:r>
              <a:rPr lang="en" sz="1800"/>
              <a:t>What if we want to update the data at index 3 in MM?</a:t>
            </a: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➔"/>
            </a:pPr>
            <a:r>
              <a:rPr lang="en" sz="1800"/>
              <a:t>What happens if we try to write to cache?</a:t>
            </a: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➔"/>
            </a:pPr>
            <a:r>
              <a:rPr lang="en" sz="1800"/>
              <a:t>Write miss</a:t>
            </a: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◆"/>
            </a:pPr>
            <a:r>
              <a:rPr lang="en" sz="1800"/>
              <a:t>Time penalty</a:t>
            </a:r>
          </a:p>
        </p:txBody>
      </p:sp>
      <p:pic>
        <p:nvPicPr>
          <p:cNvPr id="117" name="Shape 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8125" y="1738176"/>
            <a:ext cx="3803374" cy="1667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/>
        </p:nvSpPr>
        <p:spPr>
          <a:xfrm>
            <a:off x="413150" y="381975"/>
            <a:ext cx="6696300" cy="982200"/>
          </a:xfrm>
          <a:prstGeom prst="snip1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3" name="Shape 123"/>
          <p:cNvSpPr txBox="1"/>
          <p:nvPr>
            <p:ph type="title"/>
          </p:nvPr>
        </p:nvSpPr>
        <p:spPr>
          <a:xfrm>
            <a:off x="1191625" y="435525"/>
            <a:ext cx="6003300" cy="875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u="sng"/>
              <a:t>Allocate?</a:t>
            </a:r>
          </a:p>
        </p:txBody>
      </p:sp>
      <p:sp>
        <p:nvSpPr>
          <p:cNvPr id="124" name="Shape 124"/>
          <p:cNvSpPr/>
          <p:nvPr/>
        </p:nvSpPr>
        <p:spPr>
          <a:xfrm>
            <a:off x="383725" y="1543500"/>
            <a:ext cx="4148400" cy="34923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5" name="Shape 125"/>
          <p:cNvSpPr txBox="1"/>
          <p:nvPr/>
        </p:nvSpPr>
        <p:spPr>
          <a:xfrm>
            <a:off x="475525" y="1543500"/>
            <a:ext cx="4056600" cy="3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➔"/>
            </a:pPr>
            <a:r>
              <a:rPr lang="en" sz="1800"/>
              <a:t>Allocate on Write</a:t>
            </a: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◆"/>
            </a:pPr>
            <a:r>
              <a:rPr lang="en" sz="1800"/>
              <a:t>Load new data into cache</a:t>
            </a: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◆"/>
            </a:pPr>
            <a:r>
              <a:rPr lang="en" sz="1800"/>
              <a:t>Efficient for frequent access</a:t>
            </a: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➔"/>
            </a:pPr>
            <a:r>
              <a:rPr lang="en" sz="1800"/>
              <a:t>Write Around</a:t>
            </a: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◆"/>
            </a:pPr>
            <a:r>
              <a:rPr lang="en" sz="1800"/>
              <a:t>Write directly to MM</a:t>
            </a: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◆"/>
            </a:pPr>
            <a:r>
              <a:rPr lang="en" sz="1800"/>
              <a:t>Efficient for infrequent access</a:t>
            </a:r>
          </a:p>
        </p:txBody>
      </p:sp>
      <p:pic>
        <p:nvPicPr>
          <p:cNvPr id="126" name="Shape 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5926" y="1543501"/>
            <a:ext cx="4408975" cy="178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