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4" r:id="rId6"/>
    <p:sldId id="266" r:id="rId7"/>
    <p:sldId id="270" r:id="rId8"/>
    <p:sldId id="265" r:id="rId9"/>
    <p:sldId id="257" r:id="rId10"/>
    <p:sldId id="274" r:id="rId11"/>
    <p:sldId id="259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6EC"/>
    <a:srgbClr val="E9E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704850" y="345440"/>
          <a:ext cx="42475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65"/>
                <a:gridCol w="1127125"/>
                <a:gridCol w="1152525"/>
              </a:tblGrid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真实值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预测值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704850" y="2219325"/>
          <a:ext cx="42475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65"/>
                <a:gridCol w="1127125"/>
                <a:gridCol w="1152525"/>
              </a:tblGrid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真实值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预测值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/>
        </p:nvGraphicFramePr>
        <p:xfrm>
          <a:off x="704850" y="4093210"/>
          <a:ext cx="42475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65"/>
                <a:gridCol w="1127125"/>
                <a:gridCol w="1152525"/>
              </a:tblGrid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真实值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预测值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/>
        </p:nvGraphicFramePr>
        <p:xfrm>
          <a:off x="5356225" y="347345"/>
          <a:ext cx="42475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65"/>
                <a:gridCol w="1127125"/>
                <a:gridCol w="1152525"/>
              </a:tblGrid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真实值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预测值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/>
        </p:nvGraphicFramePr>
        <p:xfrm>
          <a:off x="5356225" y="2219325"/>
          <a:ext cx="42475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65"/>
                <a:gridCol w="1127125"/>
                <a:gridCol w="1152525"/>
              </a:tblGrid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真实值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预测值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/>
          <p:nvPr/>
        </p:nvGraphicFramePr>
        <p:xfrm>
          <a:off x="5356225" y="4091305"/>
          <a:ext cx="42475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65"/>
                <a:gridCol w="1127125"/>
                <a:gridCol w="1152525"/>
              </a:tblGrid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真实值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预测值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好瓜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坏瓜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箭头连接符 1"/>
          <p:cNvCxnSpPr/>
          <p:nvPr/>
        </p:nvCxnSpPr>
        <p:spPr>
          <a:xfrm>
            <a:off x="3449320" y="4216400"/>
            <a:ext cx="4079875" cy="1841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H="1" flipV="1">
            <a:off x="3415665" y="1059815"/>
            <a:ext cx="27305" cy="315658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094990" y="618490"/>
            <a:ext cx="850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TPR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7660640" y="4041140"/>
            <a:ext cx="752475" cy="455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/>
              <a:t>FPR</a:t>
            </a:r>
            <a:endParaRPr lang="en-US" altLang="zh-CN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2834640" y="2957830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2828925" y="264477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0.6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830195" y="233870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0.7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831465" y="199072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0.8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825750" y="1677670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0.9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827020" y="1392555"/>
            <a:ext cx="541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1.0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088130" y="4280535"/>
            <a:ext cx="508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0.3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000625" y="4278630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0.6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5909945" y="4286885"/>
            <a:ext cx="516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0.9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32100" y="4041140"/>
            <a:ext cx="56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(0,0)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6346825" y="4133850"/>
            <a:ext cx="151765" cy="1593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346825" y="1518285"/>
            <a:ext cx="151765" cy="1593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66770" y="4119245"/>
            <a:ext cx="151765" cy="1593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9" name="曲线连接符 48"/>
          <p:cNvCxnSpPr/>
          <p:nvPr/>
        </p:nvCxnSpPr>
        <p:spPr>
          <a:xfrm rot="16200000">
            <a:off x="3660140" y="1403985"/>
            <a:ext cx="2529840" cy="2926080"/>
          </a:xfrm>
          <a:prstGeom prst="curvedConnector2">
            <a:avLst/>
          </a:prstGeom>
          <a:ln w="28575" cmpd="sng">
            <a:solidFill>
              <a:schemeClr val="accent3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11" idx="7"/>
          </p:cNvCxnSpPr>
          <p:nvPr/>
        </p:nvCxnSpPr>
        <p:spPr>
          <a:xfrm flipH="1">
            <a:off x="3496310" y="1597025"/>
            <a:ext cx="2980055" cy="2545715"/>
          </a:xfrm>
          <a:prstGeom prst="lin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3448050" y="1581150"/>
            <a:ext cx="2971800" cy="190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438900" y="1644650"/>
            <a:ext cx="0" cy="258445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3449320" y="4308475"/>
            <a:ext cx="571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TP=0</a:t>
            </a:r>
            <a:endParaRPr lang="en-US" altLang="zh-CN" sz="1400"/>
          </a:p>
          <a:p>
            <a:r>
              <a:rPr lang="en-US" altLang="zh-CN" sz="1400"/>
              <a:t>FP=0</a:t>
            </a:r>
            <a:endParaRPr lang="en-US" altLang="zh-CN" sz="1400"/>
          </a:p>
        </p:txBody>
      </p:sp>
      <p:sp>
        <p:nvSpPr>
          <p:cNvPr id="54" name="文本框 53"/>
          <p:cNvSpPr txBox="1"/>
          <p:nvPr/>
        </p:nvSpPr>
        <p:spPr>
          <a:xfrm>
            <a:off x="6388100" y="4364355"/>
            <a:ext cx="571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TP=0</a:t>
            </a:r>
            <a:endParaRPr lang="en-US" altLang="zh-CN" sz="1400"/>
          </a:p>
          <a:p>
            <a:r>
              <a:rPr lang="en-US" altLang="zh-CN" sz="1400"/>
              <a:t>TN=0</a:t>
            </a:r>
            <a:endParaRPr lang="en-US" altLang="zh-CN" sz="1400"/>
          </a:p>
        </p:txBody>
      </p:sp>
      <p:sp>
        <p:nvSpPr>
          <p:cNvPr id="55" name="椭圆 54"/>
          <p:cNvSpPr/>
          <p:nvPr/>
        </p:nvSpPr>
        <p:spPr>
          <a:xfrm>
            <a:off x="3344545" y="1494790"/>
            <a:ext cx="151765" cy="15938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6438900" y="853440"/>
            <a:ext cx="571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FN=0</a:t>
            </a:r>
            <a:endParaRPr lang="en-US" altLang="zh-CN" sz="1400"/>
          </a:p>
          <a:p>
            <a:r>
              <a:rPr lang="en-US" altLang="zh-CN" sz="1400"/>
              <a:t>TN=0</a:t>
            </a:r>
            <a:endParaRPr lang="en-US" altLang="zh-CN" sz="1400"/>
          </a:p>
        </p:txBody>
      </p:sp>
      <p:sp>
        <p:nvSpPr>
          <p:cNvPr id="57" name="文本框 56"/>
          <p:cNvSpPr txBox="1"/>
          <p:nvPr/>
        </p:nvSpPr>
        <p:spPr>
          <a:xfrm>
            <a:off x="3505835" y="1045210"/>
            <a:ext cx="571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FN=0</a:t>
            </a:r>
            <a:endParaRPr lang="en-US" altLang="zh-CN" sz="1400"/>
          </a:p>
          <a:p>
            <a:r>
              <a:rPr lang="en-US" altLang="zh-CN" sz="1400"/>
              <a:t>FP=0</a:t>
            </a:r>
            <a:endParaRPr lang="en-US" altLang="zh-CN" sz="1400"/>
          </a:p>
        </p:txBody>
      </p:sp>
      <p:sp>
        <p:nvSpPr>
          <p:cNvPr id="58" name="文本框 57"/>
          <p:cNvSpPr txBox="1"/>
          <p:nvPr/>
        </p:nvSpPr>
        <p:spPr>
          <a:xfrm>
            <a:off x="6574790" y="3774440"/>
            <a:ext cx="56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(1,0)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2698750" y="1078865"/>
            <a:ext cx="56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(0,1)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6604635" y="1392555"/>
            <a:ext cx="56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(1,1)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/>
        </p:nvGraphicFramePr>
        <p:xfrm>
          <a:off x="2940050" y="2434590"/>
          <a:ext cx="424751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865"/>
                <a:gridCol w="1127125"/>
                <a:gridCol w="1152525"/>
              </a:tblGrid>
              <a:tr h="381000">
                <a:tc rowSpan="2"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真实值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预测值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 h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 vMerge="1"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患病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不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患病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患病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不</a:t>
                      </a: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患病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2076450" y="723900"/>
          <a:ext cx="853059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样本序号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真实标签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模型输出概率</a:t>
                      </a:r>
                      <a:endParaRPr lang="zh-CN" altLang="en-US" sz="1600"/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样本序号</a:t>
                      </a:r>
                      <a:endParaRPr lang="zh-CN" altLang="en-US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真实标签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模型输出概率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0.7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0.53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0.52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18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0.51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0.505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2076450" y="723900"/>
          <a:ext cx="853059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样本序号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真实标签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模型输出概率</a:t>
                      </a:r>
                      <a:endParaRPr lang="zh-CN" altLang="en-US" sz="1600"/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样本序号</a:t>
                      </a:r>
                      <a:endParaRPr lang="zh-CN" altLang="en-US" sz="1600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真实标签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模型输出概率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0.7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13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0.53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17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0.52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18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0.51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0.505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endParaRPr lang="en-US" altLang="zh-CN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3810000" y="723900"/>
          <a:ext cx="853059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765"/>
                <a:gridCol w="1421765"/>
                <a:gridCol w="14217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样本序号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真实标签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模型输出概率</a:t>
                      </a:r>
                      <a:endParaRPr lang="zh-CN" altLang="en-US" sz="1600"/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0.7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0.51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0.505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3440430" y="723900"/>
          <a:ext cx="618998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2375"/>
                <a:gridCol w="1312545"/>
                <a:gridCol w="1504315"/>
                <a:gridCol w="1134745"/>
                <a:gridCol w="1016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样本序号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真实标签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模型输出概率</a:t>
                      </a:r>
                      <a:endParaRPr lang="zh-CN" altLang="en-US" sz="1600"/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rank</a:t>
                      </a:r>
                      <a:endParaRPr lang="en-US" altLang="zh-CN" sz="1600"/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600"/>
                        <a:t>rank_c</a:t>
                      </a:r>
                      <a:endParaRPr lang="en-US" altLang="zh-CN" sz="1600"/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0.7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rgbClr val="E9EC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rgbClr val="CFD6EC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rgbClr val="E9ECF6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rgbClr val="92D05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</a:t>
                      </a:r>
                      <a:endParaRPr lang="en-US" altLang="zh-CN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0.51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</a:t>
                      </a:r>
                      <a:endParaRPr lang="en-US" altLang="zh-CN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0.505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/>
        </p:nvGraphicFramePr>
        <p:xfrm>
          <a:off x="2076450" y="723900"/>
          <a:ext cx="382274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030"/>
                <a:gridCol w="921992"/>
                <a:gridCol w="195072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正样本取值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负样本取值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正样本排在负样本前面的概率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0.505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6553200" y="774700"/>
          <a:ext cx="3822742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030"/>
                <a:gridCol w="921992"/>
                <a:gridCol w="195072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正样本取值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负样本取值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正样本排在负样本前面的概率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0.505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0.39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0.33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椭圆 21"/>
          <p:cNvSpPr/>
          <p:nvPr/>
        </p:nvSpPr>
        <p:spPr>
          <a:xfrm>
            <a:off x="1279525" y="2002155"/>
            <a:ext cx="75565" cy="755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3168650" y="525780"/>
            <a:ext cx="5358130" cy="3989705"/>
            <a:chOff x="4990" y="828"/>
            <a:chExt cx="8438" cy="6283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5972" y="6420"/>
              <a:ext cx="6425" cy="29"/>
            </a:xfrm>
            <a:prstGeom prst="straightConnector1">
              <a:avLst/>
            </a:prstGeom>
            <a:ln w="31750" cap="rnd">
              <a:solidFill>
                <a:schemeClr val="accent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/>
          </p:nvCxnSpPr>
          <p:spPr>
            <a:xfrm flipH="1" flipV="1">
              <a:off x="5919" y="1449"/>
              <a:ext cx="43" cy="4971"/>
            </a:xfrm>
            <a:prstGeom prst="straightConnector1">
              <a:avLst/>
            </a:prstGeom>
            <a:ln w="31750" cap="rnd">
              <a:solidFill>
                <a:schemeClr val="accent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5214" y="828"/>
              <a:ext cx="44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P</a:t>
              </a:r>
              <a:endParaRPr lang="en-US" altLang="zh-CN" sz="2400" b="1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604" y="6144"/>
              <a:ext cx="825" cy="71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2400" b="1"/>
                <a:t>R</a:t>
              </a:r>
              <a:endParaRPr lang="en-US" altLang="zh-CN" sz="2400" b="1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215" y="6208"/>
              <a:ext cx="6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04" y="4438"/>
              <a:ext cx="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0.5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95" y="3945"/>
              <a:ext cx="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0.6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997" y="3463"/>
              <a:ext cx="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0.7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99" y="2915"/>
              <a:ext cx="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0.8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990" y="2422"/>
              <a:ext cx="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0.9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92" y="1973"/>
              <a:ext cx="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1.0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978" y="6521"/>
              <a:ext cx="8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0.3</a:t>
              </a:r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415" y="6518"/>
              <a:ext cx="8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0.6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847" y="6531"/>
              <a:ext cx="8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0.9</a:t>
              </a:r>
              <a:endParaRPr lang="en-US" altLang="zh-CN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482" y="4074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870" y="2203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0482" y="3434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709" y="2216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165" y="2203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4"/>
            </p:cNvCxnSpPr>
            <p:nvPr/>
          </p:nvCxnSpPr>
          <p:spPr>
            <a:xfrm>
              <a:off x="7225" y="2322"/>
              <a:ext cx="7" cy="4079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810" y="2356"/>
              <a:ext cx="7" cy="4079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5965" y="4178"/>
              <a:ext cx="4596" cy="15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978" y="2248"/>
              <a:ext cx="2787" cy="0"/>
            </a:xfrm>
            <a:prstGeom prst="line">
              <a:avLst/>
            </a:prstGeom>
            <a:ln w="44450" cmpd="sng">
              <a:solidFill>
                <a:schemeClr val="accent6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6015" y="3444"/>
              <a:ext cx="4493" cy="15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10526" y="3557"/>
              <a:ext cx="23" cy="2925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7" name="椭圆 36"/>
            <p:cNvSpPr/>
            <p:nvPr/>
          </p:nvSpPr>
          <p:spPr>
            <a:xfrm>
              <a:off x="10508" y="6363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8754" y="4134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8810" y="2348"/>
              <a:ext cx="4" cy="176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8793" y="3558"/>
              <a:ext cx="1711" cy="5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0539" y="3604"/>
              <a:ext cx="16" cy="2832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椭圆 21"/>
          <p:cNvSpPr/>
          <p:nvPr/>
        </p:nvSpPr>
        <p:spPr>
          <a:xfrm>
            <a:off x="1279525" y="2002155"/>
            <a:ext cx="75565" cy="7556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3168650" y="525780"/>
            <a:ext cx="5358765" cy="3989705"/>
            <a:chOff x="4990" y="828"/>
            <a:chExt cx="8439" cy="6283"/>
          </a:xfrm>
        </p:grpSpPr>
        <p:cxnSp>
          <p:nvCxnSpPr>
            <p:cNvPr id="2" name="直接箭头连接符 1"/>
            <p:cNvCxnSpPr/>
            <p:nvPr/>
          </p:nvCxnSpPr>
          <p:spPr>
            <a:xfrm>
              <a:off x="5972" y="6420"/>
              <a:ext cx="6425" cy="29"/>
            </a:xfrm>
            <a:prstGeom prst="straightConnector1">
              <a:avLst/>
            </a:prstGeom>
            <a:ln w="31750" cap="rnd">
              <a:solidFill>
                <a:schemeClr val="accent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/>
          </p:nvCxnSpPr>
          <p:spPr>
            <a:xfrm flipH="1" flipV="1">
              <a:off x="5919" y="1449"/>
              <a:ext cx="43" cy="4971"/>
            </a:xfrm>
            <a:prstGeom prst="straightConnector1">
              <a:avLst/>
            </a:prstGeom>
            <a:ln w="31750" cap="rnd">
              <a:solidFill>
                <a:schemeClr val="accent1"/>
              </a:solidFill>
              <a:round/>
              <a:tailEnd type="arrow" w="med" len="med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5214" y="828"/>
              <a:ext cx="44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P</a:t>
              </a:r>
              <a:endParaRPr lang="en-US" altLang="zh-CN" sz="2400" b="1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604" y="6144"/>
              <a:ext cx="825" cy="71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2400" b="1"/>
                <a:t>R</a:t>
              </a:r>
              <a:endParaRPr lang="en-US" altLang="zh-CN" sz="2400" b="1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215" y="6208"/>
              <a:ext cx="6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004" y="4438"/>
              <a:ext cx="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0.5</a:t>
              </a:r>
              <a:endParaRPr lang="en-US" altLang="zh-CN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995" y="3945"/>
              <a:ext cx="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0.6</a:t>
              </a:r>
              <a:endParaRPr lang="en-US" altLang="zh-CN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997" y="3463"/>
              <a:ext cx="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0.7</a:t>
              </a:r>
              <a:endParaRPr lang="en-US" altLang="zh-CN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99" y="2915"/>
              <a:ext cx="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0.8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4990" y="2422"/>
              <a:ext cx="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0.9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992" y="1973"/>
              <a:ext cx="8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1.0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978" y="6521"/>
              <a:ext cx="80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0.3</a:t>
              </a:r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415" y="6518"/>
              <a:ext cx="8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0.6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9847" y="6531"/>
              <a:ext cx="81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0.9</a:t>
              </a:r>
              <a:endParaRPr lang="en-US" altLang="zh-CN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482" y="4074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5870" y="2203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0482" y="3434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8709" y="2216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165" y="2203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>
              <a:stCxn id="28" idx="4"/>
            </p:cNvCxnSpPr>
            <p:nvPr/>
          </p:nvCxnSpPr>
          <p:spPr>
            <a:xfrm>
              <a:off x="7225" y="2322"/>
              <a:ext cx="7" cy="4079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810" y="2356"/>
              <a:ext cx="7" cy="4079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5965" y="4178"/>
              <a:ext cx="4596" cy="15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/>
            <p:nvPr/>
          </p:nvCxnSpPr>
          <p:spPr>
            <a:xfrm>
              <a:off x="5978" y="2248"/>
              <a:ext cx="2787" cy="0"/>
            </a:xfrm>
            <a:prstGeom prst="line">
              <a:avLst/>
            </a:prstGeom>
            <a:ln w="44450" cmpd="sng">
              <a:solidFill>
                <a:schemeClr val="accent6"/>
              </a:solidFill>
              <a:prstDash val="soli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flipV="1">
              <a:off x="6015" y="3444"/>
              <a:ext cx="4493" cy="15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10526" y="3557"/>
              <a:ext cx="23" cy="2925"/>
            </a:xfrm>
            <a:prstGeom prst="line">
              <a:avLst/>
            </a:prstGeom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8754" y="4134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8810" y="2348"/>
              <a:ext cx="4" cy="1764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8793" y="3558"/>
              <a:ext cx="1711" cy="5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10550" y="3594"/>
              <a:ext cx="5" cy="51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NmMGY2MDM4ZWQ0YzE2MWU5Y2FkZjZiYjJmODk0YWU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WPS 演示</Application>
  <PresentationFormat>宽屏</PresentationFormat>
  <Paragraphs>830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</dc:creator>
  <cp:lastModifiedBy>田浩</cp:lastModifiedBy>
  <cp:revision>13</cp:revision>
  <dcterms:created xsi:type="dcterms:W3CDTF">2023-08-09T12:44:00Z</dcterms:created>
  <dcterms:modified xsi:type="dcterms:W3CDTF">2024-11-20T15:57:16Z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2052-12.1.0.18912</vt:lpwstr>
  </property>
</Properties>
</file>