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3" r:id="rId12"/>
    <p:sldId id="267" r:id="rId13"/>
    <p:sldId id="268" r:id="rId14"/>
    <p:sldId id="269" r:id="rId15"/>
    <p:sldId id="275" r:id="rId16"/>
    <p:sldId id="276" r:id="rId17"/>
    <p:sldId id="277" r:id="rId18"/>
    <p:sldId id="278" r:id="rId19"/>
    <p:sldId id="279" r:id="rId20"/>
    <p:sldId id="280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ADED1-974F-4A4E-81F0-6B68EF145F84}" type="datetimeFigureOut">
              <a:rPr lang="zh-CN" altLang="en-US" smtClean="0"/>
              <a:t>2019/4/18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449EA-2BE0-4F71-A3EB-3999EACF3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96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DC15-342A-46CF-8316-9D34BC3A35A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263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449EA-2BE0-4F71-A3EB-3999EACF38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235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449EA-2BE0-4F71-A3EB-3999EACF388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75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DFB58-2F0C-4D20-A162-9C415891A57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C1E5-D46F-4DCB-A752-85810AE01EC5}" type="datetimeFigureOut">
              <a:rPr lang="zh-CN" altLang="en-US" smtClean="0"/>
              <a:t>2019/4/18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7BED-9694-4398-A235-010F8B3E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13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C1E5-D46F-4DCB-A752-85810AE01EC5}" type="datetimeFigureOut">
              <a:rPr lang="zh-CN" altLang="en-US" smtClean="0"/>
              <a:t>2019/4/18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7BED-9694-4398-A235-010F8B3E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21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C1E5-D46F-4DCB-A752-85810AE01EC5}" type="datetimeFigureOut">
              <a:rPr lang="zh-CN" altLang="en-US" smtClean="0"/>
              <a:t>2019/4/18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7BED-9694-4398-A235-010F8B3E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69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C1E5-D46F-4DCB-A752-85810AE01EC5}" type="datetimeFigureOut">
              <a:rPr lang="zh-CN" altLang="en-US" smtClean="0"/>
              <a:t>2019/4/18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7BED-9694-4398-A235-010F8B3E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86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C1E5-D46F-4DCB-A752-85810AE01EC5}" type="datetimeFigureOut">
              <a:rPr lang="zh-CN" altLang="en-US" smtClean="0"/>
              <a:t>2019/4/18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7BED-9694-4398-A235-010F8B3E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68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C1E5-D46F-4DCB-A752-85810AE01EC5}" type="datetimeFigureOut">
              <a:rPr lang="zh-CN" altLang="en-US" smtClean="0"/>
              <a:t>2019/4/18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7BED-9694-4398-A235-010F8B3E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64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C1E5-D46F-4DCB-A752-85810AE01EC5}" type="datetimeFigureOut">
              <a:rPr lang="zh-CN" altLang="en-US" smtClean="0"/>
              <a:t>2019/4/18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7BED-9694-4398-A235-010F8B3E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30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C1E5-D46F-4DCB-A752-85810AE01EC5}" type="datetimeFigureOut">
              <a:rPr lang="zh-CN" altLang="en-US" smtClean="0"/>
              <a:t>2019/4/18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7BED-9694-4398-A235-010F8B3E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89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C1E5-D46F-4DCB-A752-85810AE01EC5}" type="datetimeFigureOut">
              <a:rPr lang="zh-CN" altLang="en-US" smtClean="0"/>
              <a:t>2019/4/18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7BED-9694-4398-A235-010F8B3E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70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C1E5-D46F-4DCB-A752-85810AE01EC5}" type="datetimeFigureOut">
              <a:rPr lang="zh-CN" altLang="en-US" smtClean="0"/>
              <a:t>2019/4/18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7BED-9694-4398-A235-010F8B3E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02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C1E5-D46F-4DCB-A752-85810AE01EC5}" type="datetimeFigureOut">
              <a:rPr lang="zh-CN" altLang="en-US" smtClean="0"/>
              <a:t>2019/4/18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7BED-9694-4398-A235-010F8B3E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70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DC1E5-D46F-4DCB-A752-85810AE01EC5}" type="datetimeFigureOut">
              <a:rPr lang="zh-CN" altLang="en-US" smtClean="0"/>
              <a:t>2019/4/18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17BED-9694-4398-A235-010F8B3E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08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10" Type="http://schemas.openxmlformats.org/officeDocument/2006/relationships/image" Target="../media/image7.w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11" Type="http://schemas.openxmlformats.org/officeDocument/2006/relationships/image" Target="../media/image23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4.png"/><Relationship Id="rId4" Type="http://schemas.openxmlformats.org/officeDocument/2006/relationships/image" Target="../media/image20.wmf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4.png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5.png"/><Relationship Id="rId9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&#30913;&#38081;%20&#29289;&#20307;&#20570;&#26354;&#32447;&#36816;&#21160;&#30340;&#26465;&#20214;_&#26631;&#28165;.fl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64306" y="1521201"/>
            <a:ext cx="8352928" cy="998984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altLang="zh-CN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§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期中考</a:t>
            </a:r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试补课</a:t>
            </a:r>
            <a:endParaRPr lang="zh-CN" altLang="en-US" sz="6000" b="1" i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1392" y="4437112"/>
            <a:ext cx="8350250" cy="864096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rtlCol="0">
            <a:noAutofit/>
          </a:bodyPr>
          <a:lstStyle/>
          <a:p>
            <a:pPr marL="742950" indent="-742950" algn="ctr">
              <a:spcBef>
                <a:spcPct val="20000"/>
              </a:spcBef>
              <a:buAutoNum type="arabicPeriod"/>
              <a:defRPr/>
            </a:pPr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曲线运动</a:t>
            </a:r>
            <a:endParaRPr lang="en-US" altLang="zh-C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平抛</a:t>
            </a: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&amp;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圆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周</a:t>
            </a:r>
            <a:r>
              <a:rPr lang="en-US" altLang="zh-C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&amp;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天体运动）</a:t>
            </a:r>
            <a:endParaRPr lang="zh-CN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02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圆周运动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5410944" cy="71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描述圆周运动的几个物理量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>
            <a:stCxn id="14" idx="5"/>
          </p:cNvCxnSpPr>
          <p:nvPr/>
        </p:nvCxnSpPr>
        <p:spPr>
          <a:xfrm rot="16200000" flipH="1">
            <a:off x="7252392" y="2466054"/>
            <a:ext cx="1944151" cy="553243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ine 26"/>
          <p:cNvSpPr>
            <a:spLocks noChangeAspect="1" noChangeShapeType="1"/>
          </p:cNvSpPr>
          <p:nvPr/>
        </p:nvSpPr>
        <p:spPr bwMode="auto">
          <a:xfrm flipH="1">
            <a:off x="8244408" y="3743325"/>
            <a:ext cx="211800" cy="689265"/>
          </a:xfrm>
          <a:prstGeom prst="line">
            <a:avLst/>
          </a:prstGeom>
          <a:noFill/>
          <a:ln w="31750" cmpd="sng">
            <a:solidFill>
              <a:schemeClr val="tx2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028384" y="1275751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6767528" y="3071810"/>
            <a:ext cx="1692904" cy="5732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cxnSpLocks noChangeAspect="1"/>
            <a:stCxn id="14" idx="4"/>
          </p:cNvCxnSpPr>
          <p:nvPr/>
        </p:nvCxnSpPr>
        <p:spPr>
          <a:xfrm flipH="1">
            <a:off x="6786579" y="1731327"/>
            <a:ext cx="1070956" cy="136060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04448" y="346093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507730" y="2276872"/>
            <a:ext cx="720080" cy="52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6" rIns="91432" bIns="45716"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800" b="1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cs typeface="Vijaya" pitchFamily="34" charset="0"/>
              </a:rPr>
              <a:t>Δ</a:t>
            </a:r>
            <a:r>
              <a:rPr lang="en-US" sz="2800" b="1" dirty="0" smtClean="0">
                <a:solidFill>
                  <a:srgbClr val="C00000"/>
                </a:solidFill>
                <a:latin typeface="Vijaya" pitchFamily="34" charset="0"/>
                <a:ea typeface="隶书" pitchFamily="49" charset="-122"/>
                <a:cs typeface="Vijaya" pitchFamily="34" charset="0"/>
              </a:rPr>
              <a:t>s</a:t>
            </a:r>
            <a:endParaRPr lang="el-GR" altLang="en-US" sz="2800" b="1" dirty="0">
              <a:solidFill>
                <a:srgbClr val="C00000"/>
              </a:solidFill>
              <a:latin typeface="Times New Roman" pitchFamily="18" charset="0"/>
              <a:ea typeface="隶书" pitchFamily="49" charset="-122"/>
              <a:cs typeface="Vijaya" pitchFamily="34" charset="0"/>
            </a:endParaRPr>
          </a:p>
        </p:txBody>
      </p:sp>
      <p:sp>
        <p:nvSpPr>
          <p:cNvPr id="12" name="Arc 3"/>
          <p:cNvSpPr>
            <a:spLocks noChangeAspect="1"/>
          </p:cNvSpPr>
          <p:nvPr/>
        </p:nvSpPr>
        <p:spPr bwMode="auto">
          <a:xfrm rot="15899531">
            <a:off x="6596642" y="1779390"/>
            <a:ext cx="1996877" cy="1963737"/>
          </a:xfrm>
          <a:custGeom>
            <a:avLst/>
            <a:gdLst>
              <a:gd name="T0" fmla="*/ 2147483647 w 23055"/>
              <a:gd name="T1" fmla="*/ 2147483647 h 21600"/>
              <a:gd name="T2" fmla="*/ 0 w 23055"/>
              <a:gd name="T3" fmla="*/ 2147483647 h 21600"/>
              <a:gd name="T4" fmla="*/ 2147483647 w 23055"/>
              <a:gd name="T5" fmla="*/ 0 h 21600"/>
              <a:gd name="T6" fmla="*/ 0 60000 65536"/>
              <a:gd name="T7" fmla="*/ 0 60000 65536"/>
              <a:gd name="T8" fmla="*/ 0 60000 65536"/>
              <a:gd name="T9" fmla="*/ 0 w 23055"/>
              <a:gd name="T10" fmla="*/ 0 h 21600"/>
              <a:gd name="T11" fmla="*/ 23055 w 230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055" h="21600" fill="none" extrusionOk="0">
                <a:moveTo>
                  <a:pt x="23054" y="16525"/>
                </a:moveTo>
                <a:cubicBezTo>
                  <a:pt x="19161" y="19802"/>
                  <a:pt x="14235" y="21599"/>
                  <a:pt x="9146" y="21600"/>
                </a:cubicBezTo>
                <a:cubicBezTo>
                  <a:pt x="5985" y="21600"/>
                  <a:pt x="2863" y="20906"/>
                  <a:pt x="-1" y="19568"/>
                </a:cubicBezTo>
              </a:path>
              <a:path w="23055" h="21600" stroke="0" extrusionOk="0">
                <a:moveTo>
                  <a:pt x="23054" y="16525"/>
                </a:moveTo>
                <a:cubicBezTo>
                  <a:pt x="19161" y="19802"/>
                  <a:pt x="14235" y="21599"/>
                  <a:pt x="9146" y="21600"/>
                </a:cubicBezTo>
                <a:cubicBezTo>
                  <a:pt x="5985" y="21600"/>
                  <a:pt x="2863" y="20906"/>
                  <a:pt x="-1" y="19568"/>
                </a:cubicBezTo>
                <a:lnTo>
                  <a:pt x="9146" y="0"/>
                </a:lnTo>
                <a:close/>
              </a:path>
            </a:pathLst>
          </a:custGeom>
          <a:noFill/>
          <a:ln w="38100" cmpd="sng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7798059" y="1518692"/>
            <a:ext cx="250825" cy="2508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 w="9525" cmpd="sng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3"/>
          <p:cNvSpPr>
            <a:spLocks noChangeArrowheads="1"/>
          </p:cNvSpPr>
          <p:nvPr/>
        </p:nvSpPr>
        <p:spPr bwMode="auto">
          <a:xfrm rot="2696918">
            <a:off x="7814754" y="1521386"/>
            <a:ext cx="259261" cy="24587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弧形 14"/>
          <p:cNvSpPr/>
          <p:nvPr/>
        </p:nvSpPr>
        <p:spPr>
          <a:xfrm rot="1955257">
            <a:off x="6300078" y="2653682"/>
            <a:ext cx="920167" cy="863361"/>
          </a:xfrm>
          <a:prstGeom prst="arc">
            <a:avLst>
              <a:gd name="adj1" fmla="val 16841630"/>
              <a:gd name="adj2" fmla="val 20938029"/>
            </a:avLst>
          </a:prstGeom>
          <a:ln w="25400">
            <a:solidFill>
              <a:srgbClr val="0047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7179146" y="2704623"/>
            <a:ext cx="792088" cy="461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6" rIns="91432" bIns="45716"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400" b="1" dirty="0" smtClean="0">
                <a:solidFill>
                  <a:srgbClr val="0047D6"/>
                </a:solidFill>
                <a:latin typeface="Times New Roman" pitchFamily="18" charset="0"/>
                <a:ea typeface="隶书" pitchFamily="49" charset="-122"/>
                <a:cs typeface="Vijaya" pitchFamily="34" charset="0"/>
              </a:rPr>
              <a:t>Δ</a:t>
            </a:r>
            <a:r>
              <a:rPr lang="el-GR" altLang="en-US" sz="2400" b="1" i="1" dirty="0" smtClean="0">
                <a:solidFill>
                  <a:srgbClr val="0047D6"/>
                </a:solidFill>
                <a:latin typeface="Times New Roman" pitchFamily="18" charset="0"/>
                <a:ea typeface="隶书" pitchFamily="49" charset="-122"/>
                <a:cs typeface="Vijaya" pitchFamily="34" charset="0"/>
              </a:rPr>
              <a:t>θ</a:t>
            </a:r>
            <a:endParaRPr lang="el-GR" altLang="en-US" sz="2400" b="1" i="1" dirty="0">
              <a:solidFill>
                <a:srgbClr val="0047D6"/>
              </a:solidFill>
              <a:latin typeface="Times New Roman" pitchFamily="18" charset="0"/>
              <a:ea typeface="隶书" pitchFamily="49" charset="-122"/>
              <a:cs typeface="Vijaya" pitchFamily="34" charset="0"/>
            </a:endParaRPr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8132878" y="3447886"/>
            <a:ext cx="581149" cy="52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6" rIns="91432" bIns="45716">
            <a:spAutoFit/>
          </a:bodyPr>
          <a:lstStyle/>
          <a:p>
            <a:r>
              <a:rPr lang="en-US" sz="2800" b="1" i="1" dirty="0" err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v</a:t>
            </a:r>
            <a:r>
              <a:rPr lang="en-US" sz="2800" b="1" baseline="-25000" dirty="0" err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B</a:t>
            </a:r>
            <a:endParaRPr lang="en-US" sz="2800" b="1" i="1" baseline="-25000" dirty="0">
              <a:solidFill>
                <a:schemeClr val="tx2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8" name="Line 26"/>
          <p:cNvSpPr>
            <a:spLocks noChangeAspect="1" noChangeShapeType="1"/>
          </p:cNvSpPr>
          <p:nvPr/>
        </p:nvSpPr>
        <p:spPr bwMode="auto">
          <a:xfrm>
            <a:off x="8047433" y="1705000"/>
            <a:ext cx="522617" cy="571872"/>
          </a:xfrm>
          <a:prstGeom prst="line">
            <a:avLst/>
          </a:prstGeom>
          <a:noFill/>
          <a:ln w="31750" cmpd="sng">
            <a:solidFill>
              <a:schemeClr val="tx2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8517582" y="1791760"/>
            <a:ext cx="683568" cy="52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6" rIns="91432" bIns="45716">
            <a:spAutoFit/>
          </a:bodyPr>
          <a:lstStyle/>
          <a:p>
            <a:r>
              <a:rPr lang="en-US" sz="2800" b="1" i="1" dirty="0" err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v</a:t>
            </a:r>
            <a:r>
              <a:rPr lang="en-US" sz="2800" b="1" baseline="-25000" dirty="0" err="1" smtClean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A</a:t>
            </a:r>
            <a:endParaRPr lang="en-US" sz="2800" b="1" i="1" baseline="-25000" dirty="0">
              <a:solidFill>
                <a:schemeClr val="tx2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7715272" y="2428868"/>
            <a:ext cx="720080" cy="52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6" rIns="91432" bIns="45716"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隶书" pitchFamily="49" charset="-122"/>
                <a:cs typeface="Vijaya" pitchFamily="34" charset="0"/>
              </a:rPr>
              <a:t>Δ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ijaya" pitchFamily="34" charset="0"/>
                <a:ea typeface="隶书" pitchFamily="49" charset="-122"/>
                <a:cs typeface="Vijaya" pitchFamily="34" charset="0"/>
              </a:rPr>
              <a:t>l</a:t>
            </a:r>
            <a:endParaRPr lang="el-GR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隶书" pitchFamily="49" charset="-122"/>
              <a:cs typeface="Vijay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2"/>
              <p:cNvSpPr txBox="1">
                <a:spLocks/>
              </p:cNvSpPr>
              <p:nvPr/>
            </p:nvSpPr>
            <p:spPr>
              <a:xfrm>
                <a:off x="467544" y="2473846"/>
                <a:ext cx="6192688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线速度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，角速度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/>
                        <a:ea typeface="微软雅黑" panose="020B0503020204020204" pitchFamily="34" charset="-122"/>
                      </a:rPr>
                      <m:t>𝜔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，周期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率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，转速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473846"/>
                <a:ext cx="6192688" cy="576064"/>
              </a:xfrm>
              <a:prstGeom prst="rect">
                <a:avLst/>
              </a:prstGeom>
              <a:blipFill rotWithShape="1">
                <a:blip r:embed="rId3"/>
                <a:stretch>
                  <a:fillRect l="-1575" t="-8511"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259632" y="3173659"/>
            <a:ext cx="745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m/s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39752" y="3178344"/>
            <a:ext cx="93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rad/s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51920" y="3140216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s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16016" y="314021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Hz</a:t>
            </a:r>
            <a:endParaRPr lang="zh-CN" alt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5652120" y="3085362"/>
            <a:ext cx="817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转</a:t>
            </a:r>
            <a:r>
              <a:rPr lang="en-US" altLang="zh-CN" sz="2800" dirty="0"/>
              <a:t>/</a:t>
            </a:r>
            <a:r>
              <a:rPr lang="en-US" altLang="zh-CN" sz="2800" dirty="0" smtClean="0"/>
              <a:t>s</a:t>
            </a:r>
            <a:endParaRPr lang="zh-CN" altLang="en-US" sz="2800" dirty="0"/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472093" y="4522523"/>
            <a:ext cx="5410944" cy="714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几个物理量之间的关系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59309" y="5382204"/>
                <a:ext cx="13804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zh-CN" alt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𝜔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09" y="5382204"/>
                <a:ext cx="1380443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466397" y="5194332"/>
                <a:ext cx="1422505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𝜔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zh-CN" altLang="en-US" sz="2800" b="0" i="1" smtClean="0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397" y="5194332"/>
                <a:ext cx="1422505" cy="89896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内容占位符 2"/>
          <p:cNvSpPr txBox="1">
            <a:spLocks/>
          </p:cNvSpPr>
          <p:nvPr/>
        </p:nvSpPr>
        <p:spPr>
          <a:xfrm>
            <a:off x="467544" y="3799925"/>
            <a:ext cx="691276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匀速圆周运动：线速度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大小不变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（线速度变化）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6060821" y="4522523"/>
            <a:ext cx="2543627" cy="714771"/>
          </a:xfrm>
          <a:prstGeom prst="wedgeEllipseCallout">
            <a:avLst>
              <a:gd name="adj1" fmla="val -49678"/>
              <a:gd name="adj2" fmla="val -889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角速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度不变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23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4.07407E-6 C 0.00746 0.00601 0.021 0.01967 0.03038 0.03634 C 0.03975 0.05301 0.05139 0.07268 0.05903 0.09953 C 0.06666 0.12662 0.075 0.16527 0.07639 0.19907 C 0.07778 0.23287 0.06892 0.28125 0.06701 0.30254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700" y="1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/>
      <p:bldP spid="10" grpId="0"/>
      <p:bldP spid="11" grpId="0" autoUpdateAnimBg="0"/>
      <p:bldP spid="12" grpId="0" animBg="1" autoUpdateAnimBg="0"/>
      <p:bldP spid="13" grpId="0" animBg="1"/>
      <p:bldP spid="14" grpId="0" animBg="1"/>
      <p:bldP spid="15" grpId="0" animBg="1"/>
      <p:bldP spid="16" grpId="0" autoUpdateAnimBg="0"/>
      <p:bldP spid="17" grpId="0"/>
      <p:bldP spid="18" grpId="0" animBg="1"/>
      <p:bldP spid="19" grpId="0"/>
      <p:bldP spid="20" grpId="0" autoUpdateAnimBg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 bwMode="auto">
          <a:xfrm>
            <a:off x="4442841" y="3430140"/>
            <a:ext cx="4623913" cy="2951188"/>
          </a:xfrm>
          <a:prstGeom prst="rect">
            <a:avLst/>
          </a:prstGeom>
          <a:solidFill>
            <a:schemeClr val="bg1">
              <a:alpha val="46000"/>
            </a:schemeClr>
          </a:solidFill>
          <a:ln w="9525" cap="flat" cmpd="sng" algn="ctr">
            <a:solidFill>
              <a:srgbClr val="33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23528" y="2739984"/>
            <a:ext cx="212792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皮带传动：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" b="2576"/>
          <a:stretch>
            <a:fillRect/>
          </a:stretch>
        </p:blipFill>
        <p:spPr bwMode="auto">
          <a:xfrm>
            <a:off x="539130" y="3429000"/>
            <a:ext cx="295275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993" y="1195487"/>
            <a:ext cx="116205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605" y="836712"/>
            <a:ext cx="1962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323528" y="1485404"/>
            <a:ext cx="1100138" cy="1079500"/>
            <a:chOff x="592" y="1476"/>
            <a:chExt cx="693" cy="680"/>
          </a:xfrm>
        </p:grpSpPr>
        <p:sp>
          <p:nvSpPr>
            <p:cNvPr id="9" name="Oval 10"/>
            <p:cNvSpPr>
              <a:spLocks noChangeAspect="1" noChangeArrowheads="1"/>
            </p:cNvSpPr>
            <p:nvPr/>
          </p:nvSpPr>
          <p:spPr bwMode="auto">
            <a:xfrm>
              <a:off x="605" y="1476"/>
              <a:ext cx="680" cy="680"/>
            </a:xfrm>
            <a:prstGeom prst="ellips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942" y="1476"/>
              <a:ext cx="0" cy="6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592" y="1820"/>
              <a:ext cx="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Aspect="1" noChangeShapeType="1"/>
            </p:cNvSpPr>
            <p:nvPr/>
          </p:nvSpPr>
          <p:spPr bwMode="auto">
            <a:xfrm flipV="1">
              <a:off x="700" y="1583"/>
              <a:ext cx="476" cy="47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Aspect="1" noChangeShapeType="1"/>
            </p:cNvSpPr>
            <p:nvPr/>
          </p:nvSpPr>
          <p:spPr bwMode="auto">
            <a:xfrm>
              <a:off x="695" y="1583"/>
              <a:ext cx="476" cy="4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886512" y="1471046"/>
            <a:ext cx="3001026" cy="2880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rot="-60000" flipV="1">
            <a:off x="855160" y="2335277"/>
            <a:ext cx="3040139" cy="20995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3635054" y="1766447"/>
            <a:ext cx="539751" cy="539748"/>
            <a:chOff x="2633" y="1154"/>
            <a:chExt cx="340" cy="340"/>
          </a:xfrm>
        </p:grpSpPr>
        <p:sp>
          <p:nvSpPr>
            <p:cNvPr id="17" name="AutoShape 18"/>
            <p:cNvSpPr>
              <a:spLocks noChangeAspect="1" noChangeArrowheads="1"/>
            </p:cNvSpPr>
            <p:nvPr/>
          </p:nvSpPr>
          <p:spPr bwMode="auto">
            <a:xfrm>
              <a:off x="2633" y="1154"/>
              <a:ext cx="340" cy="34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2802" y="1172"/>
              <a:ext cx="0" cy="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V="1">
              <a:off x="2802" y="1413"/>
              <a:ext cx="0" cy="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2307432" y="2792073"/>
            <a:ext cx="185980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线速度相等</a:t>
            </a:r>
            <a:endParaRPr lang="zh-CN" altLang="en-US" sz="26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4964360" y="2774241"/>
            <a:ext cx="212792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齿轮传动：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60667" y="2805018"/>
            <a:ext cx="185980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线速度相等</a:t>
            </a:r>
            <a:endParaRPr lang="zh-CN" altLang="en-US" sz="26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51520" y="5877272"/>
            <a:ext cx="212792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共轴传动：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247827" y="5908049"/>
            <a:ext cx="185980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角速度相等</a:t>
            </a:r>
            <a:endParaRPr lang="zh-CN" altLang="en-US" sz="26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rot="5400000">
            <a:off x="1727182" y="3751950"/>
            <a:ext cx="5256000" cy="1588"/>
          </a:xfrm>
          <a:prstGeom prst="line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08240" y="3356992"/>
            <a:ext cx="8928000" cy="0"/>
          </a:xfrm>
          <a:prstGeom prst="line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4"/>
          <p:cNvGrpSpPr>
            <a:grpSpLocks/>
          </p:cNvGrpSpPr>
          <p:nvPr/>
        </p:nvGrpSpPr>
        <p:grpSpPr bwMode="auto">
          <a:xfrm>
            <a:off x="5087416" y="4323928"/>
            <a:ext cx="3384376" cy="1769368"/>
            <a:chOff x="0" y="0"/>
            <a:chExt cx="2767" cy="1452"/>
          </a:xfrm>
        </p:grpSpPr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0" y="0"/>
              <a:ext cx="1452" cy="1452"/>
            </a:xfrm>
            <a:prstGeom prst="ellipse">
              <a:avLst/>
            </a:prstGeom>
            <a:noFill/>
            <a:ln w="38100" cmpd="sng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544" y="590"/>
              <a:ext cx="318" cy="318"/>
            </a:xfrm>
            <a:prstGeom prst="ellipse">
              <a:avLst/>
            </a:prstGeom>
            <a:noFill/>
            <a:ln w="38100" cmpd="sng">
              <a:solidFill>
                <a:srgbClr val="0D5E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681" y="726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2041" y="409"/>
              <a:ext cx="726" cy="726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9"/>
            <p:cNvSpPr>
              <a:spLocks noChangeShapeType="1"/>
            </p:cNvSpPr>
            <p:nvPr/>
          </p:nvSpPr>
          <p:spPr bwMode="auto">
            <a:xfrm flipV="1">
              <a:off x="726" y="409"/>
              <a:ext cx="1633" cy="18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>
              <a:off x="726" y="907"/>
              <a:ext cx="1587" cy="227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Oval 11"/>
            <p:cNvSpPr>
              <a:spLocks noChangeAspect="1" noChangeArrowheads="1"/>
            </p:cNvSpPr>
            <p:nvPr/>
          </p:nvSpPr>
          <p:spPr bwMode="auto">
            <a:xfrm>
              <a:off x="2392" y="748"/>
              <a:ext cx="44" cy="4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" name="Oval 12"/>
          <p:cNvSpPr>
            <a:spLocks noChangeAspect="1" noChangeArrowheads="1"/>
          </p:cNvSpPr>
          <p:nvPr/>
        </p:nvSpPr>
        <p:spPr bwMode="auto">
          <a:xfrm>
            <a:off x="5791632" y="5057896"/>
            <a:ext cx="72000" cy="72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mpd="sng">
            <a:solidFill>
              <a:srgbClr val="111111"/>
            </a:solidFill>
            <a:round/>
            <a:headEnd/>
            <a:tailEnd/>
          </a:ln>
        </p:spPr>
        <p:txBody>
          <a:bodyPr wrap="none" anchor="ctr"/>
          <a:lstStyle/>
          <a:p>
            <a:pPr marL="609600" indent="-609600" algn="ctr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</a:pPr>
            <a:endParaRPr lang="zh-CN" altLang="en-US" sz="2800" b="1">
              <a:solidFill>
                <a:srgbClr val="FF0000"/>
              </a:solidFill>
              <a:latin typeface="Arial" pitchFamily="34" charset="0"/>
              <a:ea typeface="楷体_GB2312" pitchFamily="1" charset="-122"/>
            </a:endParaRPr>
          </a:p>
        </p:txBody>
      </p:sp>
      <p:sp>
        <p:nvSpPr>
          <p:cNvPr id="40" name="Oval 13"/>
          <p:cNvSpPr>
            <a:spLocks noChangeAspect="1" noChangeArrowheads="1"/>
          </p:cNvSpPr>
          <p:nvPr/>
        </p:nvSpPr>
        <p:spPr bwMode="auto">
          <a:xfrm>
            <a:off x="8246243" y="4855280"/>
            <a:ext cx="72000" cy="72001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mpd="sng">
            <a:solidFill>
              <a:srgbClr val="11111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5519291" y="4392441"/>
            <a:ext cx="72000" cy="72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mpd="sng">
            <a:solidFill>
              <a:srgbClr val="11111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5206508" y="4139788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</a:pPr>
            <a:r>
              <a:rPr lang="en-US" sz="2000" b="1" i="1" dirty="0">
                <a:solidFill>
                  <a:srgbClr val="FF3399"/>
                </a:solidFill>
                <a:latin typeface="Times New Roman" pitchFamily="18" charset="0"/>
                <a:ea typeface="楷体_GB2312" pitchFamily="1" charset="-122"/>
              </a:rPr>
              <a:t>C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5511956" y="4859868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</a:pPr>
            <a:r>
              <a:rPr lang="en-US" sz="2000" b="1" i="1" dirty="0">
                <a:solidFill>
                  <a:srgbClr val="0D5EFF"/>
                </a:solidFill>
                <a:latin typeface="Times New Roman" pitchFamily="18" charset="0"/>
                <a:ea typeface="楷体_GB2312" pitchFamily="1" charset="-122"/>
              </a:rPr>
              <a:t>B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8306620" y="4643571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</a:pPr>
            <a:r>
              <a:rPr lang="en-US" sz="2000" b="1" i="1" dirty="0">
                <a:latin typeface="Times New Roman" pitchFamily="18" charset="0"/>
                <a:ea typeface="楷体_GB2312" pitchFamily="1" charset="-122"/>
              </a:rPr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79704" y="4489375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大齿轮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63480" y="470539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小齿轮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35488" y="400506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后轮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9" name="Rectangle 17"/>
          <p:cNvSpPr>
            <a:spLocks noChangeArrowheads="1"/>
          </p:cNvSpPr>
          <p:nvPr/>
        </p:nvSpPr>
        <p:spPr bwMode="auto">
          <a:xfrm>
            <a:off x="4499992" y="3472531"/>
            <a:ext cx="2592288" cy="46166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en-US" altLang="zh-CN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Think  about</a:t>
            </a:r>
            <a:endParaRPr kumimoji="1" lang="zh-CN" alt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129025" name="Object 1"/>
          <p:cNvGraphicFramePr>
            <a:graphicFrameLocks noChangeAspect="1"/>
          </p:cNvGraphicFramePr>
          <p:nvPr/>
        </p:nvGraphicFramePr>
        <p:xfrm>
          <a:off x="7380312" y="3573264"/>
          <a:ext cx="14398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公式" r:id="rId7" imgW="761760" imgH="228600" progId="Equation.3">
                  <p:embed/>
                </p:oleObj>
              </mc:Choice>
              <mc:Fallback>
                <p:oleObj name="公式" r:id="rId7" imgW="761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3573264"/>
                        <a:ext cx="14398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>
                                <a:alpha val="50000"/>
                              </a:scheme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6" name="Object 2"/>
          <p:cNvGraphicFramePr>
            <a:graphicFrameLocks noChangeAspect="1"/>
          </p:cNvGraphicFramePr>
          <p:nvPr/>
        </p:nvGraphicFramePr>
        <p:xfrm>
          <a:off x="7308304" y="4005263"/>
          <a:ext cx="16319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公式" r:id="rId9" imgW="863280" imgH="228600" progId="Equation.3">
                  <p:embed/>
                </p:oleObj>
              </mc:Choice>
              <mc:Fallback>
                <p:oleObj name="公式" r:id="rId9" imgW="863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4005263"/>
                        <a:ext cx="16319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>
                                <a:alpha val="50000"/>
                              </a:scheme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矩形 51"/>
          <p:cNvSpPr/>
          <p:nvPr/>
        </p:nvSpPr>
        <p:spPr>
          <a:xfrm>
            <a:off x="7236296" y="3573016"/>
            <a:ext cx="1728192" cy="864096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内容占位符 2"/>
          <p:cNvSpPr txBox="1">
            <a:spLocks/>
          </p:cNvSpPr>
          <p:nvPr/>
        </p:nvSpPr>
        <p:spPr>
          <a:xfrm>
            <a:off x="404114" y="481981"/>
            <a:ext cx="5824069" cy="71477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传动装置的线速度、角速度比较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27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1" dur="6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2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4" grpId="0" animBg="1"/>
      <p:bldP spid="15" grpId="0" animBg="1"/>
      <p:bldP spid="21" grpId="0"/>
      <p:bldP spid="23" grpId="0"/>
      <p:bldP spid="25" grpId="0"/>
      <p:bldP spid="39" grpId="0" animBg="1" autoUpdateAnimBg="0"/>
      <p:bldP spid="40" grpId="0" animBg="1" autoUpdateAnimBg="0"/>
      <p:bldP spid="41" grpId="0" animBg="1" autoUpdateAnimBg="0"/>
      <p:bldP spid="42" grpId="0" autoUpdateAnimBg="0"/>
      <p:bldP spid="43" grpId="0" autoUpdateAnimBg="0"/>
      <p:bldP spid="44" grpId="0" autoUpdateAnimBg="0"/>
      <p:bldP spid="45" grpId="0"/>
      <p:bldP spid="46" grpId="0"/>
      <p:bldP spid="47" grpId="0"/>
      <p:bldP spid="49" grpId="0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向心加速度和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向心力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向心加速度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71600" y="2253392"/>
                <a:ext cx="3150286" cy="831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sz="2400" b="0" i="1" smtClean="0">
                              <a:latin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zh-CN" altLang="en-US" sz="2400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/>
                            </a:rPr>
                            <m:t>𝑟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253392"/>
                <a:ext cx="3150286" cy="8310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499992" y="249289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指向圆心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67544" y="3207756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向心力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26998" y="3654104"/>
                <a:ext cx="4048481" cy="831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     </m:t>
                          </m:r>
                          <m:r>
                            <a:rPr lang="zh-CN" alt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    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     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zh-CN" alt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998" y="3654104"/>
                <a:ext cx="4048481" cy="8310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5576" y="3838842"/>
                <a:ext cx="15099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𝑭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zh-CN" altLang="en-US" sz="28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838842"/>
                <a:ext cx="150990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546743" y="3856404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8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92388" y="3863354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8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72508" y="3841884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8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6419" y="44838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指向圆心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7214" y="5157192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果力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，受力分析时不可能出现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868793" y="3109212"/>
            <a:ext cx="1828351" cy="128870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745498"/>
            <a:ext cx="1519357" cy="1631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79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示，一圆盘在水平面内匀速转动，盘面上有一小物块随圆盘一起运动．关于小物块的受力情况，下列说法中正确的是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受重力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B. 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受重力和支持力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C. 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受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重力、支持力和摩擦力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D. 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受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重力、支持力、摩擦力和向心力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Group 3734"/>
          <p:cNvGrpSpPr/>
          <p:nvPr/>
        </p:nvGrpSpPr>
        <p:grpSpPr>
          <a:xfrm>
            <a:off x="6660232" y="1556792"/>
            <a:ext cx="1584176" cy="1224136"/>
            <a:chOff x="7644" y="4652"/>
            <a:chExt cx="1536" cy="944"/>
          </a:xfrm>
        </p:grpSpPr>
        <p:sp>
          <p:nvSpPr>
            <p:cNvPr id="24" name="Oval 3735"/>
            <p:cNvSpPr>
              <a:spLocks noChangeArrowheads="1"/>
            </p:cNvSpPr>
            <p:nvPr/>
          </p:nvSpPr>
          <p:spPr bwMode="auto">
            <a:xfrm>
              <a:off x="7644" y="4758"/>
              <a:ext cx="1536" cy="4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5" name="Oval 3736"/>
            <p:cNvSpPr>
              <a:spLocks noChangeArrowheads="1"/>
            </p:cNvSpPr>
            <p:nvPr/>
          </p:nvSpPr>
          <p:spPr bwMode="auto">
            <a:xfrm>
              <a:off x="7644" y="4722"/>
              <a:ext cx="1536" cy="4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6" name="Rectangle 3737"/>
            <p:cNvSpPr>
              <a:spLocks noChangeArrowheads="1"/>
            </p:cNvSpPr>
            <p:nvPr/>
          </p:nvSpPr>
          <p:spPr bwMode="auto">
            <a:xfrm>
              <a:off x="8386" y="5256"/>
              <a:ext cx="62" cy="340"/>
            </a:xfrm>
            <a:prstGeom prst="rect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Oval 3738"/>
            <p:cNvSpPr>
              <a:spLocks noChangeArrowheads="1"/>
            </p:cNvSpPr>
            <p:nvPr/>
          </p:nvSpPr>
          <p:spPr bwMode="auto">
            <a:xfrm>
              <a:off x="8388" y="4974"/>
              <a:ext cx="60" cy="18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Arc 3739"/>
            <p:cNvSpPr/>
            <p:nvPr/>
          </p:nvSpPr>
          <p:spPr bwMode="auto">
            <a:xfrm flipV="1">
              <a:off x="8226" y="5328"/>
              <a:ext cx="359" cy="10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5119 w 43200"/>
                <a:gd name="T1" fmla="*/ 35562 h 38644"/>
                <a:gd name="T2" fmla="*/ 34869 w 43200"/>
                <a:gd name="T3" fmla="*/ 38644 h 38644"/>
                <a:gd name="T4" fmla="*/ 21600 w 43200"/>
                <a:gd name="T5" fmla="*/ 21600 h 38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8644" fill="none" extrusionOk="0">
                  <a:moveTo>
                    <a:pt x="5119" y="35561"/>
                  </a:moveTo>
                  <a:cubicBezTo>
                    <a:pt x="1813" y="31660"/>
                    <a:pt x="0" y="2671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262"/>
                    <a:pt x="40125" y="34551"/>
                    <a:pt x="34868" y="38643"/>
                  </a:cubicBezTo>
                </a:path>
                <a:path w="43200" h="38644" stroke="0" extrusionOk="0">
                  <a:moveTo>
                    <a:pt x="5119" y="35561"/>
                  </a:moveTo>
                  <a:cubicBezTo>
                    <a:pt x="1813" y="31660"/>
                    <a:pt x="0" y="2671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262"/>
                    <a:pt x="40125" y="34551"/>
                    <a:pt x="34868" y="3864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6350">
              <a:solidFill>
                <a:srgbClr val="000000"/>
              </a:solidFill>
              <a:rou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AutoShape 3740"/>
            <p:cNvSpPr>
              <a:spLocks noChangeArrowheads="1"/>
            </p:cNvSpPr>
            <p:nvPr/>
          </p:nvSpPr>
          <p:spPr bwMode="auto">
            <a:xfrm rot="-3591994">
              <a:off x="8514" y="5280"/>
              <a:ext cx="24" cy="96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0" name="AutoShape 3741"/>
            <p:cNvSpPr>
              <a:spLocks noChangeArrowheads="1"/>
            </p:cNvSpPr>
            <p:nvPr/>
          </p:nvSpPr>
          <p:spPr bwMode="auto">
            <a:xfrm>
              <a:off x="8799" y="4878"/>
              <a:ext cx="120" cy="102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1" name="Rectangle 3742"/>
            <p:cNvSpPr>
              <a:spLocks noChangeArrowheads="1"/>
            </p:cNvSpPr>
            <p:nvPr/>
          </p:nvSpPr>
          <p:spPr bwMode="auto">
            <a:xfrm>
              <a:off x="8392" y="4652"/>
              <a:ext cx="62" cy="340"/>
            </a:xfrm>
            <a:prstGeom prst="rect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89928" y="2875579"/>
            <a:ext cx="6340197" cy="9787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不能分析出</a:t>
            </a:r>
            <a:r>
              <a:rPr lang="zh-CN" altLang="en-US" dirty="0">
                <a:solidFill>
                  <a:srgbClr val="FF0000"/>
                </a:solidFill>
              </a:rPr>
              <a:t>向心力</a:t>
            </a:r>
            <a:r>
              <a:rPr lang="zh-CN" altLang="en-US" dirty="0"/>
              <a:t>，因为向心力是</a:t>
            </a:r>
            <a:r>
              <a:rPr lang="zh-CN" altLang="en-US" dirty="0">
                <a:solidFill>
                  <a:srgbClr val="FF0000"/>
                </a:solidFill>
              </a:rPr>
              <a:t>效果力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需要分析出摩擦力，因为</a:t>
            </a:r>
            <a:r>
              <a:rPr lang="zh-CN" altLang="en-US" dirty="0">
                <a:solidFill>
                  <a:srgbClr val="FF0000"/>
                </a:solidFill>
              </a:rPr>
              <a:t>摩擦力提供向心力</a:t>
            </a:r>
            <a:r>
              <a:rPr lang="zh-CN" altLang="en-US" dirty="0"/>
              <a:t>。</a:t>
            </a:r>
          </a:p>
        </p:txBody>
      </p:sp>
      <p:sp>
        <p:nvSpPr>
          <p:cNvPr id="33" name="矩形 32"/>
          <p:cNvSpPr/>
          <p:nvPr/>
        </p:nvSpPr>
        <p:spPr>
          <a:xfrm>
            <a:off x="514122" y="3789040"/>
            <a:ext cx="8424936" cy="2713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示，在匀速转动的水平圆盘上有两个质量相同的物块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（两物块均可视为质点），它们随圆盘一起做匀速圆周运动，线速度大小分别为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，向心力大小分别为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。下列说法中正确的是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5518199" y="5348026"/>
            <a:ext cx="1413034" cy="1224136"/>
            <a:chOff x="8284" y="7924"/>
            <a:chExt cx="2208" cy="1942"/>
          </a:xfrm>
        </p:grpSpPr>
        <p:sp>
          <p:nvSpPr>
            <p:cNvPr id="37" name="Rectangle 12"/>
            <p:cNvSpPr>
              <a:spLocks noChangeArrowheads="1"/>
            </p:cNvSpPr>
            <p:nvPr/>
          </p:nvSpPr>
          <p:spPr bwMode="auto">
            <a:xfrm>
              <a:off x="9296" y="9311"/>
              <a:ext cx="46" cy="555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38" name="Group 13"/>
            <p:cNvGrpSpPr>
              <a:grpSpLocks noChangeAspect="1"/>
            </p:cNvGrpSpPr>
            <p:nvPr/>
          </p:nvGrpSpPr>
          <p:grpSpPr bwMode="auto">
            <a:xfrm>
              <a:off x="8284" y="8496"/>
              <a:ext cx="2069" cy="811"/>
              <a:chOff x="1800" y="1775"/>
              <a:chExt cx="1590" cy="623"/>
            </a:xfrm>
          </p:grpSpPr>
          <p:sp>
            <p:nvSpPr>
              <p:cNvPr id="45" name="Oval 14"/>
              <p:cNvSpPr>
                <a:spLocks noChangeAspect="1" noChangeArrowheads="1"/>
              </p:cNvSpPr>
              <p:nvPr/>
            </p:nvSpPr>
            <p:spPr bwMode="auto">
              <a:xfrm>
                <a:off x="1800" y="1828"/>
                <a:ext cx="1590" cy="570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46" name="Oval 15"/>
              <p:cNvSpPr>
                <a:spLocks noChangeAspect="1" noChangeArrowheads="1"/>
              </p:cNvSpPr>
              <p:nvPr/>
            </p:nvSpPr>
            <p:spPr bwMode="auto">
              <a:xfrm>
                <a:off x="1800" y="1775"/>
                <a:ext cx="1590" cy="570"/>
              </a:xfrm>
              <a:prstGeom prst="ellipse">
                <a:avLst/>
              </a:prstGeom>
              <a:gradFill rotWithShape="0">
                <a:gsLst>
                  <a:gs pos="0">
                    <a:srgbClr val="C0C0C0"/>
                  </a:gs>
                  <a:gs pos="100000">
                    <a:srgbClr val="FFFFFF"/>
                  </a:gs>
                </a:gsLst>
                <a:path path="rect">
                  <a:fillToRect t="100000" r="10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" name="Rectangle 16"/>
            <p:cNvSpPr>
              <a:spLocks noChangeArrowheads="1"/>
            </p:cNvSpPr>
            <p:nvPr/>
          </p:nvSpPr>
          <p:spPr bwMode="auto">
            <a:xfrm>
              <a:off x="9296" y="7924"/>
              <a:ext cx="46" cy="930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AutoShape 17"/>
            <p:cNvSpPr>
              <a:spLocks noChangeAspect="1" noChangeArrowheads="1"/>
            </p:cNvSpPr>
            <p:nvPr/>
          </p:nvSpPr>
          <p:spPr bwMode="auto">
            <a:xfrm>
              <a:off x="9513" y="8746"/>
              <a:ext cx="130" cy="13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9295" y="8813"/>
              <a:ext cx="1197" cy="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900" i="1" kern="100" dirty="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P     </a:t>
              </a:r>
              <a:r>
                <a:rPr lang="en-US" sz="900" i="1" kern="100" dirty="0" smtClean="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    Q</a:t>
              </a:r>
              <a:endParaRPr lang="zh-CN" sz="1050" kern="100" dirty="0">
                <a:solidFill>
                  <a:srgbClr val="000000"/>
                </a:solidFill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8868" y="8613"/>
              <a:ext cx="519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900" i="1" kern="1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O</a:t>
              </a:r>
              <a:endParaRPr lang="zh-CN" sz="1050" kern="100">
                <a:solidFill>
                  <a:srgbClr val="000000"/>
                </a:solidFill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43" name="Freeform 20"/>
            <p:cNvSpPr>
              <a:spLocks/>
            </p:cNvSpPr>
            <p:nvPr/>
          </p:nvSpPr>
          <p:spPr bwMode="auto">
            <a:xfrm>
              <a:off x="9131" y="8136"/>
              <a:ext cx="375" cy="199"/>
            </a:xfrm>
            <a:custGeom>
              <a:avLst/>
              <a:gdLst>
                <a:gd name="T0" fmla="*/ 0 w 375"/>
                <a:gd name="T1" fmla="*/ 69 h 199"/>
                <a:gd name="T2" fmla="*/ 3 w 375"/>
                <a:gd name="T3" fmla="*/ 63 h 199"/>
                <a:gd name="T4" fmla="*/ 9 w 375"/>
                <a:gd name="T5" fmla="*/ 102 h 199"/>
                <a:gd name="T6" fmla="*/ 36 w 375"/>
                <a:gd name="T7" fmla="*/ 136 h 199"/>
                <a:gd name="T8" fmla="*/ 63 w 375"/>
                <a:gd name="T9" fmla="*/ 156 h 199"/>
                <a:gd name="T10" fmla="*/ 117 w 375"/>
                <a:gd name="T11" fmla="*/ 181 h 199"/>
                <a:gd name="T12" fmla="*/ 180 w 375"/>
                <a:gd name="T13" fmla="*/ 199 h 199"/>
                <a:gd name="T14" fmla="*/ 219 w 375"/>
                <a:gd name="T15" fmla="*/ 193 h 199"/>
                <a:gd name="T16" fmla="*/ 255 w 375"/>
                <a:gd name="T17" fmla="*/ 186 h 199"/>
                <a:gd name="T18" fmla="*/ 279 w 375"/>
                <a:gd name="T19" fmla="*/ 180 h 199"/>
                <a:gd name="T20" fmla="*/ 312 w 375"/>
                <a:gd name="T21" fmla="*/ 165 h 199"/>
                <a:gd name="T22" fmla="*/ 336 w 375"/>
                <a:gd name="T23" fmla="*/ 142 h 199"/>
                <a:gd name="T24" fmla="*/ 360 w 375"/>
                <a:gd name="T25" fmla="*/ 106 h 199"/>
                <a:gd name="T26" fmla="*/ 363 w 375"/>
                <a:gd name="T27" fmla="*/ 82 h 199"/>
                <a:gd name="T28" fmla="*/ 369 w 375"/>
                <a:gd name="T29" fmla="*/ 49 h 199"/>
                <a:gd name="T30" fmla="*/ 375 w 375"/>
                <a:gd name="T31" fmla="*/ 0 h 19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75" h="199">
                  <a:moveTo>
                    <a:pt x="0" y="69"/>
                  </a:moveTo>
                  <a:lnTo>
                    <a:pt x="3" y="63"/>
                  </a:lnTo>
                  <a:lnTo>
                    <a:pt x="9" y="102"/>
                  </a:lnTo>
                  <a:lnTo>
                    <a:pt x="36" y="136"/>
                  </a:lnTo>
                  <a:lnTo>
                    <a:pt x="63" y="156"/>
                  </a:lnTo>
                  <a:lnTo>
                    <a:pt x="117" y="181"/>
                  </a:lnTo>
                  <a:lnTo>
                    <a:pt x="180" y="199"/>
                  </a:lnTo>
                  <a:lnTo>
                    <a:pt x="219" y="193"/>
                  </a:lnTo>
                  <a:lnTo>
                    <a:pt x="255" y="186"/>
                  </a:lnTo>
                  <a:lnTo>
                    <a:pt x="279" y="180"/>
                  </a:lnTo>
                  <a:lnTo>
                    <a:pt x="312" y="165"/>
                  </a:lnTo>
                  <a:lnTo>
                    <a:pt x="336" y="142"/>
                  </a:lnTo>
                  <a:lnTo>
                    <a:pt x="360" y="106"/>
                  </a:lnTo>
                  <a:lnTo>
                    <a:pt x="363" y="82"/>
                  </a:lnTo>
                  <a:lnTo>
                    <a:pt x="369" y="49"/>
                  </a:lnTo>
                  <a:lnTo>
                    <a:pt x="37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4" name="AutoShape 21"/>
            <p:cNvSpPr>
              <a:spLocks noChangeAspect="1" noChangeArrowheads="1"/>
            </p:cNvSpPr>
            <p:nvPr/>
          </p:nvSpPr>
          <p:spPr bwMode="auto">
            <a:xfrm>
              <a:off x="9978" y="8764"/>
              <a:ext cx="130" cy="13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215509" y="5157192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共轴传动，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角速度相等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236296" y="5877272"/>
                <a:ext cx="13804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zh-CN" alt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𝜔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5877272"/>
                <a:ext cx="1380443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215509" y="6344681"/>
                <a:ext cx="18905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509" y="6344681"/>
                <a:ext cx="189058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2" descr="C:\Users\Administrator\Desktop\4yeMredrd6a87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3043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Administrator\Desktop\4yeMredrd6a87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6617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7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47" grpId="0"/>
      <p:bldP spid="48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204482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汽车在水平地面上转弯，地面对车的摩擦力已达到最大值。当汽车的速率加大到原来的二倍，若使车在地面转弯时仍不打滑，汽车的转弯半径应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增大到原来的二倍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B.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增大到原来的四倍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减小到原来的一半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D.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减小到原来的四分之一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43408" y="2463826"/>
                <a:ext cx="1474763" cy="831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𝑚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408" y="2463826"/>
                <a:ext cx="1474763" cy="8310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09723" y="26897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32028" y="2689756"/>
                <a:ext cx="12808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𝑟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∝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028" y="2689756"/>
                <a:ext cx="128080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571487" y="3212976"/>
            <a:ext cx="8082682" cy="2270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13.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示，一辆汽车在水平路面上行驶时对路面的压力为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，在拱形路面上行驶中经过最高处时对路面的压力为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，已知这辆汽车的重力为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＜ 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B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＜ 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868144" y="4725144"/>
            <a:ext cx="2808312" cy="2232248"/>
            <a:chOff x="7230" y="14133"/>
            <a:chExt cx="2660" cy="2082"/>
          </a:xfrm>
        </p:grpSpPr>
        <p:grpSp>
          <p:nvGrpSpPr>
            <p:cNvPr id="13" name="Group 3746"/>
            <p:cNvGrpSpPr/>
            <p:nvPr/>
          </p:nvGrpSpPr>
          <p:grpSpPr>
            <a:xfrm>
              <a:off x="8086" y="14395"/>
              <a:ext cx="1482" cy="1820"/>
              <a:chOff x="1202" y="1614"/>
              <a:chExt cx="1482" cy="1820"/>
            </a:xfrm>
          </p:grpSpPr>
          <p:sp>
            <p:nvSpPr>
              <p:cNvPr id="92" name="Arc 3747"/>
              <p:cNvSpPr/>
              <p:nvPr/>
            </p:nvSpPr>
            <p:spPr bwMode="auto">
              <a:xfrm>
                <a:off x="1986" y="1614"/>
                <a:ext cx="698" cy="18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8288"/>
                  <a:gd name="T1" fmla="*/ 0 h 21600"/>
                  <a:gd name="T2" fmla="*/ 8288 w 8288"/>
                  <a:gd name="T3" fmla="*/ 1653 h 21600"/>
                  <a:gd name="T4" fmla="*/ 0 w 828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88" h="21600" fill="none" extrusionOk="0">
                    <a:moveTo>
                      <a:pt x="-1" y="0"/>
                    </a:moveTo>
                    <a:cubicBezTo>
                      <a:pt x="2844" y="0"/>
                      <a:pt x="5661" y="561"/>
                      <a:pt x="8287" y="1653"/>
                    </a:cubicBezTo>
                  </a:path>
                  <a:path w="8288" h="21600" stroke="0" extrusionOk="0">
                    <a:moveTo>
                      <a:pt x="-1" y="0"/>
                    </a:moveTo>
                    <a:cubicBezTo>
                      <a:pt x="2844" y="0"/>
                      <a:pt x="5661" y="561"/>
                      <a:pt x="8287" y="165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93" name="Arc 3748"/>
              <p:cNvSpPr/>
              <p:nvPr/>
            </p:nvSpPr>
            <p:spPr bwMode="auto">
              <a:xfrm flipH="1">
                <a:off x="1202" y="1614"/>
                <a:ext cx="790" cy="18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9379"/>
                  <a:gd name="T1" fmla="*/ 0 h 21600"/>
                  <a:gd name="T2" fmla="*/ 9379 w 9379"/>
                  <a:gd name="T3" fmla="*/ 2142 h 21600"/>
                  <a:gd name="T4" fmla="*/ 0 w 937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79" h="21600" fill="none" extrusionOk="0">
                    <a:moveTo>
                      <a:pt x="-1" y="0"/>
                    </a:moveTo>
                    <a:cubicBezTo>
                      <a:pt x="3247" y="0"/>
                      <a:pt x="6453" y="732"/>
                      <a:pt x="9378" y="2142"/>
                    </a:cubicBezTo>
                  </a:path>
                  <a:path w="9379" h="21600" stroke="0" extrusionOk="0">
                    <a:moveTo>
                      <a:pt x="-1" y="0"/>
                    </a:moveTo>
                    <a:cubicBezTo>
                      <a:pt x="3247" y="0"/>
                      <a:pt x="6453" y="732"/>
                      <a:pt x="9378" y="214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" name="Group 3749"/>
            <p:cNvGrpSpPr/>
            <p:nvPr/>
          </p:nvGrpSpPr>
          <p:grpSpPr>
            <a:xfrm>
              <a:off x="9560" y="14535"/>
              <a:ext cx="330" cy="54"/>
              <a:chOff x="1416" y="1086"/>
              <a:chExt cx="330" cy="54"/>
            </a:xfrm>
          </p:grpSpPr>
          <p:cxnSp>
            <p:nvCxnSpPr>
              <p:cNvPr id="86" name="Line 3750"/>
              <p:cNvCxnSpPr>
                <a:cxnSpLocks noChangeShapeType="1"/>
              </p:cNvCxnSpPr>
              <p:nvPr/>
            </p:nvCxnSpPr>
            <p:spPr bwMode="auto">
              <a:xfrm>
                <a:off x="1422" y="1086"/>
                <a:ext cx="3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</p:cxnSp>
          <p:cxnSp>
            <p:nvCxnSpPr>
              <p:cNvPr id="87" name="Line 3751"/>
              <p:cNvCxnSpPr>
                <a:cxnSpLocks noChangeShapeType="1"/>
              </p:cNvCxnSpPr>
              <p:nvPr/>
            </p:nvCxnSpPr>
            <p:spPr bwMode="auto">
              <a:xfrm flipV="1">
                <a:off x="1416" y="1086"/>
                <a:ext cx="47" cy="5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</p:spPr>
          </p:cxnSp>
          <p:cxnSp>
            <p:nvCxnSpPr>
              <p:cNvPr id="88" name="Line 3752"/>
              <p:cNvCxnSpPr>
                <a:cxnSpLocks noChangeShapeType="1"/>
              </p:cNvCxnSpPr>
              <p:nvPr/>
            </p:nvCxnSpPr>
            <p:spPr bwMode="auto">
              <a:xfrm flipV="1">
                <a:off x="1482" y="1086"/>
                <a:ext cx="47" cy="5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</p:spPr>
          </p:cxnSp>
          <p:cxnSp>
            <p:nvCxnSpPr>
              <p:cNvPr id="89" name="Line 3753"/>
              <p:cNvCxnSpPr>
                <a:cxnSpLocks noChangeShapeType="1"/>
              </p:cNvCxnSpPr>
              <p:nvPr/>
            </p:nvCxnSpPr>
            <p:spPr bwMode="auto">
              <a:xfrm flipV="1">
                <a:off x="1548" y="1086"/>
                <a:ext cx="47" cy="5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</p:spPr>
          </p:cxnSp>
          <p:cxnSp>
            <p:nvCxnSpPr>
              <p:cNvPr id="90" name="Line 3754"/>
              <p:cNvCxnSpPr>
                <a:cxnSpLocks noChangeShapeType="1"/>
              </p:cNvCxnSpPr>
              <p:nvPr/>
            </p:nvCxnSpPr>
            <p:spPr bwMode="auto">
              <a:xfrm flipV="1">
                <a:off x="1614" y="1086"/>
                <a:ext cx="47" cy="5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</p:spPr>
          </p:cxnSp>
          <p:cxnSp>
            <p:nvCxnSpPr>
              <p:cNvPr id="91" name="Line 3755"/>
              <p:cNvCxnSpPr>
                <a:cxnSpLocks noChangeShapeType="1"/>
              </p:cNvCxnSpPr>
              <p:nvPr/>
            </p:nvCxnSpPr>
            <p:spPr bwMode="auto">
              <a:xfrm flipV="1">
                <a:off x="1680" y="1086"/>
                <a:ext cx="47" cy="5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</p:spPr>
          </p:cxnSp>
        </p:grpSp>
        <p:grpSp>
          <p:nvGrpSpPr>
            <p:cNvPr id="15" name="Group 3756"/>
            <p:cNvGrpSpPr/>
            <p:nvPr/>
          </p:nvGrpSpPr>
          <p:grpSpPr>
            <a:xfrm>
              <a:off x="7230" y="14574"/>
              <a:ext cx="330" cy="54"/>
              <a:chOff x="1416" y="1086"/>
              <a:chExt cx="330" cy="54"/>
            </a:xfrm>
          </p:grpSpPr>
          <p:cxnSp>
            <p:nvCxnSpPr>
              <p:cNvPr id="80" name="Line 3757"/>
              <p:cNvCxnSpPr>
                <a:cxnSpLocks noChangeShapeType="1"/>
              </p:cNvCxnSpPr>
              <p:nvPr/>
            </p:nvCxnSpPr>
            <p:spPr bwMode="auto">
              <a:xfrm>
                <a:off x="1422" y="1086"/>
                <a:ext cx="3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</p:cxnSp>
          <p:cxnSp>
            <p:nvCxnSpPr>
              <p:cNvPr id="81" name="Line 3758"/>
              <p:cNvCxnSpPr>
                <a:cxnSpLocks noChangeShapeType="1"/>
              </p:cNvCxnSpPr>
              <p:nvPr/>
            </p:nvCxnSpPr>
            <p:spPr bwMode="auto">
              <a:xfrm flipV="1">
                <a:off x="1416" y="1086"/>
                <a:ext cx="47" cy="5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</p:spPr>
          </p:cxnSp>
          <p:cxnSp>
            <p:nvCxnSpPr>
              <p:cNvPr id="82" name="Line 3759"/>
              <p:cNvCxnSpPr>
                <a:cxnSpLocks noChangeShapeType="1"/>
              </p:cNvCxnSpPr>
              <p:nvPr/>
            </p:nvCxnSpPr>
            <p:spPr bwMode="auto">
              <a:xfrm flipV="1">
                <a:off x="1482" y="1086"/>
                <a:ext cx="47" cy="5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</p:spPr>
          </p:cxnSp>
          <p:cxnSp>
            <p:nvCxnSpPr>
              <p:cNvPr id="83" name="Line 3760"/>
              <p:cNvCxnSpPr>
                <a:cxnSpLocks noChangeShapeType="1"/>
              </p:cNvCxnSpPr>
              <p:nvPr/>
            </p:nvCxnSpPr>
            <p:spPr bwMode="auto">
              <a:xfrm flipV="1">
                <a:off x="1548" y="1086"/>
                <a:ext cx="47" cy="5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</p:spPr>
          </p:cxnSp>
          <p:cxnSp>
            <p:nvCxnSpPr>
              <p:cNvPr id="84" name="Line 3761"/>
              <p:cNvCxnSpPr>
                <a:cxnSpLocks noChangeShapeType="1"/>
              </p:cNvCxnSpPr>
              <p:nvPr/>
            </p:nvCxnSpPr>
            <p:spPr bwMode="auto">
              <a:xfrm flipV="1">
                <a:off x="1614" y="1086"/>
                <a:ext cx="47" cy="5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</p:spPr>
          </p:cxnSp>
          <p:cxnSp>
            <p:nvCxnSpPr>
              <p:cNvPr id="85" name="Line 3762"/>
              <p:cNvCxnSpPr>
                <a:cxnSpLocks noChangeShapeType="1"/>
              </p:cNvCxnSpPr>
              <p:nvPr/>
            </p:nvCxnSpPr>
            <p:spPr bwMode="auto">
              <a:xfrm flipV="1">
                <a:off x="1680" y="1086"/>
                <a:ext cx="47" cy="5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</p:spPr>
          </p:cxnSp>
        </p:grpSp>
        <p:grpSp>
          <p:nvGrpSpPr>
            <p:cNvPr id="16" name="Group 3763"/>
            <p:cNvGrpSpPr/>
            <p:nvPr/>
          </p:nvGrpSpPr>
          <p:grpSpPr>
            <a:xfrm>
              <a:off x="7494" y="14574"/>
              <a:ext cx="330" cy="54"/>
              <a:chOff x="1416" y="1086"/>
              <a:chExt cx="330" cy="54"/>
            </a:xfrm>
          </p:grpSpPr>
          <p:cxnSp>
            <p:nvCxnSpPr>
              <p:cNvPr id="74" name="Line 3764"/>
              <p:cNvCxnSpPr>
                <a:cxnSpLocks noChangeShapeType="1"/>
              </p:cNvCxnSpPr>
              <p:nvPr/>
            </p:nvCxnSpPr>
            <p:spPr bwMode="auto">
              <a:xfrm>
                <a:off x="1422" y="1086"/>
                <a:ext cx="3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</p:cxnSp>
          <p:cxnSp>
            <p:nvCxnSpPr>
              <p:cNvPr id="75" name="Line 3765"/>
              <p:cNvCxnSpPr>
                <a:cxnSpLocks noChangeShapeType="1"/>
              </p:cNvCxnSpPr>
              <p:nvPr/>
            </p:nvCxnSpPr>
            <p:spPr bwMode="auto">
              <a:xfrm flipV="1">
                <a:off x="1416" y="1086"/>
                <a:ext cx="47" cy="5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</p:spPr>
          </p:cxnSp>
          <p:cxnSp>
            <p:nvCxnSpPr>
              <p:cNvPr id="76" name="Line 3766"/>
              <p:cNvCxnSpPr>
                <a:cxnSpLocks noChangeShapeType="1"/>
              </p:cNvCxnSpPr>
              <p:nvPr/>
            </p:nvCxnSpPr>
            <p:spPr bwMode="auto">
              <a:xfrm flipV="1">
                <a:off x="1482" y="1086"/>
                <a:ext cx="47" cy="5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</p:spPr>
          </p:cxnSp>
          <p:cxnSp>
            <p:nvCxnSpPr>
              <p:cNvPr id="77" name="Line 3767"/>
              <p:cNvCxnSpPr>
                <a:cxnSpLocks noChangeShapeType="1"/>
              </p:cNvCxnSpPr>
              <p:nvPr/>
            </p:nvCxnSpPr>
            <p:spPr bwMode="auto">
              <a:xfrm flipV="1">
                <a:off x="1548" y="1086"/>
                <a:ext cx="47" cy="5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</p:spPr>
          </p:cxnSp>
          <p:cxnSp>
            <p:nvCxnSpPr>
              <p:cNvPr id="78" name="Line 3768"/>
              <p:cNvCxnSpPr>
                <a:cxnSpLocks noChangeShapeType="1"/>
              </p:cNvCxnSpPr>
              <p:nvPr/>
            </p:nvCxnSpPr>
            <p:spPr bwMode="auto">
              <a:xfrm flipV="1">
                <a:off x="1614" y="1086"/>
                <a:ext cx="47" cy="5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</p:spPr>
          </p:cxnSp>
          <p:cxnSp>
            <p:nvCxnSpPr>
              <p:cNvPr id="79" name="Line 3769"/>
              <p:cNvCxnSpPr>
                <a:cxnSpLocks noChangeShapeType="1"/>
              </p:cNvCxnSpPr>
              <p:nvPr/>
            </p:nvCxnSpPr>
            <p:spPr bwMode="auto">
              <a:xfrm flipV="1">
                <a:off x="1680" y="1086"/>
                <a:ext cx="47" cy="5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</p:spPr>
          </p:cxnSp>
        </p:grpSp>
        <p:cxnSp>
          <p:nvCxnSpPr>
            <p:cNvPr id="17" name="Line 3770"/>
            <p:cNvCxnSpPr>
              <a:cxnSpLocks noChangeShapeType="1"/>
            </p:cNvCxnSpPr>
            <p:nvPr/>
          </p:nvCxnSpPr>
          <p:spPr bwMode="auto">
            <a:xfrm>
              <a:off x="7764" y="14574"/>
              <a:ext cx="3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</p:cxnSp>
        <p:cxnSp>
          <p:nvCxnSpPr>
            <p:cNvPr id="18" name="Line 3771"/>
            <p:cNvCxnSpPr>
              <a:cxnSpLocks noChangeShapeType="1"/>
            </p:cNvCxnSpPr>
            <p:nvPr/>
          </p:nvCxnSpPr>
          <p:spPr bwMode="auto">
            <a:xfrm flipV="1">
              <a:off x="7758" y="14574"/>
              <a:ext cx="47" cy="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</p:cxnSp>
        <p:cxnSp>
          <p:nvCxnSpPr>
            <p:cNvPr id="19" name="Line 3772"/>
            <p:cNvCxnSpPr>
              <a:cxnSpLocks noChangeShapeType="1"/>
            </p:cNvCxnSpPr>
            <p:nvPr/>
          </p:nvCxnSpPr>
          <p:spPr bwMode="auto">
            <a:xfrm flipV="1">
              <a:off x="7824" y="14574"/>
              <a:ext cx="47" cy="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</p:cxnSp>
        <p:cxnSp>
          <p:nvCxnSpPr>
            <p:cNvPr id="20" name="Line 3773"/>
            <p:cNvCxnSpPr>
              <a:cxnSpLocks noChangeShapeType="1"/>
            </p:cNvCxnSpPr>
            <p:nvPr/>
          </p:nvCxnSpPr>
          <p:spPr bwMode="auto">
            <a:xfrm flipV="1">
              <a:off x="7890" y="14574"/>
              <a:ext cx="47" cy="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</p:cxnSp>
        <p:cxnSp>
          <p:nvCxnSpPr>
            <p:cNvPr id="21" name="Line 3774"/>
            <p:cNvCxnSpPr>
              <a:cxnSpLocks noChangeShapeType="1"/>
            </p:cNvCxnSpPr>
            <p:nvPr/>
          </p:nvCxnSpPr>
          <p:spPr bwMode="auto">
            <a:xfrm flipV="1">
              <a:off x="7956" y="14574"/>
              <a:ext cx="47" cy="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</p:cxnSp>
        <p:cxnSp>
          <p:nvCxnSpPr>
            <p:cNvPr id="22" name="Line 3775"/>
            <p:cNvCxnSpPr>
              <a:cxnSpLocks noChangeShapeType="1"/>
            </p:cNvCxnSpPr>
            <p:nvPr/>
          </p:nvCxnSpPr>
          <p:spPr bwMode="auto">
            <a:xfrm flipV="1">
              <a:off x="8022" y="14574"/>
              <a:ext cx="47" cy="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</p:cxnSp>
        <p:grpSp>
          <p:nvGrpSpPr>
            <p:cNvPr id="23" name="Group 3776"/>
            <p:cNvGrpSpPr/>
            <p:nvPr/>
          </p:nvGrpSpPr>
          <p:grpSpPr>
            <a:xfrm flipH="1">
              <a:off x="7442" y="14307"/>
              <a:ext cx="409" cy="247"/>
              <a:chOff x="1614" y="1248"/>
              <a:chExt cx="618" cy="360"/>
            </a:xfrm>
          </p:grpSpPr>
          <p:sp>
            <p:nvSpPr>
              <p:cNvPr id="65" name="Freeform 3777"/>
              <p:cNvSpPr/>
              <p:nvPr/>
            </p:nvSpPr>
            <p:spPr bwMode="auto">
              <a:xfrm>
                <a:off x="1623" y="1272"/>
                <a:ext cx="234" cy="159"/>
              </a:xfrm>
              <a:custGeom>
                <a:avLst/>
                <a:gdLst>
                  <a:gd name="T0" fmla="*/ 450 w 450"/>
                  <a:gd name="T1" fmla="*/ 0 h 195"/>
                  <a:gd name="T2" fmla="*/ 390 w 450"/>
                  <a:gd name="T3" fmla="*/ 150 h 195"/>
                  <a:gd name="T4" fmla="*/ 0 w 450"/>
                  <a:gd name="T5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0" h="195">
                    <a:moveTo>
                      <a:pt x="450" y="0"/>
                    </a:moveTo>
                    <a:lnTo>
                      <a:pt x="390" y="150"/>
                    </a:lnTo>
                    <a:lnTo>
                      <a:pt x="0" y="19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3778"/>
              <p:cNvSpPr/>
              <p:nvPr/>
            </p:nvSpPr>
            <p:spPr bwMode="auto">
              <a:xfrm>
                <a:off x="1614" y="1248"/>
                <a:ext cx="618" cy="305"/>
              </a:xfrm>
              <a:custGeom>
                <a:avLst/>
                <a:gdLst>
                  <a:gd name="T0" fmla="*/ 1050 w 1215"/>
                  <a:gd name="T1" fmla="*/ 15 h 375"/>
                  <a:gd name="T2" fmla="*/ 840 w 1215"/>
                  <a:gd name="T3" fmla="*/ 0 h 375"/>
                  <a:gd name="T4" fmla="*/ 600 w 1215"/>
                  <a:gd name="T5" fmla="*/ 0 h 375"/>
                  <a:gd name="T6" fmla="*/ 375 w 1215"/>
                  <a:gd name="T7" fmla="*/ 33 h 375"/>
                  <a:gd name="T8" fmla="*/ 30 w 1215"/>
                  <a:gd name="T9" fmla="*/ 195 h 375"/>
                  <a:gd name="T10" fmla="*/ 0 w 1215"/>
                  <a:gd name="T11" fmla="*/ 270 h 375"/>
                  <a:gd name="T12" fmla="*/ 30 w 1215"/>
                  <a:gd name="T13" fmla="*/ 375 h 375"/>
                  <a:gd name="T14" fmla="*/ 1110 w 1215"/>
                  <a:gd name="T15" fmla="*/ 375 h 375"/>
                  <a:gd name="T16" fmla="*/ 1200 w 1215"/>
                  <a:gd name="T17" fmla="*/ 330 h 375"/>
                  <a:gd name="T18" fmla="*/ 1215 w 1215"/>
                  <a:gd name="T19" fmla="*/ 210 h 375"/>
                  <a:gd name="T20" fmla="*/ 1170 w 1215"/>
                  <a:gd name="T21" fmla="*/ 75 h 375"/>
                  <a:gd name="T22" fmla="*/ 1065 w 1215"/>
                  <a:gd name="T23" fmla="*/ 3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15" h="375">
                    <a:moveTo>
                      <a:pt x="1050" y="15"/>
                    </a:moveTo>
                    <a:lnTo>
                      <a:pt x="840" y="0"/>
                    </a:lnTo>
                    <a:lnTo>
                      <a:pt x="600" y="0"/>
                    </a:lnTo>
                    <a:lnTo>
                      <a:pt x="375" y="33"/>
                    </a:lnTo>
                    <a:lnTo>
                      <a:pt x="30" y="195"/>
                    </a:lnTo>
                    <a:lnTo>
                      <a:pt x="0" y="270"/>
                    </a:lnTo>
                    <a:lnTo>
                      <a:pt x="30" y="375"/>
                    </a:lnTo>
                    <a:lnTo>
                      <a:pt x="1110" y="375"/>
                    </a:lnTo>
                    <a:lnTo>
                      <a:pt x="1200" y="330"/>
                    </a:lnTo>
                    <a:lnTo>
                      <a:pt x="1215" y="210"/>
                    </a:lnTo>
                    <a:lnTo>
                      <a:pt x="1170" y="75"/>
                    </a:lnTo>
                    <a:lnTo>
                      <a:pt x="1065" y="3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67" name="Oval 3779"/>
              <p:cNvSpPr>
                <a:spLocks noChangeAspect="1" noChangeArrowheads="1"/>
              </p:cNvSpPr>
              <p:nvPr/>
            </p:nvSpPr>
            <p:spPr bwMode="auto">
              <a:xfrm>
                <a:off x="1728" y="1481"/>
                <a:ext cx="126" cy="124"/>
              </a:xfrm>
              <a:prstGeom prst="ellipse">
                <a:avLst/>
              </a:prstGeom>
              <a:solidFill>
                <a:srgbClr val="FFFFFF"/>
              </a:solidFill>
              <a:ln w="22225" cmpd="thickThin">
                <a:solidFill>
                  <a:srgbClr val="000000"/>
                </a:solidFill>
                <a:round/>
              </a:ln>
              <a:effec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68" name="Oval 3780"/>
              <p:cNvSpPr>
                <a:spLocks noChangeAspect="1" noChangeArrowheads="1"/>
              </p:cNvSpPr>
              <p:nvPr/>
            </p:nvSpPr>
            <p:spPr bwMode="auto">
              <a:xfrm>
                <a:off x="2052" y="1490"/>
                <a:ext cx="120" cy="118"/>
              </a:xfrm>
              <a:prstGeom prst="ellipse">
                <a:avLst/>
              </a:prstGeom>
              <a:solidFill>
                <a:srgbClr val="FFFFFF"/>
              </a:solidFill>
              <a:ln w="22225" cmpd="thickThin">
                <a:solidFill>
                  <a:srgbClr val="000000"/>
                </a:solidFill>
                <a:round/>
              </a:ln>
              <a:effec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69" name="Line 3781"/>
              <p:cNvCxnSpPr>
                <a:cxnSpLocks noChangeShapeType="1"/>
              </p:cNvCxnSpPr>
              <p:nvPr/>
            </p:nvCxnSpPr>
            <p:spPr bwMode="auto">
              <a:xfrm>
                <a:off x="2142" y="1257"/>
                <a:ext cx="54" cy="4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</p:spPr>
          </p:cxnSp>
          <p:sp>
            <p:nvSpPr>
              <p:cNvPr id="70" name="AutoShape 3782"/>
              <p:cNvSpPr>
                <a:spLocks noChangeArrowheads="1"/>
              </p:cNvSpPr>
              <p:nvPr/>
            </p:nvSpPr>
            <p:spPr bwMode="auto">
              <a:xfrm>
                <a:off x="1896" y="1287"/>
                <a:ext cx="96" cy="9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71" name="AutoShape 3783"/>
              <p:cNvSpPr>
                <a:spLocks noChangeArrowheads="1"/>
              </p:cNvSpPr>
              <p:nvPr/>
            </p:nvSpPr>
            <p:spPr bwMode="auto">
              <a:xfrm>
                <a:off x="2034" y="1287"/>
                <a:ext cx="114" cy="9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72" name="Oval 3784"/>
              <p:cNvSpPr>
                <a:spLocks noChangeArrowheads="1"/>
              </p:cNvSpPr>
              <p:nvPr/>
            </p:nvSpPr>
            <p:spPr bwMode="auto">
              <a:xfrm>
                <a:off x="1770" y="152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73" name="Oval 3785"/>
              <p:cNvSpPr>
                <a:spLocks noChangeArrowheads="1"/>
              </p:cNvSpPr>
              <p:nvPr/>
            </p:nvSpPr>
            <p:spPr bwMode="auto">
              <a:xfrm>
                <a:off x="2094" y="1530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" name="Group 3786"/>
            <p:cNvGrpSpPr/>
            <p:nvPr/>
          </p:nvGrpSpPr>
          <p:grpSpPr>
            <a:xfrm flipH="1">
              <a:off x="8664" y="14133"/>
              <a:ext cx="409" cy="247"/>
              <a:chOff x="1614" y="1248"/>
              <a:chExt cx="618" cy="360"/>
            </a:xfrm>
          </p:grpSpPr>
          <p:sp>
            <p:nvSpPr>
              <p:cNvPr id="56" name="Freeform 3787"/>
              <p:cNvSpPr/>
              <p:nvPr/>
            </p:nvSpPr>
            <p:spPr bwMode="auto">
              <a:xfrm>
                <a:off x="1623" y="1272"/>
                <a:ext cx="234" cy="159"/>
              </a:xfrm>
              <a:custGeom>
                <a:avLst/>
                <a:gdLst>
                  <a:gd name="T0" fmla="*/ 450 w 450"/>
                  <a:gd name="T1" fmla="*/ 0 h 195"/>
                  <a:gd name="T2" fmla="*/ 390 w 450"/>
                  <a:gd name="T3" fmla="*/ 150 h 195"/>
                  <a:gd name="T4" fmla="*/ 0 w 450"/>
                  <a:gd name="T5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0" h="195">
                    <a:moveTo>
                      <a:pt x="450" y="0"/>
                    </a:moveTo>
                    <a:lnTo>
                      <a:pt x="390" y="150"/>
                    </a:lnTo>
                    <a:lnTo>
                      <a:pt x="0" y="195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3788"/>
              <p:cNvSpPr/>
              <p:nvPr/>
            </p:nvSpPr>
            <p:spPr bwMode="auto">
              <a:xfrm>
                <a:off x="1614" y="1248"/>
                <a:ext cx="618" cy="305"/>
              </a:xfrm>
              <a:custGeom>
                <a:avLst/>
                <a:gdLst>
                  <a:gd name="T0" fmla="*/ 1050 w 1215"/>
                  <a:gd name="T1" fmla="*/ 15 h 375"/>
                  <a:gd name="T2" fmla="*/ 840 w 1215"/>
                  <a:gd name="T3" fmla="*/ 0 h 375"/>
                  <a:gd name="T4" fmla="*/ 600 w 1215"/>
                  <a:gd name="T5" fmla="*/ 0 h 375"/>
                  <a:gd name="T6" fmla="*/ 375 w 1215"/>
                  <a:gd name="T7" fmla="*/ 33 h 375"/>
                  <a:gd name="T8" fmla="*/ 30 w 1215"/>
                  <a:gd name="T9" fmla="*/ 195 h 375"/>
                  <a:gd name="T10" fmla="*/ 0 w 1215"/>
                  <a:gd name="T11" fmla="*/ 270 h 375"/>
                  <a:gd name="T12" fmla="*/ 30 w 1215"/>
                  <a:gd name="T13" fmla="*/ 375 h 375"/>
                  <a:gd name="T14" fmla="*/ 1110 w 1215"/>
                  <a:gd name="T15" fmla="*/ 375 h 375"/>
                  <a:gd name="T16" fmla="*/ 1200 w 1215"/>
                  <a:gd name="T17" fmla="*/ 330 h 375"/>
                  <a:gd name="T18" fmla="*/ 1215 w 1215"/>
                  <a:gd name="T19" fmla="*/ 210 h 375"/>
                  <a:gd name="T20" fmla="*/ 1170 w 1215"/>
                  <a:gd name="T21" fmla="*/ 75 h 375"/>
                  <a:gd name="T22" fmla="*/ 1065 w 1215"/>
                  <a:gd name="T23" fmla="*/ 3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15" h="375">
                    <a:moveTo>
                      <a:pt x="1050" y="15"/>
                    </a:moveTo>
                    <a:lnTo>
                      <a:pt x="840" y="0"/>
                    </a:lnTo>
                    <a:lnTo>
                      <a:pt x="600" y="0"/>
                    </a:lnTo>
                    <a:lnTo>
                      <a:pt x="375" y="33"/>
                    </a:lnTo>
                    <a:lnTo>
                      <a:pt x="30" y="195"/>
                    </a:lnTo>
                    <a:lnTo>
                      <a:pt x="0" y="270"/>
                    </a:lnTo>
                    <a:lnTo>
                      <a:pt x="30" y="375"/>
                    </a:lnTo>
                    <a:lnTo>
                      <a:pt x="1110" y="375"/>
                    </a:lnTo>
                    <a:lnTo>
                      <a:pt x="1200" y="330"/>
                    </a:lnTo>
                    <a:lnTo>
                      <a:pt x="1215" y="210"/>
                    </a:lnTo>
                    <a:lnTo>
                      <a:pt x="1170" y="75"/>
                    </a:lnTo>
                    <a:lnTo>
                      <a:pt x="1065" y="3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58" name="Oval 3789"/>
              <p:cNvSpPr>
                <a:spLocks noChangeAspect="1" noChangeArrowheads="1"/>
              </p:cNvSpPr>
              <p:nvPr/>
            </p:nvSpPr>
            <p:spPr bwMode="auto">
              <a:xfrm>
                <a:off x="1728" y="1481"/>
                <a:ext cx="126" cy="124"/>
              </a:xfrm>
              <a:prstGeom prst="ellipse">
                <a:avLst/>
              </a:prstGeom>
              <a:solidFill>
                <a:srgbClr val="FFFFFF"/>
              </a:solidFill>
              <a:ln w="22225" cmpd="thickThin">
                <a:solidFill>
                  <a:srgbClr val="000000"/>
                </a:solidFill>
                <a:round/>
              </a:ln>
              <a:effec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59" name="Oval 3790"/>
              <p:cNvSpPr>
                <a:spLocks noChangeAspect="1" noChangeArrowheads="1"/>
              </p:cNvSpPr>
              <p:nvPr/>
            </p:nvSpPr>
            <p:spPr bwMode="auto">
              <a:xfrm>
                <a:off x="2052" y="1490"/>
                <a:ext cx="120" cy="118"/>
              </a:xfrm>
              <a:prstGeom prst="ellipse">
                <a:avLst/>
              </a:prstGeom>
              <a:solidFill>
                <a:srgbClr val="FFFFFF"/>
              </a:solidFill>
              <a:ln w="22225" cmpd="thickThin">
                <a:solidFill>
                  <a:srgbClr val="000000"/>
                </a:solidFill>
                <a:round/>
              </a:ln>
              <a:effec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60" name="Line 3791"/>
              <p:cNvCxnSpPr>
                <a:cxnSpLocks noChangeShapeType="1"/>
              </p:cNvCxnSpPr>
              <p:nvPr/>
            </p:nvCxnSpPr>
            <p:spPr bwMode="auto">
              <a:xfrm>
                <a:off x="2142" y="1257"/>
                <a:ext cx="54" cy="4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</p:spPr>
          </p:cxnSp>
          <p:sp>
            <p:nvSpPr>
              <p:cNvPr id="61" name="AutoShape 3792"/>
              <p:cNvSpPr>
                <a:spLocks noChangeArrowheads="1"/>
              </p:cNvSpPr>
              <p:nvPr/>
            </p:nvSpPr>
            <p:spPr bwMode="auto">
              <a:xfrm>
                <a:off x="1896" y="1287"/>
                <a:ext cx="96" cy="9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62" name="AutoShape 3793"/>
              <p:cNvSpPr>
                <a:spLocks noChangeArrowheads="1"/>
              </p:cNvSpPr>
              <p:nvPr/>
            </p:nvSpPr>
            <p:spPr bwMode="auto">
              <a:xfrm>
                <a:off x="2034" y="1287"/>
                <a:ext cx="114" cy="9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63" name="Oval 3794"/>
              <p:cNvSpPr>
                <a:spLocks noChangeArrowheads="1"/>
              </p:cNvSpPr>
              <p:nvPr/>
            </p:nvSpPr>
            <p:spPr bwMode="auto">
              <a:xfrm>
                <a:off x="1770" y="1527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64" name="Oval 3795"/>
              <p:cNvSpPr>
                <a:spLocks noChangeArrowheads="1"/>
              </p:cNvSpPr>
              <p:nvPr/>
            </p:nvSpPr>
            <p:spPr bwMode="auto">
              <a:xfrm>
                <a:off x="2094" y="1530"/>
                <a:ext cx="36" cy="3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" name="Group 3796"/>
            <p:cNvGrpSpPr/>
            <p:nvPr/>
          </p:nvGrpSpPr>
          <p:grpSpPr>
            <a:xfrm>
              <a:off x="8084" y="14403"/>
              <a:ext cx="688" cy="213"/>
              <a:chOff x="3802" y="939"/>
              <a:chExt cx="688" cy="213"/>
            </a:xfrm>
          </p:grpSpPr>
          <p:grpSp>
            <p:nvGrpSpPr>
              <p:cNvPr id="42" name="Group 3797"/>
              <p:cNvGrpSpPr/>
              <p:nvPr/>
            </p:nvGrpSpPr>
            <p:grpSpPr>
              <a:xfrm>
                <a:off x="3802" y="963"/>
                <a:ext cx="471" cy="189"/>
                <a:chOff x="3802" y="963"/>
                <a:chExt cx="471" cy="189"/>
              </a:xfrm>
            </p:grpSpPr>
            <p:grpSp>
              <p:nvGrpSpPr>
                <p:cNvPr id="47" name="Group 3798"/>
                <p:cNvGrpSpPr/>
                <p:nvPr/>
              </p:nvGrpSpPr>
              <p:grpSpPr>
                <a:xfrm>
                  <a:off x="3802" y="1020"/>
                  <a:ext cx="238" cy="132"/>
                  <a:chOff x="3802" y="1020"/>
                  <a:chExt cx="238" cy="132"/>
                </a:xfrm>
              </p:grpSpPr>
              <p:cxnSp>
                <p:nvCxnSpPr>
                  <p:cNvPr id="52" name="Line 379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02" y="1098"/>
                    <a:ext cx="47" cy="54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</a:ln>
                </p:spPr>
              </p:cxnSp>
              <p:cxnSp>
                <p:nvCxnSpPr>
                  <p:cNvPr id="53" name="Line 3800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69" y="1068"/>
                    <a:ext cx="47" cy="54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</a:ln>
                </p:spPr>
              </p:cxnSp>
              <p:cxnSp>
                <p:nvCxnSpPr>
                  <p:cNvPr id="54" name="Line 380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28" y="1047"/>
                    <a:ext cx="47" cy="54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</a:ln>
                </p:spPr>
              </p:cxnSp>
              <p:cxnSp>
                <p:nvCxnSpPr>
                  <p:cNvPr id="55" name="Line 3802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93" y="1020"/>
                    <a:ext cx="47" cy="54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</a:ln>
                </p:spPr>
              </p:cxnSp>
            </p:grpSp>
            <p:cxnSp>
              <p:nvCxnSpPr>
                <p:cNvPr id="48" name="Line 3803"/>
                <p:cNvCxnSpPr>
                  <a:cxnSpLocks noChangeShapeType="1"/>
                </p:cNvCxnSpPr>
                <p:nvPr/>
              </p:nvCxnSpPr>
              <p:spPr bwMode="auto">
                <a:xfrm flipV="1">
                  <a:off x="4050" y="1008"/>
                  <a:ext cx="47" cy="5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49" name="Line 3804"/>
                <p:cNvCxnSpPr>
                  <a:cxnSpLocks noChangeShapeType="1"/>
                </p:cNvCxnSpPr>
                <p:nvPr/>
              </p:nvCxnSpPr>
              <p:spPr bwMode="auto">
                <a:xfrm flipV="1">
                  <a:off x="4110" y="990"/>
                  <a:ext cx="47" cy="5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50" name="Line 3805"/>
                <p:cNvCxnSpPr>
                  <a:cxnSpLocks noChangeShapeType="1"/>
                </p:cNvCxnSpPr>
                <p:nvPr/>
              </p:nvCxnSpPr>
              <p:spPr bwMode="auto">
                <a:xfrm flipV="1">
                  <a:off x="4172" y="972"/>
                  <a:ext cx="47" cy="5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51" name="Line 3806"/>
                <p:cNvCxnSpPr>
                  <a:cxnSpLocks noChangeShapeType="1"/>
                </p:cNvCxnSpPr>
                <p:nvPr/>
              </p:nvCxnSpPr>
              <p:spPr bwMode="auto">
                <a:xfrm flipV="1">
                  <a:off x="4226" y="963"/>
                  <a:ext cx="47" cy="5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</a:ln>
              </p:spPr>
            </p:cxnSp>
          </p:grpSp>
          <p:cxnSp>
            <p:nvCxnSpPr>
              <p:cNvPr id="43" name="Line 3807"/>
              <p:cNvCxnSpPr>
                <a:cxnSpLocks noChangeShapeType="1"/>
              </p:cNvCxnSpPr>
              <p:nvPr/>
            </p:nvCxnSpPr>
            <p:spPr bwMode="auto">
              <a:xfrm flipV="1">
                <a:off x="4287" y="951"/>
                <a:ext cx="47" cy="5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</p:spPr>
          </p:cxnSp>
          <p:cxnSp>
            <p:nvCxnSpPr>
              <p:cNvPr id="44" name="Line 3808"/>
              <p:cNvCxnSpPr>
                <a:cxnSpLocks noChangeShapeType="1"/>
              </p:cNvCxnSpPr>
              <p:nvPr/>
            </p:nvCxnSpPr>
            <p:spPr bwMode="auto">
              <a:xfrm flipV="1">
                <a:off x="4339" y="945"/>
                <a:ext cx="47" cy="5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</p:spPr>
          </p:cxnSp>
          <p:cxnSp>
            <p:nvCxnSpPr>
              <p:cNvPr id="45" name="Line 3809"/>
              <p:cNvCxnSpPr>
                <a:cxnSpLocks noChangeShapeType="1"/>
              </p:cNvCxnSpPr>
              <p:nvPr/>
            </p:nvCxnSpPr>
            <p:spPr bwMode="auto">
              <a:xfrm flipV="1">
                <a:off x="4391" y="942"/>
                <a:ext cx="47" cy="5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</p:spPr>
          </p:cxnSp>
          <p:cxnSp>
            <p:nvCxnSpPr>
              <p:cNvPr id="46" name="Line 3810"/>
              <p:cNvCxnSpPr>
                <a:cxnSpLocks noChangeShapeType="1"/>
              </p:cNvCxnSpPr>
              <p:nvPr/>
            </p:nvCxnSpPr>
            <p:spPr bwMode="auto">
              <a:xfrm flipV="1">
                <a:off x="4443" y="939"/>
                <a:ext cx="47" cy="5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</p:spPr>
          </p:cxnSp>
        </p:grpSp>
        <p:cxnSp>
          <p:nvCxnSpPr>
            <p:cNvPr id="26" name="Line 3811"/>
            <p:cNvCxnSpPr>
              <a:cxnSpLocks noChangeShapeType="1"/>
            </p:cNvCxnSpPr>
            <p:nvPr/>
          </p:nvCxnSpPr>
          <p:spPr bwMode="auto">
            <a:xfrm flipV="1">
              <a:off x="8787" y="14397"/>
              <a:ext cx="47" cy="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</p:cxnSp>
        <p:cxnSp>
          <p:nvCxnSpPr>
            <p:cNvPr id="27" name="Line 3812"/>
            <p:cNvCxnSpPr>
              <a:cxnSpLocks noChangeShapeType="1"/>
            </p:cNvCxnSpPr>
            <p:nvPr/>
          </p:nvCxnSpPr>
          <p:spPr bwMode="auto">
            <a:xfrm flipV="1">
              <a:off x="8843" y="14397"/>
              <a:ext cx="47" cy="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</p:cxnSp>
        <p:cxnSp>
          <p:nvCxnSpPr>
            <p:cNvPr id="28" name="Line 3813"/>
            <p:cNvCxnSpPr>
              <a:cxnSpLocks noChangeShapeType="1"/>
            </p:cNvCxnSpPr>
            <p:nvPr/>
          </p:nvCxnSpPr>
          <p:spPr bwMode="auto">
            <a:xfrm flipV="1">
              <a:off x="8893" y="14397"/>
              <a:ext cx="47" cy="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</p:cxnSp>
        <p:cxnSp>
          <p:nvCxnSpPr>
            <p:cNvPr id="29" name="Line 3814"/>
            <p:cNvCxnSpPr>
              <a:cxnSpLocks noChangeShapeType="1"/>
            </p:cNvCxnSpPr>
            <p:nvPr/>
          </p:nvCxnSpPr>
          <p:spPr bwMode="auto">
            <a:xfrm flipV="1">
              <a:off x="8943" y="14400"/>
              <a:ext cx="47" cy="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</p:cxnSp>
        <p:cxnSp>
          <p:nvCxnSpPr>
            <p:cNvPr id="30" name="Line 3815"/>
            <p:cNvCxnSpPr>
              <a:cxnSpLocks noChangeShapeType="1"/>
            </p:cNvCxnSpPr>
            <p:nvPr/>
          </p:nvCxnSpPr>
          <p:spPr bwMode="auto">
            <a:xfrm flipV="1">
              <a:off x="8991" y="14403"/>
              <a:ext cx="47" cy="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</p:cxnSp>
        <p:cxnSp>
          <p:nvCxnSpPr>
            <p:cNvPr id="31" name="Line 3816"/>
            <p:cNvCxnSpPr>
              <a:cxnSpLocks noChangeShapeType="1"/>
            </p:cNvCxnSpPr>
            <p:nvPr/>
          </p:nvCxnSpPr>
          <p:spPr bwMode="auto">
            <a:xfrm flipV="1">
              <a:off x="9041" y="14406"/>
              <a:ext cx="47" cy="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</p:cxnSp>
        <p:cxnSp>
          <p:nvCxnSpPr>
            <p:cNvPr id="32" name="Line 3817"/>
            <p:cNvCxnSpPr>
              <a:cxnSpLocks noChangeShapeType="1"/>
            </p:cNvCxnSpPr>
            <p:nvPr/>
          </p:nvCxnSpPr>
          <p:spPr bwMode="auto">
            <a:xfrm flipV="1">
              <a:off x="9083" y="14415"/>
              <a:ext cx="47" cy="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</p:cxnSp>
        <p:cxnSp>
          <p:nvCxnSpPr>
            <p:cNvPr id="33" name="Line 3818"/>
            <p:cNvCxnSpPr>
              <a:cxnSpLocks noChangeShapeType="1"/>
            </p:cNvCxnSpPr>
            <p:nvPr/>
          </p:nvCxnSpPr>
          <p:spPr bwMode="auto">
            <a:xfrm flipV="1">
              <a:off x="9129" y="14418"/>
              <a:ext cx="47" cy="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</p:cxnSp>
        <p:cxnSp>
          <p:nvCxnSpPr>
            <p:cNvPr id="34" name="Line 3819"/>
            <p:cNvCxnSpPr>
              <a:cxnSpLocks noChangeShapeType="1"/>
            </p:cNvCxnSpPr>
            <p:nvPr/>
          </p:nvCxnSpPr>
          <p:spPr bwMode="auto">
            <a:xfrm flipV="1">
              <a:off x="9181" y="14427"/>
              <a:ext cx="47" cy="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</p:cxnSp>
        <p:cxnSp>
          <p:nvCxnSpPr>
            <p:cNvPr id="35" name="Line 3820"/>
            <p:cNvCxnSpPr>
              <a:cxnSpLocks noChangeShapeType="1"/>
            </p:cNvCxnSpPr>
            <p:nvPr/>
          </p:nvCxnSpPr>
          <p:spPr bwMode="auto">
            <a:xfrm flipV="1">
              <a:off x="9231" y="14436"/>
              <a:ext cx="47" cy="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</p:cxnSp>
        <p:cxnSp>
          <p:nvCxnSpPr>
            <p:cNvPr id="36" name="Line 3821"/>
            <p:cNvCxnSpPr>
              <a:cxnSpLocks noChangeShapeType="1"/>
            </p:cNvCxnSpPr>
            <p:nvPr/>
          </p:nvCxnSpPr>
          <p:spPr bwMode="auto">
            <a:xfrm flipV="1">
              <a:off x="9277" y="14448"/>
              <a:ext cx="47" cy="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</p:cxnSp>
        <p:cxnSp>
          <p:nvCxnSpPr>
            <p:cNvPr id="37" name="Line 3822"/>
            <p:cNvCxnSpPr>
              <a:cxnSpLocks noChangeShapeType="1"/>
            </p:cNvCxnSpPr>
            <p:nvPr/>
          </p:nvCxnSpPr>
          <p:spPr bwMode="auto">
            <a:xfrm flipV="1">
              <a:off x="9325" y="14466"/>
              <a:ext cx="47" cy="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</p:cxnSp>
        <p:cxnSp>
          <p:nvCxnSpPr>
            <p:cNvPr id="38" name="Line 3823"/>
            <p:cNvCxnSpPr>
              <a:cxnSpLocks noChangeShapeType="1"/>
            </p:cNvCxnSpPr>
            <p:nvPr/>
          </p:nvCxnSpPr>
          <p:spPr bwMode="auto">
            <a:xfrm flipV="1">
              <a:off x="9371" y="14478"/>
              <a:ext cx="47" cy="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</p:cxnSp>
        <p:cxnSp>
          <p:nvCxnSpPr>
            <p:cNvPr id="39" name="Line 3824"/>
            <p:cNvCxnSpPr>
              <a:cxnSpLocks noChangeShapeType="1"/>
            </p:cNvCxnSpPr>
            <p:nvPr/>
          </p:nvCxnSpPr>
          <p:spPr bwMode="auto">
            <a:xfrm flipV="1">
              <a:off x="9419" y="14496"/>
              <a:ext cx="47" cy="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</p:cxnSp>
        <p:cxnSp>
          <p:nvCxnSpPr>
            <p:cNvPr id="40" name="Line 3825"/>
            <p:cNvCxnSpPr>
              <a:cxnSpLocks noChangeShapeType="1"/>
            </p:cNvCxnSpPr>
            <p:nvPr/>
          </p:nvCxnSpPr>
          <p:spPr bwMode="auto">
            <a:xfrm flipV="1">
              <a:off x="9461" y="14508"/>
              <a:ext cx="47" cy="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</p:cxnSp>
        <p:cxnSp>
          <p:nvCxnSpPr>
            <p:cNvPr id="41" name="Line 3826"/>
            <p:cNvCxnSpPr>
              <a:cxnSpLocks noChangeShapeType="1"/>
            </p:cNvCxnSpPr>
            <p:nvPr/>
          </p:nvCxnSpPr>
          <p:spPr bwMode="auto">
            <a:xfrm flipV="1">
              <a:off x="9507" y="14526"/>
              <a:ext cx="47" cy="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</p:spPr>
        </p:cxnSp>
      </p:grpSp>
      <p:sp>
        <p:nvSpPr>
          <p:cNvPr id="94" name="TextBox 93"/>
          <p:cNvSpPr txBox="1"/>
          <p:nvPr/>
        </p:nvSpPr>
        <p:spPr>
          <a:xfrm>
            <a:off x="602894" y="5733256"/>
            <a:ext cx="4937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力的一部分提供向心力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＜ </a:t>
            </a:r>
            <a:r>
              <a:rPr lang="en-US" altLang="zh-CN" sz="24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5" name="Picture 2" descr="C:\Users\Administrator\Desktop\4yeMredrd6a87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718" y="147055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C:\Users\Administrator\Desktop\4yeMredrd6a87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2" y="482445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1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万有引力定律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289" y="1484784"/>
            <a:ext cx="8229600" cy="530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开普勒行星运动定律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5148064" y="1986837"/>
            <a:ext cx="3672408" cy="64294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(1)</a:t>
            </a:r>
            <a:r>
              <a:rPr lang="zh-CN" altLang="en-US" sz="2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圆轨道，太阳处于圆心</a:t>
            </a:r>
            <a:endParaRPr lang="en-US" altLang="zh-CN" sz="2400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(2)</a:t>
            </a:r>
            <a:r>
              <a:rPr lang="zh-CN" altLang="en-US" sz="2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匀速圆周运动</a:t>
            </a:r>
            <a:endParaRPr lang="en-US" altLang="zh-CN" sz="2400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(3)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834234"/>
              </p:ext>
            </p:extLst>
          </p:nvPr>
        </p:nvGraphicFramePr>
        <p:xfrm>
          <a:off x="5652120" y="3068960"/>
          <a:ext cx="10001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公式" r:id="rId3" imgW="469900" imgH="419100" progId="Equation.3">
                  <p:embed/>
                </p:oleObj>
              </mc:Choice>
              <mc:Fallback>
                <p:oleObj name="公式" r:id="rId3" imgW="469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3068960"/>
                        <a:ext cx="10001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076056" y="1986837"/>
            <a:ext cx="3888432" cy="2018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27306" y="34212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近似</a:t>
            </a:r>
          </a:p>
        </p:txBody>
      </p:sp>
      <p:sp>
        <p:nvSpPr>
          <p:cNvPr id="8" name="矩形 7"/>
          <p:cNvSpPr/>
          <p:nvPr/>
        </p:nvSpPr>
        <p:spPr>
          <a:xfrm>
            <a:off x="395536" y="2060848"/>
            <a:ext cx="4104456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467544" y="2131127"/>
            <a:ext cx="4140460" cy="64294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(1)</a:t>
            </a:r>
            <a:r>
              <a:rPr lang="zh-CN" altLang="en-US" sz="2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椭圆轨道，太阳处于焦点</a:t>
            </a:r>
            <a:endParaRPr lang="en-US" altLang="zh-CN" sz="2400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(2)</a:t>
            </a:r>
            <a:r>
              <a:rPr lang="zh-CN" altLang="en-US" sz="2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相等时间，相等面积</a:t>
            </a:r>
            <a:endParaRPr lang="en-US" altLang="zh-CN" sz="2400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400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(3)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79618"/>
              </p:ext>
            </p:extLst>
          </p:nvPr>
        </p:nvGraphicFramePr>
        <p:xfrm>
          <a:off x="1043608" y="3446924"/>
          <a:ext cx="1080926" cy="963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公式" r:id="rId5" imgW="469900" imgH="419100" progId="Equation.3">
                  <p:embed/>
                </p:oleObj>
              </mc:Choice>
              <mc:Fallback>
                <p:oleObj name="公式" r:id="rId5" imgW="469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446924"/>
                        <a:ext cx="1080926" cy="963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47764" y="310374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（近大远小）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78148" y="3805450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与太阳质量有关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64289" y="4595019"/>
            <a:ext cx="8229600" cy="634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牛顿万有引力定律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5576" y="5229201"/>
                <a:ext cx="1855123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𝐹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229201"/>
                <a:ext cx="1855123" cy="78380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64971" y="5228268"/>
                <a:ext cx="1571969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𝐺𝑀𝑚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971" y="5228268"/>
                <a:ext cx="1571969" cy="78380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内容占位符 2"/>
          <p:cNvSpPr txBox="1">
            <a:spLocks/>
          </p:cNvSpPr>
          <p:nvPr/>
        </p:nvSpPr>
        <p:spPr>
          <a:xfrm>
            <a:off x="5317903" y="4182812"/>
            <a:ext cx="1944216" cy="1829260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中心天体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m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环绕天体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轨道半径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R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天体半径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h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轨道高度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236296" y="5395337"/>
                <a:ext cx="16161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𝒓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𝑹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𝒉</m:t>
                      </m:r>
                    </m:oMath>
                  </m:oMathPara>
                </a14:m>
                <a:endParaRPr lang="en-US" altLang="zh-CN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5395337"/>
                <a:ext cx="1616148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67544" y="6135687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地面附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F=mg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86360" y="6019931"/>
                <a:ext cx="1571969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𝐹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𝐺𝑀𝑚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360" y="6019931"/>
                <a:ext cx="1571969" cy="78380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17903" y="6165304"/>
                <a:ext cx="1711687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𝑮𝑴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𝒈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903" y="6165304"/>
                <a:ext cx="1711687" cy="470000"/>
              </a:xfrm>
              <a:prstGeom prst="rect">
                <a:avLst/>
              </a:prstGeom>
              <a:blipFill rotWithShape="0">
                <a:blip r:embed="rId11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7020272" y="614911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称量天体质量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27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1" grpId="0"/>
      <p:bldP spid="12" grpId="0"/>
      <p:bldP spid="14" grpId="0"/>
      <p:bldP spid="15" grpId="0"/>
      <p:bldP spid="16" grpId="0"/>
      <p:bldP spid="17" grpId="0" animBg="1"/>
      <p:bldP spid="18" grpId="0"/>
      <p:bldP spid="19" grpId="0"/>
      <p:bldP spid="20" grpId="0"/>
      <p:bldP spid="2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720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万有引力提供向心力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2188" y="1052736"/>
                <a:ext cx="1571969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𝐹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𝐺𝑀𝑚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88" y="1052736"/>
                <a:ext cx="1571969" cy="7838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15819" y="1005479"/>
                <a:ext cx="4147546" cy="831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zh-CN" alt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zh-CN" alt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819" y="1005479"/>
                <a:ext cx="4147546" cy="8310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08172" y="2132856"/>
                <a:ext cx="4577215" cy="831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𝐺𝑀𝑚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zh-CN" alt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zh-CN" alt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172" y="2132856"/>
                <a:ext cx="4577215" cy="83106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5576" y="3158420"/>
                <a:ext cx="1263872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𝜔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𝐺𝑀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158420"/>
                <a:ext cx="1263872" cy="9106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5576" y="4238361"/>
                <a:ext cx="1195904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𝑣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𝐺𝑀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238361"/>
                <a:ext cx="1195904" cy="9106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7378" y="5373216"/>
                <a:ext cx="1528367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𝑇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𝐺𝑀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78" y="5373216"/>
                <a:ext cx="1528367" cy="9106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275856" y="3315246"/>
            <a:ext cx="3057247" cy="584775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高空低速大周期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31840" y="4492277"/>
            <a:ext cx="52116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空不能用天平称物体的质量，</a:t>
            </a:r>
            <a:endParaRPr lang="en-US" altLang="zh-CN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因为万有引力全部提供向心力，</a:t>
            </a:r>
            <a:endParaRPr lang="en-US" altLang="zh-CN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对托盘没有压力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9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8" grpId="0"/>
      <p:bldP spid="9" grpId="0"/>
      <p:bldP spid="10" grpId="0"/>
      <p:bldP spid="19" grpId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造卫星绕地球做匀速圆周运动，离地面越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的卫星</a:t>
            </a:r>
          </a:p>
          <a:p>
            <a:pPr marL="514350" indent="-514350">
              <a:lnSpc>
                <a:spcPct val="120000"/>
              </a:lnSpc>
              <a:buAutoNum type="alphaUcPeriod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速度越大         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速度越小                     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期越大         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期越小</a:t>
            </a:r>
          </a:p>
          <a:p>
            <a:pPr>
              <a:lnSpc>
                <a:spcPct val="12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348" y="2852936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高空低速大周期，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45559" y="3602734"/>
            <a:ext cx="8229600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两个质点之间的万有引力大小为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。如果将两质点间的距离变为原来的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倍，那么它们之间的万有引力大小变为</a:t>
            </a:r>
          </a:p>
          <a:p>
            <a:pPr marL="514350" indent="-514350">
              <a:lnSpc>
                <a:spcPct val="120000"/>
              </a:lnSpc>
              <a:buFont typeface="Arial" panose="020B0604020202020204" pitchFamily="34" charset="0"/>
              <a:buAutoNum type="alphaU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F/16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B. F/4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C. 4F      D. 16F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6389" y="5877272"/>
                <a:ext cx="1571969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𝐺𝑀𝑚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89" y="5877272"/>
                <a:ext cx="1571969" cy="7838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C:\Users\Administrator\Desktop\4yeMredrd6a87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246" y="12687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ministrator\Desktop\4yeMredrd6a87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5" y="186106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dministrator\Desktop\4yeMredrd6a87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4997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09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71189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“中国火星探测计划”于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年正式立项，将实现“绕、落、巡”工程目标，对火星进行着陆、巡视、探测工作。假设火星探测器着陆前绕火星做匀速圆周运动，如图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所示，探测器距火星表面的高度为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，运行周期为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。已知火星半径为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，引力常量为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火星的质量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火星表面的重力加速度大小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设你是宇航员，登陆火星后，要测量火星表面的重力加速度，请简要写出一种测量方案。</a:t>
            </a:r>
          </a:p>
        </p:txBody>
      </p:sp>
      <p:pic>
        <p:nvPicPr>
          <p:cNvPr id="4" name="图片 3" descr="333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132856"/>
            <a:ext cx="1296144" cy="148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4797152"/>
            <a:ext cx="2071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对探测器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79911" y="4676708"/>
                <a:ext cx="2543453" cy="666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𝐺𝑀𝑚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𝑅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h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=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/>
                      </a:rPr>
                      <m:t>𝑚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1" y="4676708"/>
                <a:ext cx="2543453" cy="666593"/>
              </a:xfrm>
              <a:prstGeom prst="rect">
                <a:avLst/>
              </a:prstGeom>
              <a:blipFill rotWithShape="1">
                <a:blip r:embed="rId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5441559"/>
            <a:ext cx="3866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对火星地面上的物体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16016" y="5441559"/>
                <a:ext cx="1711687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𝑮𝑴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𝒈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441559"/>
                <a:ext cx="1711687" cy="470000"/>
              </a:xfrm>
              <a:prstGeom prst="rect">
                <a:avLst/>
              </a:prstGeom>
              <a:blipFill rotWithShape="1">
                <a:blip r:embed="rId4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55576" y="6111288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自由落体运动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79911" y="5980996"/>
                <a:ext cx="152625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h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𝑔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1" y="5980996"/>
                <a:ext cx="1526252" cy="78380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13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期中考试的核心公式总结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59308" y="1744664"/>
                <a:ext cx="13804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zh-CN" alt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𝜔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08" y="1744664"/>
                <a:ext cx="138044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66396" y="1556792"/>
                <a:ext cx="1422505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𝜔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zh-CN" altLang="en-US" sz="2800" b="0" i="1" smtClean="0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396" y="1556792"/>
                <a:ext cx="1422505" cy="8989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80234" y="2822157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合力提供向心力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66396" y="2668237"/>
                <a:ext cx="2964529" cy="831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𝐹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zh-CN" alt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396" y="2668237"/>
                <a:ext cx="2964529" cy="83106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形标注 8"/>
          <p:cNvSpPr/>
          <p:nvPr/>
        </p:nvSpPr>
        <p:spPr>
          <a:xfrm>
            <a:off x="1403648" y="3499298"/>
            <a:ext cx="3024336" cy="1081830"/>
          </a:xfrm>
          <a:prstGeom prst="wedgeEllipseCallout">
            <a:avLst>
              <a:gd name="adj1" fmla="val 57720"/>
              <a:gd name="adj2" fmla="val -535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度可以联系到动能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5652120" y="3605408"/>
            <a:ext cx="3024336" cy="1081830"/>
          </a:xfrm>
          <a:prstGeom prst="wedgeEllipseCallout">
            <a:avLst>
              <a:gd name="adj1" fmla="val -36191"/>
              <a:gd name="adj2" fmla="val -701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周期可以联系到万有引力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77648" y="4687238"/>
                <a:ext cx="1571969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𝐹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𝐺𝑀𝑚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648" y="4687238"/>
                <a:ext cx="1571969" cy="78380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92402" y="481446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万有引力的表达式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2402" y="573325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649529" y="5733256"/>
                <a:ext cx="20149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FF0000"/>
                    </a:solidFill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𝐹𝐿𝑐𝑜𝑠</m:t>
                    </m:r>
                    <m:r>
                      <a:rPr lang="zh-CN" alt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sz="280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29" y="5733256"/>
                <a:ext cx="2014975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6364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194589" y="573073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功率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392228"/>
              </p:ext>
            </p:extLst>
          </p:nvPr>
        </p:nvGraphicFramePr>
        <p:xfrm>
          <a:off x="5366506" y="5730730"/>
          <a:ext cx="212883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8" imgW="799920" imgH="177480" progId="Equation.DSMT4">
                  <p:embed/>
                </p:oleObj>
              </mc:Choice>
              <mc:Fallback>
                <p:oleObj name="Equation" r:id="rId8" imgW="799920" imgH="177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6506" y="5730730"/>
                        <a:ext cx="2128837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833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曲线运动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165" y="1533272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1.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瞬时速度方向：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25244" y="2045340"/>
            <a:ext cx="3175000" cy="1100138"/>
            <a:chOff x="2714612" y="3124401"/>
            <a:chExt cx="3175000" cy="1100138"/>
          </a:xfrm>
        </p:grpSpPr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2714612" y="3124401"/>
              <a:ext cx="3175000" cy="1100138"/>
            </a:xfrm>
            <a:custGeom>
              <a:avLst/>
              <a:gdLst>
                <a:gd name="T0" fmla="*/ 0 w 1632"/>
                <a:gd name="T1" fmla="*/ 1053 h 456"/>
                <a:gd name="T2" fmla="*/ 1298 w 1632"/>
                <a:gd name="T3" fmla="*/ 55 h 456"/>
                <a:gd name="T4" fmla="*/ 2451 w 1632"/>
                <a:gd name="T5" fmla="*/ 720 h 456"/>
                <a:gd name="T6" fmla="*/ 0 60000 65536"/>
                <a:gd name="T7" fmla="*/ 0 60000 65536"/>
                <a:gd name="T8" fmla="*/ 0 60000 65536"/>
                <a:gd name="T9" fmla="*/ 0 w 1632"/>
                <a:gd name="T10" fmla="*/ 0 h 456"/>
                <a:gd name="T11" fmla="*/ 1632 w 1632"/>
                <a:gd name="T12" fmla="*/ 456 h 4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2" h="456">
                  <a:moveTo>
                    <a:pt x="0" y="456"/>
                  </a:moveTo>
                  <a:cubicBezTo>
                    <a:pt x="296" y="252"/>
                    <a:pt x="592" y="48"/>
                    <a:pt x="864" y="24"/>
                  </a:cubicBezTo>
                  <a:cubicBezTo>
                    <a:pt x="1136" y="0"/>
                    <a:pt x="1504" y="264"/>
                    <a:pt x="1632" y="3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3397237" y="3587951"/>
              <a:ext cx="100013" cy="809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4402125" y="3124401"/>
              <a:ext cx="98425" cy="825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3309925" y="3613351"/>
              <a:ext cx="793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279539" y="3188397"/>
              <a:ext cx="59531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039147" y="1317248"/>
            <a:ext cx="1158305" cy="1223393"/>
            <a:chOff x="3568215" y="2421709"/>
            <a:chExt cx="1158305" cy="1223393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4094372" y="2421709"/>
              <a:ext cx="63214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 err="1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800" i="1" baseline="-25000" dirty="0" err="1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2800" i="1" baseline="-25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3568215" y="2910089"/>
              <a:ext cx="1090613" cy="735013"/>
            </a:xfrm>
            <a:prstGeom prst="line">
              <a:avLst/>
            </a:prstGeom>
            <a:noFill/>
            <a:ln w="31750">
              <a:solidFill>
                <a:srgbClr val="00B0F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040736" y="1586116"/>
            <a:ext cx="1812900" cy="523220"/>
            <a:chOff x="4443400" y="2677877"/>
            <a:chExt cx="1812900" cy="523220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4443400" y="3162501"/>
              <a:ext cx="1319213" cy="12700"/>
            </a:xfrm>
            <a:prstGeom prst="line">
              <a:avLst/>
            </a:prstGeom>
            <a:noFill/>
            <a:ln w="31750">
              <a:solidFill>
                <a:srgbClr val="7030A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5624152" y="2677877"/>
              <a:ext cx="63214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 err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800" i="1" baseline="-25000" dirty="0" err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altLang="zh-CN" sz="2800" i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932756" y="2162180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曲线在该点的</a:t>
            </a:r>
            <a:r>
              <a:rPr lang="zh-CN" altLang="en-US" sz="2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切线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方向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18" name="Picture 2" descr="http://res.tongyi.com/resources/article/student/others/0118/g1/20.files/image185.jpg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lum bright="-20000" contrast="4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736935" y="4676342"/>
            <a:ext cx="2533650" cy="111442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42165" y="4221088"/>
            <a:ext cx="38192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2.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曲线运动的条件：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F</a:t>
            </a:r>
            <a:r>
              <a:rPr lang="zh-CN" altLang="en-US" sz="28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合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与</a:t>
            </a:r>
            <a:r>
              <a:rPr lang="en-US" altLang="zh-CN" sz="2800" b="1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不共线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58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大题的思路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882" y="3212976"/>
            <a:ext cx="8229600" cy="820688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万有引力的大题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9552" y="1484784"/>
            <a:ext cx="8229600" cy="8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抛运动的大题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39552" y="4997152"/>
            <a:ext cx="8229600" cy="8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能定理的大题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204386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水平方向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647" y="268190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竖直方向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204386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匀速直线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6385" y="269062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自由落体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0440" y="421654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万有引力提供向心力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0440" y="5817840"/>
            <a:ext cx="3323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合力做功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动能变化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212984" y="2821434"/>
            <a:ext cx="575791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222518" y="2174667"/>
            <a:ext cx="575791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34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8" grpId="0"/>
      <p:bldP spid="9" grpId="0"/>
      <p:bldP spid="10" grpId="0"/>
      <p:bldP spid="12" grpId="0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4625"/>
            <a:ext cx="8229600" cy="37444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如图所示，虚线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为一小球在水平面上由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的运动轨迹，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是运动轨迹上的一点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四位同学分别画出了带有箭头的线段甲、乙、丙、丁来描述小球经过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点时的速度方向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其中描述最准确的是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．甲	         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．乙	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．丙		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．丁</a:t>
            </a:r>
          </a:p>
          <a:p>
            <a:endParaRPr lang="zh-CN" altLang="en-US" dirty="0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6113570" y="1844244"/>
            <a:ext cx="2160240" cy="1772786"/>
            <a:chOff x="1719" y="7406"/>
            <a:chExt cx="1831" cy="1144"/>
          </a:xfrm>
        </p:grpSpPr>
        <p:sp>
          <p:nvSpPr>
            <p:cNvPr id="6" name="Text Box 1599"/>
            <p:cNvSpPr txBox="1">
              <a:spLocks noChangeArrowheads="1"/>
            </p:cNvSpPr>
            <p:nvPr/>
          </p:nvSpPr>
          <p:spPr bwMode="auto">
            <a:xfrm>
              <a:off x="2112" y="7763"/>
              <a:ext cx="43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 i="1" kern="1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P</a:t>
              </a:r>
              <a:endParaRPr lang="zh-CN" sz="1050" kern="100">
                <a:solidFill>
                  <a:srgbClr val="000000"/>
                </a:solidFill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7" name="Oval 2051"/>
            <p:cNvSpPr>
              <a:spLocks noChangeArrowheads="1"/>
            </p:cNvSpPr>
            <p:nvPr/>
          </p:nvSpPr>
          <p:spPr bwMode="auto">
            <a:xfrm>
              <a:off x="2427" y="7946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8" name="Group 2052"/>
            <p:cNvGrpSpPr>
              <a:grpSpLocks/>
            </p:cNvGrpSpPr>
            <p:nvPr/>
          </p:nvGrpSpPr>
          <p:grpSpPr bwMode="auto">
            <a:xfrm>
              <a:off x="2427" y="7946"/>
              <a:ext cx="456" cy="28"/>
              <a:chOff x="2945" y="2476"/>
              <a:chExt cx="456" cy="28"/>
            </a:xfrm>
          </p:grpSpPr>
          <p:cxnSp>
            <p:nvCxnSpPr>
              <p:cNvPr id="25" name="Line 1596"/>
              <p:cNvCxnSpPr>
                <a:cxnSpLocks noChangeShapeType="1"/>
              </p:cNvCxnSpPr>
              <p:nvPr/>
            </p:nvCxnSpPr>
            <p:spPr bwMode="auto">
              <a:xfrm>
                <a:off x="2945" y="2490"/>
                <a:ext cx="42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" name="AutoShape 1598"/>
              <p:cNvSpPr>
                <a:spLocks noChangeArrowheads="1"/>
              </p:cNvSpPr>
              <p:nvPr/>
            </p:nvSpPr>
            <p:spPr bwMode="auto">
              <a:xfrm rot="5400000" flipH="1">
                <a:off x="3328" y="2430"/>
                <a:ext cx="28" cy="119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2055"/>
            <p:cNvGrpSpPr>
              <a:grpSpLocks/>
            </p:cNvGrpSpPr>
            <p:nvPr/>
          </p:nvGrpSpPr>
          <p:grpSpPr bwMode="auto">
            <a:xfrm rot="-28467008">
              <a:off x="2136" y="7763"/>
              <a:ext cx="456" cy="28"/>
              <a:chOff x="2945" y="2476"/>
              <a:chExt cx="456" cy="28"/>
            </a:xfrm>
          </p:grpSpPr>
          <p:cxnSp>
            <p:nvCxnSpPr>
              <p:cNvPr id="23" name="Line 1596"/>
              <p:cNvCxnSpPr>
                <a:cxnSpLocks noChangeShapeType="1"/>
              </p:cNvCxnSpPr>
              <p:nvPr/>
            </p:nvCxnSpPr>
            <p:spPr bwMode="auto">
              <a:xfrm>
                <a:off x="2945" y="2490"/>
                <a:ext cx="42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" name="AutoShape 1598"/>
              <p:cNvSpPr>
                <a:spLocks noChangeArrowheads="1"/>
              </p:cNvSpPr>
              <p:nvPr/>
            </p:nvSpPr>
            <p:spPr bwMode="auto">
              <a:xfrm rot="5400000" flipH="1">
                <a:off x="3328" y="2430"/>
                <a:ext cx="28" cy="119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Group 2058"/>
            <p:cNvGrpSpPr>
              <a:grpSpLocks/>
            </p:cNvGrpSpPr>
            <p:nvPr/>
          </p:nvGrpSpPr>
          <p:grpSpPr bwMode="auto">
            <a:xfrm rot="5136077">
              <a:off x="2245" y="8185"/>
              <a:ext cx="456" cy="28"/>
              <a:chOff x="2945" y="2476"/>
              <a:chExt cx="456" cy="28"/>
            </a:xfrm>
          </p:grpSpPr>
          <p:cxnSp>
            <p:nvCxnSpPr>
              <p:cNvPr id="21" name="Line 1596"/>
              <p:cNvCxnSpPr>
                <a:cxnSpLocks noChangeShapeType="1"/>
              </p:cNvCxnSpPr>
              <p:nvPr/>
            </p:nvCxnSpPr>
            <p:spPr bwMode="auto">
              <a:xfrm>
                <a:off x="2945" y="2490"/>
                <a:ext cx="42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" name="AutoShape 1598"/>
              <p:cNvSpPr>
                <a:spLocks noChangeArrowheads="1"/>
              </p:cNvSpPr>
              <p:nvPr/>
            </p:nvSpPr>
            <p:spPr bwMode="auto">
              <a:xfrm rot="5400000" flipH="1">
                <a:off x="3328" y="2430"/>
                <a:ext cx="28" cy="119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" name="Group 2061"/>
            <p:cNvGrpSpPr>
              <a:grpSpLocks/>
            </p:cNvGrpSpPr>
            <p:nvPr/>
          </p:nvGrpSpPr>
          <p:grpSpPr bwMode="auto">
            <a:xfrm rot="-2810096">
              <a:off x="2390" y="7787"/>
              <a:ext cx="456" cy="28"/>
              <a:chOff x="2945" y="2476"/>
              <a:chExt cx="456" cy="28"/>
            </a:xfrm>
          </p:grpSpPr>
          <p:cxnSp>
            <p:nvCxnSpPr>
              <p:cNvPr id="19" name="Line 1596"/>
              <p:cNvCxnSpPr>
                <a:cxnSpLocks noChangeShapeType="1"/>
              </p:cNvCxnSpPr>
              <p:nvPr/>
            </p:nvCxnSpPr>
            <p:spPr bwMode="auto">
              <a:xfrm>
                <a:off x="2945" y="2490"/>
                <a:ext cx="429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" name="AutoShape 1598"/>
              <p:cNvSpPr>
                <a:spLocks noChangeArrowheads="1"/>
              </p:cNvSpPr>
              <p:nvPr/>
            </p:nvSpPr>
            <p:spPr bwMode="auto">
              <a:xfrm rot="5400000" flipH="1">
                <a:off x="3328" y="2430"/>
                <a:ext cx="28" cy="119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" name="Freeform 2064"/>
            <p:cNvSpPr>
              <a:spLocks/>
            </p:cNvSpPr>
            <p:nvPr/>
          </p:nvSpPr>
          <p:spPr bwMode="auto">
            <a:xfrm>
              <a:off x="1918" y="7972"/>
              <a:ext cx="1392" cy="335"/>
            </a:xfrm>
            <a:custGeom>
              <a:avLst/>
              <a:gdLst>
                <a:gd name="T0" fmla="*/ 0 w 1392"/>
                <a:gd name="T1" fmla="*/ 291 h 335"/>
                <a:gd name="T2" fmla="*/ 543 w 1392"/>
                <a:gd name="T3" fmla="*/ 0 h 335"/>
                <a:gd name="T4" fmla="*/ 999 w 1392"/>
                <a:gd name="T5" fmla="*/ 291 h 335"/>
                <a:gd name="T6" fmla="*/ 1392 w 1392"/>
                <a:gd name="T7" fmla="*/ 263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335">
                  <a:moveTo>
                    <a:pt x="0" y="291"/>
                  </a:moveTo>
                  <a:cubicBezTo>
                    <a:pt x="188" y="145"/>
                    <a:pt x="377" y="0"/>
                    <a:pt x="543" y="0"/>
                  </a:cubicBezTo>
                  <a:cubicBezTo>
                    <a:pt x="709" y="0"/>
                    <a:pt x="858" y="247"/>
                    <a:pt x="999" y="291"/>
                  </a:cubicBezTo>
                  <a:cubicBezTo>
                    <a:pt x="1140" y="335"/>
                    <a:pt x="1266" y="299"/>
                    <a:pt x="1392" y="263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Text Box 1599"/>
            <p:cNvSpPr txBox="1">
              <a:spLocks noChangeArrowheads="1"/>
            </p:cNvSpPr>
            <p:nvPr/>
          </p:nvSpPr>
          <p:spPr bwMode="auto">
            <a:xfrm>
              <a:off x="1929" y="7460"/>
              <a:ext cx="43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900" kern="1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甲</a:t>
              </a:r>
              <a:endParaRPr lang="zh-CN" sz="1050" kern="100">
                <a:solidFill>
                  <a:srgbClr val="000000"/>
                </a:solidFill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14" name="Text Box 1599"/>
            <p:cNvSpPr txBox="1">
              <a:spLocks noChangeArrowheads="1"/>
            </p:cNvSpPr>
            <p:nvPr/>
          </p:nvSpPr>
          <p:spPr bwMode="auto">
            <a:xfrm>
              <a:off x="2421" y="7406"/>
              <a:ext cx="43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900" kern="1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乙</a:t>
              </a:r>
              <a:endParaRPr lang="zh-CN" sz="1050" kern="100">
                <a:solidFill>
                  <a:srgbClr val="000000"/>
                </a:solidFill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15" name="Text Box 1599"/>
            <p:cNvSpPr txBox="1">
              <a:spLocks noChangeArrowheads="1"/>
            </p:cNvSpPr>
            <p:nvPr/>
          </p:nvSpPr>
          <p:spPr bwMode="auto">
            <a:xfrm>
              <a:off x="2764" y="7729"/>
              <a:ext cx="43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900" kern="1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丙</a:t>
              </a:r>
              <a:endParaRPr lang="zh-CN" sz="1050" kern="100">
                <a:solidFill>
                  <a:srgbClr val="000000"/>
                </a:solidFill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16" name="Text Box 1599"/>
            <p:cNvSpPr txBox="1">
              <a:spLocks noChangeArrowheads="1"/>
            </p:cNvSpPr>
            <p:nvPr/>
          </p:nvSpPr>
          <p:spPr bwMode="auto">
            <a:xfrm>
              <a:off x="2384" y="8274"/>
              <a:ext cx="43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900" kern="100" dirty="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丁</a:t>
              </a:r>
              <a:endParaRPr lang="zh-CN" sz="1050" kern="100" dirty="0">
                <a:solidFill>
                  <a:srgbClr val="000000"/>
                </a:solidFill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17" name="Text Box 1599"/>
            <p:cNvSpPr txBox="1">
              <a:spLocks noChangeArrowheads="1"/>
            </p:cNvSpPr>
            <p:nvPr/>
          </p:nvSpPr>
          <p:spPr bwMode="auto">
            <a:xfrm>
              <a:off x="1719" y="7961"/>
              <a:ext cx="43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 i="1" kern="1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M</a:t>
              </a:r>
              <a:endParaRPr lang="zh-CN" sz="1050" kern="100">
                <a:solidFill>
                  <a:srgbClr val="000000"/>
                </a:solidFill>
                <a:effectLst/>
                <a:latin typeface="Times New Roman"/>
                <a:ea typeface="宋体"/>
                <a:cs typeface="Times New Roman"/>
              </a:endParaRPr>
            </a:p>
          </p:txBody>
        </p:sp>
        <p:sp>
          <p:nvSpPr>
            <p:cNvPr id="18" name="Text Box 1599"/>
            <p:cNvSpPr txBox="1">
              <a:spLocks noChangeArrowheads="1"/>
            </p:cNvSpPr>
            <p:nvPr/>
          </p:nvSpPr>
          <p:spPr bwMode="auto">
            <a:xfrm>
              <a:off x="3115" y="7974"/>
              <a:ext cx="43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900" i="1" kern="100">
                  <a:solidFill>
                    <a:srgbClr val="000000"/>
                  </a:solidFill>
                  <a:effectLst/>
                  <a:latin typeface="Times New Roman"/>
                  <a:ea typeface="宋体"/>
                  <a:cs typeface="Times New Roman"/>
                </a:rPr>
                <a:t>N</a:t>
              </a:r>
              <a:endParaRPr lang="zh-CN" sz="1050" kern="100">
                <a:solidFill>
                  <a:srgbClr val="000000"/>
                </a:solidFill>
                <a:effectLst/>
                <a:latin typeface="Times New Roman"/>
                <a:ea typeface="宋体"/>
                <a:cs typeface="Times New Roman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3" t="52466" r="213" b="34299"/>
          <a:stretch/>
        </p:blipFill>
        <p:spPr bwMode="auto">
          <a:xfrm>
            <a:off x="430157" y="4744237"/>
            <a:ext cx="7429538" cy="191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矩形 26"/>
          <p:cNvSpPr/>
          <p:nvPr/>
        </p:nvSpPr>
        <p:spPr>
          <a:xfrm>
            <a:off x="323528" y="3412157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一辆汽车在水平公路转弯，沿曲线由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行驶。下图分别画出了汽车转弯所受的合力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的四种方向，其中可能正确的是</a:t>
            </a:r>
          </a:p>
        </p:txBody>
      </p:sp>
      <p:pic>
        <p:nvPicPr>
          <p:cNvPr id="5122" name="Picture 2" descr="C:\Users\Administrator\Desktop\4yeMredrd6a87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27" y="226492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Administrator\Desktop\4yeMredrd6a87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66124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Administrator\Desktop\4yeMredrd6a87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66124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74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平抛运动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平抛运动的条件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性质：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(a)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水平方向初速度（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(b)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只受重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力作用（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a↓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7268930" y="1908390"/>
            <a:ext cx="1767566" cy="1064455"/>
            <a:chOff x="2789" y="2115"/>
            <a:chExt cx="1543" cy="1270"/>
          </a:xfrm>
        </p:grpSpPr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2789" y="2115"/>
              <a:ext cx="1543" cy="1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198" y="2432"/>
              <a:ext cx="590" cy="0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98" y="2432"/>
              <a:ext cx="0" cy="87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220" y="2682"/>
              <a:ext cx="476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 dirty="0" smtClean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en-US" altLang="zh-CN" sz="2800" b="1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8226280" y="1748709"/>
            <a:ext cx="5941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="1" i="1" baseline="-25000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800" b="1" i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图片 15" descr="Rzutp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3501008"/>
            <a:ext cx="3988208" cy="288032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067190" y="213002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匀速直线运动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77988" y="271123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自由落体运动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42339" y="3789040"/>
            <a:ext cx="3416320" cy="130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分运动之间的关系：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互不影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响，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时间相等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42339" y="564289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迹是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抛物线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78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7"/>
            <a:ext cx="8229600" cy="324035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利用图中所示的实验装置研究“平抛运动”的规律．用小锤打击弹性金属片后，小球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沿水平方向弹出，同时小球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自由落下．此后，可以观察到小球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与小球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8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（选填“同时”或“不同时”）落到水平地面上；若小球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在空中运动的时间为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，小球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落地点之间的距离为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，则小球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被弹出时的水平初速度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8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5" name="图片 9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472853"/>
            <a:ext cx="2117704" cy="2952328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323528" y="3789040"/>
            <a:ext cx="6032421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平抛运动</a:t>
            </a:r>
            <a:r>
              <a:rPr lang="zh-CN" altLang="en-US" dirty="0">
                <a:solidFill>
                  <a:srgbClr val="00B0F0"/>
                </a:solidFill>
              </a:rPr>
              <a:t>竖直方向的分运动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00B0F0"/>
                </a:solidFill>
              </a:rPr>
              <a:t>自由落体运动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zh-CN" altLang="en-US" dirty="0"/>
              <a:t>所以平抛运动和自由落体运动</a:t>
            </a:r>
            <a:r>
              <a:rPr lang="zh-CN" altLang="en-US" dirty="0">
                <a:solidFill>
                  <a:srgbClr val="FF0000"/>
                </a:solidFill>
              </a:rPr>
              <a:t>同时落地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40441" y="4921588"/>
            <a:ext cx="6647974" cy="941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水平分运动和竖直分运动有</a:t>
            </a:r>
            <a:r>
              <a:rPr lang="zh-CN" altLang="en-US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等时性</a:t>
            </a:r>
            <a:endParaRPr lang="en-US" altLang="zh-CN" sz="24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以自由落体运动时间和水平方向匀直时间相等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395536" y="5902801"/>
                <a:ext cx="1294522" cy="830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902801"/>
                <a:ext cx="1294522" cy="8302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55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如图所示的曲线是一个物体做平抛运动的轨迹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 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是轨迹上的两个点，物体经过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点时的速度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________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（选填“大于”或“小于”）物体经过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点时的速度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请在图中画出物体经过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点时的速度方向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624054" y="1626027"/>
            <a:ext cx="1943982" cy="1732328"/>
            <a:chOff x="7742" y="1062"/>
            <a:chExt cx="2650" cy="2113"/>
          </a:xfrm>
        </p:grpSpPr>
        <p:grpSp>
          <p:nvGrpSpPr>
            <p:cNvPr id="5" name="Group 3094"/>
            <p:cNvGrpSpPr/>
            <p:nvPr/>
          </p:nvGrpSpPr>
          <p:grpSpPr>
            <a:xfrm>
              <a:off x="8056" y="1296"/>
              <a:ext cx="1893" cy="1617"/>
              <a:chOff x="5730" y="4764"/>
              <a:chExt cx="1893" cy="1617"/>
            </a:xfrm>
          </p:grpSpPr>
          <p:sp>
            <p:nvSpPr>
              <p:cNvPr id="14" name="Freeform 3095"/>
              <p:cNvSpPr/>
              <p:nvPr/>
            </p:nvSpPr>
            <p:spPr bwMode="auto">
              <a:xfrm>
                <a:off x="5750" y="4788"/>
                <a:ext cx="1398" cy="1593"/>
              </a:xfrm>
              <a:custGeom>
                <a:avLst/>
                <a:gdLst>
                  <a:gd name="T0" fmla="*/ 0 w 454"/>
                  <a:gd name="T1" fmla="*/ 0 h 474"/>
                  <a:gd name="T2" fmla="*/ 130 w 454"/>
                  <a:gd name="T3" fmla="*/ 15 h 474"/>
                  <a:gd name="T4" fmla="*/ 228 w 454"/>
                  <a:gd name="T5" fmla="*/ 54 h 474"/>
                  <a:gd name="T6" fmla="*/ 298 w 454"/>
                  <a:gd name="T7" fmla="*/ 108 h 474"/>
                  <a:gd name="T8" fmla="*/ 366 w 454"/>
                  <a:gd name="T9" fmla="*/ 210 h 474"/>
                  <a:gd name="T10" fmla="*/ 418 w 454"/>
                  <a:gd name="T11" fmla="*/ 336 h 474"/>
                  <a:gd name="T12" fmla="*/ 454 w 454"/>
                  <a:gd name="T13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4" h="474">
                    <a:moveTo>
                      <a:pt x="0" y="0"/>
                    </a:moveTo>
                    <a:cubicBezTo>
                      <a:pt x="46" y="3"/>
                      <a:pt x="92" y="6"/>
                      <a:pt x="130" y="15"/>
                    </a:cubicBezTo>
                    <a:cubicBezTo>
                      <a:pt x="168" y="24"/>
                      <a:pt x="200" y="39"/>
                      <a:pt x="228" y="54"/>
                    </a:cubicBezTo>
                    <a:cubicBezTo>
                      <a:pt x="256" y="69"/>
                      <a:pt x="275" y="82"/>
                      <a:pt x="298" y="108"/>
                    </a:cubicBezTo>
                    <a:cubicBezTo>
                      <a:pt x="321" y="134"/>
                      <a:pt x="346" y="172"/>
                      <a:pt x="366" y="210"/>
                    </a:cubicBezTo>
                    <a:cubicBezTo>
                      <a:pt x="386" y="248"/>
                      <a:pt x="403" y="292"/>
                      <a:pt x="418" y="336"/>
                    </a:cubicBezTo>
                    <a:cubicBezTo>
                      <a:pt x="433" y="380"/>
                      <a:pt x="448" y="451"/>
                      <a:pt x="454" y="47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15" name="Line 3096"/>
              <p:cNvCxnSpPr>
                <a:cxnSpLocks noChangeShapeType="1"/>
              </p:cNvCxnSpPr>
              <p:nvPr/>
            </p:nvCxnSpPr>
            <p:spPr bwMode="auto">
              <a:xfrm>
                <a:off x="5740" y="4779"/>
                <a:ext cx="18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</p:cxnSp>
          <p:cxnSp>
            <p:nvCxnSpPr>
              <p:cNvPr id="16" name="Line 3097"/>
              <p:cNvCxnSpPr>
                <a:cxnSpLocks noChangeShapeType="1"/>
              </p:cNvCxnSpPr>
              <p:nvPr/>
            </p:nvCxnSpPr>
            <p:spPr bwMode="auto">
              <a:xfrm>
                <a:off x="5741" y="4779"/>
                <a:ext cx="1" cy="14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</p:cxnSp>
          <p:sp>
            <p:nvSpPr>
              <p:cNvPr id="17" name="AutoShape 3098"/>
              <p:cNvSpPr>
                <a:spLocks noChangeArrowheads="1"/>
              </p:cNvSpPr>
              <p:nvPr/>
            </p:nvSpPr>
            <p:spPr bwMode="auto">
              <a:xfrm rot="5400000">
                <a:off x="7526" y="4694"/>
                <a:ext cx="28" cy="167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AutoShape 3099"/>
              <p:cNvSpPr>
                <a:spLocks noChangeArrowheads="1"/>
              </p:cNvSpPr>
              <p:nvPr/>
            </p:nvSpPr>
            <p:spPr bwMode="auto">
              <a:xfrm rot="10800000">
                <a:off x="5730" y="6210"/>
                <a:ext cx="28" cy="167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" name="Text Box 3100"/>
            <p:cNvSpPr txBox="1">
              <a:spLocks noChangeArrowheads="1"/>
            </p:cNvSpPr>
            <p:nvPr/>
          </p:nvSpPr>
          <p:spPr bwMode="auto">
            <a:xfrm>
              <a:off x="7742" y="1062"/>
              <a:ext cx="442" cy="405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900" i="1" kern="100">
                  <a:effectLst/>
                  <a:latin typeface="Times New Roman"/>
                  <a:ea typeface="宋体"/>
                </a:rPr>
                <a:t>O</a:t>
              </a:r>
              <a:endParaRPr lang="zh-CN" sz="1050" kern="100">
                <a:effectLst/>
                <a:latin typeface="Times New Roman"/>
                <a:ea typeface="宋体"/>
              </a:endParaRPr>
            </a:p>
          </p:txBody>
        </p:sp>
        <p:sp>
          <p:nvSpPr>
            <p:cNvPr id="7" name="Text Box 3101"/>
            <p:cNvSpPr txBox="1">
              <a:spLocks noChangeArrowheads="1"/>
            </p:cNvSpPr>
            <p:nvPr/>
          </p:nvSpPr>
          <p:spPr bwMode="auto">
            <a:xfrm>
              <a:off x="9950" y="1277"/>
              <a:ext cx="442" cy="405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900" i="1" kern="100" dirty="0">
                  <a:effectLst/>
                  <a:latin typeface="Times New Roman"/>
                  <a:ea typeface="宋体"/>
                </a:rPr>
                <a:t>x</a:t>
              </a:r>
              <a:endParaRPr lang="zh-CN" sz="1050" kern="100" dirty="0">
                <a:effectLst/>
                <a:latin typeface="Times New Roman"/>
                <a:ea typeface="宋体"/>
              </a:endParaRPr>
            </a:p>
          </p:txBody>
        </p:sp>
        <p:sp>
          <p:nvSpPr>
            <p:cNvPr id="8" name="Text Box 3102"/>
            <p:cNvSpPr txBox="1">
              <a:spLocks noChangeArrowheads="1"/>
            </p:cNvSpPr>
            <p:nvPr/>
          </p:nvSpPr>
          <p:spPr bwMode="auto">
            <a:xfrm>
              <a:off x="8085" y="2770"/>
              <a:ext cx="442" cy="405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900" i="1" kern="100">
                  <a:effectLst/>
                  <a:latin typeface="Times New Roman"/>
                  <a:ea typeface="宋体"/>
                </a:rPr>
                <a:t>y</a:t>
              </a:r>
              <a:endParaRPr lang="zh-CN" sz="1050" kern="100">
                <a:effectLst/>
                <a:latin typeface="Times New Roman"/>
                <a:ea typeface="宋体"/>
              </a:endParaRPr>
            </a:p>
          </p:txBody>
        </p:sp>
        <p:sp>
          <p:nvSpPr>
            <p:cNvPr id="9" name="Text Box 3103"/>
            <p:cNvSpPr txBox="1">
              <a:spLocks noChangeArrowheads="1"/>
            </p:cNvSpPr>
            <p:nvPr/>
          </p:nvSpPr>
          <p:spPr bwMode="auto">
            <a:xfrm>
              <a:off x="8876" y="1353"/>
              <a:ext cx="442" cy="405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900" i="1" kern="100">
                  <a:effectLst/>
                  <a:latin typeface="Times New Roman"/>
                  <a:ea typeface="宋体"/>
                </a:rPr>
                <a:t>A</a:t>
              </a:r>
              <a:endParaRPr lang="zh-CN" sz="1050" kern="100">
                <a:effectLst/>
                <a:latin typeface="Times New Roman"/>
                <a:ea typeface="宋体"/>
              </a:endParaRPr>
            </a:p>
          </p:txBody>
        </p:sp>
        <p:sp>
          <p:nvSpPr>
            <p:cNvPr id="10" name="Text Box 3104"/>
            <p:cNvSpPr txBox="1">
              <a:spLocks noChangeArrowheads="1"/>
            </p:cNvSpPr>
            <p:nvPr/>
          </p:nvSpPr>
          <p:spPr bwMode="auto">
            <a:xfrm>
              <a:off x="9214" y="1950"/>
              <a:ext cx="442" cy="405"/>
            </a:xfrm>
            <a:prstGeom prst="rect">
              <a:avLst/>
            </a:prstGeom>
            <a:no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900" i="1" kern="100">
                  <a:effectLst/>
                  <a:latin typeface="Times New Roman"/>
                  <a:ea typeface="宋体"/>
                </a:rPr>
                <a:t>B</a:t>
              </a:r>
              <a:endParaRPr lang="zh-CN" sz="1050" kern="100">
                <a:effectLst/>
                <a:latin typeface="Times New Roman"/>
                <a:ea typeface="宋体"/>
              </a:endParaRPr>
            </a:p>
          </p:txBody>
        </p:sp>
        <p:sp>
          <p:nvSpPr>
            <p:cNvPr id="11" name="Oval 3105"/>
            <p:cNvSpPr>
              <a:spLocks noChangeArrowheads="1"/>
            </p:cNvSpPr>
            <p:nvPr/>
          </p:nvSpPr>
          <p:spPr bwMode="auto">
            <a:xfrm>
              <a:off x="8968" y="1662"/>
              <a:ext cx="52" cy="5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Oval 3106"/>
            <p:cNvSpPr>
              <a:spLocks noChangeArrowheads="1"/>
            </p:cNvSpPr>
            <p:nvPr/>
          </p:nvSpPr>
          <p:spPr bwMode="auto">
            <a:xfrm>
              <a:off x="9278" y="2247"/>
              <a:ext cx="52" cy="5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99592" y="2223854"/>
            <a:ext cx="4801314" cy="941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水平分速度相等，竖直分速度增大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561567" y="2159745"/>
            <a:ext cx="471710" cy="6931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03522" y="30139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切线方向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06166" y="263935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3533" y="3633536"/>
            <a:ext cx="8064896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一小球以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2m/s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的速度水平抛出，经过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落地．不计空气阻力．在这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内，小球运动的轨迹为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（选填“直线”或“曲线”），在水平方向前进的距离为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______m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7584" y="5204493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平抛运动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的轨迹是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抛物线（曲线）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584" y="587727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分运动的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等时性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707904" y="5923438"/>
                <a:ext cx="32884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𝟔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𝒎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923438"/>
                <a:ext cx="3288464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45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452596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在空气阻力可忽略的情况下，下列物体的运动可视为平抛运动的是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沿水平方向扣出的排球   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沿斜向上方投出的篮球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沿水平方向抛出的小石子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沿竖直方向向上抛出的橡皮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149" y="2348880"/>
            <a:ext cx="6928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抛运动的条件：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水平方向初速度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只受重力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2924944"/>
            <a:ext cx="7920880" cy="2270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如图所示，运动员驾驶摩托车跨越壕沟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若将摩托车在空中的运动视为平抛运动，则它在水平方向上的分运动是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______________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（选填“匀速直线运动”或“匀变速直线运动”），在竖直方向上的分运动是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______________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（选填“匀速直线运动”或“自由落体运动”）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1807" y="5373216"/>
            <a:ext cx="6367449" cy="941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抛运动的性质：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水平方向的匀速直线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竖直方向自由落体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4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80002" y="332656"/>
                <a:ext cx="8856984" cy="45259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一物体从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点以水平速度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baseline="-250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抛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出，不计空气阻力，经过时间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运动到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点，则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/>
                </a:r>
                <a:b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．物体在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点的速度大小是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𝑔𝑡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/>
                </a:r>
                <a:b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．物体在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点的速度大小是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+</m:t>
                    </m:r>
                    <m:r>
                      <a:rPr lang="en-US" altLang="zh-CN" sz="2400" i="1">
                        <a:latin typeface="Cambria Math"/>
                      </a:rPr>
                      <m:t>𝑔𝑡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/>
                </a:r>
                <a:b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．物体从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点运动到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点过程中速度改变量大小是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𝑔𝑡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/>
                </a:r>
                <a:b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．物体从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点运动到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点过程中速度改变量大小是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</a:t>
                </a: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</a:pPr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002" y="332656"/>
                <a:ext cx="8856984" cy="4525963"/>
              </a:xfrm>
              <a:blipFill rotWithShape="1">
                <a:blip r:embed="rId2"/>
                <a:stretch>
                  <a:fillRect l="-964" t="-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092279" y="2484955"/>
                <a:ext cx="2304257" cy="656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zh-CN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79" y="2484955"/>
                <a:ext cx="2304257" cy="6560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11"/>
          <p:cNvSpPr>
            <a:spLocks/>
          </p:cNvSpPr>
          <p:nvPr/>
        </p:nvSpPr>
        <p:spPr bwMode="auto">
          <a:xfrm>
            <a:off x="607401" y="3321569"/>
            <a:ext cx="3464533" cy="27506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416"/>
              <a:gd name="T1" fmla="*/ 0 h 21600"/>
              <a:gd name="T2" fmla="*/ 21416 w 21416"/>
              <a:gd name="T3" fmla="*/ 18783 h 21600"/>
              <a:gd name="T4" fmla="*/ 0 w 2141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16" h="21600" fill="none" extrusionOk="0">
                <a:moveTo>
                  <a:pt x="-1" y="0"/>
                </a:moveTo>
                <a:cubicBezTo>
                  <a:pt x="10840" y="0"/>
                  <a:pt x="20001" y="8035"/>
                  <a:pt x="21415" y="18783"/>
                </a:cubicBezTo>
              </a:path>
              <a:path w="21416" h="21600" stroke="0" extrusionOk="0">
                <a:moveTo>
                  <a:pt x="-1" y="0"/>
                </a:moveTo>
                <a:cubicBezTo>
                  <a:pt x="10840" y="0"/>
                  <a:pt x="20001" y="8035"/>
                  <a:pt x="21415" y="18783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607400" y="3321569"/>
            <a:ext cx="3852000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07400" y="3321569"/>
            <a:ext cx="8355" cy="2880000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607400" y="3321569"/>
            <a:ext cx="812555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3855531" y="5092515"/>
            <a:ext cx="0" cy="122400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19"/>
          <p:cNvSpPr>
            <a:spLocks noChangeShapeType="1"/>
          </p:cNvSpPr>
          <p:nvPr/>
        </p:nvSpPr>
        <p:spPr bwMode="auto">
          <a:xfrm>
            <a:off x="3855531" y="5092515"/>
            <a:ext cx="576000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20"/>
          <p:cNvSpPr>
            <a:spLocks noChangeShapeType="1"/>
          </p:cNvSpPr>
          <p:nvPr/>
        </p:nvSpPr>
        <p:spPr bwMode="auto">
          <a:xfrm>
            <a:off x="3857620" y="5072074"/>
            <a:ext cx="571503" cy="1214445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4429124" y="5117093"/>
            <a:ext cx="3764" cy="12240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>
            <a:off x="3855531" y="6286520"/>
            <a:ext cx="540000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244779" y="5857892"/>
            <a:ext cx="541007" cy="52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281542" y="2928967"/>
            <a:ext cx="541007" cy="37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1137962" y="2714307"/>
            <a:ext cx="902375" cy="5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3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3423561" y="6000768"/>
            <a:ext cx="7198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altLang="zh-CN" sz="3200" i="1" baseline="-25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3438340" y="4962896"/>
            <a:ext cx="9023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弧形 26"/>
          <p:cNvSpPr/>
          <p:nvPr/>
        </p:nvSpPr>
        <p:spPr>
          <a:xfrm rot="3256777">
            <a:off x="3852237" y="5025188"/>
            <a:ext cx="255322" cy="469582"/>
          </a:xfrm>
          <a:prstGeom prst="arc">
            <a:avLst>
              <a:gd name="adj1" fmla="val 16200000"/>
              <a:gd name="adj2" fmla="val 1857238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4201402" y="5183184"/>
            <a:ext cx="642942" cy="5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zh-CN" sz="32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endParaRPr lang="en-US" altLang="zh-CN" sz="3200" baseline="-25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823576" y="5053092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4319535" y="4508059"/>
            <a:ext cx="7198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3200" i="1" baseline="-250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CN" sz="3200" i="1" baseline="-25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4357686" y="6058935"/>
            <a:ext cx="5715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en-US" altLang="zh-CN" sz="3200" baseline="-25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511007" y="3334689"/>
                <a:ext cx="14448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007" y="3334689"/>
                <a:ext cx="1444819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236296" y="3347761"/>
                <a:ext cx="1465658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𝑔𝑡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347761"/>
                <a:ext cx="1465658" cy="55720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652120" y="5739904"/>
                <a:ext cx="25922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zh-CN" altLang="en-US" sz="32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zh-CN" sz="32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𝑔𝑡</m:t>
                      </m:r>
                    </m:oMath>
                  </m:oMathPara>
                </a14:m>
                <a:endParaRPr lang="zh-CN" altLang="en-US" sz="32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739904"/>
                <a:ext cx="2592287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5581090" y="4069392"/>
            <a:ext cx="3262432" cy="1384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矢量减法，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对两个方向分别做减法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再对结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果求平方和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23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26" grpId="0"/>
      <p:bldP spid="27" grpId="0" animBg="1"/>
      <p:bldP spid="30" grpId="0"/>
      <p:bldP spid="31" grpId="0" animBg="1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一架飞机水平匀速飞行，从飞机上每隔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释放一铁球，先后释放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个。若不计空气阻力，则四个球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．在空中任意时刻总是排成抛物线，它们的落地点是等间距的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．在空中任意时刻总是排成抛物线，它们的落地点是不等间距的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．在空中任意时刻总在飞机正下方排成竖直线，它们的落地点是等间距的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．在空中任意时刻总在飞机正下方排成竖直线，它们的落地点是不等间距的</a:t>
            </a:r>
          </a:p>
          <a:p>
            <a:pPr>
              <a:lnSpc>
                <a:spcPct val="110000"/>
              </a:lnSpc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872" y="4797152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水平方向所有球一直都是匀速直线运动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5373216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竖直方向运动时间的不同导致排成一条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竖直线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5929772"/>
            <a:ext cx="4948791" cy="941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水平方向的运动时间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平抛。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等间隔释放导致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落地点等间距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C:\Users\Administrator\Desktop\4yeMredrd6a87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27" y="278092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72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2896</Words>
  <Application>Microsoft Office PowerPoint</Application>
  <PresentationFormat>全屏显示(4:3)</PresentationFormat>
  <Paragraphs>233</Paragraphs>
  <Slides>20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Office 主题​​</vt:lpstr>
      <vt:lpstr>公式</vt:lpstr>
      <vt:lpstr>Equation</vt:lpstr>
      <vt:lpstr>PowerPoint 演示文稿</vt:lpstr>
      <vt:lpstr>1.曲线运动</vt:lpstr>
      <vt:lpstr>PowerPoint 演示文稿</vt:lpstr>
      <vt:lpstr>2.平抛运动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3.圆周运动</vt:lpstr>
      <vt:lpstr>PowerPoint 演示文稿</vt:lpstr>
      <vt:lpstr>4.向心加速度和向心力</vt:lpstr>
      <vt:lpstr>PowerPoint 演示文稿</vt:lpstr>
      <vt:lpstr>PowerPoint 演示文稿</vt:lpstr>
      <vt:lpstr>5.万有引力定律</vt:lpstr>
      <vt:lpstr>PowerPoint 演示文稿</vt:lpstr>
      <vt:lpstr>PowerPoint 演示文稿</vt:lpstr>
      <vt:lpstr>PowerPoint 演示文稿</vt:lpstr>
      <vt:lpstr>期中考试的核心公式总结</vt:lpstr>
      <vt:lpstr>大题的思路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48</cp:revision>
  <dcterms:created xsi:type="dcterms:W3CDTF">2019-04-09T09:57:13Z</dcterms:created>
  <dcterms:modified xsi:type="dcterms:W3CDTF">2019-04-18T08:02:24Z</dcterms:modified>
</cp:coreProperties>
</file>