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2" r:id="rId2"/>
    <p:sldId id="257" r:id="rId3"/>
    <p:sldId id="258" r:id="rId4"/>
    <p:sldId id="263" r:id="rId5"/>
    <p:sldId id="259" r:id="rId6"/>
    <p:sldId id="260" r:id="rId7"/>
    <p:sldId id="266" r:id="rId8"/>
    <p:sldId id="264" r:id="rId9"/>
    <p:sldId id="265" r:id="rId10"/>
    <p:sldId id="261" r:id="rId11"/>
    <p:sldId id="267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5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CA60E-7D46-40D0-8067-61C3A29B77C3}" type="datetimeFigureOut">
              <a:rPr lang="zh-CN" altLang="en-US" smtClean="0"/>
              <a:t>2019/4/18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1D046-E64C-40BA-BF75-C649A1977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790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DDC15-342A-46CF-8316-9D34BC3A35A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263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1D046-E64C-40BA-BF75-C649A19771E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043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F5F1-9C4E-4FF6-B365-F774A4224274}" type="datetimeFigureOut">
              <a:rPr lang="zh-CN" altLang="en-US" smtClean="0"/>
              <a:t>2019/4/18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672-ABD1-42CA-B422-9D02988E1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988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F5F1-9C4E-4FF6-B365-F774A4224274}" type="datetimeFigureOut">
              <a:rPr lang="zh-CN" altLang="en-US" smtClean="0"/>
              <a:t>2019/4/18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672-ABD1-42CA-B422-9D02988E1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91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F5F1-9C4E-4FF6-B365-F774A4224274}" type="datetimeFigureOut">
              <a:rPr lang="zh-CN" altLang="en-US" smtClean="0"/>
              <a:t>2019/4/18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672-ABD1-42CA-B422-9D02988E1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61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F5F1-9C4E-4FF6-B365-F774A4224274}" type="datetimeFigureOut">
              <a:rPr lang="zh-CN" altLang="en-US" smtClean="0"/>
              <a:t>2019/4/18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672-ABD1-42CA-B422-9D02988E1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0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F5F1-9C4E-4FF6-B365-F774A4224274}" type="datetimeFigureOut">
              <a:rPr lang="zh-CN" altLang="en-US" smtClean="0"/>
              <a:t>2019/4/18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672-ABD1-42CA-B422-9D02988E1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96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F5F1-9C4E-4FF6-B365-F774A4224274}" type="datetimeFigureOut">
              <a:rPr lang="zh-CN" altLang="en-US" smtClean="0"/>
              <a:t>2019/4/18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672-ABD1-42CA-B422-9D02988E1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17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F5F1-9C4E-4FF6-B365-F774A4224274}" type="datetimeFigureOut">
              <a:rPr lang="zh-CN" altLang="en-US" smtClean="0"/>
              <a:t>2019/4/18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672-ABD1-42CA-B422-9D02988E1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54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F5F1-9C4E-4FF6-B365-F774A4224274}" type="datetimeFigureOut">
              <a:rPr lang="zh-CN" altLang="en-US" smtClean="0"/>
              <a:t>2019/4/18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672-ABD1-42CA-B422-9D02988E1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67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F5F1-9C4E-4FF6-B365-F774A4224274}" type="datetimeFigureOut">
              <a:rPr lang="zh-CN" altLang="en-US" smtClean="0"/>
              <a:t>2019/4/18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672-ABD1-42CA-B422-9D02988E1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82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F5F1-9C4E-4FF6-B365-F774A4224274}" type="datetimeFigureOut">
              <a:rPr lang="zh-CN" altLang="en-US" smtClean="0"/>
              <a:t>2019/4/18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672-ABD1-42CA-B422-9D02988E1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31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F5F1-9C4E-4FF6-B365-F774A4224274}" type="datetimeFigureOut">
              <a:rPr lang="zh-CN" altLang="en-US" smtClean="0"/>
              <a:t>2019/4/18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F6672-ABD1-42CA-B422-9D02988E1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34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0F5F1-9C4E-4FF6-B365-F774A4224274}" type="datetimeFigureOut">
              <a:rPr lang="zh-CN" altLang="en-US" smtClean="0"/>
              <a:t>2019/4/18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F6672-ABD1-42CA-B422-9D02988E1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89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11" Type="http://schemas.openxmlformats.org/officeDocument/2006/relationships/image" Target="../media/image16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5.tmp"/><Relationship Id="rId4" Type="http://schemas.openxmlformats.org/officeDocument/2006/relationships/image" Target="../media/image11.wmf"/><Relationship Id="rId9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0.png"/><Relationship Id="rId4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64306" y="1521201"/>
            <a:ext cx="8352928" cy="998984"/>
          </a:xfrm>
          <a:prstGeom prst="rect">
            <a:avLst/>
          </a:prstGeom>
          <a:solidFill>
            <a:schemeClr val="bg1">
              <a:alpha val="35000"/>
            </a:schemeClr>
          </a:solidFill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altLang="zh-CN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§</a:t>
            </a:r>
            <a:r>
              <a:rPr lang="zh-CN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机械能守恒习题课</a:t>
            </a:r>
            <a:endParaRPr lang="zh-CN" altLang="en-US" sz="6000" b="1" i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1392" y="4437112"/>
            <a:ext cx="8350250" cy="864096"/>
          </a:xfrm>
          <a:prstGeom prst="rect">
            <a:avLst/>
          </a:prstGeom>
          <a:solidFill>
            <a:schemeClr val="bg1">
              <a:alpha val="35000"/>
            </a:schemeClr>
          </a:solidFill>
        </p:spPr>
        <p:txBody>
          <a:bodyPr rtlCol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C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1. 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功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，功率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&amp;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重力势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能</a:t>
            </a:r>
            <a:endParaRPr lang="zh-CN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8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P66:3,4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02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143584"/>
              </p:ext>
            </p:extLst>
          </p:nvPr>
        </p:nvGraphicFramePr>
        <p:xfrm>
          <a:off x="539552" y="260648"/>
          <a:ext cx="8229600" cy="6192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647011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33700" algn="l"/>
                        </a:tabLst>
                      </a:pPr>
                      <a:r>
                        <a:rPr lang="zh-CN" sz="2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知识点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33700" algn="l"/>
                        </a:tabLst>
                      </a:pPr>
                      <a:r>
                        <a:rPr lang="zh-CN" sz="2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分值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/>
                      </a:endParaRPr>
                    </a:p>
                  </a:txBody>
                  <a:tcPr marL="68580" marR="68580" marT="0" marB="0"/>
                </a:tc>
              </a:tr>
              <a:tr h="46214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33700" algn="l"/>
                        </a:tabLs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曲线运动的描述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33700" algn="l"/>
                        </a:tabLst>
                      </a:pPr>
                      <a:r>
                        <a:rPr lang="en-US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4</a:t>
                      </a:r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分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/>
                      </a:endParaRPr>
                    </a:p>
                  </a:txBody>
                  <a:tcPr marL="68580" marR="68580" marT="0" marB="0"/>
                </a:tc>
              </a:tr>
              <a:tr h="46214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33700" algn="l"/>
                        </a:tabLst>
                      </a:pPr>
                      <a:r>
                        <a:rPr lang="zh-CN" sz="2000" b="1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抛体运动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33700" algn="l"/>
                        </a:tabLst>
                      </a:pPr>
                      <a:r>
                        <a:rPr lang="en-US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21</a:t>
                      </a:r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分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/>
                      </a:endParaRPr>
                    </a:p>
                  </a:txBody>
                  <a:tcPr marL="68580" marR="68580" marT="0" marB="0"/>
                </a:tc>
              </a:tr>
              <a:tr h="46214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33700" algn="l"/>
                        </a:tabLs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圆周运动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33700" algn="l"/>
                        </a:tabLst>
                      </a:pPr>
                      <a:r>
                        <a:rPr lang="en-US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8</a:t>
                      </a:r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分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/>
                      </a:endParaRPr>
                    </a:p>
                  </a:txBody>
                  <a:tcPr marL="68580" marR="68580" marT="0" marB="0"/>
                </a:tc>
              </a:tr>
              <a:tr h="46214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33700" algn="l"/>
                        </a:tabLs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向心加速度和向心力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33700" algn="l"/>
                        </a:tabLst>
                      </a:pPr>
                      <a:r>
                        <a:rPr lang="en-US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4</a:t>
                      </a:r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分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/>
                      </a:endParaRPr>
                    </a:p>
                  </a:txBody>
                  <a:tcPr marL="68580" marR="68580" marT="0" marB="0"/>
                </a:tc>
              </a:tr>
              <a:tr h="46214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33700" algn="l"/>
                        </a:tabLs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开普勒行星运动定律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33700" algn="l"/>
                        </a:tabLs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2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分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/>
                      </a:endParaRPr>
                    </a:p>
                  </a:txBody>
                  <a:tcPr marL="68580" marR="68580" marT="0" marB="0"/>
                </a:tc>
              </a:tr>
              <a:tr h="46214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33700" algn="l"/>
                        </a:tabLst>
                      </a:pPr>
                      <a:r>
                        <a:rPr lang="zh-CN" sz="2000" b="1" kern="1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万有引力定律</a:t>
                      </a:r>
                      <a:endParaRPr lang="zh-CN" sz="2000" b="1" kern="10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33700" algn="l"/>
                        </a:tabLs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10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分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/>
                      </a:endParaRPr>
                    </a:p>
                  </a:txBody>
                  <a:tcPr marL="68580" marR="68580" marT="0" marB="0"/>
                </a:tc>
              </a:tr>
              <a:tr h="46214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33700" algn="l"/>
                        </a:tabLst>
                      </a:pPr>
                      <a:r>
                        <a:rPr lang="zh-CN" sz="2000" b="1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万有引力定律的应用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33700" algn="l"/>
                        </a:tabLs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15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分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/>
                      </a:endParaRPr>
                    </a:p>
                  </a:txBody>
                  <a:tcPr marL="68580" marR="68580" marT="0" marB="0"/>
                </a:tc>
              </a:tr>
              <a:tr h="46214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33700" algn="l"/>
                        </a:tabLst>
                      </a:pPr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功和功率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33700" algn="l"/>
                        </a:tabLs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4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分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/>
                      </a:endParaRPr>
                    </a:p>
                  </a:txBody>
                  <a:tcPr marL="68580" marR="68580" marT="0" marB="0"/>
                </a:tc>
              </a:tr>
              <a:tr h="46214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33700" algn="l"/>
                        </a:tabLst>
                      </a:pPr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机车启动问题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33700" algn="l"/>
                        </a:tabLs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2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分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/>
                      </a:endParaRPr>
                    </a:p>
                  </a:txBody>
                  <a:tcPr marL="68580" marR="68580" marT="0" marB="0"/>
                </a:tc>
              </a:tr>
              <a:tr h="46214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33700" algn="l"/>
                        </a:tabLs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重力势能和弹性势能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33700" algn="l"/>
                        </a:tabLs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6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分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/>
                      </a:endParaRPr>
                    </a:p>
                  </a:txBody>
                  <a:tcPr marL="68580" marR="68580" marT="0" marB="0"/>
                </a:tc>
              </a:tr>
              <a:tr h="46214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33700" algn="l"/>
                        </a:tabLst>
                      </a:pPr>
                      <a:r>
                        <a:rPr lang="zh-CN" sz="2000" b="1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动能和动能定理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33700" algn="l"/>
                        </a:tabLs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14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分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/>
                      </a:endParaRPr>
                    </a:p>
                  </a:txBody>
                  <a:tcPr marL="68580" marR="68580" marT="0" marB="0"/>
                </a:tc>
              </a:tr>
              <a:tr h="46214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33700" algn="l"/>
                        </a:tabLs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机械能守恒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33700" algn="l"/>
                        </a:tabLs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8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分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674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功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779912" y="1628800"/>
                <a:ext cx="201497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 smtClean="0">
                    <a:solidFill>
                      <a:srgbClr val="FF0000"/>
                    </a:solidFill>
                  </a:rPr>
                  <a:t>W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𝐹𝐿𝑐𝑜𝑠</m:t>
                    </m:r>
                    <m:r>
                      <a:rPr lang="zh-CN" alt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CN" sz="280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628800"/>
                <a:ext cx="2014975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6042" t="-10465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83568" y="1628800"/>
            <a:ext cx="2662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功的计算式：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438" y="2492896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功的正负：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22886" y="3140968"/>
            <a:ext cx="507730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正功：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θ&lt;90°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，加速物体运动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负功：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θ&gt;90°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，减慢物体运动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pic>
        <p:nvPicPr>
          <p:cNvPr id="1026" name="Picture 2" descr="C:\Users\Administrator\Desktop\ph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810" y="3360847"/>
            <a:ext cx="2951434" cy="349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91439" y="5445224"/>
            <a:ext cx="6340197" cy="1135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摩擦力可以做正功，做负功或不做功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摩擦力的方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向可以和运动方向相同相反或垂直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915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071193" cy="1143000"/>
          </a:xfrm>
        </p:spPr>
        <p:txBody>
          <a:bodyPr/>
          <a:lstStyle/>
          <a:p>
            <a:r>
              <a:rPr lang="en-US" altLang="zh-CN" dirty="0" smtClean="0"/>
              <a:t>P67</a:t>
            </a:r>
            <a:r>
              <a:rPr lang="zh-CN" altLang="en-US" dirty="0" smtClean="0"/>
              <a:t>：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014" y="1592723"/>
            <a:ext cx="28575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06876" y="2505828"/>
                <a:ext cx="2293641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𝑓𝑠𝑐𝑜𝑠</m:t>
                      </m:r>
                      <m:r>
                        <a:rPr lang="zh-CN" altLang="en-US" sz="2800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76" y="2505828"/>
                <a:ext cx="2293641" cy="55771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3568" y="1700808"/>
                <a:ext cx="50041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𝐺</m:t>
                          </m:r>
                        </m:sub>
                      </m:sSub>
                      <m:r>
                        <a:rPr lang="en-US" altLang="zh-CN" sz="2800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/>
                        </a:rPr>
                        <m:t>mgh</m:t>
                      </m:r>
                      <m:r>
                        <a:rPr lang="en-US" altLang="zh-CN" sz="2800" b="0" i="0" smtClean="0">
                          <a:latin typeface="Cambria Math"/>
                        </a:rPr>
                        <m:t>=1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×10×3=30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𝐽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700808"/>
                <a:ext cx="5004127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35604" y="3429000"/>
                <a:ext cx="33290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𝑓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zh-CN" altLang="en-US" sz="2800" b="0" i="1" smtClean="0">
                          <a:latin typeface="Cambria Math"/>
                        </a:rPr>
                        <m:t>𝜇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𝑁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zh-CN" altLang="en-US" sz="2800" b="0" i="1" smtClean="0">
                          <a:latin typeface="Cambria Math"/>
                        </a:rPr>
                        <m:t>𝜇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𝑚𝑔𝑐𝑜𝑠</m:t>
                      </m:r>
                      <m:r>
                        <a:rPr lang="zh-CN" altLang="en-US" sz="28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04" y="3429000"/>
                <a:ext cx="3329052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187624" y="4212529"/>
                <a:ext cx="46815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=0.1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×1×10×0.8</m:t>
                      </m:r>
                      <m:r>
                        <a:rPr lang="en-US" altLang="zh-CN" sz="2800" b="0" i="0" smtClean="0">
                          <a:latin typeface="Cambria Math"/>
                          <a:ea typeface="Cambria Math"/>
                        </a:rPr>
                        <m:t>=0.8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/>
                          <a:ea typeface="Cambria Math"/>
                        </a:rPr>
                        <m:t>N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212529"/>
                <a:ext cx="4681538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35604" y="5877272"/>
                <a:ext cx="786125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支持力方向</m:t>
                          </m:r>
                          <m:r>
                            <a:rPr lang="zh-CN" altLang="en-US" sz="3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与</m:t>
                          </m:r>
                          <m: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速度</m:t>
                          </m:r>
                          <m:r>
                            <a:rPr lang="zh-CN" altLang="en-US" sz="3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方向</m:t>
                          </m:r>
                          <m: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始终垂直</m:t>
                          </m:r>
                          <m:r>
                            <a:rPr lang="zh-CN" altLang="en-US" sz="3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，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𝑵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zh-CN" alt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04" y="5877272"/>
                <a:ext cx="7861255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3568" y="5005233"/>
                <a:ext cx="644823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𝑓𝑠𝑐𝑜𝑠</m:t>
                      </m:r>
                      <m:r>
                        <a:rPr lang="zh-CN" altLang="en-US" sz="2800" b="0" i="1" smtClean="0">
                          <a:latin typeface="Cambria Math"/>
                        </a:rPr>
                        <m:t>𝛼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=0.8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×5×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=−0.4 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𝐽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005233"/>
                <a:ext cx="6448239" cy="55771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44" t="18805" r="2044" b="70243"/>
          <a:stretch/>
        </p:blipFill>
        <p:spPr bwMode="auto">
          <a:xfrm>
            <a:off x="6096178" y="3164487"/>
            <a:ext cx="3024336" cy="1952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707904" y="116632"/>
            <a:ext cx="2770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支持力不做功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07904" y="808649"/>
            <a:ext cx="46057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题过程：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公式 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代数</a:t>
            </a:r>
            <a:endParaRPr lang="en-US" altLang="zh-CN" sz="2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c.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计算结果（含单位）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836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  <p:bldP spid="9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功率和机车启动问题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78"/>
          <p:cNvSpPr txBox="1"/>
          <p:nvPr/>
        </p:nvSpPr>
        <p:spPr>
          <a:xfrm>
            <a:off x="628650" y="1825625"/>
            <a:ext cx="2647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平均功率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5" name="TextBox 79"/>
          <p:cNvSpPr txBox="1"/>
          <p:nvPr/>
        </p:nvSpPr>
        <p:spPr>
          <a:xfrm>
            <a:off x="628650" y="2492896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瞬时功率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343490"/>
              </p:ext>
            </p:extLst>
          </p:nvPr>
        </p:nvGraphicFramePr>
        <p:xfrm>
          <a:off x="2572866" y="1600766"/>
          <a:ext cx="1024555" cy="892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Equation" r:id="rId3" imgW="469800" imgH="393480" progId="Equation.DSMT4">
                  <p:embed/>
                </p:oleObj>
              </mc:Choice>
              <mc:Fallback>
                <p:oleObj name="Equation" r:id="rId3" imgW="4698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2866" y="1600766"/>
                        <a:ext cx="1024555" cy="89213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07860"/>
              </p:ext>
            </p:extLst>
          </p:nvPr>
        </p:nvGraphicFramePr>
        <p:xfrm>
          <a:off x="3851920" y="1849637"/>
          <a:ext cx="1728192" cy="475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Equation" r:id="rId5" imgW="672840" imgH="177480" progId="Equation.DSMT4">
                  <p:embed/>
                </p:oleObj>
              </mc:Choice>
              <mc:Fallback>
                <p:oleObj name="Equation" r:id="rId5" imgW="6728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1849637"/>
                        <a:ext cx="1728192" cy="47519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414083"/>
              </p:ext>
            </p:extLst>
          </p:nvPr>
        </p:nvGraphicFramePr>
        <p:xfrm>
          <a:off x="2572866" y="2521981"/>
          <a:ext cx="2128583" cy="494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Equation" r:id="rId7" imgW="799920" imgH="177480" progId="Equation.DSMT4">
                  <p:embed/>
                </p:oleObj>
              </mc:Choice>
              <mc:Fallback>
                <p:oleObj name="Equation" r:id="rId7" imgW="7999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2866" y="2521981"/>
                        <a:ext cx="2128583" cy="49413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72" descr="2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7" t="11806" r="18782" b="25174"/>
          <a:stretch>
            <a:fillRect/>
          </a:stretch>
        </p:blipFill>
        <p:spPr bwMode="auto">
          <a:xfrm>
            <a:off x="374783" y="3212976"/>
            <a:ext cx="3976588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115544"/>
            <a:ext cx="3312368" cy="264313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428603" y="6062557"/>
                <a:ext cx="2081083" cy="808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/>
                            </a:rPr>
                            <m:t>𝒎𝒂𝒙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latin typeface="Cambria Math"/>
                            </a:rPr>
                            <m:t>𝑷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zh-CN" altLang="en-US" sz="2000" b="1" i="1">
                                  <a:latin typeface="Cambria Math"/>
                                </a:rPr>
                                <m:t>牵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latin typeface="Cambria Math"/>
                            </a:rPr>
                            <m:t>𝑷</m:t>
                          </m:r>
                        </m:num>
                        <m:den>
                          <m:r>
                            <a:rPr lang="en-US" altLang="zh-CN" sz="2000" b="1" i="1" smtClean="0">
                              <a:latin typeface="Cambria Math"/>
                            </a:rPr>
                            <m:t>𝒇</m:t>
                          </m:r>
                        </m:den>
                      </m:f>
                    </m:oMath>
                  </m:oMathPara>
                </a14:m>
                <a:endParaRPr lang="zh-CN" altLang="en-US" sz="2000" b="1" i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603" y="6062557"/>
                <a:ext cx="2081083" cy="80881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575993" y="6237312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两种启动方式最终最大速度：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393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P67:9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4186808" cy="7486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）重力的平均功率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95536" y="2492896"/>
                <a:ext cx="4792915" cy="10604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  <a:ea typeface="微软雅黑" panose="020B0503020204020204" pitchFamily="34" charset="-122"/>
                        </a:rPr>
                        <m:t>𝑃</m:t>
                      </m:r>
                      <m:r>
                        <a:rPr lang="en-US" altLang="zh-CN" sz="2800" b="0" i="1" smtClean="0"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𝑊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𝑡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𝑚𝑔</m:t>
                          </m:r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h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𝑡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𝑚𝑔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zh-CN" sz="28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𝑔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800" b="0" dirty="0" smtClean="0"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492896"/>
                <a:ext cx="4792915" cy="106048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83568" y="3594697"/>
                <a:ext cx="3798476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0" smtClean="0">
                          <a:solidFill>
                            <a:schemeClr val="tx1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2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×10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(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×10×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2800" b="0" dirty="0" smtClean="0"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594697"/>
                <a:ext cx="3798476" cy="89896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90797" y="4684883"/>
                <a:ext cx="15856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0" smtClean="0">
                          <a:solidFill>
                            <a:schemeClr val="tx1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200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𝑊</m:t>
                      </m:r>
                    </m:oMath>
                  </m:oMathPara>
                </a14:m>
                <a:endParaRPr lang="en-US" altLang="zh-CN" sz="2800" b="0" dirty="0" smtClean="0"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797" y="4684883"/>
                <a:ext cx="158569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01652" y="5208103"/>
                <a:ext cx="4505721" cy="867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  <a:ea typeface="微软雅黑" panose="020B0503020204020204" pitchFamily="34" charset="-122"/>
                        </a:rPr>
                        <m:t>𝑃</m:t>
                      </m:r>
                      <m:r>
                        <a:rPr lang="en-US" altLang="zh-CN" sz="2800" b="0" i="1" smtClean="0"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  <a:ea typeface="微软雅黑" panose="020B0503020204020204" pitchFamily="34" charset="-122"/>
                        </a:rPr>
                        <m:t>𝑚𝑔</m:t>
                      </m:r>
                      <m:acc>
                        <m:accPr>
                          <m:chr m:val="̅"/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  <a:ea typeface="微软雅黑" panose="020B0503020204020204" pitchFamily="34" charset="-122"/>
                        </a:rPr>
                        <m:t>𝑚𝑔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𝑚𝑔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𝑔𝑡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2800" b="0" dirty="0" smtClean="0"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52" y="5208103"/>
                <a:ext cx="4505721" cy="86773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55576" y="5871992"/>
                <a:ext cx="5520422" cy="1060483"/>
              </a:xfrm>
              <a:prstGeom prst="rect">
                <a:avLst/>
              </a:prstGeom>
              <a:ln w="28575">
                <a:noFill/>
                <a:prstDash val="dash"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0" smtClean="0">
                          <a:solidFill>
                            <a:schemeClr val="tx1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2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×10×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×10×2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=200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𝑊</m:t>
                      </m:r>
                    </m:oMath>
                  </m:oMathPara>
                </a14:m>
                <a:endParaRPr lang="en-US" altLang="zh-CN" sz="2800" b="0" dirty="0" smtClean="0"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871992"/>
                <a:ext cx="5520422" cy="106048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28575">
                <a:noFill/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/>
          <p:cNvCxnSpPr/>
          <p:nvPr/>
        </p:nvCxnSpPr>
        <p:spPr>
          <a:xfrm>
            <a:off x="5148064" y="1274040"/>
            <a:ext cx="0" cy="481925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内容占位符 2"/>
          <p:cNvSpPr txBox="1">
            <a:spLocks/>
          </p:cNvSpPr>
          <p:nvPr/>
        </p:nvSpPr>
        <p:spPr>
          <a:xfrm>
            <a:off x="5139858" y="1294823"/>
            <a:ext cx="4186808" cy="74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）重力的瞬时功率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436096" y="2023738"/>
                <a:ext cx="369158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𝑡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  <a:ea typeface="微软雅黑" panose="020B0503020204020204" pitchFamily="34" charset="-122"/>
                        </a:rPr>
                        <m:t>𝑚𝑔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  <m:t>𝑡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𝑚𝑔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𝑔𝑡</m:t>
                      </m:r>
                    </m:oMath>
                  </m:oMathPara>
                </a14:m>
                <a:endParaRPr lang="en-US" altLang="zh-CN" sz="2800" b="0" dirty="0" smtClean="0"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2023738"/>
                <a:ext cx="3691588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817920" y="2833772"/>
                <a:ext cx="3074560" cy="523220"/>
              </a:xfrm>
              <a:prstGeom prst="rect">
                <a:avLst/>
              </a:prstGeom>
              <a:ln w="28575">
                <a:noFill/>
                <a:prstDash val="dash"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0" smtClean="0">
                          <a:solidFill>
                            <a:schemeClr val="tx1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2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×10×10×2</m:t>
                      </m:r>
                    </m:oMath>
                  </m:oMathPara>
                </a14:m>
                <a:endParaRPr lang="en-US" altLang="zh-CN" sz="2800" b="0" dirty="0" smtClean="0"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920" y="2833772"/>
                <a:ext cx="3074560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28575">
                <a:noFill/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868144" y="3553852"/>
                <a:ext cx="15856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=400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/>
                          <a:ea typeface="微软雅黑" panose="020B0503020204020204" pitchFamily="34" charset="-122"/>
                        </a:rPr>
                        <m:t>𝑊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3553852"/>
                <a:ext cx="1585690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5076056" y="4484595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意区分功率和功的单位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637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11" grpId="0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 67:10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47573" y="1526053"/>
                <a:ext cx="2458045" cy="9521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/>
                            </a:rPr>
                            <m:t>𝒎𝒂𝒙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latin typeface="Cambria Math"/>
                            </a:rPr>
                            <m:t>𝑷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zh-CN" altLang="en-US" sz="2400" b="1" i="1">
                                  <a:latin typeface="Cambria Math"/>
                                </a:rPr>
                                <m:t>牵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latin typeface="Cambria Math"/>
                            </a:rPr>
                            <m:t>𝑷</m:t>
                          </m:r>
                        </m:num>
                        <m:den>
                          <m:r>
                            <a:rPr lang="en-US" altLang="zh-CN" sz="2400" b="1" i="1" smtClean="0">
                              <a:latin typeface="Cambria Math"/>
                            </a:rPr>
                            <m:t>𝒇</m:t>
                          </m:r>
                        </m:den>
                      </m:f>
                    </m:oMath>
                  </m:oMathPara>
                </a14:m>
                <a:endParaRPr lang="zh-CN" altLang="en-US" sz="2400" b="1" i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573" y="1526053"/>
                <a:ext cx="2458045" cy="9521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67544" y="166884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最大速度：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57623" y="2636912"/>
                <a:ext cx="4195187" cy="848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𝒇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latin typeface="Cambria Math"/>
                            </a:rPr>
                            <m:t>𝑷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𝒎𝒂𝒙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latin typeface="Cambria Math"/>
                            </a:rPr>
                            <m:t>𝟒𝟎𝟎𝟎𝟎</m:t>
                          </m:r>
                        </m:num>
                        <m:den>
                          <m:r>
                            <a:rPr lang="en-US" altLang="zh-CN" sz="2400" b="1" i="1" smtClean="0">
                              <a:latin typeface="Cambria Math"/>
                            </a:rPr>
                            <m:t>𝟐𝟎</m:t>
                          </m:r>
                        </m:den>
                      </m:f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𝟐𝟎𝟎𝟎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𝑵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623" y="2636912"/>
                <a:ext cx="4195187" cy="84837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3568" y="3789040"/>
                <a:ext cx="6368154" cy="15245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求解速度或者加速度的方法：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先找到牵引力</a:t>
                </a:r>
                <a:endParaRPr lang="en-US" altLang="zh-CN" sz="24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已知速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度找牵引力就先用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P=Fv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知加速度找牵引力就先用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zh-CN" alt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合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r>
                      <a:rPr lang="en-US" altLang="zh-CN" sz="2400" b="0" i="1" smtClean="0">
                        <a:latin typeface="Cambria Math"/>
                      </a:rPr>
                      <m:t>𝐹</m:t>
                    </m:r>
                    <m:r>
                      <a:rPr lang="en-US" altLang="zh-CN" sz="2400" b="0" i="1" smtClean="0">
                        <a:latin typeface="Cambria Math"/>
                      </a:rPr>
                      <m:t>−</m:t>
                    </m:r>
                    <m:r>
                      <a:rPr lang="en-US" altLang="zh-CN" sz="2400" b="0" i="1" smtClean="0">
                        <a:latin typeface="Cambria Math"/>
                      </a:rPr>
                      <m:t>𝑓</m:t>
                    </m:r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r>
                      <a:rPr lang="en-US" altLang="zh-CN" sz="2400" b="0" i="1" smtClean="0">
                        <a:latin typeface="Cambria Math"/>
                      </a:rPr>
                      <m:t>𝑚𝑎</m:t>
                    </m:r>
                  </m:oMath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789040"/>
                <a:ext cx="6368154" cy="1524520"/>
              </a:xfrm>
              <a:prstGeom prst="rect">
                <a:avLst/>
              </a:prstGeom>
              <a:blipFill rotWithShape="1">
                <a:blip r:embed="rId4"/>
                <a:stretch>
                  <a:fillRect l="-1435" t="-800" b="-5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49891" y="5544811"/>
                <a:ext cx="12153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𝐹𝑣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891" y="5544811"/>
                <a:ext cx="1215333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右箭头 8"/>
          <p:cNvSpPr/>
          <p:nvPr/>
        </p:nvSpPr>
        <p:spPr>
          <a:xfrm>
            <a:off x="2195736" y="5502423"/>
            <a:ext cx="360040" cy="230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843808" y="5313560"/>
                <a:ext cx="3614772" cy="786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𝐹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𝑃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𝑣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40000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10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=4000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5313560"/>
                <a:ext cx="3614772" cy="78636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82887" y="6063487"/>
                <a:ext cx="4986943" cy="794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𝐹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/>
                            </a:rPr>
                            <m:t>4000−2000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2000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=1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𝑚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/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87" y="6063487"/>
                <a:ext cx="4986943" cy="79451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35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 animBg="1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P69:3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762872" cy="4525963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重力的平均功率：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83568" y="3119876"/>
                <a:ext cx="462844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𝐹</m:t>
                      </m:r>
                      <m:acc>
                        <m:accPr>
                          <m:chr m:val="̅"/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  <m:r>
                        <a:rPr lang="en-US" altLang="zh-CN" sz="3200" b="0" i="1" smtClean="0">
                          <a:latin typeface="Cambria Math"/>
                        </a:rPr>
                        <m:t>𝑐𝑜𝑠</m:t>
                      </m:r>
                      <m:r>
                        <a:rPr lang="zh-CN" altLang="en-US" sz="32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𝑚𝑔</m:t>
                      </m:r>
                      <m:acc>
                        <m:accPr>
                          <m:chr m:val="̅"/>
                          <m:ctrlP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</m:acc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𝑐𝑜𝑠</m:t>
                      </m:r>
                      <m:r>
                        <a:rPr lang="zh-CN" altLang="en-US" sz="3200" b="0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altLang="zh-CN" sz="3200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119876"/>
                <a:ext cx="4628447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115616" y="3861048"/>
                <a:ext cx="2878288" cy="933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𝑚𝑔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num>
                        <m:den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𝑐𝑜𝑠</m:t>
                      </m:r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60°</m:t>
                      </m:r>
                    </m:oMath>
                  </m:oMathPara>
                </a14:m>
                <a:endParaRPr lang="en-US" altLang="zh-CN" sz="3200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861048"/>
                <a:ext cx="2878288" cy="933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115616" y="4795087"/>
                <a:ext cx="1604414" cy="933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𝑚𝑔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num>
                        <m:den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zh-CN" sz="3200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795087"/>
                <a:ext cx="1604414" cy="933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700871" y="2092543"/>
                <a:ext cx="2847383" cy="1027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/>
                            </a:rPr>
                            <m:t>𝑊</m:t>
                          </m:r>
                        </m:num>
                        <m:den>
                          <m:r>
                            <a:rPr lang="en-US" altLang="zh-CN" sz="3200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/>
                            </a:rPr>
                            <m:t>𝑚𝑔h</m:t>
                          </m:r>
                        </m:num>
                        <m:den>
                          <m:r>
                            <a:rPr lang="en-US" altLang="zh-CN" sz="3200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71" y="2092543"/>
                <a:ext cx="2847383" cy="102733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/>
          <p:cNvCxnSpPr/>
          <p:nvPr/>
        </p:nvCxnSpPr>
        <p:spPr>
          <a:xfrm>
            <a:off x="5183801" y="1274040"/>
            <a:ext cx="0" cy="481925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12015" y="1484784"/>
            <a:ext cx="3725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处重力的瞬时功率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968028" y="2313821"/>
                <a:ext cx="238558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𝐹𝑣𝑐𝑜𝑠</m:t>
                      </m:r>
                      <m:r>
                        <a:rPr lang="zh-CN" altLang="en-US" sz="3200" b="0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altLang="zh-CN" sz="3200" b="0" i="1" dirty="0" smtClean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028" y="2313821"/>
                <a:ext cx="2385588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334282" y="3739492"/>
                <a:ext cx="272241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𝑚𝑔𝑣𝑐𝑜𝑠</m:t>
                      </m:r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60°</m:t>
                      </m:r>
                    </m:oMath>
                  </m:oMathPara>
                </a14:m>
                <a:endParaRPr lang="en-US" altLang="zh-CN" sz="3200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282" y="3739492"/>
                <a:ext cx="2722412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334282" y="4342508"/>
                <a:ext cx="1604414" cy="933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𝑚𝑔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num>
                        <m:den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3200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282" y="4342508"/>
                <a:ext cx="1604414" cy="933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334282" y="3025126"/>
                <a:ext cx="235615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𝑚𝑔𝑣𝑐𝑜𝑠</m:t>
                      </m:r>
                      <m:r>
                        <a:rPr lang="zh-CN" altLang="en-US" sz="3200" b="0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altLang="zh-CN" sz="3200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282" y="3025126"/>
                <a:ext cx="2356158" cy="58477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851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重力势能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大小：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为相对零势能面的高度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052472"/>
              </p:ext>
            </p:extLst>
          </p:nvPr>
        </p:nvGraphicFramePr>
        <p:xfrm>
          <a:off x="2316397" y="1556792"/>
          <a:ext cx="2008016" cy="769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3" imgW="634680" imgH="241200" progId="Equation.DSMT4">
                  <p:embed/>
                </p:oleObj>
              </mc:Choice>
              <mc:Fallback>
                <p:oleObj name="Equation" r:id="rId3" imgW="634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397" y="1556792"/>
                        <a:ext cx="2008016" cy="76931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28650" y="3590100"/>
            <a:ext cx="538351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重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力做功与重力势能变化的关系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708620" y="3483949"/>
                <a:ext cx="2967836" cy="821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𝑊</m:t>
                      </m:r>
                      <m:r>
                        <a:rPr lang="en-US" altLang="zh-CN" sz="4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=−∆</m:t>
                      </m:r>
                      <m:sSub>
                        <m:sSubPr>
                          <m:ctrlPr>
                            <a:rPr lang="en-US" altLang="zh-CN" sz="4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4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4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zh-CN" altLang="en-US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620" y="3483949"/>
                <a:ext cx="2967836" cy="8217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18"/>
          <p:cNvSpPr txBox="1"/>
          <p:nvPr/>
        </p:nvSpPr>
        <p:spPr>
          <a:xfrm>
            <a:off x="755576" y="4497085"/>
            <a:ext cx="5727850" cy="1308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高处</a:t>
            </a:r>
            <a:r>
              <a:rPr lang="en-US" altLang="zh-CN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低处，</a:t>
            </a:r>
            <a:r>
              <a:rPr lang="en-US" altLang="zh-CN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W&gt;0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，重力势能减小</a:t>
            </a:r>
            <a:endParaRPr lang="en-US" altLang="zh-CN" sz="28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低处</a:t>
            </a:r>
            <a:r>
              <a:rPr lang="en-US" altLang="zh-CN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高处，</a:t>
            </a:r>
            <a:r>
              <a:rPr lang="en-US" altLang="zh-CN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W&lt;0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，重力势能增加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615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弹性势能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弹力做功与弹性势能变化之间的关系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37450"/>
              </p:ext>
            </p:extLst>
          </p:nvPr>
        </p:nvGraphicFramePr>
        <p:xfrm>
          <a:off x="2127447" y="1484784"/>
          <a:ext cx="1696988" cy="9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3" imgW="685800" imgH="393480" progId="Equation.DSMT4">
                  <p:embed/>
                </p:oleObj>
              </mc:Choice>
              <mc:Fallback>
                <p:oleObj name="Equation" r:id="rId3" imgW="6858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447" y="1484784"/>
                        <a:ext cx="1696988" cy="9795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784041" y="4468183"/>
            <a:ext cx="6558206" cy="1308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原长</a:t>
            </a:r>
            <a:r>
              <a:rPr lang="en-US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伸长</a:t>
            </a:r>
            <a:r>
              <a:rPr lang="en-US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/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压缩，</a:t>
            </a:r>
            <a:r>
              <a:rPr lang="en-US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W&lt;0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，弹性势能增加</a:t>
            </a:r>
            <a:endParaRPr lang="en-US" altLang="zh-CN" sz="2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伸长</a:t>
            </a: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/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压缩</a:t>
            </a:r>
            <a:r>
              <a:rPr lang="en-US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原长，</a:t>
            </a:r>
            <a:r>
              <a:rPr lang="en-US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W&gt;0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，弹性势能减小</a:t>
            </a:r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2508081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形变量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72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827</Words>
  <Application>Microsoft Office PowerPoint</Application>
  <PresentationFormat>全屏显示(4:3)</PresentationFormat>
  <Paragraphs>106</Paragraphs>
  <Slides>11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主题​​</vt:lpstr>
      <vt:lpstr>Equation</vt:lpstr>
      <vt:lpstr>PowerPoint 演示文稿</vt:lpstr>
      <vt:lpstr>1.功</vt:lpstr>
      <vt:lpstr>P67：8</vt:lpstr>
      <vt:lpstr>2.功率和机车启动问题</vt:lpstr>
      <vt:lpstr>P67:9</vt:lpstr>
      <vt:lpstr>P 67:10</vt:lpstr>
      <vt:lpstr>P69:3</vt:lpstr>
      <vt:lpstr>3.重力势能</vt:lpstr>
      <vt:lpstr>4.弹性势能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19</cp:revision>
  <dcterms:created xsi:type="dcterms:W3CDTF">2019-04-16T02:53:35Z</dcterms:created>
  <dcterms:modified xsi:type="dcterms:W3CDTF">2019-04-18T07:34:37Z</dcterms:modified>
</cp:coreProperties>
</file>