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7B976-19B4-4FC5-AE71-AF384A886E49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FA4D-FAC6-43BF-8192-8403DF910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条件：适用于恒力做功，如果是变力做功要用积分的方法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6FA4D-FAC6-43BF-8192-8403DF9108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9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2A5-47D8-4D21-8676-E5176156A2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5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9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1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CBB2-C07C-43BC-9D5E-35B4008E7554}" type="datetimeFigureOut">
              <a:rPr lang="zh-CN" altLang="en-US" smtClean="0"/>
              <a:t>2019/4/7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5A1-07C3-4710-A975-95B1E7B6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机械能守恒定律</a:t>
            </a:r>
            <a:endParaRPr lang="en-US" altLang="zh-CN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60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Conservation of Mechanic Energy</a:t>
            </a:r>
            <a:endParaRPr lang="zh-CN" altLang="en-US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854732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7.1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功和功率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Work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Energy and Power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8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65894"/>
                <a:ext cx="8408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）合力做了多少焦耳的功？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=12000+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−10000</m:t>
                        </m:r>
                      </m:e>
                    </m:d>
                  </m:oMath>
                </a14:m>
                <a:endParaRPr lang="en-US" altLang="zh-CN" sz="28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2000J</a:t>
                </a: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方法二：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F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合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65894"/>
                <a:ext cx="8408818" cy="4351338"/>
              </a:xfrm>
              <a:blipFill rotWithShape="1">
                <a:blip r:embed="rId3"/>
                <a:stretch>
                  <a:fillRect l="-1305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80591" y="3212976"/>
                <a:ext cx="1601913" cy="648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合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⫽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91" y="3212976"/>
                <a:ext cx="1601913" cy="6485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87624" y="4077072"/>
                <a:ext cx="34750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𝐹𝑐𝑜𝑠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37°−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77072"/>
                <a:ext cx="347505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197" y="4121031"/>
                <a:ext cx="1892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2000 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97" y="4121031"/>
                <a:ext cx="1892056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0665" y="4896691"/>
                <a:ext cx="3996607" cy="1763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合力做功的求法：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）各分力做功的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代数和</a:t>
                </a:r>
                <a:endPara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F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合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𝐿𝑐𝑜𝑠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5" y="4896691"/>
                <a:ext cx="3996607" cy="1763111"/>
              </a:xfrm>
              <a:prstGeom prst="rect">
                <a:avLst/>
              </a:prstGeom>
              <a:blipFill rotWithShape="1">
                <a:blip r:embed="rId7"/>
                <a:stretch>
                  <a:fillRect l="-3049" t="-1038" r="-1677" b="-3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860032" y="544522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，符合四则运算法则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总功的求法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0232" y="4382341"/>
            <a:ext cx="2209800" cy="1028700"/>
          </a:xfrm>
          <a:prstGeom prst="roundRect">
            <a:avLst/>
          </a:prstGeom>
          <a:ln w="4445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Take Notes </a:t>
            </a:r>
            <a:endParaRPr lang="en-US" altLang="zh-C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笔记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75856" y="5445225"/>
            <a:ext cx="1152128" cy="576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燕尾形箭头 2"/>
          <p:cNvSpPr/>
          <p:nvPr/>
        </p:nvSpPr>
        <p:spPr>
          <a:xfrm>
            <a:off x="4499992" y="5622919"/>
            <a:ext cx="387307" cy="2351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 animBg="1"/>
      <p:bldP spid="11" grpId="1" animBg="1"/>
      <p:bldP spid="11" grpId="2" animBg="1"/>
      <p:bldP spid="11" grpId="3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功率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功率表示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做功的快慢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位：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 (1 W=1 J/s)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见单位：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kW (1 kW =1000 W)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功率与速度的关系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28650" y="2560315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77885" y="2290691"/>
            <a:ext cx="9448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25187" y="2573378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591050" y="2610046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225187" y="2829938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3"/>
          <p:cNvSpPr txBox="1"/>
          <p:nvPr/>
        </p:nvSpPr>
        <p:spPr>
          <a:xfrm>
            <a:off x="2774574" y="279326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</a:t>
            </a:r>
            <a:endParaRPr lang="zh-CN" altLang="en-US" sz="3200" dirty="0"/>
          </a:p>
        </p:txBody>
      </p:sp>
      <p:sp>
        <p:nvSpPr>
          <p:cNvPr id="12" name="文本框 54"/>
          <p:cNvSpPr txBox="1"/>
          <p:nvPr/>
        </p:nvSpPr>
        <p:spPr>
          <a:xfrm>
            <a:off x="2270217" y="1626890"/>
            <a:ext cx="36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9171" y="3782835"/>
                <a:ext cx="4110805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1" y="3782835"/>
                <a:ext cx="4110805" cy="1014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r="15945"/>
          <a:stretch/>
        </p:blipFill>
        <p:spPr bwMode="auto">
          <a:xfrm>
            <a:off x="6080007" y="1507781"/>
            <a:ext cx="2834212" cy="268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491" y="4216350"/>
            <a:ext cx="3191241" cy="227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0789" y="5356079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*汽车上坡应该减速，以提高牵引力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067944" y="3005932"/>
            <a:ext cx="2209800" cy="1028700"/>
          </a:xfrm>
          <a:prstGeom prst="roundRect">
            <a:avLst/>
          </a:prstGeom>
          <a:ln w="4445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Take Notes </a:t>
            </a:r>
            <a:endParaRPr lang="en-US" altLang="zh-C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笔记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3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371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6459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37084 -0.00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3" grpId="0"/>
      <p:bldP spid="14" grpId="0"/>
      <p:bldP spid="17" grpId="0" animBg="1"/>
      <p:bldP spid="17" grpId="1" animBg="1"/>
      <p:bldP spid="17" grpId="2" animBg="1"/>
      <p:bldP spid="17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Summary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功和功率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452" y="14707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正负：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功的求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合力做功：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1392163"/>
            <a:ext cx="6896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势能（重力势能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弹性势能）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6493" y="2545740"/>
                <a:ext cx="2014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𝐹𝐿𝑐𝑜𝑠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93" y="2545740"/>
                <a:ext cx="201497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042" t="-10588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19895" y="2564904"/>
                <a:ext cx="2649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（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𝜃</m:t>
                      </m:r>
                      <m:r>
                        <a:rPr lang="zh-CN" alt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≤180°</m:t>
                      </m:r>
                      <m:r>
                        <a:rPr lang="zh-CN" alt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5" y="2564904"/>
                <a:ext cx="264995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059832" y="3014266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915816" y="3625860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表示力的作用效果，即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13121" y="4653136"/>
                <a:ext cx="3014928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W</m:t>
                          </m:r>
                        </m:e>
                        <m:sub>
                          <m:r>
                            <a:rPr lang="zh-CN" alt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合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合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𝐿𝑐𝑜𝑠</m:t>
                      </m:r>
                      <m:r>
                        <a:rPr lang="zh-CN" alt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21" y="4653136"/>
                <a:ext cx="3014928" cy="6228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55641" y="5661248"/>
                <a:ext cx="1859355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(2)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41" y="5661248"/>
                <a:ext cx="1859355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7517" y="5818343"/>
                <a:ext cx="24765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(3)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17" y="5818343"/>
                <a:ext cx="247657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23928" y="4149080"/>
                <a:ext cx="4519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求和：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CN" sz="28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黑体" panose="02010609060101010101" pitchFamily="49" charset="-122"/>
                      </a:rPr>
                      <m:t>+…</m:t>
                    </m:r>
                  </m:oMath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149080"/>
                <a:ext cx="451944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834" t="-117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043608" y="5849120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做功快慢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机械能的概念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势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能：物体由于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形状的改变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而具有的能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286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1"/>
          <a:stretch/>
        </p:blipFill>
        <p:spPr bwMode="auto">
          <a:xfrm>
            <a:off x="501436" y="1556792"/>
            <a:ext cx="365253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7320" y="56156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1243" y="56100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弹性势能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81729" y="5445224"/>
            <a:ext cx="1190244" cy="864096"/>
          </a:xfrm>
          <a:prstGeom prst="wedgeEllipseCallout">
            <a:avLst>
              <a:gd name="adj1" fmla="val 30137"/>
              <a:gd name="adj2" fmla="val -6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908" y="56156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位能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79002" y="5301208"/>
            <a:ext cx="81203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463012" y="5301208"/>
            <a:ext cx="98709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动能：物体由于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而具有的能量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strator\Desktop\4dc2fdd32087ebe78bbe19372d3d6f21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338"/>
            <a:ext cx="8352928" cy="46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0143" y="5903694"/>
            <a:ext cx="377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势能＋动能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2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709120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要改变一个物体的能量，需要有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作用在物体上，并且在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力的方向上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发生一段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，我们把这个过程叫做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9150e4e5ly1fe2tognhutg2046046dh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6348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e144d6e052e24646a34be626f682f562_th.jp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27" y="1340769"/>
            <a:ext cx="3213374" cy="321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力的方向上的位移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28650" y="2560315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39387" y="4555259"/>
            <a:ext cx="5007429" cy="444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214301" y="3582685"/>
            <a:ext cx="13063" cy="495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77885" y="2290691"/>
            <a:ext cx="9448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1603" y="4068464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25187" y="2573378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591050" y="2610046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225187" y="2829938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53"/>
          <p:cNvSpPr txBox="1"/>
          <p:nvPr/>
        </p:nvSpPr>
        <p:spPr>
          <a:xfrm>
            <a:off x="2774574" y="279326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</a:t>
            </a:r>
            <a:endParaRPr lang="zh-CN" altLang="en-US" sz="3200" dirty="0"/>
          </a:p>
        </p:txBody>
      </p:sp>
      <p:sp>
        <p:nvSpPr>
          <p:cNvPr id="16" name="文本框 54"/>
          <p:cNvSpPr txBox="1"/>
          <p:nvPr/>
        </p:nvSpPr>
        <p:spPr>
          <a:xfrm>
            <a:off x="2270217" y="1626890"/>
            <a:ext cx="36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207769" y="4598927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501787" y="4619938"/>
            <a:ext cx="10885" cy="41877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207769" y="4829324"/>
            <a:ext cx="3294018" cy="443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58"/>
          <p:cNvSpPr txBox="1"/>
          <p:nvPr/>
        </p:nvSpPr>
        <p:spPr>
          <a:xfrm>
            <a:off x="2757156" y="4818818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</a:t>
            </a:r>
            <a:endParaRPr lang="zh-CN" altLang="en-US" sz="3200" dirty="0"/>
          </a:p>
        </p:txBody>
      </p:sp>
      <p:sp>
        <p:nvSpPr>
          <p:cNvPr id="21" name="文本框 60"/>
          <p:cNvSpPr txBox="1"/>
          <p:nvPr/>
        </p:nvSpPr>
        <p:spPr>
          <a:xfrm>
            <a:off x="1303854" y="3290297"/>
            <a:ext cx="36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874666" y="4074615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5888628" y="1938781"/>
            <a:ext cx="2690160" cy="12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方向相同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W=FL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5888628" y="3882997"/>
            <a:ext cx="2690160" cy="12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方向垂直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W=0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874666" y="5373216"/>
            <a:ext cx="5990743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做功的两个必要条件：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力作用方向上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00192" y="5158547"/>
            <a:ext cx="2209800" cy="1028700"/>
          </a:xfrm>
          <a:prstGeom prst="roundRect">
            <a:avLst/>
          </a:prstGeom>
          <a:ln w="4445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Take Notes </a:t>
            </a:r>
            <a:endParaRPr lang="en-US" altLang="zh-C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笔记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34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371 -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6459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37084 -0.00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36528 -0.0050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-2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0.36076 -0.003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34671 -0.0085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5" grpId="0"/>
      <p:bldP spid="16" grpId="0"/>
      <p:bldP spid="20" grpId="0"/>
      <p:bldP spid="21" grpId="0"/>
      <p:bldP spid="22" grpId="0" animBg="1"/>
      <p:bldP spid="23" grpId="0"/>
      <p:bldP spid="24" grpId="0"/>
      <p:bldP spid="26" grpId="0" animBg="1"/>
      <p:bldP spid="26" grpId="1" animBg="1"/>
      <p:bldP spid="26" grpId="2" animBg="1"/>
      <p:bldP spid="2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THINK…</a:t>
            </a:r>
            <a:endParaRPr lang="zh-CN" alt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28650" y="2560315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577885" y="1820091"/>
            <a:ext cx="756012" cy="47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490" y="2055218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25187" y="2573378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591050" y="2610046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225187" y="2829938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74574" y="279326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3280" y="1480829"/>
            <a:ext cx="36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577885" y="2292187"/>
            <a:ext cx="486046" cy="687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89845" y="191155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/>
              <a:t>θ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2490" y="3726033"/>
                <a:ext cx="5080237" cy="2408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力 </a:t>
                </a:r>
                <a:r>
                  <a:rPr lang="en-US" altLang="zh-CN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 </a:t>
                </a:r>
                <a:r>
                  <a:rPr lang="zh-CN" altLang="en-US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分解为</a:t>
                </a:r>
                <a:r>
                  <a:rPr lang="en-US" altLang="zh-CN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Fx</a:t>
                </a:r>
                <a:r>
                  <a:rPr lang="zh-CN" altLang="en-US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和</a:t>
                </a:r>
                <a:r>
                  <a:rPr lang="en-US" altLang="zh-CN" sz="4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4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Fy</a:t>
                </a:r>
                <a:endParaRPr lang="en-US" altLang="zh-CN" sz="3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tx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𝐹𝑐𝑜𝑠</m:t>
                      </m:r>
                      <m:r>
                        <a:rPr lang="zh-CN" altLang="en-US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zh-CN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endParaRPr lang="en-US" altLang="zh-CN" sz="32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3726033"/>
                <a:ext cx="5080237" cy="2408032"/>
              </a:xfrm>
              <a:prstGeom prst="rect">
                <a:avLst/>
              </a:prstGeom>
              <a:blipFill rotWithShape="1">
                <a:blip r:embed="rId3"/>
                <a:stretch>
                  <a:fillRect l="-4202" t="-4557" r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/>
          <p:cNvSpPr/>
          <p:nvPr/>
        </p:nvSpPr>
        <p:spPr>
          <a:xfrm>
            <a:off x="5077097" y="4525991"/>
            <a:ext cx="243839" cy="934283"/>
          </a:xfrm>
          <a:prstGeom prst="rightBrace">
            <a:avLst>
              <a:gd name="adj1" fmla="val 8333"/>
              <a:gd name="adj2" fmla="val 522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636079" y="4621785"/>
                <a:ext cx="25385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W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𝐹𝐿𝑐𝑜𝑠</m:t>
                    </m:r>
                    <m:r>
                      <a:rPr lang="zh-CN" alt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3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79" y="4621785"/>
                <a:ext cx="253858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45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72490" y="580526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功的单位：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0549" y="58360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91" y="399436"/>
            <a:ext cx="2822323" cy="29786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2067" y="3378044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焦耳，英国，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1818-1889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53469" y="5805263"/>
            <a:ext cx="1927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N·m </a:t>
            </a:r>
            <a:r>
              <a:rPr lang="zh-CN" altLang="en-US" sz="3200" dirty="0" smtClean="0"/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J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2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371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36458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37084 -0.00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37518 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36667 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7" grpId="0"/>
      <p:bldP spid="30" grpId="0"/>
      <p:bldP spid="31" grpId="0" animBg="1"/>
      <p:bldP spid="32" grpId="0"/>
      <p:bldP spid="13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94987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：物体在力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作用下，沿水平面做直线运动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）已知拉力的方向与水平面夹角为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，拉力的大小为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 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，在物体移动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 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的过程中，拉力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对物体做的功为 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1714" y="4473361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290949" y="3733137"/>
            <a:ext cx="756012" cy="47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85554" y="3968264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5554" y="3968264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38251" y="4486424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04114" y="4523092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38251" y="4742984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96343" y="3501008"/>
            <a:ext cx="120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300 N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290949" y="4205233"/>
            <a:ext cx="486046" cy="687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02909" y="382459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</a:rPr>
              <a:t>37°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00956" y="4780017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50 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74072" y="3978650"/>
                <a:ext cx="3001784" cy="1206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="0" dirty="0" smtClean="0"/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3600" b="0" dirty="0" smtClean="0"/>
                            <m:t>F</m:t>
                          </m:r>
                        </m:sub>
                      </m:sSub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𝐹𝐿𝑐𝑜𝑠</m:t>
                      </m:r>
                      <m:r>
                        <a:rPr lang="zh-CN" alt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36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3600" dirty="0" smtClean="0">
                    <a:ea typeface="Cambria Math" panose="02040503050406030204" pitchFamily="18" charset="0"/>
                  </a:rPr>
                  <a:t>=12000 J</a:t>
                </a:r>
                <a:endParaRPr lang="en-US" altLang="zh-CN" sz="3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2" y="3978650"/>
                <a:ext cx="3001784" cy="1206677"/>
              </a:xfrm>
              <a:prstGeom prst="rect">
                <a:avLst/>
              </a:prstGeom>
              <a:blipFill rotWithShape="1">
                <a:blip r:embed="rId2"/>
                <a:stretch>
                  <a:fillRect l="-630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7101 -0.002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36459 0.001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36024 -0.006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-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37517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36667 0.002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2" grpId="0"/>
      <p:bldP spid="12" grpId="1"/>
      <p:bldP spid="14" grpId="0"/>
      <p:bldP spid="14" grpId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592032" y="619040"/>
            <a:ext cx="8408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）若车受到与前进方向相反阻力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，则阻力做功</a:t>
            </a:r>
            <a:r>
              <a:rPr lang="zh-CN" altLang="en-US" sz="32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4"/>
              <p:cNvSpPr txBox="1"/>
              <p:nvPr/>
            </p:nvSpPr>
            <p:spPr>
              <a:xfrm>
                <a:off x="2010978" y="1948082"/>
                <a:ext cx="4717189" cy="2175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="0" dirty="0" smtClean="0"/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𝑓𝐿𝑐𝑜𝑠</m:t>
                      </m:r>
                      <m:r>
                        <a:rPr lang="zh-CN" alt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36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3600" b="0" dirty="0" smtClean="0">
                    <a:ea typeface="Cambria Math" panose="02040503050406030204" pitchFamily="18" charset="0"/>
                  </a:rPr>
                  <a:t>=180°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="0" dirty="0" smtClean="0"/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𝑓𝐿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=−10000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altLang="zh-CN" sz="3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78" y="1948082"/>
                <a:ext cx="4717189" cy="21754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V="1">
            <a:off x="2111221" y="5313612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60456" y="4573388"/>
            <a:ext cx="756012" cy="47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5061" y="4808515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5061" y="4808515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707758" y="5326675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073621" y="5363343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07758" y="5583235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0"/>
          <p:cNvSpPr txBox="1"/>
          <p:nvPr/>
        </p:nvSpPr>
        <p:spPr>
          <a:xfrm>
            <a:off x="3765850" y="4162118"/>
            <a:ext cx="12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300 N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060456" y="5045484"/>
            <a:ext cx="486046" cy="687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2"/>
          <p:cNvSpPr txBox="1"/>
          <p:nvPr/>
        </p:nvSpPr>
        <p:spPr>
          <a:xfrm>
            <a:off x="3372416" y="466485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</a:rPr>
              <a:t>37°</a:t>
            </a:r>
            <a:endParaRPr lang="zh-CN" altLang="en-US" sz="2400" dirty="0"/>
          </a:p>
        </p:txBody>
      </p:sp>
      <p:sp>
        <p:nvSpPr>
          <p:cNvPr id="16" name="文本框 13"/>
          <p:cNvSpPr txBox="1"/>
          <p:nvPr/>
        </p:nvSpPr>
        <p:spPr>
          <a:xfrm>
            <a:off x="4103416" y="5652537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50 m</a:t>
            </a:r>
            <a:endParaRPr lang="zh-CN" altLang="en-US" sz="3200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08948" y="5073729"/>
            <a:ext cx="868305" cy="154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1"/>
          <p:cNvSpPr txBox="1"/>
          <p:nvPr/>
        </p:nvSpPr>
        <p:spPr>
          <a:xfrm>
            <a:off x="932176" y="4446622"/>
            <a:ext cx="12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200 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14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37101 -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36459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37083 -0.00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36458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37084 -0.0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37518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36667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3" grpId="0"/>
      <p:bldP spid="15" grpId="0"/>
      <p:bldP spid="1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正功和负功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92874" y="2453254"/>
            <a:ext cx="8471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功有正负：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正功：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θ&lt;90°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，加速物体运动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负功：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θ&gt;90°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，减慢物体运动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7968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W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𝐹𝐿𝑐𝑜𝑠</m:t>
                    </m:r>
                    <m:r>
                      <a:rPr lang="zh-CN" alt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3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796879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066" t="-14151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16"/>
          <p:cNvSpPr txBox="1"/>
          <p:nvPr/>
        </p:nvSpPr>
        <p:spPr>
          <a:xfrm>
            <a:off x="6652283" y="33569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7"/>
          <p:cNvSpPr txBox="1"/>
          <p:nvPr/>
        </p:nvSpPr>
        <p:spPr>
          <a:xfrm>
            <a:off x="6669648" y="403609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2817668" y="2204864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对物体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做负功，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也常常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为物体克服阻力做正功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038842"/>
            <a:ext cx="828103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*功是标量，功的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正负号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不表示大小，也不表示方向，</a:t>
            </a:r>
            <a:endParaRPr lang="en-US" altLang="zh-CN" sz="28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示做功的效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果是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促进还是阻碍物体的运动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52283" y="332656"/>
            <a:ext cx="2209800" cy="1028700"/>
          </a:xfrm>
          <a:prstGeom prst="roundRect">
            <a:avLst/>
          </a:prstGeom>
          <a:ln w="4445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Take Notes </a:t>
            </a:r>
            <a:endParaRPr lang="en-US" altLang="zh-C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笔记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1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0" grpId="1" animBg="1"/>
      <p:bldP spid="10" grpId="2" animBg="1"/>
      <p:bldP spid="10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906</Words>
  <Application>Microsoft Office PowerPoint</Application>
  <PresentationFormat>全屏显示(4:3)</PresentationFormat>
  <Paragraphs>133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1.机械能的概念</vt:lpstr>
      <vt:lpstr>PowerPoint 演示文稿</vt:lpstr>
      <vt:lpstr>2.功</vt:lpstr>
      <vt:lpstr>功=力×力的方向上的位移</vt:lpstr>
      <vt:lpstr>THINK…</vt:lpstr>
      <vt:lpstr>PowerPoint 演示文稿</vt:lpstr>
      <vt:lpstr>PowerPoint 演示文稿</vt:lpstr>
      <vt:lpstr>3.正功和负功</vt:lpstr>
      <vt:lpstr>4.总功的求法</vt:lpstr>
      <vt:lpstr>5.功率</vt:lpstr>
      <vt:lpstr>6.功率与速度的关系</vt:lpstr>
      <vt:lpstr>Summary-功和功率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32</cp:revision>
  <dcterms:created xsi:type="dcterms:W3CDTF">2019-04-05T07:36:53Z</dcterms:created>
  <dcterms:modified xsi:type="dcterms:W3CDTF">2019-04-07T07:34:06Z</dcterms:modified>
</cp:coreProperties>
</file>